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3" r:id="rId4"/>
    <p:sldId id="259" r:id="rId5"/>
    <p:sldId id="260" r:id="rId6"/>
    <p:sldId id="269" r:id="rId7"/>
    <p:sldId id="264" r:id="rId8"/>
    <p:sldId id="268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BE53D-2E28-4D32-ADE9-3E462B57BF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A1E1C-7024-4F69-8ABE-2E493FE462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898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BE53D-2E28-4D32-ADE9-3E462B57BF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A1E1C-7024-4F69-8ABE-2E493FE462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658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BE53D-2E28-4D32-ADE9-3E462B57BF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A1E1C-7024-4F69-8ABE-2E493FE462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9107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BE53D-2E28-4D32-ADE9-3E462B57BF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A1E1C-7024-4F69-8ABE-2E493FE462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6002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BE53D-2E28-4D32-ADE9-3E462B57BF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A1E1C-7024-4F69-8ABE-2E493FE462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7070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BE53D-2E28-4D32-ADE9-3E462B57BF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A1E1C-7024-4F69-8ABE-2E493FE462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5369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BE53D-2E28-4D32-ADE9-3E462B57BF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A1E1C-7024-4F69-8ABE-2E493FE462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397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BE53D-2E28-4D32-ADE9-3E462B57BF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A1E1C-7024-4F69-8ABE-2E493FE462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6935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BE53D-2E28-4D32-ADE9-3E462B57BF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A1E1C-7024-4F69-8ABE-2E493FE462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6764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BE53D-2E28-4D32-ADE9-3E462B57BF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A1E1C-7024-4F69-8ABE-2E493FE462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2936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BE53D-2E28-4D32-ADE9-3E462B57BF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A1E1C-7024-4F69-8ABE-2E493FE462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5588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BE53D-2E28-4D32-ADE9-3E462B57BF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A1E1C-7024-4F69-8ABE-2E493FE462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0909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nl.go.kr/rink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649"/>
            <a:ext cx="12192000" cy="6784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18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48" y="0"/>
            <a:ext cx="121659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79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989" y="278307"/>
            <a:ext cx="11500022" cy="1657585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654" y="2022710"/>
            <a:ext cx="11516497" cy="3702587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2551" y="6112475"/>
            <a:ext cx="3657600" cy="527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67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414"/>
            <a:ext cx="12192000" cy="672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13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" y="-1"/>
            <a:ext cx="11662992" cy="615366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5902" y="6326659"/>
            <a:ext cx="3814119" cy="45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39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515" y="78370"/>
            <a:ext cx="11104604" cy="152931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515" y="3764691"/>
            <a:ext cx="11104604" cy="2288704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515" y="1607680"/>
            <a:ext cx="11104604" cy="492987"/>
          </a:xfrm>
          <a:prstGeom prst="rect">
            <a:avLst/>
          </a:prstGeom>
        </p:spPr>
      </p:pic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522982"/>
              </p:ext>
            </p:extLst>
          </p:nvPr>
        </p:nvGraphicFramePr>
        <p:xfrm>
          <a:off x="354229" y="2174791"/>
          <a:ext cx="11046940" cy="122967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5058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7654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46453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6017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7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1700" b="0" dirty="0" smtClean="0">
                          <a:solidFill>
                            <a:schemeClr val="tx1"/>
                          </a:solidFill>
                        </a:rPr>
                        <a:t>인 지정 </a:t>
                      </a:r>
                      <a:r>
                        <a:rPr lang="ko-KR" altLang="en-US" sz="1700" b="0" dirty="0" err="1" smtClean="0">
                          <a:solidFill>
                            <a:schemeClr val="tx1"/>
                          </a:solidFill>
                        </a:rPr>
                        <a:t>연구석</a:t>
                      </a:r>
                      <a:endParaRPr lang="ko-KR" altLang="en-US" sz="17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700" b="0" dirty="0" smtClean="0">
                          <a:solidFill>
                            <a:schemeClr val="tx1"/>
                          </a:solidFill>
                        </a:rPr>
                        <a:t>월 </a:t>
                      </a:r>
                      <a:r>
                        <a:rPr lang="en-US" altLang="ko-KR" sz="17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ko-KR" altLang="en-US" sz="1700" b="0" dirty="0" smtClean="0">
                          <a:solidFill>
                            <a:schemeClr val="tx1"/>
                          </a:solidFill>
                        </a:rPr>
                        <a:t>회</a:t>
                      </a:r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ko-KR" alt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700" b="0" dirty="0" smtClean="0">
                          <a:solidFill>
                            <a:schemeClr val="tx1"/>
                          </a:solidFill>
                        </a:rPr>
                        <a:t>익월 </a:t>
                      </a:r>
                      <a:r>
                        <a:rPr lang="ko-KR" altLang="en-US" sz="1700" b="0" dirty="0" err="1" smtClean="0">
                          <a:solidFill>
                            <a:schemeClr val="tx1"/>
                          </a:solidFill>
                        </a:rPr>
                        <a:t>연구석</a:t>
                      </a:r>
                      <a:r>
                        <a:rPr lang="ko-KR" altLang="en-US" sz="1700" b="0" dirty="0" smtClean="0">
                          <a:solidFill>
                            <a:schemeClr val="tx1"/>
                          </a:solidFill>
                        </a:rPr>
                        <a:t> 반납 </a:t>
                      </a:r>
                      <a:r>
                        <a:rPr lang="en-US" altLang="ko-KR" sz="17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700" b="0" dirty="0" smtClean="0">
                          <a:solidFill>
                            <a:schemeClr val="tx1"/>
                          </a:solidFill>
                        </a:rPr>
                        <a:t>개방형 </a:t>
                      </a:r>
                      <a:r>
                        <a:rPr lang="ko-KR" altLang="en-US" sz="1700" b="0" dirty="0" err="1" smtClean="0">
                          <a:solidFill>
                            <a:schemeClr val="tx1"/>
                          </a:solidFill>
                        </a:rPr>
                        <a:t>연구석</a:t>
                      </a:r>
                      <a:r>
                        <a:rPr lang="ko-KR" altLang="en-US" sz="1700" b="0" dirty="0" smtClean="0">
                          <a:solidFill>
                            <a:schemeClr val="tx1"/>
                          </a:solidFill>
                        </a:rPr>
                        <a:t> 이용</a:t>
                      </a:r>
                      <a:r>
                        <a:rPr lang="en-US" altLang="ko-KR" sz="17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7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6950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700" dirty="0" smtClean="0">
                          <a:solidFill>
                            <a:schemeClr val="tx1"/>
                          </a:solidFill>
                        </a:rPr>
                        <a:t>개방형 </a:t>
                      </a:r>
                      <a:r>
                        <a:rPr lang="ko-KR" altLang="en-US" sz="1700" dirty="0" err="1" smtClean="0">
                          <a:solidFill>
                            <a:schemeClr val="tx1"/>
                          </a:solidFill>
                        </a:rPr>
                        <a:t>연구석</a:t>
                      </a:r>
                      <a:r>
                        <a:rPr lang="ko-KR" altLang="en-US" sz="1700" dirty="0" smtClean="0">
                          <a:solidFill>
                            <a:schemeClr val="tx1"/>
                          </a:solidFill>
                        </a:rPr>
                        <a:t>         </a:t>
                      </a:r>
                      <a:r>
                        <a:rPr lang="en-US" altLang="ko-KR" sz="1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700" dirty="0" smtClean="0">
                          <a:solidFill>
                            <a:schemeClr val="tx1"/>
                          </a:solidFill>
                        </a:rPr>
                        <a:t>비지정석</a:t>
                      </a:r>
                      <a:r>
                        <a:rPr lang="en-US" altLang="ko-KR" sz="1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700" dirty="0" smtClean="0">
                          <a:solidFill>
                            <a:schemeClr val="tx1"/>
                          </a:solidFill>
                        </a:rPr>
                        <a:t>월 </a:t>
                      </a:r>
                      <a:r>
                        <a:rPr lang="en-US" altLang="ko-KR" sz="17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ko-KR" altLang="en-US" sz="1700" dirty="0" smtClean="0">
                          <a:solidFill>
                            <a:schemeClr val="tx1"/>
                          </a:solidFill>
                        </a:rPr>
                        <a:t>회</a:t>
                      </a:r>
                      <a:endParaRPr lang="ko-KR" alt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700" dirty="0" smtClean="0">
                          <a:solidFill>
                            <a:schemeClr val="tx1"/>
                          </a:solidFill>
                        </a:rPr>
                        <a:t>익월 연구정보서비스 이용 중단 </a:t>
                      </a:r>
                      <a:r>
                        <a:rPr lang="ko-KR" altLang="en-US" sz="1700" baseline="0" dirty="0" smtClean="0">
                          <a:solidFill>
                            <a:schemeClr val="tx1"/>
                          </a:solidFill>
                        </a:rPr>
                        <a:t>또는 만료일 </a:t>
                      </a:r>
                      <a:endParaRPr lang="en-US" altLang="ko-KR" sz="17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1700" baseline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1700" baseline="0" dirty="0" smtClean="0">
                          <a:solidFill>
                            <a:schemeClr val="tx1"/>
                          </a:solidFill>
                        </a:rPr>
                        <a:t>개월 단축 중 선택</a:t>
                      </a:r>
                      <a:endParaRPr lang="en-US" altLang="ko-KR" sz="17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0590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1253"/>
            <a:ext cx="11788346" cy="125626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7363" y="1531464"/>
            <a:ext cx="5090984" cy="3024059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458" y="4077729"/>
            <a:ext cx="5931245" cy="2652585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0" y="1120347"/>
            <a:ext cx="646670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■ 용도 </a:t>
            </a:r>
            <a:r>
              <a:rPr lang="en-US" altLang="ko-KR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: </a:t>
            </a: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리서치 라운지</a:t>
            </a:r>
            <a:r>
              <a:rPr lang="en-US" altLang="ko-KR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</a:t>
            </a: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협업공간 등</a:t>
            </a:r>
            <a:endParaRPr lang="en-US" altLang="ko-KR" sz="1400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 </a:t>
            </a:r>
            <a:r>
              <a:rPr lang="ko-KR" altLang="ko-KR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※</a:t>
            </a:r>
            <a:r>
              <a:rPr lang="en-US" altLang="ko-KR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ko-KR" altLang="en-US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학〮협회</a:t>
            </a:r>
            <a:r>
              <a:rPr lang="en-US" altLang="ko-KR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</a:t>
            </a:r>
            <a:r>
              <a:rPr lang="ko-KR" altLang="en-US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연구소 등의 교육</a:t>
            </a:r>
            <a:r>
              <a:rPr lang="en-US" altLang="ko-KR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 </a:t>
            </a:r>
            <a:r>
              <a:rPr lang="ko-KR" altLang="en-US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연구모임</a:t>
            </a:r>
            <a:r>
              <a:rPr lang="en-US" altLang="ko-KR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</a:t>
            </a:r>
            <a:r>
              <a:rPr lang="ko-KR" altLang="en-US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세미나</a:t>
            </a:r>
            <a:r>
              <a:rPr lang="en-US" altLang="ko-KR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</a:t>
            </a:r>
            <a:r>
              <a:rPr lang="ko-KR" altLang="en-US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워크숍</a:t>
            </a:r>
            <a:r>
              <a:rPr lang="en-US" altLang="ko-KR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</a:t>
            </a:r>
            <a:r>
              <a:rPr lang="ko-KR" altLang="en-US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중소규모 </a:t>
            </a:r>
            <a:r>
              <a:rPr lang="ko-KR" altLang="en-US" sz="1300" dirty="0" err="1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학술행사시</a:t>
            </a:r>
            <a:r>
              <a:rPr lang="ko-KR" altLang="en-US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이용 가능        </a:t>
            </a: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■ 이용시간 </a:t>
            </a:r>
            <a:r>
              <a:rPr lang="en-US" altLang="ko-KR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: 10</a:t>
            </a: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시</a:t>
            </a:r>
            <a:r>
              <a:rPr lang="en-US" altLang="ko-KR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~17</a:t>
            </a: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시 </a:t>
            </a:r>
            <a:r>
              <a:rPr lang="en-US" altLang="ko-KR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본관 휴관일 제외</a:t>
            </a:r>
            <a:r>
              <a:rPr lang="en-US" altLang="ko-KR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■ 위치 </a:t>
            </a:r>
            <a:r>
              <a:rPr lang="en-US" altLang="ko-KR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: </a:t>
            </a: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국립중앙도서관 </a:t>
            </a:r>
            <a:r>
              <a:rPr lang="en-US" altLang="ko-KR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층 연구정보실 내 </a:t>
            </a:r>
            <a:r>
              <a:rPr lang="en-US" altLang="ko-KR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최초 </a:t>
            </a:r>
            <a:r>
              <a:rPr lang="en-US" altLang="ko-KR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인</a:t>
            </a:r>
            <a:r>
              <a:rPr lang="en-US" altLang="ko-KR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~</a:t>
            </a: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최대 </a:t>
            </a:r>
            <a:r>
              <a:rPr lang="en-US" altLang="ko-KR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70</a:t>
            </a: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인 수용 규모</a:t>
            </a:r>
            <a:r>
              <a:rPr lang="en-US" altLang="ko-KR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  </a:t>
            </a:r>
            <a:r>
              <a:rPr lang="ko-KR" altLang="ko-KR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※</a:t>
            </a:r>
            <a:r>
              <a:rPr lang="en-US" altLang="ko-KR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(‘20.11. </a:t>
            </a:r>
            <a:r>
              <a:rPr lang="ko-KR" altLang="en-US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기준</a:t>
            </a:r>
            <a:r>
              <a:rPr lang="en-US" altLang="ko-KR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 </a:t>
            </a:r>
            <a:r>
              <a:rPr lang="ko-KR" altLang="en-US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코로나</a:t>
            </a:r>
            <a:r>
              <a:rPr lang="en-US" altLang="ko-KR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19 </a:t>
            </a:r>
            <a:r>
              <a:rPr lang="ko-KR" altLang="en-US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감염 방지를 위해 최대 </a:t>
            </a:r>
            <a:r>
              <a:rPr lang="en-US" altLang="ko-KR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40</a:t>
            </a:r>
            <a:r>
              <a:rPr lang="ko-KR" altLang="en-US" sz="13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인까지 가능</a:t>
            </a:r>
            <a:endParaRPr lang="en-US" altLang="ko-KR" sz="1300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■ 도서관 </a:t>
            </a:r>
            <a:r>
              <a:rPr lang="ko-KR" altLang="en-US" sz="1400" dirty="0" err="1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이용증</a:t>
            </a: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발급 절차 없음</a:t>
            </a:r>
            <a:endParaRPr lang="en-US" altLang="ko-KR" sz="1400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■ 무선협업시스템</a:t>
            </a:r>
            <a:r>
              <a:rPr lang="en-US" altLang="ko-KR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</a:t>
            </a: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무선마이크</a:t>
            </a:r>
            <a:r>
              <a:rPr lang="en-US" altLang="ko-KR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</a:t>
            </a:r>
            <a:r>
              <a:rPr lang="ko-KR" altLang="en-US" sz="1400" dirty="0" err="1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빔프로젝트</a:t>
            </a:r>
            <a:r>
              <a:rPr lang="en-US" altLang="ko-KR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</a:t>
            </a: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대형모니터 등 장비 제공</a:t>
            </a:r>
            <a:endParaRPr lang="en-US" altLang="ko-KR" sz="1400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■ </a:t>
            </a:r>
            <a:r>
              <a:rPr lang="en-US" altLang="ko-KR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일 </a:t>
            </a:r>
            <a:r>
              <a:rPr lang="en-US" altLang="ko-KR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회 무료주차 </a:t>
            </a:r>
            <a:r>
              <a:rPr lang="en-US" altLang="ko-KR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30</a:t>
            </a: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분</a:t>
            </a:r>
            <a:r>
              <a:rPr lang="en-US" altLang="ko-KR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</a:t>
            </a: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이후 </a:t>
            </a:r>
            <a:r>
              <a:rPr lang="ko-KR" altLang="en-US" sz="1400" dirty="0" err="1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과금</a:t>
            </a: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처리 </a:t>
            </a:r>
            <a:r>
              <a:rPr lang="en-US" altLang="ko-KR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ko-KR" altLang="en-US" sz="1400" dirty="0" err="1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차량요일제</a:t>
            </a:r>
            <a:r>
              <a:rPr lang="ko-KR" altLang="en-US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실시</a:t>
            </a:r>
            <a:r>
              <a:rPr lang="en-US" altLang="ko-KR" sz="1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0043" y="6087761"/>
            <a:ext cx="4028303" cy="44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85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599" cy="1158875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56520" y="4407243"/>
            <a:ext cx="11664777" cy="8896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o-KR" altLang="ko-KR" sz="1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※</a:t>
            </a:r>
            <a:r>
              <a:rPr lang="en-US" altLang="ko-KR" sz="1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ko-KR" altLang="en-US" sz="1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신청방법 </a:t>
            </a:r>
            <a:endParaRPr lang="en-US" altLang="ko-KR" sz="1500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marL="0" indent="0">
              <a:buNone/>
            </a:pPr>
            <a:r>
              <a:rPr lang="en-US" altLang="ko-KR" sz="1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■ </a:t>
            </a:r>
            <a:r>
              <a:rPr lang="ko-KR" altLang="en-US" sz="17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국립중앙도서관 연구정보서비스 웹사이트</a:t>
            </a:r>
            <a:r>
              <a:rPr lang="en-US" altLang="ko-KR" sz="17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en-US" altLang="ko-KR" sz="1700" u="sng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  <a:hlinkClick r:id="rId2"/>
              </a:rPr>
              <a:t>www.nl.go.kr/rink</a:t>
            </a:r>
            <a:r>
              <a:rPr lang="en-US" altLang="ko-KR" sz="17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  <a:r>
              <a:rPr lang="ko-KR" altLang="en-US" sz="17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ko-KR" altLang="en-US" sz="17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에서 신청 </a:t>
            </a:r>
            <a:endParaRPr lang="en-US" altLang="ko-KR" sz="1700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marL="0" indent="0">
              <a:buNone/>
            </a:pPr>
            <a:endParaRPr lang="ko-KR" altLang="en-US" sz="1600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12192000" cy="149371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520" y="1889126"/>
            <a:ext cx="9720649" cy="2122702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8324" y="5923005"/>
            <a:ext cx="3912974" cy="551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154</Words>
  <Application>Microsoft Office PowerPoint</Application>
  <PresentationFormat>와이드스크린</PresentationFormat>
  <Paragraphs>16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2" baseType="lpstr">
      <vt:lpstr>나눔고딕 ExtraBold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29</cp:revision>
  <dcterms:created xsi:type="dcterms:W3CDTF">2021-01-22T01:04:24Z</dcterms:created>
  <dcterms:modified xsi:type="dcterms:W3CDTF">2021-03-29T07:18:41Z</dcterms:modified>
</cp:coreProperties>
</file>