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</p:sldIdLst>
  <p:sldSz cx="4679950" cy="6840538"/>
  <p:notesSz cx="6805613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7" userDrawn="1">
          <p15:clr>
            <a:srgbClr val="A4A3A4"/>
          </p15:clr>
        </p15:guide>
        <p15:guide id="2" pos="1474" userDrawn="1">
          <p15:clr>
            <a:srgbClr val="A4A3A4"/>
          </p15:clr>
        </p15:guide>
        <p15:guide id="3" orient="horz" pos="113" userDrawn="1">
          <p15:clr>
            <a:srgbClr val="A4A3A4"/>
          </p15:clr>
        </p15:guide>
        <p15:guide id="4" orient="horz" pos="4196" userDrawn="1">
          <p15:clr>
            <a:srgbClr val="A4A3A4"/>
          </p15:clr>
        </p15:guide>
        <p15:guide id="5" userDrawn="1">
          <p15:clr>
            <a:srgbClr val="A4A3A4"/>
          </p15:clr>
        </p15:guide>
        <p15:guide id="6" pos="2903" userDrawn="1">
          <p15:clr>
            <a:srgbClr val="A4A3A4"/>
          </p15:clr>
        </p15:guide>
        <p15:guide id="7" orient="horz" pos="454" userDrawn="1">
          <p15:clr>
            <a:srgbClr val="A4A3A4"/>
          </p15:clr>
        </p15:guide>
        <p15:guide id="8" pos="227" userDrawn="1">
          <p15:clr>
            <a:srgbClr val="A4A3A4"/>
          </p15:clr>
        </p15:guide>
        <p15:guide id="9" pos="272" userDrawn="1">
          <p15:clr>
            <a:srgbClr val="A4A3A4"/>
          </p15:clr>
        </p15:guide>
        <p15:guide id="10" pos="18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F44"/>
    <a:srgbClr val="41744D"/>
    <a:srgbClr val="C2DABC"/>
    <a:srgbClr val="315136"/>
    <a:srgbClr val="FBF8E9"/>
    <a:srgbClr val="EEE29B"/>
    <a:srgbClr val="C2DE8A"/>
    <a:srgbClr val="E6E6E6"/>
    <a:srgbClr val="85C03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2850" y="168"/>
      </p:cViewPr>
      <p:guideLst>
        <p:guide orient="horz" pos="2177"/>
        <p:guide pos="1474"/>
        <p:guide orient="horz" pos="113"/>
        <p:guide orient="horz" pos="4196"/>
        <p:guide/>
        <p:guide pos="2903"/>
        <p:guide orient="horz" pos="454"/>
        <p:guide pos="227"/>
        <p:guide pos="272"/>
        <p:guide pos="1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996" y="1119505"/>
            <a:ext cx="3977958" cy="2381521"/>
          </a:xfrm>
        </p:spPr>
        <p:txBody>
          <a:bodyPr anchor="b"/>
          <a:lstStyle>
            <a:lvl1pPr algn="ctr">
              <a:defRPr sz="307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994" y="3592866"/>
            <a:ext cx="3509963" cy="1651546"/>
          </a:xfrm>
        </p:spPr>
        <p:txBody>
          <a:bodyPr/>
          <a:lstStyle>
            <a:lvl1pPr marL="0" indent="0" algn="ctr">
              <a:buNone/>
              <a:defRPr sz="1228"/>
            </a:lvl1pPr>
            <a:lvl2pPr marL="233995" indent="0" algn="ctr">
              <a:buNone/>
              <a:defRPr sz="1024"/>
            </a:lvl2pPr>
            <a:lvl3pPr marL="467990" indent="0" algn="ctr">
              <a:buNone/>
              <a:defRPr sz="921"/>
            </a:lvl3pPr>
            <a:lvl4pPr marL="701985" indent="0" algn="ctr">
              <a:buNone/>
              <a:defRPr sz="819"/>
            </a:lvl4pPr>
            <a:lvl5pPr marL="935980" indent="0" algn="ctr">
              <a:buNone/>
              <a:defRPr sz="819"/>
            </a:lvl5pPr>
            <a:lvl6pPr marL="1169975" indent="0" algn="ctr">
              <a:buNone/>
              <a:defRPr sz="819"/>
            </a:lvl6pPr>
            <a:lvl7pPr marL="1403970" indent="0" algn="ctr">
              <a:buNone/>
              <a:defRPr sz="819"/>
            </a:lvl7pPr>
            <a:lvl8pPr marL="1637965" indent="0" algn="ctr">
              <a:buNone/>
              <a:defRPr sz="819"/>
            </a:lvl8pPr>
            <a:lvl9pPr marL="1871960" indent="0" algn="ctr">
              <a:buNone/>
              <a:defRPr sz="819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09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99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9090" y="364195"/>
            <a:ext cx="1009114" cy="57970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747" y="364195"/>
            <a:ext cx="2968843" cy="57970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49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361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09" y="1705386"/>
            <a:ext cx="4036457" cy="2845473"/>
          </a:xfrm>
        </p:spPr>
        <p:txBody>
          <a:bodyPr anchor="b"/>
          <a:lstStyle>
            <a:lvl1pPr>
              <a:defRPr sz="307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309" y="4577779"/>
            <a:ext cx="4036457" cy="1496367"/>
          </a:xfrm>
        </p:spPr>
        <p:txBody>
          <a:bodyPr/>
          <a:lstStyle>
            <a:lvl1pPr marL="0" indent="0">
              <a:buNone/>
              <a:defRPr sz="1228">
                <a:solidFill>
                  <a:schemeClr val="tx1"/>
                </a:solidFill>
              </a:defRPr>
            </a:lvl1pPr>
            <a:lvl2pPr marL="23399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2pPr>
            <a:lvl3pPr marL="467990" indent="0">
              <a:buNone/>
              <a:defRPr sz="921">
                <a:solidFill>
                  <a:schemeClr val="tx1">
                    <a:tint val="75000"/>
                  </a:schemeClr>
                </a:solidFill>
              </a:defRPr>
            </a:lvl3pPr>
            <a:lvl4pPr marL="70198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4pPr>
            <a:lvl5pPr marL="93598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5pPr>
            <a:lvl6pPr marL="116997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6pPr>
            <a:lvl7pPr marL="140397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7pPr>
            <a:lvl8pPr marL="163796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8pPr>
            <a:lvl9pPr marL="187196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02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746" y="1820976"/>
            <a:ext cx="1988979" cy="43402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9225" y="1820976"/>
            <a:ext cx="1988979" cy="434025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4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364197"/>
            <a:ext cx="4036457" cy="132218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357" y="1676882"/>
            <a:ext cx="1979838" cy="821814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357" y="2498697"/>
            <a:ext cx="1979838" cy="367520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25" y="1676882"/>
            <a:ext cx="1989588" cy="821814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25" y="2498697"/>
            <a:ext cx="1989588" cy="367520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521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202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78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456036"/>
            <a:ext cx="1509406" cy="1596126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88" y="984912"/>
            <a:ext cx="2369225" cy="4861216"/>
          </a:xfrm>
        </p:spPr>
        <p:txBody>
          <a:bodyPr/>
          <a:lstStyle>
            <a:lvl1pPr>
              <a:defRPr sz="1638"/>
            </a:lvl1pPr>
            <a:lvl2pPr>
              <a:defRPr sz="1433"/>
            </a:lvl2pPr>
            <a:lvl3pPr>
              <a:defRPr sz="1228"/>
            </a:lvl3pPr>
            <a:lvl4pPr>
              <a:defRPr sz="1024"/>
            </a:lvl4pPr>
            <a:lvl5pPr>
              <a:defRPr sz="1024"/>
            </a:lvl5pPr>
            <a:lvl6pPr>
              <a:defRPr sz="1024"/>
            </a:lvl6pPr>
            <a:lvl7pPr>
              <a:defRPr sz="1024"/>
            </a:lvl7pPr>
            <a:lvl8pPr>
              <a:defRPr sz="1024"/>
            </a:lvl8pPr>
            <a:lvl9pPr>
              <a:defRPr sz="102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2052161"/>
            <a:ext cx="1509406" cy="3801883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74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456036"/>
            <a:ext cx="1509406" cy="1596126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9588" y="984912"/>
            <a:ext cx="2369225" cy="4861216"/>
          </a:xfrm>
        </p:spPr>
        <p:txBody>
          <a:bodyPr anchor="t"/>
          <a:lstStyle>
            <a:lvl1pPr marL="0" indent="0">
              <a:buNone/>
              <a:defRPr sz="1638"/>
            </a:lvl1pPr>
            <a:lvl2pPr marL="233995" indent="0">
              <a:buNone/>
              <a:defRPr sz="1433"/>
            </a:lvl2pPr>
            <a:lvl3pPr marL="467990" indent="0">
              <a:buNone/>
              <a:defRPr sz="1228"/>
            </a:lvl3pPr>
            <a:lvl4pPr marL="701985" indent="0">
              <a:buNone/>
              <a:defRPr sz="1024"/>
            </a:lvl4pPr>
            <a:lvl5pPr marL="935980" indent="0">
              <a:buNone/>
              <a:defRPr sz="1024"/>
            </a:lvl5pPr>
            <a:lvl6pPr marL="1169975" indent="0">
              <a:buNone/>
              <a:defRPr sz="1024"/>
            </a:lvl6pPr>
            <a:lvl7pPr marL="1403970" indent="0">
              <a:buNone/>
              <a:defRPr sz="1024"/>
            </a:lvl7pPr>
            <a:lvl8pPr marL="1637965" indent="0">
              <a:buNone/>
              <a:defRPr sz="1024"/>
            </a:lvl8pPr>
            <a:lvl9pPr marL="1871960" indent="0">
              <a:buNone/>
              <a:defRPr sz="1024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2052161"/>
            <a:ext cx="1509406" cy="3801883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590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747" y="364197"/>
            <a:ext cx="4036457" cy="132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747" y="1820976"/>
            <a:ext cx="4036457" cy="43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746" y="6340167"/>
            <a:ext cx="1052989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3B391-C5ED-4D8B-9DF7-7F06912D4DF3}" type="datetimeFigureOut">
              <a:rPr lang="ko-KR" altLang="en-US" smtClean="0"/>
              <a:t>2020-08-14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0234" y="6340167"/>
            <a:ext cx="1579483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5215" y="6340167"/>
            <a:ext cx="1052989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3FCCC-DBAA-4E06-98E1-22E3CDF27D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6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7990" rtl="0" eaLnBrk="1" latinLnBrk="1" hangingPunct="1">
        <a:lnSpc>
          <a:spcPct val="90000"/>
        </a:lnSpc>
        <a:spcBef>
          <a:spcPct val="0"/>
        </a:spcBef>
        <a:buNone/>
        <a:defRPr sz="22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997" indent="-116997" algn="l" defTabSz="467990" rtl="0" eaLnBrk="1" latinLnBrk="1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433" kern="1200">
          <a:solidFill>
            <a:schemeClr val="tx1"/>
          </a:solidFill>
          <a:latin typeface="+mn-lt"/>
          <a:ea typeface="+mn-ea"/>
          <a:cs typeface="+mn-cs"/>
        </a:defRPr>
      </a:lvl1pPr>
      <a:lvl2pPr marL="350992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584987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1024" kern="1200">
          <a:solidFill>
            <a:schemeClr val="tx1"/>
          </a:solidFill>
          <a:latin typeface="+mn-lt"/>
          <a:ea typeface="+mn-ea"/>
          <a:cs typeface="+mn-cs"/>
        </a:defRPr>
      </a:lvl3pPr>
      <a:lvl4pPr marL="818982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1052977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286972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520967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754962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988957" indent="-116997" algn="l" defTabSz="467990" rtl="0" eaLnBrk="1" latinLnBrk="1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1pPr>
      <a:lvl2pPr marL="233995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2pPr>
      <a:lvl3pPr marL="467990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3pPr>
      <a:lvl4pPr marL="701985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935980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169975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403970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637965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871960" algn="l" defTabSz="467990" rtl="0" eaLnBrk="1" latinLnBrk="1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793CBA1-B1F1-425C-9362-2CF766FD54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85000"/>
          </a:blip>
          <a:srcRect b="5198"/>
          <a:stretch/>
        </p:blipFill>
        <p:spPr>
          <a:xfrm>
            <a:off x="2464271" y="4501704"/>
            <a:ext cx="1776349" cy="1563337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85E38C55-00A5-462E-BA6A-E7D1DD103925}"/>
              </a:ext>
            </a:extLst>
          </p:cNvPr>
          <p:cNvSpPr/>
          <p:nvPr/>
        </p:nvSpPr>
        <p:spPr>
          <a:xfrm>
            <a:off x="0" y="572028"/>
            <a:ext cx="4679950" cy="2129808"/>
          </a:xfrm>
          <a:prstGeom prst="rect">
            <a:avLst/>
          </a:prstGeom>
          <a:solidFill>
            <a:srgbClr val="85C0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D2F7E5-2B1C-44FF-BB22-3EF1385D4E26}"/>
              </a:ext>
            </a:extLst>
          </p:cNvPr>
          <p:cNvSpPr txBox="1"/>
          <p:nvPr/>
        </p:nvSpPr>
        <p:spPr>
          <a:xfrm>
            <a:off x="-41275" y="790219"/>
            <a:ext cx="476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2020 </a:t>
            </a: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한국추진공학회</a:t>
            </a:r>
            <a:r>
              <a:rPr lang="en-US" altLang="ko-KR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한국유체기계학회</a:t>
            </a:r>
            <a:r>
              <a:rPr lang="en-US" altLang="ko-KR" sz="12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공동주관</a:t>
            </a:r>
            <a:endParaRPr lang="en-US" altLang="ko-KR" sz="120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가스터빈 심포지엄</a:t>
            </a:r>
            <a:endParaRPr lang="ko-KR" altLang="en-US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A8E04F-B39B-47F2-B7DC-320AAA059474}"/>
              </a:ext>
            </a:extLst>
          </p:cNvPr>
          <p:cNvSpPr txBox="1"/>
          <p:nvPr/>
        </p:nvSpPr>
        <p:spPr>
          <a:xfrm>
            <a:off x="-27170" y="1265814"/>
            <a:ext cx="4635683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국내 가스터빈 </a:t>
            </a:r>
            <a:r>
              <a:rPr lang="en-US" altLang="ko-KR" sz="2800" b="1" dirty="0">
                <a:solidFill>
                  <a:schemeClr val="bg1"/>
                </a:solidFill>
                <a:latin typeface="+mn-ea"/>
              </a:rPr>
              <a:t>R&amp;D </a:t>
            </a:r>
            <a:r>
              <a:rPr lang="ko-KR" altLang="en-US" sz="2800" b="1" dirty="0">
                <a:solidFill>
                  <a:schemeClr val="bg1"/>
                </a:solidFill>
                <a:latin typeface="+mn-ea"/>
              </a:rPr>
              <a:t>정책 및 개발 현황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5C1213-CBD5-4FE2-BFA4-528B767CA3C7}"/>
              </a:ext>
            </a:extLst>
          </p:cNvPr>
          <p:cNvSpPr txBox="1"/>
          <p:nvPr/>
        </p:nvSpPr>
        <p:spPr>
          <a:xfrm>
            <a:off x="435013" y="2955439"/>
            <a:ext cx="4173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3C7F44"/>
                </a:solidFill>
                <a:latin typeface="+mn-ea"/>
              </a:rPr>
              <a:t>일 시</a:t>
            </a:r>
            <a:r>
              <a:rPr lang="en-US" altLang="ko-KR" sz="1200" b="1" dirty="0">
                <a:solidFill>
                  <a:srgbClr val="3C7F44"/>
                </a:solidFill>
                <a:latin typeface="+mn-ea"/>
              </a:rPr>
              <a:t>	 </a:t>
            </a:r>
            <a:r>
              <a:rPr lang="en-US" altLang="ko-KR" sz="1200" b="1" dirty="0" smtClean="0">
                <a:latin typeface="+mn-ea"/>
              </a:rPr>
              <a:t>2020</a:t>
            </a:r>
            <a:r>
              <a:rPr lang="ko-KR" altLang="en-US" sz="1200" b="1" dirty="0" smtClean="0">
                <a:latin typeface="+mn-ea"/>
              </a:rPr>
              <a:t>년 </a:t>
            </a:r>
            <a:r>
              <a:rPr lang="en-US" altLang="ko-KR" sz="1200" b="1" dirty="0" smtClean="0">
                <a:latin typeface="+mn-ea"/>
              </a:rPr>
              <a:t>9</a:t>
            </a:r>
            <a:r>
              <a:rPr lang="ko-KR" altLang="en-US" sz="1200" b="1" dirty="0" smtClean="0">
                <a:latin typeface="+mn-ea"/>
              </a:rPr>
              <a:t>월 </a:t>
            </a:r>
            <a:r>
              <a:rPr lang="en-US" altLang="ko-KR" sz="1200" b="1" dirty="0" smtClean="0">
                <a:latin typeface="+mn-ea"/>
              </a:rPr>
              <a:t>17</a:t>
            </a:r>
            <a:r>
              <a:rPr lang="ko-KR" altLang="en-US" sz="1200" b="1" dirty="0" smtClean="0">
                <a:latin typeface="+mn-ea"/>
              </a:rPr>
              <a:t>일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목</a:t>
            </a:r>
            <a:r>
              <a:rPr lang="en-US" altLang="ko-KR" sz="1200" b="1" dirty="0">
                <a:latin typeface="+mn-ea"/>
              </a:rPr>
              <a:t>) – </a:t>
            </a:r>
            <a:r>
              <a:rPr lang="en-US" altLang="ko-KR" sz="1200" b="1" dirty="0" smtClean="0">
                <a:latin typeface="+mn-ea"/>
              </a:rPr>
              <a:t>18</a:t>
            </a:r>
            <a:r>
              <a:rPr lang="ko-KR" altLang="en-US" sz="1200" b="1" dirty="0" smtClean="0">
                <a:latin typeface="+mn-ea"/>
              </a:rPr>
              <a:t>일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금</a:t>
            </a:r>
            <a:r>
              <a:rPr lang="en-US" altLang="ko-KR" sz="12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3C7F44"/>
                </a:solidFill>
                <a:latin typeface="+mn-ea"/>
              </a:rPr>
              <a:t>장 소</a:t>
            </a:r>
            <a:r>
              <a:rPr lang="en-US" altLang="ko-KR" sz="1200" b="1" dirty="0">
                <a:solidFill>
                  <a:srgbClr val="3C7F44"/>
                </a:solidFill>
                <a:latin typeface="+mn-ea"/>
              </a:rPr>
              <a:t>	 </a:t>
            </a:r>
            <a:r>
              <a:rPr lang="ko-KR" altLang="en-US" sz="1200" b="1" dirty="0" smtClean="0">
                <a:latin typeface="+mn-ea"/>
              </a:rPr>
              <a:t>창원컨벤션센터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en-US" altLang="ko-KR" sz="1200" b="1" dirty="0" smtClean="0">
                <a:latin typeface="+mn-ea"/>
              </a:rPr>
              <a:t>301</a:t>
            </a:r>
            <a:r>
              <a:rPr lang="ko-KR" altLang="en-US" sz="1200" b="1" dirty="0" smtClean="0">
                <a:latin typeface="+mn-ea"/>
              </a:rPr>
              <a:t>호</a:t>
            </a:r>
            <a:endParaRPr lang="en-US" altLang="ko-KR" sz="1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3C7F44"/>
                </a:solidFill>
                <a:latin typeface="+mn-ea"/>
              </a:rPr>
              <a:t>주 관</a:t>
            </a:r>
            <a:r>
              <a:rPr lang="en-US" altLang="ko-KR" sz="1200" b="1" dirty="0" smtClean="0">
                <a:solidFill>
                  <a:srgbClr val="3C7F44"/>
                </a:solidFill>
                <a:latin typeface="+mn-ea"/>
              </a:rPr>
              <a:t>	 </a:t>
            </a:r>
            <a:r>
              <a:rPr lang="ko-KR" altLang="en-US" sz="1200" b="1" dirty="0">
                <a:latin typeface="+mn-ea"/>
              </a:rPr>
              <a:t>한국추진공학회 가스터빈</a:t>
            </a:r>
            <a:r>
              <a:rPr lang="en-US" altLang="ko-KR" sz="1200" b="1" dirty="0">
                <a:latin typeface="+mn-ea"/>
              </a:rPr>
              <a:t>/</a:t>
            </a:r>
            <a:r>
              <a:rPr lang="ko-KR" altLang="en-US" sz="1200" b="1" dirty="0">
                <a:latin typeface="+mn-ea"/>
              </a:rPr>
              <a:t>내연기관 </a:t>
            </a:r>
            <a:r>
              <a:rPr lang="ko-KR" altLang="en-US" sz="1200" b="1" dirty="0" smtClean="0">
                <a:latin typeface="+mn-ea"/>
              </a:rPr>
              <a:t>부문위원회</a:t>
            </a:r>
            <a:endParaRPr lang="en-US" altLang="ko-KR" sz="1200" b="1" dirty="0" smtClean="0">
              <a:solidFill>
                <a:srgbClr val="3C7F44"/>
              </a:solidFill>
              <a:latin typeface="+mn-ea"/>
            </a:endParaRPr>
          </a:p>
          <a:p>
            <a:r>
              <a:rPr lang="en-US" altLang="ko-KR" sz="1200" b="1" dirty="0" smtClean="0">
                <a:latin typeface="+mn-ea"/>
              </a:rPr>
              <a:t>	 </a:t>
            </a:r>
            <a:r>
              <a:rPr lang="ko-KR" altLang="en-US" sz="1200" b="1" dirty="0" smtClean="0">
                <a:latin typeface="+mn-ea"/>
              </a:rPr>
              <a:t>한국유체기계학회 </a:t>
            </a:r>
            <a:r>
              <a:rPr lang="ko-KR" altLang="en-US" sz="1200" b="1" dirty="0">
                <a:latin typeface="+mn-ea"/>
              </a:rPr>
              <a:t>가스</a:t>
            </a:r>
            <a:r>
              <a:rPr lang="en-US" altLang="ko-KR" sz="1200" b="1" dirty="0">
                <a:latin typeface="+mn-ea"/>
              </a:rPr>
              <a:t>/</a:t>
            </a:r>
            <a:r>
              <a:rPr lang="ko-KR" altLang="en-US" sz="1200" b="1" dirty="0" err="1">
                <a:latin typeface="+mn-ea"/>
              </a:rPr>
              <a:t>스팀터빈</a:t>
            </a:r>
            <a:r>
              <a:rPr lang="ko-KR" altLang="en-US" sz="1200" b="1" dirty="0">
                <a:latin typeface="+mn-ea"/>
              </a:rPr>
              <a:t> 분과</a:t>
            </a:r>
            <a:endParaRPr lang="en-US" altLang="ko-KR" sz="1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3C7F44"/>
                </a:solidFill>
                <a:latin typeface="+mn-ea"/>
              </a:rPr>
              <a:t>후 원</a:t>
            </a:r>
            <a:r>
              <a:rPr lang="en-US" altLang="ko-KR" sz="1200" b="1" dirty="0">
                <a:solidFill>
                  <a:srgbClr val="3C7F44"/>
                </a:solidFill>
                <a:latin typeface="+mn-ea"/>
              </a:rPr>
              <a:t>	 </a:t>
            </a:r>
            <a:r>
              <a:rPr lang="ko-KR" altLang="en-US" sz="1200" b="1" dirty="0" smtClean="0">
                <a:latin typeface="+mn-ea"/>
              </a:rPr>
              <a:t>두산중공업</a:t>
            </a:r>
            <a:r>
              <a:rPr lang="en-US" altLang="ko-KR" sz="1200" b="1" dirty="0" smtClean="0">
                <a:latin typeface="+mn-ea"/>
              </a:rPr>
              <a:t>, </a:t>
            </a:r>
            <a:r>
              <a:rPr lang="ko-KR" altLang="en-US" sz="1200" b="1" dirty="0" err="1" smtClean="0">
                <a:latin typeface="+mn-ea"/>
              </a:rPr>
              <a:t>성일터빈</a:t>
            </a:r>
            <a:endParaRPr lang="en-US" altLang="ko-KR" sz="1200" b="1" dirty="0"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2AD7E9D-C65B-47CE-830E-01002DF494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590" y="6203404"/>
            <a:ext cx="1776349" cy="445115"/>
          </a:xfrm>
          <a:prstGeom prst="rect">
            <a:avLst/>
          </a:prstGeom>
        </p:spPr>
      </p:pic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69680BFC-643B-4BF4-A304-30EE8E7447D5}"/>
              </a:ext>
            </a:extLst>
          </p:cNvPr>
          <p:cNvCxnSpPr>
            <a:cxnSpLocks/>
          </p:cNvCxnSpPr>
          <p:nvPr/>
        </p:nvCxnSpPr>
        <p:spPr>
          <a:xfrm>
            <a:off x="76200" y="1300928"/>
            <a:ext cx="4470067" cy="0"/>
          </a:xfrm>
          <a:prstGeom prst="line">
            <a:avLst/>
          </a:prstGeom>
          <a:ln w="28575">
            <a:solidFill>
              <a:srgbClr val="C2DE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íêµ­ì¶ì§ê³µíí ë¡ê³ ì ëí ì´ë¯¸ì§ ê²ìê²°ê³¼">
            <a:extLst>
              <a:ext uri="{FF2B5EF4-FFF2-40B4-BE49-F238E27FC236}">
                <a16:creationId xmlns:a16="http://schemas.microsoft.com/office/drawing/2014/main" id="{4C932477-9594-4B2C-A3C3-803A30E52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2" y="6291035"/>
            <a:ext cx="1685427" cy="26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E01C4F15-C6DD-48AD-B7EF-0C866A02623D}"/>
              </a:ext>
            </a:extLst>
          </p:cNvPr>
          <p:cNvCxnSpPr>
            <a:cxnSpLocks/>
          </p:cNvCxnSpPr>
          <p:nvPr/>
        </p:nvCxnSpPr>
        <p:spPr>
          <a:xfrm>
            <a:off x="76200" y="2399478"/>
            <a:ext cx="4470067" cy="0"/>
          </a:xfrm>
          <a:prstGeom prst="line">
            <a:avLst/>
          </a:prstGeom>
          <a:ln w="28575">
            <a:solidFill>
              <a:srgbClr val="C2DE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76" y="4501704"/>
            <a:ext cx="2012495" cy="133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8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>
            <a:extLst>
              <a:ext uri="{FF2B5EF4-FFF2-40B4-BE49-F238E27FC236}">
                <a16:creationId xmlns:a16="http://schemas.microsoft.com/office/drawing/2014/main" id="{53F83736-D29B-4C51-A06F-F5092D77486A}"/>
              </a:ext>
            </a:extLst>
          </p:cNvPr>
          <p:cNvGrpSpPr/>
          <p:nvPr/>
        </p:nvGrpSpPr>
        <p:grpSpPr>
          <a:xfrm>
            <a:off x="-185722" y="-79899"/>
            <a:ext cx="5068440" cy="6998501"/>
            <a:chOff x="-185722" y="-79899"/>
            <a:chExt cx="5068440" cy="6998501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3FA7BCF-4856-4FFE-94B4-0CC6CDE10CBD}"/>
                </a:ext>
              </a:extLst>
            </p:cNvPr>
            <p:cNvSpPr/>
            <p:nvPr/>
          </p:nvSpPr>
          <p:spPr>
            <a:xfrm rot="16200000">
              <a:off x="4358967" y="6532424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1A98AFB-85A8-491A-B5B9-91A314A90A57}"/>
                </a:ext>
              </a:extLst>
            </p:cNvPr>
            <p:cNvSpPr/>
            <p:nvPr/>
          </p:nvSpPr>
          <p:spPr>
            <a:xfrm rot="16200000">
              <a:off x="94666" y="6470282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62769D3-EA01-42FC-95CC-5FD72E5D916A}"/>
                </a:ext>
              </a:extLst>
            </p:cNvPr>
            <p:cNvSpPr/>
            <p:nvPr/>
          </p:nvSpPr>
          <p:spPr>
            <a:xfrm rot="16200000">
              <a:off x="4384029" y="85817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D94304F9-F0CE-4322-96AD-1FE31181EC38}"/>
                </a:ext>
              </a:extLst>
            </p:cNvPr>
            <p:cNvSpPr/>
            <p:nvPr/>
          </p:nvSpPr>
          <p:spPr>
            <a:xfrm>
              <a:off x="-168676" y="-79899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103D3209-F7F9-499A-93A6-3127AB62467A}"/>
                </a:ext>
              </a:extLst>
            </p:cNvPr>
            <p:cNvSpPr/>
            <p:nvPr/>
          </p:nvSpPr>
          <p:spPr>
            <a:xfrm>
              <a:off x="-185722" y="6661150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A8D5D0CF-C243-4B49-AA27-DF12CCE16713}"/>
                </a:ext>
              </a:extLst>
            </p:cNvPr>
            <p:cNvSpPr/>
            <p:nvPr/>
          </p:nvSpPr>
          <p:spPr>
            <a:xfrm rot="16200000">
              <a:off x="-3369607" y="3291543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3D49E56A-5960-40BE-87C2-656CDBEFD93A}"/>
                </a:ext>
              </a:extLst>
            </p:cNvPr>
            <p:cNvSpPr/>
            <p:nvPr/>
          </p:nvSpPr>
          <p:spPr>
            <a:xfrm rot="16200000">
              <a:off x="1209020" y="3290626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3D3EF880-C9F7-4306-9905-B00582D61373}"/>
                </a:ext>
              </a:extLst>
            </p:cNvPr>
            <p:cNvSpPr/>
            <p:nvPr/>
          </p:nvSpPr>
          <p:spPr>
            <a:xfrm rot="16200000">
              <a:off x="74335" y="152401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10C4F0F6-D73A-48ED-9F59-466FE47169C9}"/>
                </a:ext>
              </a:extLst>
            </p:cNvPr>
            <p:cNvSpPr/>
            <p:nvPr/>
          </p:nvSpPr>
          <p:spPr>
            <a:xfrm>
              <a:off x="179388" y="177552"/>
              <a:ext cx="4321175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A3C1C393-BE2D-442E-B3DA-36017358E9A3}"/>
                </a:ext>
              </a:extLst>
            </p:cNvPr>
            <p:cNvSpPr/>
            <p:nvPr/>
          </p:nvSpPr>
          <p:spPr>
            <a:xfrm>
              <a:off x="178594" y="6021957"/>
              <a:ext cx="4321969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FD81F632-990A-4476-8B4E-34AC22BB70BB}"/>
              </a:ext>
            </a:extLst>
          </p:cNvPr>
          <p:cNvCxnSpPr>
            <a:cxnSpLocks/>
          </p:cNvCxnSpPr>
          <p:nvPr/>
        </p:nvCxnSpPr>
        <p:spPr>
          <a:xfrm>
            <a:off x="362351" y="177552"/>
            <a:ext cx="0" cy="557660"/>
          </a:xfrm>
          <a:prstGeom prst="line">
            <a:avLst/>
          </a:prstGeom>
          <a:ln w="57150">
            <a:solidFill>
              <a:srgbClr val="EEE2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A4834BC-1035-4484-BC6D-D2513562EB1F}"/>
              </a:ext>
            </a:extLst>
          </p:cNvPr>
          <p:cNvSpPr txBox="1"/>
          <p:nvPr/>
        </p:nvSpPr>
        <p:spPr>
          <a:xfrm>
            <a:off x="452017" y="231042"/>
            <a:ext cx="1544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rgbClr val="315136"/>
                </a:solidFill>
                <a:latin typeface="+mj-ea"/>
                <a:ea typeface="+mj-ea"/>
              </a:rPr>
              <a:t>모시는 글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9E397B-FBCA-45C3-B219-8C724A0FB443}"/>
              </a:ext>
            </a:extLst>
          </p:cNvPr>
          <p:cNvSpPr txBox="1"/>
          <p:nvPr/>
        </p:nvSpPr>
        <p:spPr>
          <a:xfrm>
            <a:off x="374243" y="731469"/>
            <a:ext cx="4014985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latinLnBrk="1">
              <a:lnSpc>
                <a:spcPct val="110000"/>
              </a:lnSpc>
            </a:pP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 안녕하십니까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?</a:t>
            </a:r>
          </a:p>
          <a:p>
            <a:pPr algn="just" fontAlgn="base" latinLnBrk="1">
              <a:lnSpc>
                <a:spcPct val="110000"/>
              </a:lnSpc>
            </a:pPr>
            <a:endParaRPr lang="ko-KR" altLang="en-US" sz="1000" dirty="0">
              <a:latin typeface="+mn-ea"/>
              <a:cs typeface="함초롬바탕" panose="02030504000101010101" pitchFamily="18" charset="-127"/>
            </a:endParaRPr>
          </a:p>
          <a:p>
            <a:pPr algn="just" fontAlgn="base" latinLnBrk="1">
              <a:lnSpc>
                <a:spcPct val="110000"/>
              </a:lnSpc>
            </a:pP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 먼저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국내 가스터빈 산업전선에서 불철주야 노력하시는 여러분의 노고에 깊은 경의를 표합니다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국내 가스터빈 산업 활성화와 산업생태계 개선에 미력이나마 보태고자 시작된 본 가스터빈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심포지엄이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어느덧 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7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년째를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맞이하게 되었습니다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</a:t>
            </a:r>
          </a:p>
          <a:p>
            <a:pPr algn="just" fontAlgn="base" latinLnBrk="1">
              <a:lnSpc>
                <a:spcPct val="110000"/>
              </a:lnSpc>
            </a:pPr>
            <a:endParaRPr lang="ko-KR" altLang="en-US" sz="1000" dirty="0" smtClean="0">
              <a:latin typeface="+mn-ea"/>
              <a:cs typeface="함초롬바탕" panose="02030504000101010101" pitchFamily="18" charset="-127"/>
            </a:endParaRPr>
          </a:p>
          <a:p>
            <a:pPr algn="just" fontAlgn="base" latinLnBrk="1">
              <a:lnSpc>
                <a:spcPct val="110000"/>
              </a:lnSpc>
            </a:pP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 지난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수십 년간 국내 가스터빈 산업은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항공용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,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발전용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분야에서 기술적으로 많은 발전을 이루어 내었습니다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부품개발 위주의 연구 개발에서 시작하여 수차례의 완제품 개발시도를 거쳐서 현재 </a:t>
            </a:r>
            <a:r>
              <a:rPr lang="ko-KR" altLang="en-US" sz="1000" dirty="0" err="1">
                <a:latin typeface="+mn-ea"/>
                <a:cs typeface="함초롬바탕" panose="02030504000101010101" pitchFamily="18" charset="-127"/>
              </a:rPr>
              <a:t>항공용은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 군용 </a:t>
            </a:r>
            <a:r>
              <a:rPr lang="ko-KR" altLang="en-US" sz="1000" dirty="0" err="1">
                <a:latin typeface="+mn-ea"/>
                <a:cs typeface="함초롬바탕" panose="02030504000101010101" pitchFamily="18" charset="-127"/>
              </a:rPr>
              <a:t>무인기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터보팬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엔진의 개발이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착수되었으며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유무인 </a:t>
            </a:r>
            <a:r>
              <a:rPr lang="ko-KR" altLang="en-US" sz="1000" dirty="0" err="1">
                <a:latin typeface="+mn-ea"/>
                <a:cs typeface="함초롬바탕" panose="02030504000101010101" pitchFamily="18" charset="-127"/>
              </a:rPr>
              <a:t>비행체용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터보샤프트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엔진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개발사업이 계획되고 있습니다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.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발전용은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대형 가스터빈 국산화 모델의 개발 완료를 목전에 두고 있고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,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가스터빈 혁신 성장 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추진단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,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재생에너지 </a:t>
            </a:r>
            <a:r>
              <a:rPr lang="ko-KR" altLang="en-US" sz="1000" dirty="0" err="1">
                <a:latin typeface="+mn-ea"/>
                <a:cs typeface="함초롬바탕" panose="02030504000101010101" pitchFamily="18" charset="-127"/>
              </a:rPr>
              <a:t>간헐성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대응 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유연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발전용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가스터빈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기술개발사업 기획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등이 활발히 진행되고 있습니다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.</a:t>
            </a:r>
          </a:p>
          <a:p>
            <a:pPr algn="just" fontAlgn="base" latinLnBrk="1">
              <a:lnSpc>
                <a:spcPct val="110000"/>
              </a:lnSpc>
            </a:pPr>
            <a:endParaRPr lang="en-US" altLang="ko-KR" sz="1000" dirty="0" smtClean="0">
              <a:latin typeface="+mn-ea"/>
              <a:cs typeface="함초롬바탕" panose="02030504000101010101" pitchFamily="18" charset="-127"/>
            </a:endParaRPr>
          </a:p>
          <a:p>
            <a:pPr algn="just" fontAlgn="base" latinLnBrk="1">
              <a:lnSpc>
                <a:spcPct val="110000"/>
              </a:lnSpc>
            </a:pP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 앞으로도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차세대 추진기관 필요성의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대두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,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재생에너지의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급속한 확대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,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그린 뉴딜 및 소재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/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부품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/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장비 등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기술 패러다임의 변화 등에 능동적으로 대응하면서 꾸준히 기술개발과 시장개척을 해 나가야 하겠습니다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 </a:t>
            </a:r>
          </a:p>
          <a:p>
            <a:pPr algn="just" fontAlgn="base" latinLnBrk="1">
              <a:lnSpc>
                <a:spcPct val="110000"/>
              </a:lnSpc>
            </a:pPr>
            <a:endParaRPr lang="ko-KR" altLang="en-US" sz="1000" dirty="0">
              <a:latin typeface="+mn-ea"/>
              <a:cs typeface="함초롬바탕" panose="02030504000101010101" pitchFamily="18" charset="-127"/>
            </a:endParaRPr>
          </a:p>
          <a:p>
            <a:pPr algn="just" fontAlgn="base" latinLnBrk="1">
              <a:lnSpc>
                <a:spcPct val="110000"/>
              </a:lnSpc>
            </a:pP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 이번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심포지움에서도 </a:t>
            </a:r>
            <a:r>
              <a:rPr lang="ko-KR" altLang="en-US" sz="1000" dirty="0" err="1">
                <a:latin typeface="+mn-ea"/>
                <a:cs typeface="함초롬바탕" panose="02030504000101010101" pitchFamily="18" charset="-127"/>
              </a:rPr>
              <a:t>산관학연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 전문가들께서 기술과 시장 환경 변화에 대한 인식에 기반한 기술적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,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정책적 현안을 발표할 예정입니다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코로나바이러스감염증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-19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의 </a:t>
            </a:r>
            <a:r>
              <a:rPr lang="ko-KR" altLang="en-US" sz="1000" dirty="0" err="1" smtClean="0">
                <a:latin typeface="+mn-ea"/>
                <a:cs typeface="함초롬바탕" panose="02030504000101010101" pitchFamily="18" charset="-127"/>
              </a:rPr>
              <a:t>환경속에서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 모쪼록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많은 분들께서 참석하셔서 </a:t>
            </a:r>
            <a:r>
              <a:rPr lang="ko-KR" altLang="en-US" sz="1000" dirty="0" smtClean="0">
                <a:latin typeface="+mn-ea"/>
                <a:cs typeface="함초롬바탕" panose="02030504000101010101" pitchFamily="18" charset="-127"/>
              </a:rPr>
              <a:t>성황리에 </a:t>
            </a: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개최될 수 있게 되기를 바랍니다</a:t>
            </a:r>
            <a:r>
              <a:rPr lang="en-US" altLang="ko-KR" sz="1000" dirty="0">
                <a:latin typeface="+mn-ea"/>
                <a:cs typeface="함초롬바탕" panose="02030504000101010101" pitchFamily="18" charset="-127"/>
              </a:rPr>
              <a:t>. </a:t>
            </a:r>
          </a:p>
          <a:p>
            <a:pPr algn="just" fontAlgn="base" latinLnBrk="1">
              <a:lnSpc>
                <a:spcPct val="110000"/>
              </a:lnSpc>
            </a:pPr>
            <a:endParaRPr lang="ko-KR" altLang="en-US" sz="1000" dirty="0">
              <a:latin typeface="+mn-ea"/>
              <a:cs typeface="함초롬바탕" panose="02030504000101010101" pitchFamily="18" charset="-127"/>
            </a:endParaRPr>
          </a:p>
          <a:p>
            <a:pPr algn="just" fontAlgn="base" latinLnBrk="1">
              <a:lnSpc>
                <a:spcPct val="110000"/>
              </a:lnSpc>
            </a:pP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감사합니다</a:t>
            </a:r>
            <a:r>
              <a:rPr lang="en-US" altLang="ko-KR" sz="1000" dirty="0" smtClean="0">
                <a:latin typeface="+mn-ea"/>
                <a:cs typeface="함초롬바탕" panose="02030504000101010101" pitchFamily="18" charset="-127"/>
              </a:rPr>
              <a:t>.</a:t>
            </a:r>
          </a:p>
          <a:p>
            <a:pPr algn="just" fontAlgn="base" latinLnBrk="1">
              <a:lnSpc>
                <a:spcPct val="110000"/>
              </a:lnSpc>
            </a:pPr>
            <a:endParaRPr lang="en-US" altLang="ko-KR" sz="1000" dirty="0">
              <a:latin typeface="+mn-ea"/>
              <a:cs typeface="함초롬바탕" panose="02030504000101010101" pitchFamily="18" charset="-127"/>
            </a:endParaRPr>
          </a:p>
          <a:p>
            <a:pPr algn="r" fontAlgn="base" latinLnBrk="1">
              <a:lnSpc>
                <a:spcPct val="120000"/>
              </a:lnSpc>
            </a:pP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						</a:t>
            </a:r>
            <a:r>
              <a:rPr lang="en-US" altLang="ko-KR" sz="1000" b="1" dirty="0" smtClean="0">
                <a:latin typeface="+mn-ea"/>
                <a:cs typeface="함초롬바탕" panose="02030504000101010101" pitchFamily="18" charset="-127"/>
              </a:rPr>
              <a:t>2020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년 </a:t>
            </a:r>
            <a:r>
              <a:rPr lang="en-US" altLang="ko-KR" sz="1000" b="1" dirty="0">
                <a:latin typeface="+mn-ea"/>
                <a:cs typeface="함초롬바탕" panose="02030504000101010101" pitchFamily="18" charset="-127"/>
              </a:rPr>
              <a:t>9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월 </a:t>
            </a:r>
            <a:r>
              <a:rPr lang="en-US" altLang="ko-KR" sz="1000" b="1" dirty="0" smtClean="0">
                <a:latin typeface="+mn-ea"/>
                <a:cs typeface="함초롬바탕" panose="02030504000101010101" pitchFamily="18" charset="-127"/>
              </a:rPr>
              <a:t>17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일</a:t>
            </a:r>
            <a:endParaRPr lang="ko-KR" altLang="en-US" sz="1000" b="1" dirty="0">
              <a:latin typeface="+mn-ea"/>
              <a:cs typeface="함초롬바탕" panose="02030504000101010101" pitchFamily="18" charset="-127"/>
            </a:endParaRPr>
          </a:p>
          <a:p>
            <a:pPr algn="r" fontAlgn="base" latinLnBrk="1">
              <a:lnSpc>
                <a:spcPct val="120000"/>
              </a:lnSpc>
            </a:pPr>
            <a:r>
              <a:rPr lang="ko-KR" altLang="en-US" sz="1000" dirty="0">
                <a:latin typeface="+mn-ea"/>
                <a:cs typeface="함초롬바탕" panose="02030504000101010101" pitchFamily="18" charset="-127"/>
              </a:rPr>
              <a:t>		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한국추진공학회 회장 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노태성</a:t>
            </a:r>
            <a:endParaRPr lang="ko-KR" altLang="en-US" sz="1000" b="1" dirty="0">
              <a:latin typeface="+mn-ea"/>
              <a:cs typeface="함초롬바탕" panose="02030504000101010101" pitchFamily="18" charset="-127"/>
            </a:endParaRPr>
          </a:p>
          <a:p>
            <a:pPr algn="r" fontAlgn="base" latinLnBrk="1">
              <a:lnSpc>
                <a:spcPct val="120000"/>
              </a:lnSpc>
            </a:pP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한국유체기계학회 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회장 </a:t>
            </a:r>
            <a:r>
              <a:rPr lang="ko-KR" altLang="en-US" sz="1000" b="1" dirty="0" err="1" smtClean="0">
                <a:latin typeface="+mn-ea"/>
                <a:cs typeface="함초롬바탕" panose="02030504000101010101" pitchFamily="18" charset="-127"/>
              </a:rPr>
              <a:t>김경엽</a:t>
            </a:r>
            <a:endParaRPr lang="ko-KR" altLang="en-US" sz="1000" b="1" dirty="0">
              <a:latin typeface="+mn-ea"/>
              <a:cs typeface="함초롬바탕" panose="02030504000101010101" pitchFamily="18" charset="-127"/>
            </a:endParaRPr>
          </a:p>
          <a:p>
            <a:pPr algn="r" fontAlgn="base" latinLnBrk="1">
              <a:lnSpc>
                <a:spcPct val="120000"/>
              </a:lnSpc>
            </a:pP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	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한국추진공학회 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가스터빈</a:t>
            </a:r>
            <a:r>
              <a:rPr lang="en-US" altLang="ko-KR" sz="1000" b="1" dirty="0">
                <a:latin typeface="+mn-ea"/>
                <a:cs typeface="함초롬바탕" panose="02030504000101010101" pitchFamily="18" charset="-127"/>
              </a:rPr>
              <a:t>/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내연기관 </a:t>
            </a:r>
            <a:r>
              <a:rPr lang="ko-KR" altLang="en-US" sz="1000" b="1" dirty="0" err="1">
                <a:latin typeface="+mn-ea"/>
                <a:cs typeface="함초롬바탕" panose="02030504000101010101" pitchFamily="18" charset="-127"/>
              </a:rPr>
              <a:t>부문위원장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 김춘택</a:t>
            </a:r>
          </a:p>
          <a:p>
            <a:pPr algn="r" fontAlgn="base" latinLnBrk="1">
              <a:lnSpc>
                <a:spcPct val="120000"/>
              </a:lnSpc>
            </a:pP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한국유체기계학회 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가스</a:t>
            </a:r>
            <a:r>
              <a:rPr lang="en-US" altLang="ko-KR" sz="1000" b="1" dirty="0">
                <a:latin typeface="+mn-ea"/>
                <a:cs typeface="함초롬바탕" panose="02030504000101010101" pitchFamily="18" charset="-127"/>
              </a:rPr>
              <a:t>/</a:t>
            </a:r>
            <a:r>
              <a:rPr lang="ko-KR" altLang="en-US" sz="1000" b="1" dirty="0" err="1" smtClean="0">
                <a:latin typeface="+mn-ea"/>
                <a:cs typeface="함초롬바탕" panose="02030504000101010101" pitchFamily="18" charset="-127"/>
              </a:rPr>
              <a:t>스팀터빈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b="1" dirty="0" err="1">
                <a:latin typeface="+mn-ea"/>
                <a:cs typeface="함초롬바탕" panose="02030504000101010101" pitchFamily="18" charset="-127"/>
              </a:rPr>
              <a:t>분과회장</a:t>
            </a:r>
            <a:r>
              <a:rPr lang="ko-KR" altLang="en-US" sz="1000" b="1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000" b="1" dirty="0" smtClean="0">
                <a:latin typeface="+mn-ea"/>
                <a:cs typeface="함초롬바탕" panose="02030504000101010101" pitchFamily="18" charset="-127"/>
              </a:rPr>
              <a:t>김동섭</a:t>
            </a:r>
            <a:endParaRPr lang="ko-KR" altLang="en-US" sz="1000" b="1" dirty="0">
              <a:latin typeface="+mn-ea"/>
              <a:cs typeface="함초롬바탕" panose="02030504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35ABB9F-BE59-4F73-BC34-8DC3C6B8D6BA}"/>
              </a:ext>
            </a:extLst>
          </p:cNvPr>
          <p:cNvSpPr/>
          <p:nvPr/>
        </p:nvSpPr>
        <p:spPr>
          <a:xfrm>
            <a:off x="94666" y="6377212"/>
            <a:ext cx="50545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700" b="1" dirty="0">
                <a:solidFill>
                  <a:srgbClr val="3C7F44"/>
                </a:solidFill>
                <a:latin typeface="+mn-ea"/>
              </a:rPr>
              <a:t>준비위원 </a:t>
            </a:r>
            <a:r>
              <a:rPr lang="ko-KR" altLang="en-US" sz="700" b="1" dirty="0">
                <a:latin typeface="+mn-ea"/>
              </a:rPr>
              <a:t>김춘택</a:t>
            </a:r>
            <a:r>
              <a:rPr lang="en-US" altLang="ko-KR" sz="700" b="1" dirty="0" smtClean="0">
                <a:latin typeface="+mn-ea"/>
              </a:rPr>
              <a:t>(</a:t>
            </a:r>
            <a:r>
              <a:rPr lang="ko-KR" altLang="en-US" sz="700" b="1" dirty="0">
                <a:latin typeface="+mn-ea"/>
              </a:rPr>
              <a:t>한국항공우주연구원</a:t>
            </a:r>
            <a:r>
              <a:rPr lang="en-US" altLang="ko-KR" sz="700" b="1" dirty="0" smtClean="0">
                <a:latin typeface="+mn-ea"/>
              </a:rPr>
              <a:t>),</a:t>
            </a:r>
            <a:r>
              <a:rPr lang="ko-KR" altLang="en-US" sz="700" b="1" dirty="0" smtClean="0">
                <a:latin typeface="+mn-ea"/>
              </a:rPr>
              <a:t>김동섭</a:t>
            </a:r>
            <a:r>
              <a:rPr lang="en-US" altLang="ko-KR" sz="700" b="1" dirty="0">
                <a:latin typeface="+mn-ea"/>
              </a:rPr>
              <a:t>(</a:t>
            </a:r>
            <a:r>
              <a:rPr lang="ko-KR" altLang="en-US" sz="700" b="1" dirty="0">
                <a:latin typeface="+mn-ea"/>
              </a:rPr>
              <a:t>인하대학교</a:t>
            </a:r>
            <a:r>
              <a:rPr lang="en-US" altLang="ko-KR" sz="700" b="1" dirty="0" smtClean="0">
                <a:latin typeface="+mn-ea"/>
              </a:rPr>
              <a:t>),</a:t>
            </a:r>
            <a:r>
              <a:rPr lang="ko-KR" altLang="en-US" sz="700" b="1" dirty="0" smtClean="0">
                <a:latin typeface="+mn-ea"/>
              </a:rPr>
              <a:t>곽재수</a:t>
            </a:r>
            <a:r>
              <a:rPr lang="en-US" altLang="ko-KR" sz="700" b="1" dirty="0">
                <a:latin typeface="+mn-ea"/>
              </a:rPr>
              <a:t>(</a:t>
            </a:r>
            <a:r>
              <a:rPr lang="ko-KR" altLang="en-US" sz="700" b="1" dirty="0">
                <a:latin typeface="+mn-ea"/>
              </a:rPr>
              <a:t>한국항공대학교</a:t>
            </a:r>
            <a:r>
              <a:rPr lang="en-US" altLang="ko-KR" sz="700" b="1" dirty="0" smtClean="0">
                <a:latin typeface="+mn-ea"/>
              </a:rPr>
              <a:t>),</a:t>
            </a:r>
            <a:r>
              <a:rPr lang="ko-KR" altLang="en-US" sz="700" b="1" dirty="0" smtClean="0">
                <a:latin typeface="+mn-ea"/>
              </a:rPr>
              <a:t>김대식</a:t>
            </a:r>
            <a:r>
              <a:rPr lang="en-US" altLang="ko-KR" sz="700" b="1" dirty="0" smtClean="0">
                <a:latin typeface="+mn-ea"/>
              </a:rPr>
              <a:t>(</a:t>
            </a:r>
            <a:r>
              <a:rPr lang="ko-KR" altLang="en-US" sz="700" b="1" dirty="0" smtClean="0">
                <a:latin typeface="+mn-ea"/>
              </a:rPr>
              <a:t>강릉원주대학교</a:t>
            </a:r>
            <a:r>
              <a:rPr lang="en-US" altLang="ko-KR" sz="700" b="1" dirty="0" smtClean="0">
                <a:latin typeface="+mn-ea"/>
              </a:rPr>
              <a:t>)</a:t>
            </a:r>
            <a:endParaRPr lang="en-US" altLang="ko-KR" sz="7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5093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>
            <a:extLst>
              <a:ext uri="{FF2B5EF4-FFF2-40B4-BE49-F238E27FC236}">
                <a16:creationId xmlns:a16="http://schemas.microsoft.com/office/drawing/2014/main" id="{53F83736-D29B-4C51-A06F-F5092D77486A}"/>
              </a:ext>
            </a:extLst>
          </p:cNvPr>
          <p:cNvGrpSpPr/>
          <p:nvPr/>
        </p:nvGrpSpPr>
        <p:grpSpPr>
          <a:xfrm>
            <a:off x="-185722" y="-79899"/>
            <a:ext cx="5068440" cy="6998501"/>
            <a:chOff x="-185722" y="-79899"/>
            <a:chExt cx="5068440" cy="6998501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3FA7BCF-4856-4FFE-94B4-0CC6CDE10CBD}"/>
                </a:ext>
              </a:extLst>
            </p:cNvPr>
            <p:cNvSpPr/>
            <p:nvPr/>
          </p:nvSpPr>
          <p:spPr>
            <a:xfrm rot="16200000">
              <a:off x="4358967" y="6532424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1A98AFB-85A8-491A-B5B9-91A314A90A57}"/>
                </a:ext>
              </a:extLst>
            </p:cNvPr>
            <p:cNvSpPr/>
            <p:nvPr/>
          </p:nvSpPr>
          <p:spPr>
            <a:xfrm rot="16200000">
              <a:off x="94666" y="6470282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62769D3-EA01-42FC-95CC-5FD72E5D916A}"/>
                </a:ext>
              </a:extLst>
            </p:cNvPr>
            <p:cNvSpPr/>
            <p:nvPr/>
          </p:nvSpPr>
          <p:spPr>
            <a:xfrm rot="16200000">
              <a:off x="4384029" y="85817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D94304F9-F0CE-4322-96AD-1FE31181EC38}"/>
                </a:ext>
              </a:extLst>
            </p:cNvPr>
            <p:cNvSpPr/>
            <p:nvPr/>
          </p:nvSpPr>
          <p:spPr>
            <a:xfrm>
              <a:off x="-168676" y="-79899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103D3209-F7F9-499A-93A6-3127AB62467A}"/>
                </a:ext>
              </a:extLst>
            </p:cNvPr>
            <p:cNvSpPr/>
            <p:nvPr/>
          </p:nvSpPr>
          <p:spPr>
            <a:xfrm>
              <a:off x="-185722" y="6661150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A8D5D0CF-C243-4B49-AA27-DF12CCE16713}"/>
                </a:ext>
              </a:extLst>
            </p:cNvPr>
            <p:cNvSpPr/>
            <p:nvPr/>
          </p:nvSpPr>
          <p:spPr>
            <a:xfrm rot="16200000">
              <a:off x="-3369607" y="3291543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3D49E56A-5960-40BE-87C2-656CDBEFD93A}"/>
                </a:ext>
              </a:extLst>
            </p:cNvPr>
            <p:cNvSpPr/>
            <p:nvPr/>
          </p:nvSpPr>
          <p:spPr>
            <a:xfrm rot="16200000">
              <a:off x="1209020" y="3290626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3D3EF880-C9F7-4306-9905-B00582D61373}"/>
                </a:ext>
              </a:extLst>
            </p:cNvPr>
            <p:cNvSpPr/>
            <p:nvPr/>
          </p:nvSpPr>
          <p:spPr>
            <a:xfrm rot="16200000">
              <a:off x="74335" y="152401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10C4F0F6-D73A-48ED-9F59-466FE47169C9}"/>
                </a:ext>
              </a:extLst>
            </p:cNvPr>
            <p:cNvSpPr/>
            <p:nvPr/>
          </p:nvSpPr>
          <p:spPr>
            <a:xfrm>
              <a:off x="179388" y="177552"/>
              <a:ext cx="4321175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A3C1C393-BE2D-442E-B3DA-36017358E9A3}"/>
                </a:ext>
              </a:extLst>
            </p:cNvPr>
            <p:cNvSpPr/>
            <p:nvPr/>
          </p:nvSpPr>
          <p:spPr>
            <a:xfrm>
              <a:off x="179388" y="6021957"/>
              <a:ext cx="4319588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D82398FF-0A61-44BB-8A68-258AA150D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675418"/>
              </p:ext>
            </p:extLst>
          </p:nvPr>
        </p:nvGraphicFramePr>
        <p:xfrm>
          <a:off x="344933" y="800730"/>
          <a:ext cx="4039700" cy="45069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2794">
                  <a:extLst>
                    <a:ext uri="{9D8B030D-6E8A-4147-A177-3AD203B41FA5}">
                      <a16:colId xmlns:a16="http://schemas.microsoft.com/office/drawing/2014/main" val="2697352524"/>
                    </a:ext>
                  </a:extLst>
                </a:gridCol>
                <a:gridCol w="972415">
                  <a:extLst>
                    <a:ext uri="{9D8B030D-6E8A-4147-A177-3AD203B41FA5}">
                      <a16:colId xmlns:a16="http://schemas.microsoft.com/office/drawing/2014/main" val="3215441118"/>
                    </a:ext>
                  </a:extLst>
                </a:gridCol>
                <a:gridCol w="414641">
                  <a:extLst>
                    <a:ext uri="{9D8B030D-6E8A-4147-A177-3AD203B41FA5}">
                      <a16:colId xmlns:a16="http://schemas.microsoft.com/office/drawing/2014/main" val="1644372133"/>
                    </a:ext>
                  </a:extLst>
                </a:gridCol>
                <a:gridCol w="421753">
                  <a:extLst>
                    <a:ext uri="{9D8B030D-6E8A-4147-A177-3AD203B41FA5}">
                      <a16:colId xmlns:a16="http://schemas.microsoft.com/office/drawing/2014/main" val="2294254720"/>
                    </a:ext>
                  </a:extLst>
                </a:gridCol>
                <a:gridCol w="1598097">
                  <a:extLst>
                    <a:ext uri="{9D8B030D-6E8A-4147-A177-3AD203B41FA5}">
                      <a16:colId xmlns:a16="http://schemas.microsoft.com/office/drawing/2014/main" val="3562265074"/>
                    </a:ext>
                  </a:extLst>
                </a:gridCol>
              </a:tblGrid>
              <a:tr h="307787">
                <a:tc gridSpan="3">
                  <a:txBody>
                    <a:bodyPr/>
                    <a:lstStyle/>
                    <a:p>
                      <a:pPr algn="l" latinLnBrk="1"/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dirty="0">
                          <a:latin typeface="+mn-ea"/>
                          <a:ea typeface="+mn-ea"/>
                        </a:rPr>
                        <a:t>일차</a:t>
                      </a:r>
                      <a:r>
                        <a:rPr lang="en-US" altLang="ko-KR" sz="900" b="1" dirty="0" smtClean="0">
                          <a:latin typeface="+mn-ea"/>
                          <a:ea typeface="+mn-ea"/>
                        </a:rPr>
                        <a:t>_9</a:t>
                      </a:r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900" b="1" dirty="0" smtClean="0">
                          <a:latin typeface="+mn-ea"/>
                          <a:ea typeface="+mn-ea"/>
                        </a:rPr>
                        <a:t>17</a:t>
                      </a:r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1" dirty="0"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1" dirty="0">
                        <a:latin typeface="+mn-ea"/>
                        <a:ea typeface="+mn-ea"/>
                      </a:endParaRPr>
                    </a:p>
                  </a:txBody>
                  <a:tcPr marL="0" marR="0" marT="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latinLnBrk="1"/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창원컨벤션센터 </a:t>
                      </a:r>
                      <a:r>
                        <a:rPr lang="en-US" altLang="ko-KR" sz="900" b="1" dirty="0" smtClean="0">
                          <a:latin typeface="+mn-ea"/>
                          <a:ea typeface="+mn-ea"/>
                        </a:rPr>
                        <a:t>301</a:t>
                      </a:r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호</a:t>
                      </a:r>
                      <a:endParaRPr lang="ko-KR" altLang="en-US" sz="900" b="1" dirty="0">
                        <a:latin typeface="+mn-ea"/>
                        <a:ea typeface="+mn-ea"/>
                      </a:endParaRPr>
                    </a:p>
                  </a:txBody>
                  <a:tcPr marL="0" marR="0" marT="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925483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b="0" dirty="0" smtClean="0">
                          <a:latin typeface="+mn-ea"/>
                          <a:ea typeface="+mn-ea"/>
                        </a:rPr>
                        <a:t>12:30 </a:t>
                      </a:r>
                      <a:r>
                        <a:rPr lang="en-US" altLang="ko-KR" sz="600" b="0" dirty="0">
                          <a:latin typeface="+mn-ea"/>
                          <a:ea typeface="+mn-ea"/>
                        </a:rPr>
                        <a:t>- 13:00</a:t>
                      </a:r>
                      <a:endParaRPr lang="ko-KR" altLang="en-US" sz="600" b="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 smtClean="0">
                          <a:latin typeface="+mn-ea"/>
                          <a:ea typeface="+mn-ea"/>
                        </a:rPr>
                        <a:t>                                              등록                           </a:t>
                      </a:r>
                      <a:r>
                        <a:rPr lang="ko-KR" altLang="en-US" sz="600" b="0" dirty="0" smtClean="0">
                          <a:latin typeface="+mn-ea"/>
                          <a:ea typeface="+mn-ea"/>
                        </a:rPr>
                        <a:t>사회</a:t>
                      </a:r>
                      <a:r>
                        <a:rPr lang="en-US" altLang="ko-KR" sz="600" b="0" dirty="0" smtClean="0"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600" b="0" dirty="0" smtClean="0">
                          <a:latin typeface="+mn-ea"/>
                          <a:ea typeface="+mn-ea"/>
                        </a:rPr>
                        <a:t>김대식 교수 </a:t>
                      </a:r>
                      <a:r>
                        <a:rPr lang="en-US" altLang="ko-KR" sz="600" b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b="0" dirty="0" smtClean="0">
                          <a:latin typeface="+mn-ea"/>
                          <a:ea typeface="+mn-ea"/>
                        </a:rPr>
                        <a:t>강릉원주대학교</a:t>
                      </a:r>
                      <a:r>
                        <a:rPr lang="en-US" altLang="ko-KR" sz="600" b="0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946086"/>
                  </a:ext>
                </a:extLst>
              </a:tr>
              <a:tr h="226521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13:00 - 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13:10</a:t>
                      </a:r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600" dirty="0">
                          <a:latin typeface="+mn-ea"/>
                          <a:ea typeface="+mn-ea"/>
                        </a:rPr>
                        <a:t>개회사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김춘택 박사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한국추진공학회 가스터빈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내연기관 </a:t>
                      </a:r>
                      <a:r>
                        <a:rPr lang="ko-KR" altLang="en-US" sz="600" dirty="0" err="1" smtClean="0">
                          <a:latin typeface="+mn-ea"/>
                          <a:ea typeface="+mn-ea"/>
                        </a:rPr>
                        <a:t>부문위원장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843430"/>
                  </a:ext>
                </a:extLst>
              </a:tr>
              <a:tr h="22652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dirty="0"/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600" dirty="0">
                          <a:latin typeface="+mn-ea"/>
                          <a:ea typeface="+mn-ea"/>
                        </a:rPr>
                        <a:t>환영사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노태성 교수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한국추진공학회 회장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470755"/>
                  </a:ext>
                </a:extLst>
              </a:tr>
              <a:tr h="22652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dirty="0"/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600" dirty="0">
                          <a:latin typeface="+mn-ea"/>
                          <a:ea typeface="+mn-ea"/>
                        </a:rPr>
                        <a:t>환영사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err="1" smtClean="0">
                          <a:latin typeface="+mn-ea"/>
                          <a:ea typeface="+mn-ea"/>
                        </a:rPr>
                        <a:t>김경엽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 교수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한국유체기계학회 회장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 smtClean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658618"/>
                  </a:ext>
                </a:extLst>
              </a:tr>
              <a:tr h="22652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dirty="0"/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축사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973425"/>
                  </a:ext>
                </a:extLst>
              </a:tr>
              <a:tr h="45148">
                <a:tc gridSpan="5">
                  <a:txBody>
                    <a:bodyPr/>
                    <a:lstStyle/>
                    <a:p>
                      <a:pPr algn="ctr" latinLnBrk="1"/>
                      <a:endParaRPr lang="ko-KR" altLang="en-US" sz="100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947344"/>
                  </a:ext>
                </a:extLst>
              </a:tr>
              <a:tr h="194600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Session</a:t>
                      </a:r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1:</a:t>
                      </a:r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가스터빈 </a:t>
                      </a:r>
                      <a:r>
                        <a:rPr lang="ko-KR" altLang="en-US" sz="700" b="1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혁신성장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700" b="1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추진단</a:t>
                      </a:r>
                      <a:endParaRPr lang="ko-KR" altLang="en-US" sz="7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latinLnBrk="1"/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좌장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: </a:t>
                      </a:r>
                      <a:r>
                        <a:rPr lang="ko-KR" altLang="en-US" sz="600" dirty="0" err="1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황원태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 교수 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(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서울대학교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)</a:t>
                      </a:r>
                      <a:endParaRPr lang="ko-KR" altLang="en-US" sz="600" b="1" dirty="0">
                        <a:solidFill>
                          <a:schemeClr val="bg1"/>
                        </a:solidFill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좌장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김동섭 교수 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인하대학교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7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085171"/>
                  </a:ext>
                </a:extLst>
              </a:tr>
              <a:tr h="252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13:10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13:40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가스터빈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혁신성장의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의미와 의의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손정락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MD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산업통상자원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R&amp;D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전략기획단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023189"/>
                  </a:ext>
                </a:extLst>
              </a:tr>
              <a:tr h="2680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13:40 - 14:10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한국형 가스복합발전 표준화 개발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6799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장중철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PD (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한국에너지기술평가원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868999"/>
                  </a:ext>
                </a:extLst>
              </a:tr>
              <a:tr h="196815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Session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2: 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가스터빈 </a:t>
                      </a:r>
                      <a:r>
                        <a:rPr lang="en-US" altLang="ko-KR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R&amp;D 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계획 및 </a:t>
                      </a:r>
                      <a:r>
                        <a:rPr lang="ko-KR" altLang="en-US" sz="700" b="1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로드맵</a:t>
                      </a:r>
                      <a:endParaRPr lang="ko-KR" altLang="en-US" sz="7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latinLnBrk="1"/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좌장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: 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김동섭 교수 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(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인하대학교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)</a:t>
                      </a:r>
                      <a:endParaRPr lang="ko-KR" altLang="en-US" sz="600" b="1" dirty="0">
                        <a:solidFill>
                          <a:schemeClr val="bg1"/>
                        </a:solidFill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25200" marB="2520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좌장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곽재수 교수 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한국항공대학교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700" b="1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23859"/>
                  </a:ext>
                </a:extLst>
              </a:tr>
              <a:tr h="2257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14:10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14:40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국방 엔진개발 </a:t>
                      </a:r>
                      <a:r>
                        <a:rPr lang="ko-KR" alt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로드맵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김유일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팀장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국방과학연구소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51633"/>
                  </a:ext>
                </a:extLst>
              </a:tr>
              <a:tr h="240250">
                <a:tc>
                  <a:txBody>
                    <a:bodyPr/>
                    <a:lstStyle/>
                    <a:p>
                      <a:pPr marL="0" marR="0" lvl="0" indent="0" algn="ctr" defTabSz="46799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14:40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15:10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재생에너지 변동성 대응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유연발전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가스터빈 기술개발사업 </a:t>
                      </a:r>
                      <a:r>
                        <a:rPr lang="ko-KR" altLang="en-US" sz="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예타기획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김동섭 교수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인하대학교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521011"/>
                  </a:ext>
                </a:extLst>
              </a:tr>
              <a:tr h="2404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15:10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15:40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유무인 </a:t>
                      </a:r>
                      <a:r>
                        <a:rPr lang="ko-KR" alt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비행체용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다목적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1,000 </a:t>
                      </a:r>
                      <a:r>
                        <a:rPr lang="ko-KR" alt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마력급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터보샤프트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엔진 개발사업 </a:t>
                      </a:r>
                      <a:r>
                        <a:rPr lang="ko-KR" alt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예타기획</a:t>
                      </a:r>
                      <a:endParaRPr lang="ko-KR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김재환 </a:t>
                      </a:r>
                      <a:r>
                        <a:rPr lang="ko-KR" altLang="en-US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부장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한국항공우주연구원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478671"/>
                  </a:ext>
                </a:extLst>
              </a:tr>
              <a:tr h="45148">
                <a:tc gridSpan="5">
                  <a:txBody>
                    <a:bodyPr/>
                    <a:lstStyle/>
                    <a:p>
                      <a:pPr algn="ctr" latinLnBrk="1"/>
                      <a:endParaRPr lang="ko-KR" altLang="en-US" sz="100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" b="1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385890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15:40 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16:00</a:t>
                      </a:r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b="1" dirty="0" smtClean="0">
                          <a:latin typeface="+mn-ea"/>
                          <a:ea typeface="+mn-ea"/>
                        </a:rPr>
                        <a:t>기념촬영</a:t>
                      </a:r>
                      <a:r>
                        <a:rPr lang="en-US" altLang="ko-KR" sz="600" b="1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600" b="1" dirty="0" smtClean="0">
                          <a:latin typeface="+mn-ea"/>
                          <a:ea typeface="+mn-ea"/>
                        </a:rPr>
                        <a:t>및 휴식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sz="600" b="1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542605"/>
                  </a:ext>
                </a:extLst>
              </a:tr>
              <a:tr h="45148">
                <a:tc gridSpan="5">
                  <a:txBody>
                    <a:bodyPr/>
                    <a:lstStyle/>
                    <a:p>
                      <a:pPr algn="ctr" latinLnBrk="1"/>
                      <a:endParaRPr lang="ko-KR" altLang="en-US" sz="100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545747"/>
                  </a:ext>
                </a:extLst>
              </a:tr>
              <a:tr h="180576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Session </a:t>
                      </a:r>
                      <a:r>
                        <a:rPr lang="en-US" altLang="ko-KR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3: OEM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가스터빈 개발 </a:t>
                      </a:r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및 사업추진</a:t>
                      </a:r>
                      <a:r>
                        <a:rPr lang="en-US" altLang="ko-KR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현황</a:t>
                      </a: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latinLnBrk="1"/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좌장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: 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곽재수 교수 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(</a:t>
                      </a:r>
                      <a:r>
                        <a:rPr lang="ko-KR" altLang="en-US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한국항공대학교</a:t>
                      </a:r>
                      <a:r>
                        <a:rPr lang="en-US" altLang="ko-KR" sz="600" dirty="0">
                          <a:solidFill>
                            <a:schemeClr val="bg1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)</a:t>
                      </a:r>
                      <a:endParaRPr lang="ko-KR" altLang="en-US" sz="600" b="1" dirty="0">
                        <a:solidFill>
                          <a:schemeClr val="bg1"/>
                        </a:solidFill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좌장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김대식 교수 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강릉원주대학교</a:t>
                      </a:r>
                      <a:r>
                        <a:rPr lang="en-US" altLang="ko-KR" sz="6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46927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16:00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16:30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두산중공업</a:t>
                      </a: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r>
                        <a:rPr lang="ko-KR" altLang="en-US" sz="600">
                          <a:solidFill>
                            <a:srgbClr val="FF0000"/>
                          </a:solidFill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미정</a:t>
                      </a:r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이광열 </a:t>
                      </a: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상무 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두산중공업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562989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16:30 </a:t>
                      </a:r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17:00</a:t>
                      </a:r>
                      <a:endParaRPr lang="en-US" altLang="ko-KR" sz="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한화에어로스페이스 가스터빈 엔진 개발현황</a:t>
                      </a:r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r>
                        <a:rPr lang="ko-KR" altLang="en-US" sz="600"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이광렬 상무 </a:t>
                      </a:r>
                      <a:r>
                        <a:rPr lang="en-US" altLang="ko-KR" sz="600"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(</a:t>
                      </a:r>
                      <a:r>
                        <a:rPr lang="ko-KR" altLang="en-US" sz="600"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두산 중공업</a:t>
                      </a:r>
                      <a:r>
                        <a:rPr lang="en-US" altLang="ko-KR" sz="600">
                          <a:latin typeface="제주명조" panose="02000300000000000000" pitchFamily="2" charset="-127"/>
                          <a:ea typeface="제주명조" panose="02000300000000000000" pitchFamily="2" charset="-127"/>
                        </a:rPr>
                        <a:t>)</a:t>
                      </a:r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신동익 상무 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한화에어로스페이스</a:t>
                      </a:r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2366195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marL="0" marR="0" lvl="0" indent="0" algn="ctr" defTabSz="46799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17:00 - 17:30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General Electric</a:t>
                      </a:r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685334"/>
                  </a:ext>
                </a:extLst>
              </a:tr>
              <a:tr h="226521">
                <a:tc>
                  <a:txBody>
                    <a:bodyPr/>
                    <a:lstStyle/>
                    <a:p>
                      <a:pPr marL="0" marR="0" lvl="0" indent="0" algn="ctr" defTabSz="46799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17:30 - 18:00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6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Rolls-Royce</a:t>
                      </a:r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6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651154"/>
                  </a:ext>
                </a:extLst>
              </a:tr>
            </a:tbl>
          </a:graphicData>
        </a:graphic>
      </p:graphicFrame>
      <p:graphicFrame>
        <p:nvGraphicFramePr>
          <p:cNvPr id="34" name="표 33">
            <a:extLst>
              <a:ext uri="{FF2B5EF4-FFF2-40B4-BE49-F238E27FC236}">
                <a16:creationId xmlns:a16="http://schemas.microsoft.com/office/drawing/2014/main" id="{C0C6DE73-06F8-4F75-96AB-6C3D1DCF8B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871061"/>
              </p:ext>
            </p:extLst>
          </p:nvPr>
        </p:nvGraphicFramePr>
        <p:xfrm>
          <a:off x="383882" y="5423452"/>
          <a:ext cx="4045883" cy="94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0628">
                  <a:extLst>
                    <a:ext uri="{9D8B030D-6E8A-4147-A177-3AD203B41FA5}">
                      <a16:colId xmlns:a16="http://schemas.microsoft.com/office/drawing/2014/main" val="2697352524"/>
                    </a:ext>
                  </a:extLst>
                </a:gridCol>
                <a:gridCol w="2036366">
                  <a:extLst>
                    <a:ext uri="{9D8B030D-6E8A-4147-A177-3AD203B41FA5}">
                      <a16:colId xmlns:a16="http://schemas.microsoft.com/office/drawing/2014/main" val="3215441118"/>
                    </a:ext>
                  </a:extLst>
                </a:gridCol>
                <a:gridCol w="1388889">
                  <a:extLst>
                    <a:ext uri="{9D8B030D-6E8A-4147-A177-3AD203B41FA5}">
                      <a16:colId xmlns:a16="http://schemas.microsoft.com/office/drawing/2014/main" val="3276891698"/>
                    </a:ext>
                  </a:extLst>
                </a:gridCol>
              </a:tblGrid>
              <a:tr h="298513">
                <a:tc gridSpan="2">
                  <a:txBody>
                    <a:bodyPr/>
                    <a:lstStyle/>
                    <a:p>
                      <a:pPr marL="0" marR="0" lvl="0" indent="0" algn="l" defTabSz="4679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dirty="0">
                          <a:latin typeface="+mn-ea"/>
                          <a:ea typeface="+mn-ea"/>
                        </a:rPr>
                        <a:t>일차</a:t>
                      </a:r>
                      <a:r>
                        <a:rPr lang="en-US" altLang="ko-KR" sz="900" b="1" dirty="0" smtClean="0">
                          <a:latin typeface="+mn-ea"/>
                          <a:ea typeface="+mn-ea"/>
                        </a:rPr>
                        <a:t>_9</a:t>
                      </a:r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월 </a:t>
                      </a:r>
                      <a:r>
                        <a:rPr lang="en-US" altLang="ko-KR" sz="900" b="1" dirty="0" smtClean="0"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900" b="1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1" dirty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90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1" dirty="0">
                        <a:latin typeface="+mn-ea"/>
                        <a:ea typeface="+mn-ea"/>
                      </a:endParaRPr>
                    </a:p>
                  </a:txBody>
                  <a:tcPr marL="0" marR="0" marT="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190697"/>
                  </a:ext>
                </a:extLst>
              </a:tr>
              <a:tr h="245840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두산중공업 </a:t>
                      </a:r>
                      <a:r>
                        <a:rPr lang="ko-KR" altLang="en-US" sz="7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창원공장 </a:t>
                      </a:r>
                      <a:r>
                        <a:rPr lang="ko-KR" altLang="en-US" sz="7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견학</a:t>
                      </a:r>
                    </a:p>
                  </a:txBody>
                  <a:tcPr marL="45720" marR="4572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latinLnBrk="1"/>
                      <a:endParaRPr lang="ko-KR" altLang="en-US" sz="6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25200" marB="252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7F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46927"/>
                  </a:ext>
                </a:extLst>
              </a:tr>
              <a:tr h="1994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09:50 </a:t>
                      </a:r>
                      <a:r>
                        <a:rPr lang="en-US" altLang="ko-KR" sz="600" dirty="0">
                          <a:latin typeface="+mn-ea"/>
                          <a:ea typeface="+mn-ea"/>
                        </a:rPr>
                        <a:t>–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10:00</a:t>
                      </a:r>
                      <a:endParaRPr lang="ko-KR" altLang="en-US" sz="60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집결 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dirty="0" smtClean="0">
                          <a:latin typeface="+mn-ea"/>
                          <a:ea typeface="+mn-ea"/>
                        </a:rPr>
                        <a:t>두산중공업 창원공장 러닝센터</a:t>
                      </a:r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562989"/>
                  </a:ext>
                </a:extLst>
              </a:tr>
              <a:tr h="1994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600" dirty="0" smtClean="0">
                          <a:latin typeface="+mn-ea"/>
                          <a:ea typeface="+mn-ea"/>
                        </a:rPr>
                        <a:t>10:00 – 11:30</a:t>
                      </a:r>
                      <a:endParaRPr lang="ko-KR" altLang="en-US" sz="60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0" dirty="0" smtClean="0">
                          <a:latin typeface="+mn-ea"/>
                          <a:ea typeface="+mn-ea"/>
                        </a:rPr>
                        <a:t>견학</a:t>
                      </a:r>
                      <a:endParaRPr lang="ko-KR" altLang="en-US" sz="600" b="0" dirty="0"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latin typeface="제주명조" panose="02000300000000000000" pitchFamily="2" charset="-127"/>
                        <a:ea typeface="제주명조" panose="02000300000000000000" pitchFamily="2" charset="-127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463450"/>
                  </a:ext>
                </a:extLst>
              </a:tr>
            </a:tbl>
          </a:graphicData>
        </a:graphic>
      </p:graphicFrame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0E216270-3516-46A9-ABDA-F2B7F46F7D1F}"/>
              </a:ext>
            </a:extLst>
          </p:cNvPr>
          <p:cNvCxnSpPr>
            <a:cxnSpLocks/>
          </p:cNvCxnSpPr>
          <p:nvPr/>
        </p:nvCxnSpPr>
        <p:spPr>
          <a:xfrm>
            <a:off x="362351" y="177552"/>
            <a:ext cx="0" cy="557660"/>
          </a:xfrm>
          <a:prstGeom prst="line">
            <a:avLst/>
          </a:prstGeom>
          <a:ln w="57150">
            <a:solidFill>
              <a:srgbClr val="EEE2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4705DBF-B783-4636-B46B-1FDDF4A14021}"/>
              </a:ext>
            </a:extLst>
          </p:cNvPr>
          <p:cNvSpPr txBox="1"/>
          <p:nvPr/>
        </p:nvSpPr>
        <p:spPr>
          <a:xfrm>
            <a:off x="431800" y="273547"/>
            <a:ext cx="2230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solidFill>
                  <a:srgbClr val="315136"/>
                </a:solidFill>
                <a:latin typeface="+mn-ea"/>
              </a:rPr>
              <a:t>프로그램</a:t>
            </a:r>
            <a:endParaRPr lang="ko-KR" altLang="en-US" sz="2400" b="1" dirty="0">
              <a:solidFill>
                <a:srgbClr val="31513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7592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>
            <a:extLst>
              <a:ext uri="{FF2B5EF4-FFF2-40B4-BE49-F238E27FC236}">
                <a16:creationId xmlns:a16="http://schemas.microsoft.com/office/drawing/2014/main" id="{53F83736-D29B-4C51-A06F-F5092D77486A}"/>
              </a:ext>
            </a:extLst>
          </p:cNvPr>
          <p:cNvGrpSpPr/>
          <p:nvPr/>
        </p:nvGrpSpPr>
        <p:grpSpPr>
          <a:xfrm>
            <a:off x="-185722" y="-79899"/>
            <a:ext cx="5068440" cy="6998501"/>
            <a:chOff x="-185722" y="-79899"/>
            <a:chExt cx="5068440" cy="6998501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23FA7BCF-4856-4FFE-94B4-0CC6CDE10CBD}"/>
                </a:ext>
              </a:extLst>
            </p:cNvPr>
            <p:cNvSpPr/>
            <p:nvPr/>
          </p:nvSpPr>
          <p:spPr>
            <a:xfrm rot="16200000">
              <a:off x="4358967" y="6532424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1A98AFB-85A8-491A-B5B9-91A314A90A57}"/>
                </a:ext>
              </a:extLst>
            </p:cNvPr>
            <p:cNvSpPr/>
            <p:nvPr/>
          </p:nvSpPr>
          <p:spPr>
            <a:xfrm rot="16200000">
              <a:off x="94666" y="6470282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62769D3-EA01-42FC-95CC-5FD72E5D916A}"/>
                </a:ext>
              </a:extLst>
            </p:cNvPr>
            <p:cNvSpPr/>
            <p:nvPr/>
          </p:nvSpPr>
          <p:spPr>
            <a:xfrm rot="16200000">
              <a:off x="4384029" y="85817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id="{D94304F9-F0CE-4322-96AD-1FE31181EC38}"/>
                </a:ext>
              </a:extLst>
            </p:cNvPr>
            <p:cNvSpPr/>
            <p:nvPr/>
          </p:nvSpPr>
          <p:spPr>
            <a:xfrm>
              <a:off x="-168676" y="-79899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103D3209-F7F9-499A-93A6-3127AB62467A}"/>
                </a:ext>
              </a:extLst>
            </p:cNvPr>
            <p:cNvSpPr/>
            <p:nvPr/>
          </p:nvSpPr>
          <p:spPr>
            <a:xfrm>
              <a:off x="-185722" y="6661150"/>
              <a:ext cx="5051394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A8D5D0CF-C243-4B49-AA27-DF12CCE16713}"/>
                </a:ext>
              </a:extLst>
            </p:cNvPr>
            <p:cNvSpPr/>
            <p:nvPr/>
          </p:nvSpPr>
          <p:spPr>
            <a:xfrm rot="16200000">
              <a:off x="-3369607" y="3291543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3D49E56A-5960-40BE-87C2-656CDBEFD93A}"/>
                </a:ext>
              </a:extLst>
            </p:cNvPr>
            <p:cNvSpPr/>
            <p:nvPr/>
          </p:nvSpPr>
          <p:spPr>
            <a:xfrm rot="16200000">
              <a:off x="1209020" y="3290626"/>
              <a:ext cx="6840538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3D3EF880-C9F7-4306-9905-B00582D61373}"/>
                </a:ext>
              </a:extLst>
            </p:cNvPr>
            <p:cNvSpPr/>
            <p:nvPr/>
          </p:nvSpPr>
          <p:spPr>
            <a:xfrm rot="16200000">
              <a:off x="74335" y="152401"/>
              <a:ext cx="257453" cy="257452"/>
            </a:xfrm>
            <a:prstGeom prst="rect">
              <a:avLst/>
            </a:prstGeom>
            <a:solidFill>
              <a:srgbClr val="C2DE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10C4F0F6-D73A-48ED-9F59-466FE47169C9}"/>
                </a:ext>
              </a:extLst>
            </p:cNvPr>
            <p:cNvSpPr/>
            <p:nvPr/>
          </p:nvSpPr>
          <p:spPr>
            <a:xfrm>
              <a:off x="179388" y="177552"/>
              <a:ext cx="4321175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A3C1C393-BE2D-442E-B3DA-36017358E9A3}"/>
                </a:ext>
              </a:extLst>
            </p:cNvPr>
            <p:cNvSpPr/>
            <p:nvPr/>
          </p:nvSpPr>
          <p:spPr>
            <a:xfrm>
              <a:off x="179388" y="6021957"/>
              <a:ext cx="4321175" cy="6391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486D602-F389-4828-BE33-461C68900BA2}"/>
              </a:ext>
            </a:extLst>
          </p:cNvPr>
          <p:cNvSpPr/>
          <p:nvPr/>
        </p:nvSpPr>
        <p:spPr>
          <a:xfrm>
            <a:off x="326718" y="994585"/>
            <a:ext cx="4032000" cy="28800"/>
          </a:xfrm>
          <a:prstGeom prst="rect">
            <a:avLst/>
          </a:prstGeom>
          <a:solidFill>
            <a:srgbClr val="3C7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29C327-4D2F-464C-AA9A-7578FAD51740}"/>
              </a:ext>
            </a:extLst>
          </p:cNvPr>
          <p:cNvSpPr txBox="1"/>
          <p:nvPr/>
        </p:nvSpPr>
        <p:spPr>
          <a:xfrm>
            <a:off x="339726" y="767715"/>
            <a:ext cx="2409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>
                <a:latin typeface="+mn-ea"/>
              </a:rPr>
              <a:t>등록비 및 등록방법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EB7751-6EAF-4D8D-BF0C-524A36975C37}"/>
              </a:ext>
            </a:extLst>
          </p:cNvPr>
          <p:cNvSpPr txBox="1"/>
          <p:nvPr/>
        </p:nvSpPr>
        <p:spPr>
          <a:xfrm>
            <a:off x="287338" y="1022856"/>
            <a:ext cx="4235318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사전등록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smtClean="0">
                <a:latin typeface="+mn-ea"/>
              </a:rPr>
              <a:t>13</a:t>
            </a:r>
            <a:r>
              <a:rPr lang="ko-KR" altLang="en-US" sz="900" dirty="0" smtClean="0">
                <a:latin typeface="+mn-ea"/>
              </a:rPr>
              <a:t>만원</a:t>
            </a:r>
            <a:r>
              <a:rPr lang="en-US" altLang="ko-KR" sz="900" dirty="0">
                <a:latin typeface="+mn-ea"/>
              </a:rPr>
              <a:t>/ </a:t>
            </a:r>
            <a:r>
              <a:rPr lang="ko-KR" altLang="en-US" sz="900" dirty="0">
                <a:latin typeface="+mn-ea"/>
              </a:rPr>
              <a:t>현장등록</a:t>
            </a:r>
            <a:r>
              <a:rPr lang="en-US" altLang="ko-KR" sz="900" dirty="0">
                <a:latin typeface="+mn-ea"/>
              </a:rPr>
              <a:t>: </a:t>
            </a:r>
            <a:r>
              <a:rPr lang="en-US" altLang="ko-KR" sz="900" dirty="0" smtClean="0">
                <a:latin typeface="+mn-ea"/>
              </a:rPr>
              <a:t>17</a:t>
            </a:r>
            <a:r>
              <a:rPr lang="ko-KR" altLang="en-US" sz="900" dirty="0" smtClean="0">
                <a:latin typeface="+mn-ea"/>
              </a:rPr>
              <a:t>만원</a:t>
            </a:r>
            <a:endParaRPr lang="en-US" altLang="ko-KR" sz="900" dirty="0">
              <a:latin typeface="+mn-ea"/>
            </a:endParaRP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사전등록 방법</a:t>
            </a:r>
            <a:r>
              <a:rPr lang="en-US" altLang="ko-KR" sz="900" dirty="0">
                <a:latin typeface="+mn-ea"/>
              </a:rPr>
              <a:t>: </a:t>
            </a:r>
            <a:r>
              <a:rPr lang="ko-KR" altLang="en-US" sz="900" dirty="0" smtClean="0">
                <a:latin typeface="+mn-ea"/>
              </a:rPr>
              <a:t>한국추진공학회 홈페이지 </a:t>
            </a:r>
            <a:r>
              <a:rPr lang="en-US" altLang="ko-KR" sz="900" dirty="0" smtClean="0">
                <a:latin typeface="+mn-ea"/>
              </a:rPr>
              <a:t>(www.kspe.org)</a:t>
            </a:r>
            <a:r>
              <a:rPr lang="ko-KR" altLang="en-US" sz="900" dirty="0" smtClean="0">
                <a:latin typeface="+mn-ea"/>
              </a:rPr>
              <a:t> </a:t>
            </a:r>
            <a:endParaRPr lang="en-US" altLang="ko-KR" sz="900" dirty="0" smtClean="0">
              <a:latin typeface="+mn-ea"/>
            </a:endParaRP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>
                <a:latin typeface="+mn-ea"/>
              </a:rPr>
              <a:t>사전등록 마감</a:t>
            </a:r>
            <a:r>
              <a:rPr lang="en-US" altLang="ko-KR" sz="900" dirty="0" smtClean="0">
                <a:latin typeface="+mn-ea"/>
              </a:rPr>
              <a:t>: 9</a:t>
            </a:r>
            <a:r>
              <a:rPr lang="ko-KR" altLang="en-US" sz="900" dirty="0" smtClean="0">
                <a:latin typeface="+mn-ea"/>
              </a:rPr>
              <a:t>월 </a:t>
            </a:r>
            <a:r>
              <a:rPr lang="en-US" altLang="ko-KR" sz="900" dirty="0" smtClean="0">
                <a:latin typeface="+mn-ea"/>
              </a:rPr>
              <a:t>10</a:t>
            </a:r>
            <a:r>
              <a:rPr lang="ko-KR" altLang="en-US" sz="900" dirty="0" smtClean="0">
                <a:latin typeface="+mn-ea"/>
              </a:rPr>
              <a:t>일 </a:t>
            </a:r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>
                <a:latin typeface="+mn-ea"/>
              </a:rPr>
              <a:t>목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b="1" dirty="0" smtClean="0">
                <a:solidFill>
                  <a:srgbClr val="FF0000"/>
                </a:solidFill>
                <a:latin typeface="+mn-ea"/>
              </a:rPr>
              <a:t>코로나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-19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900" b="1" dirty="0" smtClean="0">
                <a:solidFill>
                  <a:srgbClr val="FF0000"/>
                </a:solidFill>
                <a:latin typeface="+mn-ea"/>
              </a:rPr>
              <a:t>방역을 위하여 참여 인원이 한정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(130 </a:t>
            </a:r>
            <a:r>
              <a:rPr lang="ko-KR" altLang="en-US" sz="900" b="1" dirty="0" smtClean="0">
                <a:solidFill>
                  <a:srgbClr val="FF0000"/>
                </a:solidFill>
                <a:latin typeface="+mn-ea"/>
              </a:rPr>
              <a:t>명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900" b="1" dirty="0" smtClean="0">
                <a:solidFill>
                  <a:srgbClr val="FF0000"/>
                </a:solidFill>
                <a:latin typeface="+mn-ea"/>
              </a:rPr>
              <a:t>되므로 선착순 마감</a:t>
            </a:r>
            <a:endParaRPr lang="en-US" altLang="ko-KR" sz="900" b="1" dirty="0">
              <a:solidFill>
                <a:srgbClr val="FF0000"/>
              </a:solidFill>
              <a:latin typeface="+mn-ea"/>
            </a:endParaRP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>
                <a:latin typeface="+mn-ea"/>
              </a:rPr>
              <a:t>문의처 </a:t>
            </a:r>
            <a:r>
              <a:rPr lang="en-US" altLang="ko-KR" sz="900" dirty="0">
                <a:latin typeface="+mn-ea"/>
              </a:rPr>
              <a:t>: </a:t>
            </a:r>
            <a:r>
              <a:rPr lang="ko-KR" altLang="en-US" sz="900" dirty="0" smtClean="0">
                <a:latin typeface="+mn-ea"/>
              </a:rPr>
              <a:t>한국추진공학회 </a:t>
            </a:r>
            <a:r>
              <a:rPr lang="ko-KR" altLang="en-US" sz="900" dirty="0">
                <a:latin typeface="+mn-ea"/>
              </a:rPr>
              <a:t>사무국 </a:t>
            </a:r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smtClean="0">
                <a:latin typeface="+mn-ea"/>
              </a:rPr>
              <a:t>042-822-6472, kspe@kspr.org</a:t>
            </a:r>
            <a:r>
              <a:rPr lang="en-US" altLang="ko-KR" sz="900" dirty="0">
                <a:latin typeface="+mn-ea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2CCC3D-DC5B-4DAC-8750-5495DBB13216}"/>
              </a:ext>
            </a:extLst>
          </p:cNvPr>
          <p:cNvSpPr txBox="1"/>
          <p:nvPr/>
        </p:nvSpPr>
        <p:spPr>
          <a:xfrm>
            <a:off x="287338" y="2604022"/>
            <a:ext cx="4429125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숙박할인을 위해서 사전예약 필수</a:t>
            </a:r>
            <a:r>
              <a:rPr lang="en-US" altLang="ko-KR" sz="900" dirty="0">
                <a:latin typeface="+mn-ea"/>
              </a:rPr>
              <a:t>, </a:t>
            </a:r>
            <a:r>
              <a:rPr lang="en-US" altLang="ko-KR" sz="900" dirty="0" smtClean="0">
                <a:latin typeface="+mn-ea"/>
              </a:rPr>
              <a:t>9</a:t>
            </a:r>
            <a:r>
              <a:rPr lang="ko-KR" altLang="en-US" sz="900" dirty="0" smtClean="0">
                <a:latin typeface="+mn-ea"/>
              </a:rPr>
              <a:t>월 </a:t>
            </a:r>
            <a:r>
              <a:rPr lang="en-US" altLang="ko-KR" sz="900" dirty="0" smtClean="0">
                <a:latin typeface="+mn-ea"/>
              </a:rPr>
              <a:t>15</a:t>
            </a:r>
            <a:r>
              <a:rPr lang="ko-KR" altLang="en-US" sz="900" dirty="0" smtClean="0">
                <a:latin typeface="+mn-ea"/>
              </a:rPr>
              <a:t>일 </a:t>
            </a:r>
            <a:r>
              <a:rPr lang="ko-KR" altLang="en-US" sz="900" dirty="0">
                <a:latin typeface="+mn-ea"/>
              </a:rPr>
              <a:t>이후에는 할인 적용 불가 </a:t>
            </a:r>
            <a:endParaRPr lang="en-US" altLang="ko-KR" sz="900" dirty="0">
              <a:latin typeface="+mn-ea"/>
            </a:endParaRP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예약방법 </a:t>
            </a:r>
            <a:r>
              <a:rPr lang="en-US" altLang="ko-KR" sz="900" dirty="0">
                <a:latin typeface="+mn-ea"/>
              </a:rPr>
              <a:t>: </a:t>
            </a:r>
            <a:r>
              <a:rPr lang="ko-KR" altLang="en-US" sz="900" dirty="0">
                <a:latin typeface="+mn-ea"/>
              </a:rPr>
              <a:t>첨부 숙박신청서 작성하여 이메일 송부 </a:t>
            </a:r>
            <a:r>
              <a:rPr lang="en-US" altLang="ko-KR" sz="900" dirty="0">
                <a:latin typeface="+mn-ea"/>
              </a:rPr>
              <a:t>		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(</a:t>
            </a:r>
            <a:r>
              <a:rPr lang="ko-KR" altLang="en-US" sz="900" dirty="0" err="1" smtClean="0">
                <a:latin typeface="+mn-ea"/>
              </a:rPr>
              <a:t>김유근</a:t>
            </a:r>
            <a:r>
              <a:rPr lang="en-US" altLang="ko-KR" sz="900" dirty="0" smtClean="0">
                <a:latin typeface="+mn-ea"/>
              </a:rPr>
              <a:t> </a:t>
            </a:r>
            <a:r>
              <a:rPr lang="ko-KR" altLang="en-US" sz="900" dirty="0" smtClean="0">
                <a:latin typeface="+mn-ea"/>
              </a:rPr>
              <a:t>지배인</a:t>
            </a:r>
            <a:r>
              <a:rPr lang="en-US" altLang="ko-KR" sz="900" dirty="0">
                <a:latin typeface="+mn-ea"/>
              </a:rPr>
              <a:t>, sales2@grandmercurechangwon.com, 055-600-0700)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2356BF-AB18-4D06-A83D-59CDCD26AF3E}"/>
              </a:ext>
            </a:extLst>
          </p:cNvPr>
          <p:cNvSpPr txBox="1"/>
          <p:nvPr/>
        </p:nvSpPr>
        <p:spPr>
          <a:xfrm>
            <a:off x="284013" y="4100325"/>
            <a:ext cx="4321175" cy="25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 smtClean="0">
                <a:latin typeface="+mn-ea"/>
              </a:rPr>
              <a:t>코로나</a:t>
            </a:r>
            <a:r>
              <a:rPr lang="en-US" altLang="ko-KR" sz="900" dirty="0" smtClean="0">
                <a:latin typeface="+mn-ea"/>
              </a:rPr>
              <a:t>-19</a:t>
            </a:r>
            <a:r>
              <a:rPr lang="ko-KR" altLang="en-US" sz="900" dirty="0" smtClean="0">
                <a:latin typeface="+mn-ea"/>
              </a:rPr>
              <a:t>로 만찬</a:t>
            </a:r>
            <a:r>
              <a:rPr lang="en-US" altLang="ko-KR" sz="900" dirty="0" smtClean="0">
                <a:latin typeface="+mn-ea"/>
              </a:rPr>
              <a:t>, </a:t>
            </a:r>
            <a:r>
              <a:rPr lang="ko-KR" altLang="en-US" sz="900" dirty="0" smtClean="0">
                <a:latin typeface="+mn-ea"/>
              </a:rPr>
              <a:t>중식은 제공하지 않으니 양해 바랍니다</a:t>
            </a:r>
            <a:r>
              <a:rPr lang="en-US" altLang="ko-KR" sz="900" dirty="0" smtClean="0">
                <a:latin typeface="+mn-ea"/>
              </a:rPr>
              <a:t>.</a:t>
            </a:r>
            <a:endParaRPr lang="en-US" altLang="ko-KR" sz="900" dirty="0">
              <a:latin typeface="+mn-ea"/>
            </a:endParaRP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079AB962-8213-4E49-B8FD-37D1563A1271}"/>
              </a:ext>
            </a:extLst>
          </p:cNvPr>
          <p:cNvCxnSpPr>
            <a:cxnSpLocks/>
          </p:cNvCxnSpPr>
          <p:nvPr/>
        </p:nvCxnSpPr>
        <p:spPr>
          <a:xfrm>
            <a:off x="362351" y="177552"/>
            <a:ext cx="0" cy="557660"/>
          </a:xfrm>
          <a:prstGeom prst="line">
            <a:avLst/>
          </a:prstGeom>
          <a:ln w="57150">
            <a:solidFill>
              <a:srgbClr val="EEE2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B7D3DD-FCD0-45BA-A764-06E0FE8B15C2}"/>
              </a:ext>
            </a:extLst>
          </p:cNvPr>
          <p:cNvSpPr txBox="1"/>
          <p:nvPr/>
        </p:nvSpPr>
        <p:spPr>
          <a:xfrm>
            <a:off x="431798" y="273547"/>
            <a:ext cx="369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rgbClr val="315136"/>
                </a:solidFill>
                <a:latin typeface="+mj-ea"/>
                <a:ea typeface="+mj-ea"/>
              </a:rPr>
              <a:t>등록</a:t>
            </a:r>
            <a:r>
              <a:rPr lang="en-US" altLang="ko-KR" sz="2400" b="1" dirty="0">
                <a:solidFill>
                  <a:srgbClr val="315136"/>
                </a:solidFill>
                <a:latin typeface="+mj-ea"/>
                <a:ea typeface="+mj-ea"/>
              </a:rPr>
              <a:t>, </a:t>
            </a:r>
            <a:r>
              <a:rPr lang="ko-KR" altLang="en-US" sz="2400" b="1" dirty="0">
                <a:solidFill>
                  <a:srgbClr val="315136"/>
                </a:solidFill>
                <a:latin typeface="+mj-ea"/>
                <a:ea typeface="+mj-ea"/>
              </a:rPr>
              <a:t>숙박</a:t>
            </a:r>
            <a:r>
              <a:rPr lang="en-US" altLang="ko-KR" sz="2400" b="1" dirty="0">
                <a:solidFill>
                  <a:srgbClr val="315136"/>
                </a:solidFill>
                <a:latin typeface="+mj-ea"/>
                <a:ea typeface="+mj-ea"/>
              </a:rPr>
              <a:t> </a:t>
            </a:r>
            <a:r>
              <a:rPr lang="ko-KR" altLang="en-US" sz="2400" b="1" dirty="0">
                <a:solidFill>
                  <a:srgbClr val="315136"/>
                </a:solidFill>
                <a:latin typeface="+mj-ea"/>
                <a:ea typeface="+mj-ea"/>
              </a:rPr>
              <a:t>및</a:t>
            </a:r>
            <a:r>
              <a:rPr lang="en-US" altLang="ko-KR" sz="2400" b="1" dirty="0">
                <a:solidFill>
                  <a:srgbClr val="315136"/>
                </a:solidFill>
                <a:latin typeface="+mj-ea"/>
                <a:ea typeface="+mj-ea"/>
              </a:rPr>
              <a:t> </a:t>
            </a:r>
            <a:r>
              <a:rPr lang="ko-KR" altLang="en-US" sz="2400" b="1" dirty="0">
                <a:solidFill>
                  <a:srgbClr val="315136"/>
                </a:solidFill>
                <a:latin typeface="+mj-ea"/>
                <a:ea typeface="+mj-ea"/>
              </a:rPr>
              <a:t>견학 안내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ABA334-AB17-4BD0-B23E-0C42CF5EA954}"/>
              </a:ext>
            </a:extLst>
          </p:cNvPr>
          <p:cNvSpPr txBox="1"/>
          <p:nvPr/>
        </p:nvSpPr>
        <p:spPr>
          <a:xfrm>
            <a:off x="284013" y="3433764"/>
            <a:ext cx="439593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견학을 원하는 분은 사전등록 시 </a:t>
            </a:r>
            <a:r>
              <a:rPr lang="ko-KR" altLang="en-US" sz="900" dirty="0" err="1">
                <a:latin typeface="+mn-ea"/>
              </a:rPr>
              <a:t>견학신청</a:t>
            </a:r>
            <a:r>
              <a:rPr lang="ko-KR" altLang="en-US" sz="900" dirty="0">
                <a:latin typeface="+mn-ea"/>
              </a:rPr>
              <a:t> </a:t>
            </a:r>
            <a:r>
              <a:rPr lang="ko-KR" altLang="en-US" sz="900" dirty="0" smtClean="0">
                <a:latin typeface="+mn-ea"/>
              </a:rPr>
              <a:t>필수 </a:t>
            </a:r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smtClean="0">
                <a:latin typeface="+mn-ea"/>
              </a:rPr>
              <a:t>한국추진공학회 사무국</a:t>
            </a:r>
            <a:r>
              <a:rPr lang="en-US" altLang="ko-KR" sz="900" dirty="0" smtClean="0">
                <a:latin typeface="+mn-ea"/>
              </a:rPr>
              <a:t>)</a:t>
            </a:r>
            <a:endParaRPr lang="en-US" altLang="ko-KR" sz="900" dirty="0">
              <a:latin typeface="+mn-ea"/>
            </a:endParaRPr>
          </a:p>
          <a:p>
            <a:pPr indent="-1080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</a:rPr>
              <a:t>인원 </a:t>
            </a:r>
            <a:r>
              <a:rPr lang="ko-KR" altLang="en-US" sz="900" dirty="0" smtClean="0">
                <a:latin typeface="+mn-ea"/>
              </a:rPr>
              <a:t>제한</a:t>
            </a:r>
            <a:r>
              <a:rPr lang="en-US" altLang="ko-KR" sz="900" dirty="0" smtClean="0">
                <a:latin typeface="+mn-ea"/>
              </a:rPr>
              <a:t>(40 </a:t>
            </a:r>
            <a:r>
              <a:rPr lang="ko-KR" altLang="en-US" sz="900" dirty="0" smtClean="0">
                <a:latin typeface="+mn-ea"/>
              </a:rPr>
              <a:t>명</a:t>
            </a:r>
            <a:r>
              <a:rPr lang="en-US" altLang="ko-KR" sz="900" dirty="0" smtClean="0">
                <a:latin typeface="+mn-ea"/>
              </a:rPr>
              <a:t>)</a:t>
            </a:r>
            <a:r>
              <a:rPr lang="ko-KR" altLang="en-US" sz="900" dirty="0" smtClean="0">
                <a:latin typeface="+mn-ea"/>
              </a:rPr>
              <a:t>으로 선착순 </a:t>
            </a:r>
            <a:r>
              <a:rPr lang="ko-KR" altLang="en-US" sz="900" dirty="0">
                <a:latin typeface="+mn-ea"/>
              </a:rPr>
              <a:t>접수 </a:t>
            </a:r>
            <a:r>
              <a:rPr lang="ko-KR" altLang="en-US" sz="900" dirty="0" smtClean="0">
                <a:latin typeface="+mn-ea"/>
              </a:rPr>
              <a:t>마감 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067A7C2-2880-462C-AC2F-C9DE0E1D9986}"/>
              </a:ext>
            </a:extLst>
          </p:cNvPr>
          <p:cNvSpPr/>
          <p:nvPr/>
        </p:nvSpPr>
        <p:spPr>
          <a:xfrm>
            <a:off x="323878" y="2196271"/>
            <a:ext cx="4032000" cy="28800"/>
          </a:xfrm>
          <a:prstGeom prst="rect">
            <a:avLst/>
          </a:prstGeom>
          <a:solidFill>
            <a:srgbClr val="3C7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7FCF74B-C9A2-48F4-8ABE-056C18E9D4B5}"/>
              </a:ext>
            </a:extLst>
          </p:cNvPr>
          <p:cNvSpPr txBox="1"/>
          <p:nvPr/>
        </p:nvSpPr>
        <p:spPr>
          <a:xfrm>
            <a:off x="336885" y="1969401"/>
            <a:ext cx="37245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>
                <a:latin typeface="+mn-ea"/>
              </a:rPr>
              <a:t>숙박 안내</a:t>
            </a:r>
            <a:r>
              <a:rPr lang="en-US" altLang="ko-KR" sz="1100" b="1" dirty="0">
                <a:latin typeface="+mn-ea"/>
              </a:rPr>
              <a:t>: </a:t>
            </a:r>
            <a:r>
              <a:rPr lang="ko-KR" altLang="en-US" sz="1100" b="1" dirty="0" err="1" smtClean="0">
                <a:latin typeface="+mn-ea"/>
              </a:rPr>
              <a:t>그랜드</a:t>
            </a:r>
            <a:r>
              <a:rPr lang="ko-KR" altLang="en-US" sz="1100" b="1" dirty="0" smtClean="0">
                <a:latin typeface="+mn-ea"/>
              </a:rPr>
              <a:t> </a:t>
            </a:r>
            <a:r>
              <a:rPr lang="ko-KR" altLang="en-US" sz="1100" b="1" dirty="0" err="1" smtClean="0">
                <a:latin typeface="+mn-ea"/>
              </a:rPr>
              <a:t>머큐어</a:t>
            </a:r>
            <a:r>
              <a:rPr lang="ko-KR" altLang="en-US" sz="1100" b="1" dirty="0" smtClean="0">
                <a:latin typeface="+mn-ea"/>
              </a:rPr>
              <a:t> </a:t>
            </a:r>
            <a:r>
              <a:rPr lang="ko-KR" altLang="en-US" sz="1100" b="1" dirty="0" err="1" smtClean="0">
                <a:latin typeface="+mn-ea"/>
              </a:rPr>
              <a:t>앰버서더</a:t>
            </a:r>
            <a:r>
              <a:rPr lang="ko-KR" altLang="en-US" sz="1100" b="1" dirty="0" smtClean="0">
                <a:latin typeface="+mn-ea"/>
              </a:rPr>
              <a:t> 창원 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smtClean="0">
                <a:latin typeface="+mn-ea"/>
              </a:rPr>
              <a:t>구 </a:t>
            </a:r>
            <a:r>
              <a:rPr lang="ko-KR" altLang="en-US" sz="1100" b="1" dirty="0" err="1" smtClean="0">
                <a:latin typeface="+mn-ea"/>
              </a:rPr>
              <a:t>풀만호텔</a:t>
            </a:r>
            <a:r>
              <a:rPr lang="en-US" altLang="ko-KR" sz="1100" b="1" dirty="0" smtClean="0">
                <a:latin typeface="+mn-ea"/>
              </a:rPr>
              <a:t>)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AD9F0CAC-232F-42BE-97D3-E260CB3C634A}"/>
              </a:ext>
            </a:extLst>
          </p:cNvPr>
          <p:cNvSpPr/>
          <p:nvPr/>
        </p:nvSpPr>
        <p:spPr>
          <a:xfrm>
            <a:off x="318808" y="3399112"/>
            <a:ext cx="4032000" cy="28800"/>
          </a:xfrm>
          <a:prstGeom prst="rect">
            <a:avLst/>
          </a:prstGeom>
          <a:solidFill>
            <a:srgbClr val="3C7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72230AF-FAAB-4D2F-9E8C-64C0F32970F3}"/>
              </a:ext>
            </a:extLst>
          </p:cNvPr>
          <p:cNvSpPr txBox="1"/>
          <p:nvPr/>
        </p:nvSpPr>
        <p:spPr>
          <a:xfrm>
            <a:off x="331816" y="3172242"/>
            <a:ext cx="2409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>
                <a:latin typeface="+mn-ea"/>
              </a:rPr>
              <a:t>견학 안내</a:t>
            </a: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6BCAA865-7C62-471E-A469-5DA0235ECFC4}"/>
              </a:ext>
            </a:extLst>
          </p:cNvPr>
          <p:cNvSpPr/>
          <p:nvPr/>
        </p:nvSpPr>
        <p:spPr>
          <a:xfrm>
            <a:off x="316065" y="4601120"/>
            <a:ext cx="4032000" cy="28800"/>
          </a:xfrm>
          <a:prstGeom prst="rect">
            <a:avLst/>
          </a:prstGeom>
          <a:solidFill>
            <a:srgbClr val="3C7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913053-5E33-4AE6-A933-9E09730A3B12}"/>
              </a:ext>
            </a:extLst>
          </p:cNvPr>
          <p:cNvSpPr txBox="1"/>
          <p:nvPr/>
        </p:nvSpPr>
        <p:spPr>
          <a:xfrm>
            <a:off x="329072" y="4374250"/>
            <a:ext cx="41935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>
                <a:latin typeface="+mn-ea"/>
              </a:rPr>
              <a:t>행사 </a:t>
            </a:r>
            <a:r>
              <a:rPr lang="ko-KR" altLang="en-US" sz="1100" b="1" dirty="0" smtClean="0">
                <a:latin typeface="+mn-ea"/>
              </a:rPr>
              <a:t>장소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en-US" altLang="ko-KR" sz="1100" b="1" dirty="0" smtClean="0">
                <a:latin typeface="+mn-ea"/>
              </a:rPr>
              <a:t>(</a:t>
            </a:r>
            <a:r>
              <a:rPr lang="ko-KR" altLang="en-US" sz="1100" b="1" dirty="0" smtClean="0">
                <a:latin typeface="+mn-ea"/>
              </a:rPr>
              <a:t>창원컨벤션센터</a:t>
            </a:r>
            <a:r>
              <a:rPr lang="en-US" altLang="ko-KR" sz="1100" b="1" dirty="0" smtClean="0">
                <a:latin typeface="+mn-ea"/>
              </a:rPr>
              <a:t>, 055-212-1000, www.ceco.co.kr)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1E249194-7CD6-457F-9235-F3FC8B185814}"/>
              </a:ext>
            </a:extLst>
          </p:cNvPr>
          <p:cNvSpPr/>
          <p:nvPr/>
        </p:nvSpPr>
        <p:spPr>
          <a:xfrm>
            <a:off x="326718" y="4081370"/>
            <a:ext cx="4032000" cy="28800"/>
          </a:xfrm>
          <a:prstGeom prst="rect">
            <a:avLst/>
          </a:prstGeom>
          <a:solidFill>
            <a:srgbClr val="3C7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C5A2A98-9111-4D59-B5E2-DB0F3AE536F5}"/>
              </a:ext>
            </a:extLst>
          </p:cNvPr>
          <p:cNvSpPr txBox="1"/>
          <p:nvPr/>
        </p:nvSpPr>
        <p:spPr>
          <a:xfrm>
            <a:off x="339726" y="3854500"/>
            <a:ext cx="2409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 dirty="0" smtClean="0">
                <a:latin typeface="+mn-ea"/>
              </a:rPr>
              <a:t>만찬</a:t>
            </a:r>
            <a:r>
              <a:rPr lang="en-US" altLang="ko-KR" sz="1100" b="1" dirty="0" smtClean="0">
                <a:latin typeface="+mn-ea"/>
              </a:rPr>
              <a:t>, </a:t>
            </a:r>
            <a:r>
              <a:rPr lang="ko-KR" altLang="en-US" sz="1100" b="1" smtClean="0">
                <a:latin typeface="+mn-ea"/>
              </a:rPr>
              <a:t>중식 안내</a:t>
            </a:r>
            <a:endParaRPr lang="ko-KR" altLang="en-US" sz="1100" b="1" dirty="0">
              <a:latin typeface="+mn-ea"/>
            </a:endParaRP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49A4B912-A870-482C-A415-BC8530641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987136"/>
              </p:ext>
            </p:extLst>
          </p:nvPr>
        </p:nvGraphicFramePr>
        <p:xfrm>
          <a:off x="739309" y="2273354"/>
          <a:ext cx="3185511" cy="3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2130038616"/>
                    </a:ext>
                  </a:extLst>
                </a:gridCol>
                <a:gridCol w="1213836">
                  <a:extLst>
                    <a:ext uri="{9D8B030D-6E8A-4147-A177-3AD203B41FA5}">
                      <a16:colId xmlns:a16="http://schemas.microsoft.com/office/drawing/2014/main" val="247159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/>
                        <a:t>객실</a:t>
                      </a:r>
                    </a:p>
                  </a:txBody>
                  <a:tcPr marL="45720" marR="4572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요금</a:t>
                      </a:r>
                      <a:r>
                        <a:rPr lang="en-US" altLang="ko-KR" sz="900" b="1" dirty="0" smtClean="0"/>
                        <a:t>(</a:t>
                      </a:r>
                      <a:r>
                        <a:rPr lang="ko-KR" altLang="en-US" sz="900" b="1" dirty="0" err="1" smtClean="0"/>
                        <a:t>세금포함</a:t>
                      </a:r>
                      <a:r>
                        <a:rPr lang="en-US" altLang="ko-KR" sz="900" b="1" dirty="0" smtClean="0"/>
                        <a:t>)</a:t>
                      </a:r>
                      <a:endParaRPr lang="ko-KR" altLang="en-US" sz="900" b="1" dirty="0"/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251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Deluxe Room(Double, Twin)</a:t>
                      </a:r>
                      <a:endParaRPr lang="ko-KR" altLang="en-US" sz="900" dirty="0"/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  100,000</a:t>
                      </a:r>
                      <a:r>
                        <a:rPr lang="ko-KR" altLang="en-US" sz="900" dirty="0" smtClean="0"/>
                        <a:t>원</a:t>
                      </a:r>
                      <a:endParaRPr lang="ko-KR" altLang="en-US" sz="900" dirty="0"/>
                    </a:p>
                  </a:txBody>
                  <a:tcPr marT="18000" marB="18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41937473"/>
                  </a:ext>
                </a:extLst>
              </a:tr>
            </a:tbl>
          </a:graphicData>
        </a:graphic>
      </p:graphicFrame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89" y="4651540"/>
            <a:ext cx="3073026" cy="19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88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1066</TotalTime>
  <Words>592</Words>
  <Application>Microsoft Office PowerPoint</Application>
  <PresentationFormat>사용자 지정</PresentationFormat>
  <Paragraphs>99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맑은 고딕</vt:lpstr>
      <vt:lpstr>함초롬바탕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혜림</dc:creator>
  <cp:lastModifiedBy>김춘택</cp:lastModifiedBy>
  <cp:revision>160</cp:revision>
  <cp:lastPrinted>2020-08-12T02:05:47Z</cp:lastPrinted>
  <dcterms:created xsi:type="dcterms:W3CDTF">2019-07-17T13:29:19Z</dcterms:created>
  <dcterms:modified xsi:type="dcterms:W3CDTF">2020-08-14T00:20:52Z</dcterms:modified>
</cp:coreProperties>
</file>