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9" r:id="rId2"/>
    <p:sldId id="262" r:id="rId3"/>
    <p:sldId id="261" r:id="rId4"/>
    <p:sldId id="263" r:id="rId5"/>
  </p:sldIdLst>
  <p:sldSz cx="21602700" cy="32404050"/>
  <p:notesSz cx="6858000" cy="9144000"/>
  <p:defaultTextStyle>
    <a:defPPr>
      <a:defRPr lang="ko-KR"/>
    </a:defPPr>
    <a:lvl1pPr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5pPr>
    <a:lvl6pPr marL="2286000" algn="l" defTabSz="914400" rtl="0" eaLnBrk="1" latinLnBrk="1" hangingPunct="1">
      <a:defRPr kumimoji="1" sz="6100" kern="1200">
        <a:solidFill>
          <a:schemeClr val="tx1"/>
        </a:solidFill>
        <a:latin typeface="굴림" pitchFamily="50" charset="-127"/>
        <a:ea typeface="굴림" pitchFamily="50" charset="-127"/>
        <a:cs typeface="+mn-cs"/>
      </a:defRPr>
    </a:lvl6pPr>
    <a:lvl7pPr marL="2743200" algn="l" defTabSz="914400" rtl="0" eaLnBrk="1" latinLnBrk="1" hangingPunct="1">
      <a:defRPr kumimoji="1" sz="6100" kern="1200">
        <a:solidFill>
          <a:schemeClr val="tx1"/>
        </a:solidFill>
        <a:latin typeface="굴림" pitchFamily="50" charset="-127"/>
        <a:ea typeface="굴림" pitchFamily="50" charset="-127"/>
        <a:cs typeface="+mn-cs"/>
      </a:defRPr>
    </a:lvl7pPr>
    <a:lvl8pPr marL="3200400" algn="l" defTabSz="914400" rtl="0" eaLnBrk="1" latinLnBrk="1" hangingPunct="1">
      <a:defRPr kumimoji="1" sz="6100" kern="1200">
        <a:solidFill>
          <a:schemeClr val="tx1"/>
        </a:solidFill>
        <a:latin typeface="굴림" pitchFamily="50" charset="-127"/>
        <a:ea typeface="굴림" pitchFamily="50" charset="-127"/>
        <a:cs typeface="+mn-cs"/>
      </a:defRPr>
    </a:lvl8pPr>
    <a:lvl9pPr marL="3657600" algn="l" defTabSz="914400" rtl="0" eaLnBrk="1" latinLnBrk="1" hangingPunct="1">
      <a:defRPr kumimoji="1" sz="6100" kern="1200">
        <a:solidFill>
          <a:schemeClr val="tx1"/>
        </a:solidFill>
        <a:latin typeface="굴림" pitchFamily="50" charset="-127"/>
        <a:ea typeface="굴림" pitchFamily="50" charset="-127"/>
        <a:cs typeface="+mn-cs"/>
      </a:defRPr>
    </a:lvl9pPr>
  </p:defaultTextStyle>
  <p:extLst>
    <p:ext uri="{EFAFB233-063F-42B5-8137-9DF3F51BA10A}">
      <p15:sldGuideLst xmlns="" xmlns:p15="http://schemas.microsoft.com/office/powerpoint/2012/main">
        <p15:guide id="1" orient="horz" pos="10206">
          <p15:clr>
            <a:srgbClr val="A4A3A4"/>
          </p15:clr>
        </p15:guide>
        <p15:guide id="2" pos="68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384D"/>
    <a:srgbClr val="6C6254"/>
    <a:srgbClr val="FFC100"/>
    <a:srgbClr val="13204E"/>
    <a:srgbClr val="002E58"/>
    <a:srgbClr val="F66A00"/>
    <a:srgbClr val="F4FFF5"/>
    <a:srgbClr val="09230E"/>
    <a:srgbClr val="606060"/>
    <a:srgbClr val="2113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72" autoAdjust="0"/>
    <p:restoredTop sz="94589"/>
  </p:normalViewPr>
  <p:slideViewPr>
    <p:cSldViewPr>
      <p:cViewPr>
        <p:scale>
          <a:sx n="30" d="100"/>
          <a:sy n="30" d="100"/>
        </p:scale>
        <p:origin x="-2694" y="192"/>
      </p:cViewPr>
      <p:guideLst>
        <p:guide orient="horz" pos="10206"/>
        <p:guide pos="6804"/>
      </p:guideLst>
    </p:cSldViewPr>
  </p:slideViewPr>
  <p:notesTextViewPr>
    <p:cViewPr>
      <p:scale>
        <a:sx n="100" d="100"/>
        <a:sy n="100" d="100"/>
      </p:scale>
      <p:origin x="0" y="0"/>
    </p:cViewPr>
  </p:notesTextViewPr>
  <p:sorterViewPr>
    <p:cViewPr>
      <p:scale>
        <a:sx n="160" d="100"/>
        <a:sy n="1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59E85A-7BBA-4707-AB4C-C7BD614F8D83}" type="datetimeFigureOut">
              <a:rPr lang="ko-KR" altLang="en-US" smtClean="0"/>
              <a:t>2019-11-24</a:t>
            </a:fld>
            <a:endParaRPr lang="ko-KR" altLang="en-US"/>
          </a:p>
        </p:txBody>
      </p:sp>
      <p:sp>
        <p:nvSpPr>
          <p:cNvPr id="4" name="슬라이드 이미지 개체 틀 3"/>
          <p:cNvSpPr>
            <a:spLocks noGrp="1" noRot="1" noChangeAspect="1"/>
          </p:cNvSpPr>
          <p:nvPr>
            <p:ph type="sldImg" idx="2"/>
          </p:nvPr>
        </p:nvSpPr>
        <p:spPr>
          <a:xfrm>
            <a:off x="2286000" y="685800"/>
            <a:ext cx="2286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BFC8B4-D810-491B-A7CC-11E9B61D19A3}" type="slidenum">
              <a:rPr lang="ko-KR" altLang="en-US" smtClean="0"/>
              <a:t>‹#›</a:t>
            </a:fld>
            <a:endParaRPr lang="ko-KR" altLang="en-US"/>
          </a:p>
        </p:txBody>
      </p:sp>
    </p:spTree>
    <p:extLst>
      <p:ext uri="{BB962C8B-B14F-4D97-AF65-F5344CB8AC3E}">
        <p14:creationId xmlns:p14="http://schemas.microsoft.com/office/powerpoint/2010/main" val="2725065660"/>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81BFC8B4-D810-491B-A7CC-11E9B61D19A3}" type="slidenum">
              <a:rPr lang="ko-KR" altLang="en-US" smtClean="0"/>
              <a:t>1</a:t>
            </a:fld>
            <a:endParaRPr lang="ko-KR" altLang="en-US"/>
          </a:p>
        </p:txBody>
      </p:sp>
    </p:spTree>
    <p:extLst>
      <p:ext uri="{BB962C8B-B14F-4D97-AF65-F5344CB8AC3E}">
        <p14:creationId xmlns:p14="http://schemas.microsoft.com/office/powerpoint/2010/main" val="989213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81BFC8B4-D810-491B-A7CC-11E9B61D19A3}" type="slidenum">
              <a:rPr lang="ko-KR" altLang="en-US" smtClean="0"/>
              <a:t>2</a:t>
            </a:fld>
            <a:endParaRPr lang="ko-KR" altLang="en-US"/>
          </a:p>
        </p:txBody>
      </p:sp>
    </p:spTree>
    <p:extLst>
      <p:ext uri="{BB962C8B-B14F-4D97-AF65-F5344CB8AC3E}">
        <p14:creationId xmlns:p14="http://schemas.microsoft.com/office/powerpoint/2010/main" val="24761453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81BFC8B4-D810-491B-A7CC-11E9B61D19A3}" type="slidenum">
              <a:rPr lang="ko-KR" altLang="en-US" smtClean="0"/>
              <a:t>3</a:t>
            </a:fld>
            <a:endParaRPr lang="ko-KR" altLang="en-US"/>
          </a:p>
        </p:txBody>
      </p:sp>
    </p:spTree>
    <p:extLst>
      <p:ext uri="{BB962C8B-B14F-4D97-AF65-F5344CB8AC3E}">
        <p14:creationId xmlns:p14="http://schemas.microsoft.com/office/powerpoint/2010/main" val="2463337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81BFC8B4-D810-491B-A7CC-11E9B61D19A3}" type="slidenum">
              <a:rPr lang="ko-KR" altLang="en-US" smtClean="0"/>
              <a:t>4</a:t>
            </a:fld>
            <a:endParaRPr lang="ko-KR" altLang="en-US"/>
          </a:p>
        </p:txBody>
      </p:sp>
    </p:spTree>
    <p:extLst>
      <p:ext uri="{BB962C8B-B14F-4D97-AF65-F5344CB8AC3E}">
        <p14:creationId xmlns:p14="http://schemas.microsoft.com/office/powerpoint/2010/main" val="3630065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620838" y="10066338"/>
            <a:ext cx="18361025" cy="6945312"/>
          </a:xfrm>
        </p:spPr>
        <p:txBody>
          <a:bodyPr/>
          <a:lstStyle/>
          <a:p>
            <a:r>
              <a:rPr lang="ko-KR" altLang="en-US"/>
              <a:t>마스터 제목 스타일 편집</a:t>
            </a:r>
          </a:p>
        </p:txBody>
      </p:sp>
      <p:sp>
        <p:nvSpPr>
          <p:cNvPr id="3" name="부제목 2"/>
          <p:cNvSpPr>
            <a:spLocks noGrp="1"/>
          </p:cNvSpPr>
          <p:nvPr>
            <p:ph type="subTitle" idx="1"/>
          </p:nvPr>
        </p:nvSpPr>
        <p:spPr>
          <a:xfrm>
            <a:off x="3240088" y="18362613"/>
            <a:ext cx="15122525" cy="82804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a:t>마스터 부제목 스타일 편집</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1B9E2791-ACE6-4D7B-80B5-40A42C4810A0}" type="slidenum">
              <a:rPr lang="en-US" altLang="ko-KR"/>
              <a:pPr/>
              <a:t>‹#›</a:t>
            </a:fld>
            <a:endParaRPr lang="en-US" altLang="ko-K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5E20A841-B68D-41C3-A5BE-9D2EC7119D1E}" type="slidenum">
              <a:rPr lang="en-US" altLang="ko-KR"/>
              <a:pPr/>
              <a:t>‹#›</a:t>
            </a:fld>
            <a:endParaRPr lang="en-US" altLang="ko-K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15662275" y="1296988"/>
            <a:ext cx="4860925" cy="27649487"/>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1079500" y="1296988"/>
            <a:ext cx="14430375" cy="27649487"/>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CE8BF22C-DD1D-42E3-A661-B02D4F6755B0}" type="slidenum">
              <a:rPr lang="en-US" altLang="ko-K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7DA28416-4E37-453E-AEC4-EF7985F8F01D}" type="slidenum">
              <a:rPr lang="en-US" altLang="ko-KR"/>
              <a:pPr/>
              <a:t>‹#›</a:t>
            </a:fld>
            <a:endParaRPr lang="en-US" altLang="ko-K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1706563" y="20823238"/>
            <a:ext cx="18362612" cy="643572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1706563" y="13733463"/>
            <a:ext cx="18362612" cy="70897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a:t>마스터 텍스트 스타일을 편집합니다</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0B26ECA7-083E-472E-BEC2-5B88BCE56617}" type="slidenum">
              <a:rPr lang="en-US" altLang="ko-KR"/>
              <a:pPr/>
              <a:t>‹#›</a:t>
            </a:fld>
            <a:endParaRPr lang="en-US" altLang="ko-K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1079500" y="7561263"/>
            <a:ext cx="9645650" cy="2138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10877550" y="7561263"/>
            <a:ext cx="9645650" cy="2138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7F0EDCC7-2DE4-4833-8BA1-E1476C00BEED}" type="slidenum">
              <a:rPr lang="en-US" altLang="ko-KR"/>
              <a:pPr/>
              <a:t>‹#›</a:t>
            </a:fld>
            <a:endParaRPr lang="en-US" altLang="ko-K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1079500" y="7253288"/>
            <a:ext cx="9545638" cy="3022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1079500" y="10275888"/>
            <a:ext cx="9545638" cy="18670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10974388" y="7253288"/>
            <a:ext cx="9548812" cy="3022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10974388" y="10275888"/>
            <a:ext cx="9548812" cy="18670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Rectangle 4"/>
          <p:cNvSpPr>
            <a:spLocks noGrp="1" noChangeArrowheads="1"/>
          </p:cNvSpPr>
          <p:nvPr>
            <p:ph type="dt" sz="half" idx="10"/>
          </p:nvPr>
        </p:nvSpPr>
        <p:spPr>
          <a:ln/>
        </p:spPr>
        <p:txBody>
          <a:bodyPr/>
          <a:lstStyle>
            <a:lvl1pPr>
              <a:defRPr/>
            </a:lvl1pPr>
          </a:lstStyle>
          <a:p>
            <a:endParaRPr lang="en-US" altLang="ko-KR"/>
          </a:p>
        </p:txBody>
      </p:sp>
      <p:sp>
        <p:nvSpPr>
          <p:cNvPr id="8" name="Rectangle 5"/>
          <p:cNvSpPr>
            <a:spLocks noGrp="1" noChangeArrowheads="1"/>
          </p:cNvSpPr>
          <p:nvPr>
            <p:ph type="ftr" sz="quarter" idx="11"/>
          </p:nvPr>
        </p:nvSpPr>
        <p:spPr>
          <a:ln/>
        </p:spPr>
        <p:txBody>
          <a:bodyPr/>
          <a:lstStyle>
            <a:lvl1pPr>
              <a:defRPr/>
            </a:lvl1pPr>
          </a:lstStyle>
          <a:p>
            <a:endParaRPr lang="en-US" altLang="ko-KR"/>
          </a:p>
        </p:txBody>
      </p:sp>
      <p:sp>
        <p:nvSpPr>
          <p:cNvPr id="9" name="Rectangle 6"/>
          <p:cNvSpPr>
            <a:spLocks noGrp="1" noChangeArrowheads="1"/>
          </p:cNvSpPr>
          <p:nvPr>
            <p:ph type="sldNum" sz="quarter" idx="12"/>
          </p:nvPr>
        </p:nvSpPr>
        <p:spPr>
          <a:ln/>
        </p:spPr>
        <p:txBody>
          <a:bodyPr/>
          <a:lstStyle>
            <a:lvl1pPr>
              <a:defRPr/>
            </a:lvl1pPr>
          </a:lstStyle>
          <a:p>
            <a:fld id="{04F0DAB9-1B22-4476-86E5-E69398500BA0}" type="slidenum">
              <a:rPr lang="en-US" altLang="ko-KR"/>
              <a:pPr/>
              <a:t>‹#›</a:t>
            </a:fld>
            <a:endParaRPr lang="en-US" altLang="ko-K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Rectangle 4"/>
          <p:cNvSpPr>
            <a:spLocks noGrp="1" noChangeArrowheads="1"/>
          </p:cNvSpPr>
          <p:nvPr>
            <p:ph type="dt" sz="half" idx="10"/>
          </p:nvPr>
        </p:nvSpPr>
        <p:spPr>
          <a:ln/>
        </p:spPr>
        <p:txBody>
          <a:bodyPr/>
          <a:lstStyle>
            <a:lvl1pPr>
              <a:defRPr/>
            </a:lvl1pPr>
          </a:lstStyle>
          <a:p>
            <a:endParaRPr lang="en-US" altLang="ko-KR"/>
          </a:p>
        </p:txBody>
      </p:sp>
      <p:sp>
        <p:nvSpPr>
          <p:cNvPr id="4" name="Rectangle 5"/>
          <p:cNvSpPr>
            <a:spLocks noGrp="1" noChangeArrowheads="1"/>
          </p:cNvSpPr>
          <p:nvPr>
            <p:ph type="ftr" sz="quarter" idx="11"/>
          </p:nvPr>
        </p:nvSpPr>
        <p:spPr>
          <a:ln/>
        </p:spPr>
        <p:txBody>
          <a:bodyPr/>
          <a:lstStyle>
            <a:lvl1pPr>
              <a:defRPr/>
            </a:lvl1pPr>
          </a:lstStyle>
          <a:p>
            <a:endParaRPr lang="en-US" altLang="ko-KR"/>
          </a:p>
        </p:txBody>
      </p:sp>
      <p:sp>
        <p:nvSpPr>
          <p:cNvPr id="5" name="Rectangle 6"/>
          <p:cNvSpPr>
            <a:spLocks noGrp="1" noChangeArrowheads="1"/>
          </p:cNvSpPr>
          <p:nvPr>
            <p:ph type="sldNum" sz="quarter" idx="12"/>
          </p:nvPr>
        </p:nvSpPr>
        <p:spPr>
          <a:ln/>
        </p:spPr>
        <p:txBody>
          <a:bodyPr/>
          <a:lstStyle>
            <a:lvl1pPr>
              <a:defRPr/>
            </a:lvl1pPr>
          </a:lstStyle>
          <a:p>
            <a:fld id="{13FF7DD7-DD0B-4B73-9CA4-77C93E1E7355}" type="slidenum">
              <a:rPr lang="en-US" altLang="ko-KR"/>
              <a:pPr/>
              <a:t>‹#›</a:t>
            </a:fld>
            <a:endParaRPr lang="en-US" altLang="ko-K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ko-KR"/>
          </a:p>
        </p:txBody>
      </p:sp>
      <p:sp>
        <p:nvSpPr>
          <p:cNvPr id="3" name="Rectangle 5"/>
          <p:cNvSpPr>
            <a:spLocks noGrp="1" noChangeArrowheads="1"/>
          </p:cNvSpPr>
          <p:nvPr>
            <p:ph type="ftr" sz="quarter" idx="11"/>
          </p:nvPr>
        </p:nvSpPr>
        <p:spPr>
          <a:ln/>
        </p:spPr>
        <p:txBody>
          <a:bodyPr/>
          <a:lstStyle>
            <a:lvl1pPr>
              <a:defRPr/>
            </a:lvl1pPr>
          </a:lstStyle>
          <a:p>
            <a:endParaRPr lang="en-US" altLang="ko-KR"/>
          </a:p>
        </p:txBody>
      </p:sp>
      <p:sp>
        <p:nvSpPr>
          <p:cNvPr id="4" name="Rectangle 6"/>
          <p:cNvSpPr>
            <a:spLocks noGrp="1" noChangeArrowheads="1"/>
          </p:cNvSpPr>
          <p:nvPr>
            <p:ph type="sldNum" sz="quarter" idx="12"/>
          </p:nvPr>
        </p:nvSpPr>
        <p:spPr>
          <a:ln/>
        </p:spPr>
        <p:txBody>
          <a:bodyPr/>
          <a:lstStyle>
            <a:lvl1pPr>
              <a:defRPr/>
            </a:lvl1pPr>
          </a:lstStyle>
          <a:p>
            <a:fld id="{69CCBEDE-A03F-4898-9C90-165FA181EC22}" type="slidenum">
              <a:rPr lang="en-US" altLang="ko-KR"/>
              <a:pPr/>
              <a:t>‹#›</a:t>
            </a:fld>
            <a:endParaRPr lang="en-US" altLang="ko-K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1079500" y="1290638"/>
            <a:ext cx="7107238" cy="5489575"/>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8445500" y="1290638"/>
            <a:ext cx="12077700" cy="276558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1079500" y="6780213"/>
            <a:ext cx="7107238" cy="22166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E2025623-C564-4E20-987E-BE98D907A2D9}" type="slidenum">
              <a:rPr lang="en-US" altLang="ko-KR"/>
              <a:pPr/>
              <a:t>‹#›</a:t>
            </a:fld>
            <a:endParaRPr lang="en-US" altLang="ko-K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4233863" y="22682200"/>
            <a:ext cx="12961937" cy="2678113"/>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4233863" y="2895600"/>
            <a:ext cx="12961937" cy="194421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a:p>
        </p:txBody>
      </p:sp>
      <p:sp>
        <p:nvSpPr>
          <p:cNvPr id="4" name="텍스트 개체 틀 3"/>
          <p:cNvSpPr>
            <a:spLocks noGrp="1"/>
          </p:cNvSpPr>
          <p:nvPr>
            <p:ph type="body" sz="half" idx="2"/>
          </p:nvPr>
        </p:nvSpPr>
        <p:spPr>
          <a:xfrm>
            <a:off x="4233863" y="25360313"/>
            <a:ext cx="12961937" cy="3803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BDD394B8-9ACC-453E-A90E-D0C5171E199E}" type="slidenum">
              <a:rPr lang="en-US" altLang="ko-KR"/>
              <a:pPr/>
              <a:t>‹#›</a:t>
            </a:fld>
            <a:endParaRPr lang="en-US" altLang="ko-K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79500" y="1296988"/>
            <a:ext cx="19443700" cy="5400675"/>
          </a:xfrm>
          <a:prstGeom prst="rect">
            <a:avLst/>
          </a:prstGeom>
          <a:noFill/>
          <a:ln w="9525">
            <a:noFill/>
            <a:miter lim="800000"/>
            <a:headEnd/>
            <a:tailEnd/>
          </a:ln>
        </p:spPr>
        <p:txBody>
          <a:bodyPr vert="horz" wrap="square" lIns="308610" tIns="154305" rIns="308610" bIns="154305" numCol="1" anchor="ctr" anchorCtr="0" compatLnSpc="1">
            <a:prstTxWarp prst="textNoShape">
              <a:avLst/>
            </a:prstTxWarp>
          </a:bodyPr>
          <a:lstStyle/>
          <a:p>
            <a:pPr lvl="0"/>
            <a:r>
              <a:rPr lang="ko-KR" altLang="en-US"/>
              <a:t>마스터 제목 스타일 편집</a:t>
            </a:r>
          </a:p>
        </p:txBody>
      </p:sp>
      <p:sp>
        <p:nvSpPr>
          <p:cNvPr id="1027" name="Rectangle 3"/>
          <p:cNvSpPr>
            <a:spLocks noGrp="1" noChangeArrowheads="1"/>
          </p:cNvSpPr>
          <p:nvPr>
            <p:ph type="body" idx="1"/>
          </p:nvPr>
        </p:nvSpPr>
        <p:spPr bwMode="auto">
          <a:xfrm>
            <a:off x="1079500" y="7561263"/>
            <a:ext cx="19443700" cy="21385212"/>
          </a:xfrm>
          <a:prstGeom prst="rect">
            <a:avLst/>
          </a:prstGeom>
          <a:noFill/>
          <a:ln w="9525">
            <a:noFill/>
            <a:miter lim="800000"/>
            <a:headEnd/>
            <a:tailEnd/>
          </a:ln>
        </p:spPr>
        <p:txBody>
          <a:bodyPr vert="horz" wrap="square" lIns="308610" tIns="154305" rIns="308610" bIns="154305" numCol="1" anchor="t" anchorCtr="0" compatLnSpc="1">
            <a:prstTxWarp prst="textNoShape">
              <a:avLst/>
            </a:prstTxWarp>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1028" name="Rectangle 4"/>
          <p:cNvSpPr>
            <a:spLocks noGrp="1" noChangeArrowheads="1"/>
          </p:cNvSpPr>
          <p:nvPr>
            <p:ph type="dt" sz="half" idx="2"/>
          </p:nvPr>
        </p:nvSpPr>
        <p:spPr bwMode="auto">
          <a:xfrm>
            <a:off x="1079500" y="29508450"/>
            <a:ext cx="5041900"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defRPr sz="4700"/>
            </a:lvl1pPr>
          </a:lstStyle>
          <a:p>
            <a:endParaRPr lang="en-US" altLang="ko-KR"/>
          </a:p>
        </p:txBody>
      </p:sp>
      <p:sp>
        <p:nvSpPr>
          <p:cNvPr id="1029" name="Rectangle 5"/>
          <p:cNvSpPr>
            <a:spLocks noGrp="1" noChangeArrowheads="1"/>
          </p:cNvSpPr>
          <p:nvPr>
            <p:ph type="ftr" sz="quarter" idx="3"/>
          </p:nvPr>
        </p:nvSpPr>
        <p:spPr bwMode="auto">
          <a:xfrm>
            <a:off x="7380288" y="29508450"/>
            <a:ext cx="6842125"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lgn="ctr">
              <a:defRPr sz="4700"/>
            </a:lvl1pPr>
          </a:lstStyle>
          <a:p>
            <a:endParaRPr lang="en-US" altLang="ko-KR"/>
          </a:p>
        </p:txBody>
      </p:sp>
      <p:sp>
        <p:nvSpPr>
          <p:cNvPr id="1030" name="Rectangle 6"/>
          <p:cNvSpPr>
            <a:spLocks noGrp="1" noChangeArrowheads="1"/>
          </p:cNvSpPr>
          <p:nvPr>
            <p:ph type="sldNum" sz="quarter" idx="4"/>
          </p:nvPr>
        </p:nvSpPr>
        <p:spPr bwMode="auto">
          <a:xfrm>
            <a:off x="15481300" y="29508450"/>
            <a:ext cx="5041900"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lgn="r">
              <a:defRPr sz="4700"/>
            </a:lvl1pPr>
          </a:lstStyle>
          <a:p>
            <a:fld id="{8AFD4BAB-1370-4384-BFC7-D2CD913F0926}" type="slidenum">
              <a:rPr lang="en-US" altLang="ko-KR"/>
              <a:pPr/>
              <a:t>‹#›</a:t>
            </a:fld>
            <a:endParaRPr lang="en-US" altLang="ko-K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86100" rtl="0" eaLnBrk="0" fontAlgn="base" latinLnBrk="1" hangingPunct="0">
        <a:spcBef>
          <a:spcPct val="0"/>
        </a:spcBef>
        <a:spcAft>
          <a:spcPct val="0"/>
        </a:spcAft>
        <a:defRPr kumimoji="1" sz="14900">
          <a:solidFill>
            <a:schemeClr val="tx2"/>
          </a:solidFill>
          <a:latin typeface="+mj-lt"/>
          <a:ea typeface="+mj-ea"/>
          <a:cs typeface="+mj-cs"/>
        </a:defRPr>
      </a:lvl1pPr>
      <a:lvl2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2pPr>
      <a:lvl3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3pPr>
      <a:lvl4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4pPr>
      <a:lvl5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5pPr>
      <a:lvl6pPr marL="4572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6pPr>
      <a:lvl7pPr marL="9144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7pPr>
      <a:lvl8pPr marL="13716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8pPr>
      <a:lvl9pPr marL="18288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9pPr>
    </p:titleStyle>
    <p:bodyStyle>
      <a:lvl1pPr marL="1157288" indent="-1157288" algn="l" defTabSz="3086100" rtl="0" eaLnBrk="0" fontAlgn="base" latinLnBrk="1" hangingPunct="0">
        <a:spcBef>
          <a:spcPct val="20000"/>
        </a:spcBef>
        <a:spcAft>
          <a:spcPct val="0"/>
        </a:spcAft>
        <a:buChar char="•"/>
        <a:defRPr kumimoji="1" sz="10800">
          <a:solidFill>
            <a:schemeClr val="tx1"/>
          </a:solidFill>
          <a:latin typeface="+mn-lt"/>
          <a:ea typeface="+mn-ea"/>
          <a:cs typeface="+mn-cs"/>
        </a:defRPr>
      </a:lvl1pPr>
      <a:lvl2pPr marL="2508250" indent="-965200" algn="l" defTabSz="3086100" rtl="0" eaLnBrk="0" fontAlgn="base" latinLnBrk="1" hangingPunct="0">
        <a:spcBef>
          <a:spcPct val="20000"/>
        </a:spcBef>
        <a:spcAft>
          <a:spcPct val="0"/>
        </a:spcAft>
        <a:buChar char="–"/>
        <a:defRPr kumimoji="1" sz="9500">
          <a:solidFill>
            <a:schemeClr val="tx1"/>
          </a:solidFill>
          <a:latin typeface="+mn-lt"/>
          <a:ea typeface="+mn-ea"/>
        </a:defRPr>
      </a:lvl2pPr>
      <a:lvl3pPr marL="3857625" indent="-771525" algn="l" defTabSz="3086100" rtl="0" eaLnBrk="0" fontAlgn="base" latinLnBrk="1" hangingPunct="0">
        <a:spcBef>
          <a:spcPct val="20000"/>
        </a:spcBef>
        <a:spcAft>
          <a:spcPct val="0"/>
        </a:spcAft>
        <a:buChar char="•"/>
        <a:defRPr kumimoji="1" sz="8100">
          <a:solidFill>
            <a:schemeClr val="tx1"/>
          </a:solidFill>
          <a:latin typeface="+mn-lt"/>
          <a:ea typeface="+mn-ea"/>
        </a:defRPr>
      </a:lvl3pPr>
      <a:lvl4pPr marL="5400675" indent="-771525" algn="l" defTabSz="3086100" rtl="0" eaLnBrk="0" fontAlgn="base" latinLnBrk="1" hangingPunct="0">
        <a:spcBef>
          <a:spcPct val="20000"/>
        </a:spcBef>
        <a:spcAft>
          <a:spcPct val="0"/>
        </a:spcAft>
        <a:buChar char="–"/>
        <a:defRPr kumimoji="1" sz="6800">
          <a:solidFill>
            <a:schemeClr val="tx1"/>
          </a:solidFill>
          <a:latin typeface="+mn-lt"/>
          <a:ea typeface="+mn-ea"/>
        </a:defRPr>
      </a:lvl4pPr>
      <a:lvl5pPr marL="6943725" indent="-771525" algn="l" defTabSz="3086100" rtl="0" eaLnBrk="0" fontAlgn="base" latinLnBrk="1" hangingPunct="0">
        <a:spcBef>
          <a:spcPct val="20000"/>
        </a:spcBef>
        <a:spcAft>
          <a:spcPct val="0"/>
        </a:spcAft>
        <a:buChar char="»"/>
        <a:defRPr kumimoji="1" sz="6800">
          <a:solidFill>
            <a:schemeClr val="tx1"/>
          </a:solidFill>
          <a:latin typeface="+mn-lt"/>
          <a:ea typeface="+mn-ea"/>
        </a:defRPr>
      </a:lvl5pPr>
      <a:lvl6pPr marL="7400925" indent="-771525" algn="l" defTabSz="3086100" rtl="0" fontAlgn="base" latinLnBrk="1">
        <a:spcBef>
          <a:spcPct val="20000"/>
        </a:spcBef>
        <a:spcAft>
          <a:spcPct val="0"/>
        </a:spcAft>
        <a:buChar char="»"/>
        <a:defRPr kumimoji="1" sz="6800">
          <a:solidFill>
            <a:schemeClr val="tx1"/>
          </a:solidFill>
          <a:latin typeface="+mn-lt"/>
          <a:ea typeface="+mn-ea"/>
        </a:defRPr>
      </a:lvl6pPr>
      <a:lvl7pPr marL="7858125" indent="-771525" algn="l" defTabSz="3086100" rtl="0" fontAlgn="base" latinLnBrk="1">
        <a:spcBef>
          <a:spcPct val="20000"/>
        </a:spcBef>
        <a:spcAft>
          <a:spcPct val="0"/>
        </a:spcAft>
        <a:buChar char="»"/>
        <a:defRPr kumimoji="1" sz="6800">
          <a:solidFill>
            <a:schemeClr val="tx1"/>
          </a:solidFill>
          <a:latin typeface="+mn-lt"/>
          <a:ea typeface="+mn-ea"/>
        </a:defRPr>
      </a:lvl7pPr>
      <a:lvl8pPr marL="8315325" indent="-771525" algn="l" defTabSz="3086100" rtl="0" fontAlgn="base" latinLnBrk="1">
        <a:spcBef>
          <a:spcPct val="20000"/>
        </a:spcBef>
        <a:spcAft>
          <a:spcPct val="0"/>
        </a:spcAft>
        <a:buChar char="»"/>
        <a:defRPr kumimoji="1" sz="6800">
          <a:solidFill>
            <a:schemeClr val="tx1"/>
          </a:solidFill>
          <a:latin typeface="+mn-lt"/>
          <a:ea typeface="+mn-ea"/>
        </a:defRPr>
      </a:lvl8pPr>
      <a:lvl9pPr marL="8772525" indent="-771525" algn="l" defTabSz="3086100" rtl="0" fontAlgn="base" latinLnBrk="1">
        <a:spcBef>
          <a:spcPct val="20000"/>
        </a:spcBef>
        <a:spcAft>
          <a:spcPct val="0"/>
        </a:spcAft>
        <a:buChar char="»"/>
        <a:defRPr kumimoji="1" sz="68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utoShape 6">
            <a:extLst>
              <a:ext uri="{FF2B5EF4-FFF2-40B4-BE49-F238E27FC236}">
                <a16:creationId xmlns="" xmlns:a16="http://schemas.microsoft.com/office/drawing/2014/main" id="{DC43E8A6-FC15-A040-B000-02E6EC0C6074}"/>
              </a:ext>
            </a:extLst>
          </p:cNvPr>
          <p:cNvSpPr>
            <a:spLocks noChangeArrowheads="1"/>
          </p:cNvSpPr>
          <p:nvPr/>
        </p:nvSpPr>
        <p:spPr bwMode="auto">
          <a:xfrm>
            <a:off x="482172" y="510093"/>
            <a:ext cx="20643079" cy="4036399"/>
          </a:xfrm>
          <a:prstGeom prst="roundRect">
            <a:avLst>
              <a:gd name="adj" fmla="val 16667"/>
            </a:avLst>
          </a:prstGeom>
          <a:solidFill>
            <a:srgbClr val="22384D"/>
          </a:solidFill>
          <a:ln w="50800">
            <a:solidFill>
              <a:srgbClr val="22384D"/>
            </a:solid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lstStyle/>
          <a:p>
            <a:pPr algn="ctr" defTabSz="3089186"/>
            <a:r>
              <a:rPr lang="en-US" altLang="ko-KR" sz="6000" dirty="0" smtClean="0">
                <a:solidFill>
                  <a:schemeClr val="bg1"/>
                </a:solidFill>
                <a:latin typeface="Malgun Gothic" panose="020B0503020000020004" pitchFamily="34" charset="-127"/>
                <a:ea typeface="Malgun Gothic" panose="020B0503020000020004" pitchFamily="34" charset="-127"/>
              </a:rPr>
              <a:t>   Optical Analysis of </a:t>
            </a:r>
            <a:r>
              <a:rPr lang="en-US" altLang="ko-KR" sz="6000" dirty="0" smtClean="0">
                <a:solidFill>
                  <a:schemeClr val="bg1"/>
                </a:solidFill>
                <a:latin typeface="Malgun Gothic" panose="020B0503020000020004" pitchFamily="34" charset="-127"/>
                <a:ea typeface="Malgun Gothic" panose="020B0503020000020004" pitchFamily="34" charset="-127"/>
              </a:rPr>
              <a:t>Liquid </a:t>
            </a:r>
            <a:r>
              <a:rPr lang="en-US" altLang="ko-KR" sz="6000" dirty="0" smtClean="0">
                <a:solidFill>
                  <a:schemeClr val="bg1"/>
                </a:solidFill>
                <a:latin typeface="Malgun Gothic" panose="020B0503020000020004" pitchFamily="34" charset="-127"/>
                <a:ea typeface="Malgun Gothic" panose="020B0503020000020004" pitchFamily="34" charset="-127"/>
              </a:rPr>
              <a:t>Crystal Lens</a:t>
            </a:r>
          </a:p>
          <a:p>
            <a:pPr algn="ctr" defTabSz="3089186"/>
            <a:r>
              <a:rPr lang="en-US" altLang="ko-KR" sz="4400" b="1" baseline="30000" dirty="0" smtClean="0">
                <a:solidFill>
                  <a:schemeClr val="bg1"/>
                </a:solidFill>
                <a:latin typeface="Malgun Gothic" panose="020B0503020000020004" pitchFamily="34" charset="-127"/>
                <a:ea typeface="Malgun Gothic" panose="020B0503020000020004" pitchFamily="34" charset="-127"/>
              </a:rPr>
              <a:t>1</a:t>
            </a:r>
            <a:r>
              <a:rPr lang="ko-KR" altLang="en-US" sz="4004" b="1" dirty="0" smtClean="0">
                <a:solidFill>
                  <a:schemeClr val="bg1"/>
                </a:solidFill>
                <a:latin typeface="Malgun Gothic" panose="020B0503020000020004" pitchFamily="34" charset="-127"/>
                <a:ea typeface="Malgun Gothic" panose="020B0503020000020004" pitchFamily="34" charset="-127"/>
              </a:rPr>
              <a:t> </a:t>
            </a:r>
            <a:r>
              <a:rPr lang="en-US" altLang="ko-KR" sz="4004" b="1" dirty="0" err="1" smtClean="0">
                <a:solidFill>
                  <a:schemeClr val="bg1"/>
                </a:solidFill>
                <a:latin typeface="Malgun Gothic" panose="020B0503020000020004" pitchFamily="34" charset="-127"/>
                <a:ea typeface="Malgun Gothic" panose="020B0503020000020004" pitchFamily="34" charset="-127"/>
              </a:rPr>
              <a:t>Douk-Hoon</a:t>
            </a:r>
            <a:r>
              <a:rPr lang="en-US" altLang="ko-KR" sz="4004" b="1" dirty="0" smtClean="0">
                <a:solidFill>
                  <a:schemeClr val="bg1"/>
                </a:solidFill>
                <a:latin typeface="Malgun Gothic" panose="020B0503020000020004" pitchFamily="34" charset="-127"/>
                <a:ea typeface="Malgun Gothic" panose="020B0503020000020004" pitchFamily="34" charset="-127"/>
              </a:rPr>
              <a:t> Kim</a:t>
            </a:r>
            <a:r>
              <a:rPr lang="ko-KR" altLang="en-US" sz="4004" b="1" dirty="0" smtClean="0">
                <a:solidFill>
                  <a:schemeClr val="bg1"/>
                </a:solidFill>
                <a:latin typeface="Malgun Gothic" panose="020B0503020000020004" pitchFamily="34" charset="-127"/>
                <a:ea typeface="Malgun Gothic" panose="020B0503020000020004" pitchFamily="34" charset="-127"/>
              </a:rPr>
              <a:t>∙ </a:t>
            </a:r>
            <a:r>
              <a:rPr lang="en-US" altLang="ko-KR" sz="4004" b="1" dirty="0" smtClean="0">
                <a:solidFill>
                  <a:schemeClr val="bg1"/>
                </a:solidFill>
                <a:latin typeface="Malgun Gothic" panose="020B0503020000020004" pitchFamily="34" charset="-127"/>
                <a:ea typeface="Malgun Gothic" panose="020B0503020000020004" pitchFamily="34" charset="-127"/>
              </a:rPr>
              <a:t>Min-Ho Lee</a:t>
            </a:r>
            <a:r>
              <a:rPr lang="en-US" altLang="ko-KR" sz="4400" b="1" baseline="30000" dirty="0" smtClean="0">
                <a:solidFill>
                  <a:schemeClr val="bg1"/>
                </a:solidFill>
                <a:latin typeface="Malgun Gothic" panose="020B0503020000020004" pitchFamily="34" charset="-127"/>
                <a:ea typeface="Malgun Gothic" panose="020B0503020000020004" pitchFamily="34" charset="-127"/>
              </a:rPr>
              <a:t>2</a:t>
            </a:r>
            <a:r>
              <a:rPr lang="ko-KR" altLang="en-US" sz="4400" b="1" baseline="30000" dirty="0" smtClean="0">
                <a:solidFill>
                  <a:schemeClr val="bg1"/>
                </a:solidFill>
                <a:latin typeface="Malgun Gothic" panose="020B0503020000020004" pitchFamily="34" charset="-127"/>
                <a:ea typeface="Malgun Gothic" panose="020B0503020000020004" pitchFamily="34" charset="-127"/>
              </a:rPr>
              <a:t> </a:t>
            </a:r>
            <a:r>
              <a:rPr lang="ko-KR" altLang="en-US" sz="4004" b="1" dirty="0" smtClean="0">
                <a:solidFill>
                  <a:schemeClr val="bg1"/>
                </a:solidFill>
                <a:latin typeface="Malgun Gothic" panose="020B0503020000020004" pitchFamily="34" charset="-127"/>
                <a:ea typeface="Malgun Gothic" panose="020B0503020000020004" pitchFamily="34" charset="-127"/>
              </a:rPr>
              <a:t> </a:t>
            </a:r>
            <a:endParaRPr lang="en-US" altLang="ko-KR" sz="4004" b="1" dirty="0">
              <a:solidFill>
                <a:schemeClr val="bg1"/>
              </a:solidFill>
              <a:latin typeface="Malgun Gothic" panose="020B0503020000020004" pitchFamily="34" charset="-127"/>
              <a:ea typeface="Malgun Gothic" panose="020B0503020000020004" pitchFamily="34" charset="-127"/>
            </a:endParaRPr>
          </a:p>
          <a:p>
            <a:pPr algn="ctr" defTabSz="3089186"/>
            <a:endParaRPr lang="en-US" altLang="ko-KR" sz="2002" b="1" dirty="0">
              <a:solidFill>
                <a:schemeClr val="bg1"/>
              </a:solidFill>
              <a:latin typeface="Malgun Gothic" panose="020B0503020000020004" pitchFamily="34" charset="-127"/>
              <a:ea typeface="Malgun Gothic" panose="020B0503020000020004" pitchFamily="34" charset="-127"/>
            </a:endParaRPr>
          </a:p>
          <a:p>
            <a:pPr algn="ctr" defTabSz="3084552"/>
            <a:r>
              <a:rPr lang="en-US" altLang="ko-KR" sz="3600" b="1" baseline="30000" dirty="0" smtClean="0">
                <a:solidFill>
                  <a:schemeClr val="bg1"/>
                </a:solidFill>
                <a:latin typeface="Malgun Gothic" panose="020B0503020000020004" pitchFamily="34" charset="-127"/>
                <a:ea typeface="Malgun Gothic" panose="020B0503020000020004" pitchFamily="34" charset="-127"/>
              </a:rPr>
              <a:t>1</a:t>
            </a:r>
            <a:r>
              <a:rPr lang="en-US" altLang="ko-KR" sz="3600" b="1" dirty="0" smtClean="0">
                <a:solidFill>
                  <a:schemeClr val="bg1"/>
                </a:solidFill>
                <a:latin typeface="Malgun Gothic" panose="020B0503020000020004" pitchFamily="34" charset="-127"/>
                <a:ea typeface="Malgun Gothic" panose="020B0503020000020004" pitchFamily="34" charset="-127"/>
              </a:rPr>
              <a:t>Deaprtment of Optometry, Masan University,</a:t>
            </a:r>
            <a:r>
              <a:rPr lang="ko-KR" altLang="en-US" sz="3600" b="1" dirty="0" smtClean="0">
                <a:solidFill>
                  <a:schemeClr val="bg1"/>
                </a:solidFill>
                <a:latin typeface="Malgun Gothic" panose="020B0503020000020004" pitchFamily="34" charset="-127"/>
                <a:ea typeface="Malgun Gothic" panose="020B0503020000020004" pitchFamily="34" charset="-127"/>
              </a:rPr>
              <a:t> </a:t>
            </a:r>
            <a:r>
              <a:rPr lang="en-US" altLang="ko-KR" sz="3600" b="1" baseline="30000" dirty="0" smtClean="0">
                <a:solidFill>
                  <a:schemeClr val="bg1"/>
                </a:solidFill>
                <a:latin typeface="Malgun Gothic" panose="020B0503020000020004" pitchFamily="34" charset="-127"/>
                <a:ea typeface="Malgun Gothic" panose="020B0503020000020004" pitchFamily="34" charset="-127"/>
              </a:rPr>
              <a:t>2</a:t>
            </a:r>
            <a:r>
              <a:rPr lang="en-US" altLang="ko-KR" sz="3600" b="1" dirty="0" smtClean="0">
                <a:solidFill>
                  <a:schemeClr val="bg1"/>
                </a:solidFill>
                <a:latin typeface="Malgun Gothic" panose="020B0503020000020004" pitchFamily="34" charset="-127"/>
                <a:ea typeface="Malgun Gothic" panose="020B0503020000020004" pitchFamily="34" charset="-127"/>
              </a:rPr>
              <a:t>Ofren Ltd.</a:t>
            </a:r>
            <a:endParaRPr lang="ko-KR" altLang="en-US" sz="3600" b="1" dirty="0">
              <a:solidFill>
                <a:schemeClr val="bg1"/>
              </a:solidFill>
              <a:latin typeface="Malgun Gothic" panose="020B0503020000020004" pitchFamily="34" charset="-127"/>
              <a:ea typeface="Malgun Gothic" panose="020B0503020000020004" pitchFamily="34" charset="-127"/>
            </a:endParaRPr>
          </a:p>
        </p:txBody>
      </p:sp>
      <p:sp>
        <p:nvSpPr>
          <p:cNvPr id="24" name="Rectangle 333">
            <a:extLst>
              <a:ext uri="{FF2B5EF4-FFF2-40B4-BE49-F238E27FC236}">
                <a16:creationId xmlns="" xmlns:a16="http://schemas.microsoft.com/office/drawing/2014/main" id="{F48FD068-6691-E543-94F6-56C4316B959C}"/>
              </a:ext>
            </a:extLst>
          </p:cNvPr>
          <p:cNvSpPr>
            <a:spLocks noChangeArrowheads="1"/>
          </p:cNvSpPr>
          <p:nvPr/>
        </p:nvSpPr>
        <p:spPr bwMode="auto">
          <a:xfrm>
            <a:off x="6087" y="-107788"/>
            <a:ext cx="184912" cy="880205"/>
          </a:xfrm>
          <a:prstGeom prst="rect">
            <a:avLst/>
          </a:prstGeom>
          <a:noFill/>
          <a:ln w="9525">
            <a:noFill/>
            <a:miter lim="800000"/>
            <a:headEnd/>
            <a:tailEnd/>
          </a:ln>
        </p:spPr>
        <p:txBody>
          <a:bodyPr wrap="none" anchor="ctr">
            <a:spAutoFit/>
          </a:bodyPr>
          <a:lstStyle/>
          <a:p>
            <a:endParaRPr lang="ko-KR" altLang="en-US" sz="5114"/>
          </a:p>
        </p:txBody>
      </p:sp>
      <p:sp>
        <p:nvSpPr>
          <p:cNvPr id="25" name="Rectangle 1">
            <a:extLst>
              <a:ext uri="{FF2B5EF4-FFF2-40B4-BE49-F238E27FC236}">
                <a16:creationId xmlns="" xmlns:a16="http://schemas.microsoft.com/office/drawing/2014/main" id="{93BC35C2-9FE0-F949-BB10-1706E906316A}"/>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sp>
        <p:nvSpPr>
          <p:cNvPr id="26" name="Rectangle 3">
            <a:extLst>
              <a:ext uri="{FF2B5EF4-FFF2-40B4-BE49-F238E27FC236}">
                <a16:creationId xmlns="" xmlns:a16="http://schemas.microsoft.com/office/drawing/2014/main" id="{A79B0C57-1040-5649-9A8A-2BA4BF75ACB6}"/>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sp>
        <p:nvSpPr>
          <p:cNvPr id="27" name="Rectangle 5">
            <a:extLst>
              <a:ext uri="{FF2B5EF4-FFF2-40B4-BE49-F238E27FC236}">
                <a16:creationId xmlns="" xmlns:a16="http://schemas.microsoft.com/office/drawing/2014/main" id="{2A05AB8E-942B-2A4F-BC2F-19D05B28A33F}"/>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pic>
        <p:nvPicPr>
          <p:cNvPr id="29" name="Picture 2" descr="D:\학과자료-20014년부터 2016년까지\2016년 학과서류\2016년 한국안광학회지 자료\한국안광학회 원마크.jpg">
            <a:extLst>
              <a:ext uri="{FF2B5EF4-FFF2-40B4-BE49-F238E27FC236}">
                <a16:creationId xmlns="" xmlns:a16="http://schemas.microsoft.com/office/drawing/2014/main" id="{961F878E-1ACC-7849-A942-21C0B9F2638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9273" y="1154087"/>
            <a:ext cx="3316671" cy="2439245"/>
          </a:xfrm>
          <a:prstGeom prst="ellipse">
            <a:avLst/>
          </a:prstGeom>
          <a:noFill/>
          <a:extLst>
            <a:ext uri="{909E8E84-426E-40DD-AFC4-6F175D3DCCD1}">
              <a14:hiddenFill xmlns:a14="http://schemas.microsoft.com/office/drawing/2010/main">
                <a:solidFill>
                  <a:srgbClr val="FFFFFF"/>
                </a:solidFill>
              </a14:hiddenFill>
            </a:ext>
          </a:extLst>
        </p:spPr>
      </p:pic>
      <p:sp>
        <p:nvSpPr>
          <p:cNvPr id="30" name="직사각형 3">
            <a:extLst>
              <a:ext uri="{FF2B5EF4-FFF2-40B4-BE49-F238E27FC236}">
                <a16:creationId xmlns="" xmlns:a16="http://schemas.microsoft.com/office/drawing/2014/main" id="{DC7F9FD0-4892-1641-AF7C-5E7069EC0072}"/>
              </a:ext>
            </a:extLst>
          </p:cNvPr>
          <p:cNvSpPr/>
          <p:nvPr/>
        </p:nvSpPr>
        <p:spPr bwMode="auto">
          <a:xfrm>
            <a:off x="475620" y="5434383"/>
            <a:ext cx="6866878" cy="594242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31" name="모서리가 둥근 직사각형 4">
            <a:extLst>
              <a:ext uri="{FF2B5EF4-FFF2-40B4-BE49-F238E27FC236}">
                <a16:creationId xmlns="" xmlns:a16="http://schemas.microsoft.com/office/drawing/2014/main" id="{6134D8FB-8290-8045-BF76-05A627FF8F58}"/>
              </a:ext>
            </a:extLst>
          </p:cNvPr>
          <p:cNvSpPr/>
          <p:nvPr/>
        </p:nvSpPr>
        <p:spPr bwMode="auto">
          <a:xfrm>
            <a:off x="617168" y="5045248"/>
            <a:ext cx="6583782" cy="699257"/>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t" anchorCtr="0" compatLnSpc="1"/>
          <a:lstStyle/>
          <a:p>
            <a:pPr algn="ctr" defTabSz="3086100"/>
            <a:r>
              <a:rPr lang="en-US" altLang="ko-KR" sz="4000" b="1" dirty="0">
                <a:ln w="18415" cmpd="sng">
                  <a:noFill/>
                  <a:prstDash val="solid"/>
                </a:ln>
                <a:solidFill>
                  <a:schemeClr val="bg1"/>
                </a:solidFill>
                <a:latin typeface="Malgun Gothic" panose="020B0503020000020004" pitchFamily="34" charset="-127"/>
                <a:ea typeface="Malgun Gothic" panose="020B0503020000020004" pitchFamily="34" charset="-127"/>
                <a:cs typeface="Calibri" panose="020F0502020204030204" pitchFamily="34" charset="0"/>
              </a:rPr>
              <a:t>INTRODUCTION</a:t>
            </a:r>
            <a:endParaRPr lang="ko-KR" altLang="en-US" sz="4000" b="1" dirty="0">
              <a:ln w="18415" cmpd="sng">
                <a:noFill/>
                <a:prstDash val="solid"/>
              </a:ln>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a:p>
            <a:pPr marL="0" marR="0" indent="0" algn="ctr" defTabSz="3086100" rtl="0" eaLnBrk="1" fontAlgn="base" latinLnBrk="1" hangingPunct="1">
              <a:lnSpc>
                <a:spcPct val="100000"/>
              </a:lnSpc>
              <a:spcBef>
                <a:spcPct val="0"/>
              </a:spcBef>
              <a:spcAft>
                <a:spcPct val="0"/>
              </a:spcAft>
              <a:buClrTx/>
              <a:buSzTx/>
              <a:buFontTx/>
              <a:buNone/>
              <a:tabLst/>
            </a:pP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sp>
        <p:nvSpPr>
          <p:cNvPr id="35" name="TextBox 34">
            <a:extLst>
              <a:ext uri="{FF2B5EF4-FFF2-40B4-BE49-F238E27FC236}">
                <a16:creationId xmlns="" xmlns:a16="http://schemas.microsoft.com/office/drawing/2014/main" id="{212A05D3-E1CA-D14D-BE7B-5EA83BB9B896}"/>
              </a:ext>
            </a:extLst>
          </p:cNvPr>
          <p:cNvSpPr txBox="1"/>
          <p:nvPr/>
        </p:nvSpPr>
        <p:spPr>
          <a:xfrm>
            <a:off x="543063" y="5920308"/>
            <a:ext cx="6577516" cy="5870939"/>
          </a:xfrm>
          <a:prstGeom prst="rect">
            <a:avLst/>
          </a:prstGeom>
          <a:noFill/>
        </p:spPr>
        <p:txBody>
          <a:bodyPr wrap="square" rtlCol="0">
            <a:spAutoFit/>
          </a:bodyPr>
          <a:lstStyle/>
          <a:p>
            <a:r>
              <a:rPr lang="ko-KR" altLang="en-US" sz="2800" dirty="0" smtClean="0">
                <a:latin typeface="Malgun Gothic" panose="020B0503020000020004" pitchFamily="34" charset="-127"/>
                <a:ea typeface="Malgun Gothic" panose="020B0503020000020004" pitchFamily="34" charset="-127"/>
              </a:rPr>
              <a:t> 노안의 </a:t>
            </a:r>
            <a:r>
              <a:rPr lang="ko-KR" altLang="en-US" sz="2800" dirty="0">
                <a:latin typeface="Malgun Gothic" panose="020B0503020000020004" pitchFamily="34" charset="-127"/>
                <a:ea typeface="Malgun Gothic" panose="020B0503020000020004" pitchFamily="34" charset="-127"/>
              </a:rPr>
              <a:t>교정시력은 방법은  광학적</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의학적</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약리적</a:t>
            </a:r>
            <a:r>
              <a:rPr lang="en-US" altLang="ko-KR" sz="2800" dirty="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등 </a:t>
            </a:r>
            <a:r>
              <a:rPr lang="ko-KR" altLang="en-US" sz="2800" dirty="0">
                <a:latin typeface="Malgun Gothic" panose="020B0503020000020004" pitchFamily="34" charset="-127"/>
                <a:ea typeface="Malgun Gothic" panose="020B0503020000020004" pitchFamily="34" charset="-127"/>
              </a:rPr>
              <a:t>다양하게 시행되고 있다</a:t>
            </a:r>
            <a:r>
              <a:rPr lang="en-US" altLang="ko-KR" sz="2800" dirty="0" smtClean="0">
                <a:latin typeface="Malgun Gothic" panose="020B0503020000020004" pitchFamily="34" charset="-127"/>
                <a:ea typeface="Malgun Gothic" panose="020B0503020000020004" pitchFamily="34" charset="-127"/>
              </a:rPr>
              <a:t>.</a:t>
            </a:r>
            <a:r>
              <a:rPr lang="ko-KR" altLang="en-US" sz="2800" dirty="0" smtClean="0">
                <a:latin typeface="Malgun Gothic" panose="020B0503020000020004" pitchFamily="34" charset="-127"/>
                <a:ea typeface="Malgun Gothic" panose="020B0503020000020004" pitchFamily="34" charset="-127"/>
              </a:rPr>
              <a:t>광학적 방법으로는  </a:t>
            </a:r>
            <a:r>
              <a:rPr lang="ko-KR" altLang="en-US" sz="2800" dirty="0">
                <a:latin typeface="Malgun Gothic" panose="020B0503020000020004" pitchFamily="34" charset="-127"/>
                <a:ea typeface="Malgun Gothic" panose="020B0503020000020004" pitchFamily="34" charset="-127"/>
              </a:rPr>
              <a:t>기능성렌즈의 </a:t>
            </a:r>
            <a:r>
              <a:rPr lang="ko-KR" altLang="en-US" sz="2800" dirty="0" smtClean="0">
                <a:latin typeface="Malgun Gothic" panose="020B0503020000020004" pitchFamily="34" charset="-127"/>
                <a:ea typeface="Malgun Gothic" panose="020B0503020000020004" pitchFamily="34" charset="-127"/>
              </a:rPr>
              <a:t>사용이 </a:t>
            </a:r>
            <a:r>
              <a:rPr lang="ko-KR" altLang="en-US" sz="2800" dirty="0">
                <a:latin typeface="Malgun Gothic" panose="020B0503020000020004" pitchFamily="34" charset="-127"/>
                <a:ea typeface="Malgun Gothic" panose="020B0503020000020004" pitchFamily="34" charset="-127"/>
              </a:rPr>
              <a:t>보편적으로 이루어지고 있다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이는 </a:t>
            </a:r>
            <a:r>
              <a:rPr lang="ko-KR" altLang="en-US" sz="2800" dirty="0" err="1" smtClean="0">
                <a:latin typeface="Malgun Gothic" panose="020B0503020000020004" pitchFamily="34" charset="-127"/>
                <a:ea typeface="Malgun Gothic" panose="020B0503020000020004" pitchFamily="34" charset="-127"/>
              </a:rPr>
              <a:t>단초점</a:t>
            </a:r>
            <a:r>
              <a:rPr lang="en-US" altLang="ko-KR" sz="2800" dirty="0" smtClean="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이중초점</a:t>
            </a:r>
            <a:r>
              <a:rPr lang="en-US" altLang="ko-KR" sz="2800" dirty="0" smtClean="0">
                <a:latin typeface="Malgun Gothic" panose="020B0503020000020004" pitchFamily="34" charset="-127"/>
                <a:ea typeface="Malgun Gothic" panose="020B0503020000020004" pitchFamily="34" charset="-127"/>
              </a:rPr>
              <a:t>, </a:t>
            </a:r>
            <a:r>
              <a:rPr lang="ko-KR" altLang="en-US" sz="2800" dirty="0" err="1">
                <a:latin typeface="Malgun Gothic" panose="020B0503020000020004" pitchFamily="34" charset="-127"/>
                <a:ea typeface="Malgun Gothic" panose="020B0503020000020004" pitchFamily="34" charset="-127"/>
              </a:rPr>
              <a:t>다초점</a:t>
            </a:r>
            <a:r>
              <a:rPr lang="ko-KR" altLang="en-US" sz="2800" dirty="0">
                <a:latin typeface="Malgun Gothic" panose="020B0503020000020004" pitchFamily="34" charset="-127"/>
                <a:ea typeface="Malgun Gothic" panose="020B0503020000020004" pitchFamily="34" charset="-127"/>
              </a:rPr>
              <a:t> 렌즈 등이 사용되고 있다</a:t>
            </a:r>
            <a:r>
              <a:rPr lang="en-US" altLang="ko-KR" sz="2800" dirty="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이 </a:t>
            </a:r>
            <a:r>
              <a:rPr lang="ko-KR" altLang="en-US" sz="2800" dirty="0">
                <a:latin typeface="Malgun Gothic" panose="020B0503020000020004" pitchFamily="34" charset="-127"/>
                <a:ea typeface="Malgun Gothic" panose="020B0503020000020004" pitchFamily="34" charset="-127"/>
              </a:rPr>
              <a:t>같은 기능성 </a:t>
            </a:r>
            <a:r>
              <a:rPr lang="ko-KR" altLang="en-US" sz="2800" dirty="0" smtClean="0">
                <a:latin typeface="Malgun Gothic" panose="020B0503020000020004" pitchFamily="34" charset="-127"/>
                <a:ea typeface="Malgun Gothic" panose="020B0503020000020004" pitchFamily="34" charset="-127"/>
              </a:rPr>
              <a:t>렌즈는 </a:t>
            </a:r>
            <a:r>
              <a:rPr lang="ko-KR" altLang="en-US" sz="2800" dirty="0">
                <a:latin typeface="Malgun Gothic" panose="020B0503020000020004" pitchFamily="34" charset="-127"/>
                <a:ea typeface="Malgun Gothic" panose="020B0503020000020004" pitchFamily="34" charset="-127"/>
              </a:rPr>
              <a:t>초기 노안의 시력 개선에 좋은 영향을 미칠 수 있다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그러나 소비자의 </a:t>
            </a:r>
            <a:r>
              <a:rPr lang="ko-KR" altLang="en-US" sz="2800" dirty="0" smtClean="0">
                <a:latin typeface="Malgun Gothic" panose="020B0503020000020004" pitchFamily="34" charset="-127"/>
                <a:ea typeface="Malgun Gothic" panose="020B0503020000020004" pitchFamily="34" charset="-127"/>
              </a:rPr>
              <a:t>경제성과 </a:t>
            </a:r>
            <a:r>
              <a:rPr lang="ko-KR" altLang="en-US" sz="2800" dirty="0">
                <a:latin typeface="Malgun Gothic" panose="020B0503020000020004" pitchFamily="34" charset="-127"/>
                <a:ea typeface="Malgun Gothic" panose="020B0503020000020004" pitchFamily="34" charset="-127"/>
              </a:rPr>
              <a:t>적용에서 </a:t>
            </a:r>
            <a:r>
              <a:rPr lang="ko-KR" altLang="en-US" sz="2800" dirty="0" smtClean="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어려움을 가진다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이 같은 문제점을 보완하고자 본 연구에서 개발한 액정렌즈를 광학적 특성을 분석하여 향후 임상에 적용하는데 </a:t>
            </a:r>
            <a:r>
              <a:rPr lang="ko-KR" altLang="en-US" sz="2800" dirty="0" smtClean="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자료를 획득하고자 한다</a:t>
            </a:r>
            <a:r>
              <a:rPr lang="en-US" altLang="ko-KR" sz="2800" dirty="0" smtClean="0">
                <a:latin typeface="Malgun Gothic" panose="020B0503020000020004" pitchFamily="34" charset="-127"/>
                <a:ea typeface="Malgun Gothic" panose="020B0503020000020004" pitchFamily="34" charset="-127"/>
              </a:rPr>
              <a:t>.</a:t>
            </a:r>
            <a:endParaRPr lang="en-US" sz="2800" dirty="0">
              <a:latin typeface="Malgun Gothic" panose="020B0503020000020004" pitchFamily="34" charset="-127"/>
              <a:ea typeface="Malgun Gothic" panose="020B0503020000020004" pitchFamily="34" charset="-127"/>
            </a:endParaRPr>
          </a:p>
        </p:txBody>
      </p:sp>
      <p:grpSp>
        <p:nvGrpSpPr>
          <p:cNvPr id="43" name="Group 42">
            <a:extLst>
              <a:ext uri="{FF2B5EF4-FFF2-40B4-BE49-F238E27FC236}">
                <a16:creationId xmlns="" xmlns:a16="http://schemas.microsoft.com/office/drawing/2014/main" id="{E69C36A7-B3A5-3644-B1AA-25C41B649B4D}"/>
              </a:ext>
            </a:extLst>
          </p:cNvPr>
          <p:cNvGrpSpPr/>
          <p:nvPr/>
        </p:nvGrpSpPr>
        <p:grpSpPr>
          <a:xfrm>
            <a:off x="7686386" y="5044262"/>
            <a:ext cx="13435055" cy="19195359"/>
            <a:chOff x="7592335" y="5044313"/>
            <a:chExt cx="13435055" cy="19195359"/>
          </a:xfrm>
        </p:grpSpPr>
        <p:grpSp>
          <p:nvGrpSpPr>
            <p:cNvPr id="45" name="Group 44">
              <a:extLst>
                <a:ext uri="{FF2B5EF4-FFF2-40B4-BE49-F238E27FC236}">
                  <a16:creationId xmlns="" xmlns:a16="http://schemas.microsoft.com/office/drawing/2014/main" id="{6D2779E3-ADC4-EF48-8296-ACE50D61D64D}"/>
                </a:ext>
              </a:extLst>
            </p:cNvPr>
            <p:cNvGrpSpPr/>
            <p:nvPr/>
          </p:nvGrpSpPr>
          <p:grpSpPr>
            <a:xfrm>
              <a:off x="7592335" y="5044313"/>
              <a:ext cx="13435055" cy="19195359"/>
              <a:chOff x="7451115" y="5069384"/>
              <a:chExt cx="13435055" cy="19195359"/>
            </a:xfrm>
          </p:grpSpPr>
          <p:sp>
            <p:nvSpPr>
              <p:cNvPr id="47" name="직사각형 3">
                <a:extLst>
                  <a:ext uri="{FF2B5EF4-FFF2-40B4-BE49-F238E27FC236}">
                    <a16:creationId xmlns="" xmlns:a16="http://schemas.microsoft.com/office/drawing/2014/main" id="{B2443427-C0C5-0346-B692-5C65BE0375AB}"/>
                  </a:ext>
                </a:extLst>
              </p:cNvPr>
              <p:cNvSpPr/>
              <p:nvPr/>
            </p:nvSpPr>
            <p:spPr bwMode="auto">
              <a:xfrm>
                <a:off x="7451115" y="5459455"/>
                <a:ext cx="13435055" cy="1880528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48" name="모서리가 둥근 직사각형 33">
                <a:extLst>
                  <a:ext uri="{FF2B5EF4-FFF2-40B4-BE49-F238E27FC236}">
                    <a16:creationId xmlns="" xmlns:a16="http://schemas.microsoft.com/office/drawing/2014/main" id="{CC9E86ED-710F-244E-BE52-0D76D424061D}"/>
                  </a:ext>
                </a:extLst>
              </p:cNvPr>
              <p:cNvSpPr/>
              <p:nvPr/>
            </p:nvSpPr>
            <p:spPr bwMode="auto">
              <a:xfrm>
                <a:off x="7577470" y="5069384"/>
                <a:ext cx="13135646" cy="876046"/>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RESULTS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46" name="TextBox 45">
              <a:extLst>
                <a:ext uri="{FF2B5EF4-FFF2-40B4-BE49-F238E27FC236}">
                  <a16:creationId xmlns="" xmlns:a16="http://schemas.microsoft.com/office/drawing/2014/main" id="{ABAAA602-D249-0547-BCFD-008EA933FFD6}"/>
                </a:ext>
              </a:extLst>
            </p:cNvPr>
            <p:cNvSpPr txBox="1"/>
            <p:nvPr/>
          </p:nvSpPr>
          <p:spPr>
            <a:xfrm>
              <a:off x="7826159" y="5920359"/>
              <a:ext cx="13082858" cy="6124754"/>
            </a:xfrm>
            <a:prstGeom prst="rect">
              <a:avLst/>
            </a:prstGeom>
            <a:noFill/>
          </p:spPr>
          <p:txBody>
            <a:bodyPr wrap="square" rtlCol="0">
              <a:spAutoFit/>
            </a:bodyPr>
            <a:lstStyle/>
            <a:p>
              <a:r>
                <a:rPr lang="ko-KR" altLang="en-US" sz="2800" dirty="0" smtClean="0">
                  <a:latin typeface="Malgun Gothic" panose="020B0503020000020004" pitchFamily="34" charset="-127"/>
                  <a:ea typeface="Malgun Gothic" panose="020B0503020000020004" pitchFamily="34" charset="-127"/>
                </a:rPr>
                <a:t>  </a:t>
              </a:r>
              <a:r>
                <a:rPr lang="ko-KR" altLang="en-US" sz="2800" dirty="0" err="1">
                  <a:latin typeface="Malgun Gothic" panose="020B0503020000020004" pitchFamily="34" charset="-127"/>
                  <a:ea typeface="Malgun Gothic" panose="020B0503020000020004" pitchFamily="34" charset="-127"/>
                </a:rPr>
                <a:t>청색광</a:t>
              </a:r>
              <a:r>
                <a:rPr lang="ko-KR" altLang="en-US" sz="2800" dirty="0">
                  <a:latin typeface="Malgun Gothic" panose="020B0503020000020004" pitchFamily="34" charset="-127"/>
                  <a:ea typeface="Malgun Gothic" panose="020B0503020000020004" pitchFamily="34" charset="-127"/>
                </a:rPr>
                <a:t> </a:t>
              </a:r>
              <a:r>
                <a:rPr lang="ko-KR" altLang="en-US" sz="2800" dirty="0" err="1">
                  <a:latin typeface="Malgun Gothic" panose="020B0503020000020004" pitchFamily="34" charset="-127"/>
                  <a:ea typeface="Malgun Gothic" panose="020B0503020000020004" pitchFamily="34" charset="-127"/>
                </a:rPr>
                <a:t>투과률</a:t>
              </a:r>
              <a:r>
                <a:rPr lang="en-US" altLang="ko-KR" sz="2800" dirty="0">
                  <a:latin typeface="Malgun Gothic" panose="020B0503020000020004" pitchFamily="34" charset="-127"/>
                  <a:ea typeface="Malgun Gothic" panose="020B0503020000020004" pitchFamily="34" charset="-127"/>
                </a:rPr>
                <a:t>[380-500nm]</a:t>
              </a:r>
              <a:r>
                <a:rPr lang="ko-KR" altLang="en-US" sz="2800" dirty="0">
                  <a:latin typeface="Malgun Gothic" panose="020B0503020000020004" pitchFamily="34" charset="-127"/>
                  <a:ea typeface="Malgun Gothic" panose="020B0503020000020004" pitchFamily="34" charset="-127"/>
                </a:rPr>
                <a:t>측정에서 코팅렌즈는 </a:t>
              </a:r>
              <a:r>
                <a:rPr lang="en-US" altLang="ko-KR" sz="2800" dirty="0">
                  <a:latin typeface="Malgun Gothic" panose="020B0503020000020004" pitchFamily="34" charset="-127"/>
                  <a:ea typeface="Malgun Gothic" panose="020B0503020000020004" pitchFamily="34" charset="-127"/>
                </a:rPr>
                <a:t>93.64%</a:t>
              </a:r>
              <a:r>
                <a:rPr lang="ko-KR" altLang="en-US" sz="2800" dirty="0">
                  <a:latin typeface="Malgun Gothic" panose="020B0503020000020004" pitchFamily="34" charset="-127"/>
                  <a:ea typeface="Malgun Gothic" panose="020B0503020000020004" pitchFamily="34" charset="-127"/>
                </a:rPr>
                <a:t>이나 코팅하지 않은 </a:t>
              </a:r>
              <a:r>
                <a:rPr lang="ko-KR" altLang="en-US" sz="2800" dirty="0" smtClean="0">
                  <a:latin typeface="Malgun Gothic" panose="020B0503020000020004" pitchFamily="34" charset="-127"/>
                  <a:ea typeface="Malgun Gothic" panose="020B0503020000020004" pitchFamily="34" charset="-127"/>
                </a:rPr>
                <a:t>렌즈는 </a:t>
              </a:r>
              <a:r>
                <a:rPr lang="en-US" altLang="ko-KR" sz="2800" dirty="0" smtClean="0">
                  <a:latin typeface="Malgun Gothic" panose="020B0503020000020004" pitchFamily="34" charset="-127"/>
                  <a:ea typeface="Malgun Gothic" panose="020B0503020000020004" pitchFamily="34" charset="-127"/>
                </a:rPr>
                <a:t>91.00</a:t>
              </a:r>
              <a:r>
                <a:rPr lang="en-US" altLang="ko-KR" sz="2800" dirty="0">
                  <a:latin typeface="Malgun Gothic" panose="020B0503020000020004" pitchFamily="34" charset="-127"/>
                  <a:ea typeface="Malgun Gothic" panose="020B0503020000020004" pitchFamily="34" charset="-127"/>
                </a:rPr>
                <a:t>%</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흐림도 </a:t>
              </a:r>
              <a:r>
                <a:rPr lang="en-US" altLang="ko-KR" sz="2800" dirty="0">
                  <a:latin typeface="Malgun Gothic" panose="020B0503020000020004" pitchFamily="34" charset="-127"/>
                  <a:ea typeface="Malgun Gothic" panose="020B0503020000020004" pitchFamily="34" charset="-127"/>
                </a:rPr>
                <a:t>[Haze] </a:t>
              </a:r>
              <a:r>
                <a:rPr lang="ko-KR" altLang="en-US" sz="2800" dirty="0">
                  <a:latin typeface="Malgun Gothic" panose="020B0503020000020004" pitchFamily="34" charset="-127"/>
                  <a:ea typeface="Malgun Gothic" panose="020B0503020000020004" pitchFamily="34" charset="-127"/>
                </a:rPr>
                <a:t>분석에서는 코팅렌즈는 </a:t>
              </a:r>
              <a:r>
                <a:rPr lang="en-US" altLang="ko-KR" sz="2800" dirty="0">
                  <a:latin typeface="Malgun Gothic" panose="020B0503020000020004" pitchFamily="34" charset="-127"/>
                  <a:ea typeface="Malgun Gothic" panose="020B0503020000020004" pitchFamily="34" charset="-127"/>
                </a:rPr>
                <a:t>1.91 +/- 0.001%</a:t>
              </a:r>
              <a:r>
                <a:rPr lang="ko-KR" altLang="en-US" sz="2800" dirty="0">
                  <a:latin typeface="Malgun Gothic" panose="020B0503020000020004" pitchFamily="34" charset="-127"/>
                  <a:ea typeface="Malgun Gothic" panose="020B0503020000020004" pitchFamily="34" charset="-127"/>
                </a:rPr>
                <a:t>이나</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코팅하지 않은 렌즈는 </a:t>
              </a:r>
              <a:r>
                <a:rPr lang="en-US" altLang="ko-KR" sz="2800" dirty="0">
                  <a:latin typeface="Malgun Gothic" panose="020B0503020000020004" pitchFamily="34" charset="-127"/>
                  <a:ea typeface="Malgun Gothic" panose="020B0503020000020004" pitchFamily="34" charset="-127"/>
                </a:rPr>
                <a:t>2.21+/-0.00%</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투영도</a:t>
              </a:r>
              <a:r>
                <a:rPr lang="en-US" altLang="ko-KR" sz="2800" dirty="0">
                  <a:latin typeface="Malgun Gothic" panose="020B0503020000020004" pitchFamily="34" charset="-127"/>
                  <a:ea typeface="Malgun Gothic" panose="020B0503020000020004" pitchFamily="34" charset="-127"/>
                </a:rPr>
                <a:t>[Clarity] </a:t>
              </a:r>
              <a:r>
                <a:rPr lang="ko-KR" altLang="en-US" sz="2800" dirty="0">
                  <a:latin typeface="Malgun Gothic" panose="020B0503020000020004" pitchFamily="34" charset="-127"/>
                  <a:ea typeface="Malgun Gothic" panose="020B0503020000020004" pitchFamily="34" charset="-127"/>
                </a:rPr>
                <a:t>분석에서는 코팅렌즈와 코팅하지 않은 렌즈는 모두 </a:t>
              </a:r>
              <a:r>
                <a:rPr lang="en-US" altLang="ko-KR" sz="2800" dirty="0">
                  <a:latin typeface="Malgun Gothic" panose="020B0503020000020004" pitchFamily="34" charset="-127"/>
                  <a:ea typeface="Malgun Gothic" panose="020B0503020000020004" pitchFamily="34" charset="-127"/>
                </a:rPr>
                <a:t>0.00+/-0.00%</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렌즈의 중심두께는 코팅렌즈와 코팅하지 않는 렌즈 모두 </a:t>
              </a:r>
              <a:r>
                <a:rPr lang="en-US" altLang="ko-KR" sz="2800" dirty="0">
                  <a:latin typeface="Malgun Gothic" panose="020B0503020000020004" pitchFamily="34" charset="-127"/>
                  <a:ea typeface="Malgun Gothic" panose="020B0503020000020004" pitchFamily="34" charset="-127"/>
                </a:rPr>
                <a:t>2.00mm</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a:t>
              </a:r>
            </a:p>
            <a:p>
              <a:r>
                <a:rPr lang="ko-KR" altLang="en-US" sz="2800" dirty="0" err="1">
                  <a:latin typeface="Malgun Gothic" panose="020B0503020000020004" pitchFamily="34" charset="-127"/>
                  <a:ea typeface="Malgun Gothic" panose="020B0503020000020004" pitchFamily="34" charset="-127"/>
                </a:rPr>
                <a:t>발수각</a:t>
              </a:r>
              <a:r>
                <a:rPr lang="ko-KR" altLang="en-US" sz="2800" dirty="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분석에서는 </a:t>
              </a:r>
              <a:r>
                <a:rPr lang="ko-KR" altLang="en-US" sz="2800" dirty="0">
                  <a:latin typeface="Malgun Gothic" panose="020B0503020000020004" pitchFamily="34" charset="-127"/>
                  <a:ea typeface="Malgun Gothic" panose="020B0503020000020004" pitchFamily="34" charset="-127"/>
                </a:rPr>
                <a:t>코팅렌즈는 </a:t>
              </a:r>
              <a:r>
                <a:rPr lang="en-US" altLang="ko-KR" sz="2800" dirty="0">
                  <a:latin typeface="Malgun Gothic" panose="020B0503020000020004" pitchFamily="34" charset="-127"/>
                  <a:ea typeface="Malgun Gothic" panose="020B0503020000020004" pitchFamily="34" charset="-127"/>
                </a:rPr>
                <a:t>angle L 43.45degree, angle R 48.90 degree, angle mean </a:t>
              </a:r>
              <a:r>
                <a:rPr lang="en-US" altLang="ko-KR" sz="2800" dirty="0" smtClean="0">
                  <a:latin typeface="Malgun Gothic" panose="020B0503020000020004" pitchFamily="34" charset="-127"/>
                  <a:ea typeface="Malgun Gothic" panose="020B0503020000020004" pitchFamily="34" charset="-127"/>
                </a:rPr>
                <a:t>46.18degree</a:t>
              </a:r>
              <a:r>
                <a:rPr lang="ko-KR" altLang="en-US" sz="2800" dirty="0">
                  <a:latin typeface="Malgun Gothic" panose="020B0503020000020004" pitchFamily="34" charset="-127"/>
                  <a:ea typeface="Malgun Gothic" panose="020B0503020000020004" pitchFamily="34" charset="-127"/>
                </a:rPr>
                <a:t>이나</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코팅 하지 않는 렌즈는 </a:t>
              </a:r>
              <a:r>
                <a:rPr lang="en-US" altLang="ko-KR" sz="2800" dirty="0">
                  <a:latin typeface="Malgun Gothic" panose="020B0503020000020004" pitchFamily="34" charset="-127"/>
                  <a:ea typeface="Malgun Gothic" panose="020B0503020000020004" pitchFamily="34" charset="-127"/>
                </a:rPr>
                <a:t>angle L 76.50degree, angle R 76.61 degree, angle mean 76.56degree</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자외선 </a:t>
              </a:r>
              <a:r>
                <a:rPr lang="ko-KR" altLang="en-US" sz="2800" dirty="0" err="1">
                  <a:latin typeface="Malgun Gothic" panose="020B0503020000020004" pitchFamily="34" charset="-127"/>
                  <a:ea typeface="Malgun Gothic" panose="020B0503020000020004" pitchFamily="34" charset="-127"/>
                </a:rPr>
                <a:t>투과률</a:t>
              </a:r>
              <a:r>
                <a:rPr lang="ko-KR" altLang="en-US" sz="2800" dirty="0">
                  <a:latin typeface="Malgun Gothic" panose="020B0503020000020004" pitchFamily="34" charset="-127"/>
                  <a:ea typeface="Malgun Gothic" panose="020B0503020000020004" pitchFamily="34" charset="-127"/>
                </a:rPr>
                <a:t> 분석에서 코팅렌즈는 </a:t>
              </a:r>
              <a:r>
                <a:rPr lang="en-US" altLang="ko-KR" sz="2800" dirty="0">
                  <a:latin typeface="Malgun Gothic" panose="020B0503020000020004" pitchFamily="34" charset="-127"/>
                  <a:ea typeface="Malgun Gothic" panose="020B0503020000020004" pitchFamily="34" charset="-127"/>
                </a:rPr>
                <a:t>280nm</a:t>
              </a:r>
              <a:r>
                <a:rPr lang="ko-KR" altLang="en-US" sz="2800" dirty="0">
                  <a:latin typeface="Malgun Gothic" panose="020B0503020000020004" pitchFamily="34" charset="-127"/>
                  <a:ea typeface="Malgun Gothic" panose="020B0503020000020004" pitchFamily="34" charset="-127"/>
                </a:rPr>
                <a:t>에서 </a:t>
              </a:r>
              <a:r>
                <a:rPr lang="en-US" altLang="ko-KR" sz="2800" dirty="0">
                  <a:latin typeface="Malgun Gothic" panose="020B0503020000020004" pitchFamily="34" charset="-127"/>
                  <a:ea typeface="Malgun Gothic" panose="020B0503020000020004" pitchFamily="34" charset="-127"/>
                </a:rPr>
                <a:t>315nm </a:t>
              </a:r>
              <a:r>
                <a:rPr lang="ko-KR" altLang="en-US" sz="2800" dirty="0">
                  <a:latin typeface="Malgun Gothic" panose="020B0503020000020004" pitchFamily="34" charset="-127"/>
                  <a:ea typeface="Malgun Gothic" panose="020B0503020000020004" pitchFamily="34" charset="-127"/>
                </a:rPr>
                <a:t>사이는 </a:t>
              </a:r>
              <a:r>
                <a:rPr lang="en-US" altLang="ko-KR" sz="2800" dirty="0">
                  <a:latin typeface="Malgun Gothic" panose="020B0503020000020004" pitchFamily="34" charset="-127"/>
                  <a:ea typeface="Malgun Gothic" panose="020B0503020000020004" pitchFamily="34" charset="-127"/>
                </a:rPr>
                <a:t>0.01%, 315nm</a:t>
              </a:r>
              <a:r>
                <a:rPr lang="ko-KR" altLang="en-US" sz="2800" dirty="0">
                  <a:latin typeface="Malgun Gothic" panose="020B0503020000020004" pitchFamily="34" charset="-127"/>
                  <a:ea typeface="Malgun Gothic" panose="020B0503020000020004" pitchFamily="34" charset="-127"/>
                </a:rPr>
                <a:t>에서 </a:t>
              </a:r>
              <a:r>
                <a:rPr lang="en-US" altLang="ko-KR" sz="2800" dirty="0">
                  <a:latin typeface="Malgun Gothic" panose="020B0503020000020004" pitchFamily="34" charset="-127"/>
                  <a:ea typeface="Malgun Gothic" panose="020B0503020000020004" pitchFamily="34" charset="-127"/>
                </a:rPr>
                <a:t>380nm</a:t>
              </a:r>
              <a:r>
                <a:rPr lang="ko-KR" altLang="en-US" sz="2800" dirty="0">
                  <a:latin typeface="Malgun Gothic" panose="020B0503020000020004" pitchFamily="34" charset="-127"/>
                  <a:ea typeface="Malgun Gothic" panose="020B0503020000020004" pitchFamily="34" charset="-127"/>
                </a:rPr>
                <a:t>사이는 </a:t>
              </a:r>
              <a:r>
                <a:rPr lang="en-US" altLang="ko-KR" sz="2800" dirty="0">
                  <a:latin typeface="Malgun Gothic" panose="020B0503020000020004" pitchFamily="34" charset="-127"/>
                  <a:ea typeface="Malgun Gothic" panose="020B0503020000020004" pitchFamily="34" charset="-127"/>
                </a:rPr>
                <a:t>66.71%, 380nm</a:t>
              </a:r>
              <a:r>
                <a:rPr lang="ko-KR" altLang="en-US" sz="2800" dirty="0">
                  <a:latin typeface="Malgun Gothic" panose="020B0503020000020004" pitchFamily="34" charset="-127"/>
                  <a:ea typeface="Malgun Gothic" panose="020B0503020000020004" pitchFamily="34" charset="-127"/>
                </a:rPr>
                <a:t>에서 </a:t>
              </a:r>
              <a:r>
                <a:rPr lang="en-US" altLang="ko-KR" sz="2800" dirty="0">
                  <a:latin typeface="Malgun Gothic" panose="020B0503020000020004" pitchFamily="34" charset="-127"/>
                  <a:ea typeface="Malgun Gothic" panose="020B0503020000020004" pitchFamily="34" charset="-127"/>
                </a:rPr>
                <a:t>780nm </a:t>
              </a:r>
              <a:r>
                <a:rPr lang="ko-KR" altLang="en-US" sz="2800" dirty="0">
                  <a:latin typeface="Malgun Gothic" panose="020B0503020000020004" pitchFamily="34" charset="-127"/>
                  <a:ea typeface="Malgun Gothic" panose="020B0503020000020004" pitchFamily="34" charset="-127"/>
                </a:rPr>
                <a:t>사이는 </a:t>
              </a:r>
              <a:r>
                <a:rPr lang="en-US" altLang="ko-KR" sz="2800" dirty="0">
                  <a:latin typeface="Malgun Gothic" panose="020B0503020000020004" pitchFamily="34" charset="-127"/>
                  <a:ea typeface="Malgun Gothic" panose="020B0503020000020004" pitchFamily="34" charset="-127"/>
                </a:rPr>
                <a:t>94.66%</a:t>
              </a:r>
              <a:r>
                <a:rPr lang="ko-KR" altLang="en-US" sz="2800" dirty="0">
                  <a:latin typeface="Malgun Gothic" panose="020B0503020000020004" pitchFamily="34" charset="-127"/>
                  <a:ea typeface="Malgun Gothic" panose="020B0503020000020004" pitchFamily="34" charset="-127"/>
                </a:rPr>
                <a:t>이나</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코팅하지 않는 렌즈는 </a:t>
              </a:r>
              <a:r>
                <a:rPr lang="en-US" altLang="ko-KR" sz="2800" dirty="0">
                  <a:latin typeface="Malgun Gothic" panose="020B0503020000020004" pitchFamily="34" charset="-127"/>
                  <a:ea typeface="Malgun Gothic" panose="020B0503020000020004" pitchFamily="34" charset="-127"/>
                </a:rPr>
                <a:t>280nm</a:t>
              </a:r>
              <a:r>
                <a:rPr lang="ko-KR" altLang="en-US" sz="2800" dirty="0">
                  <a:latin typeface="Malgun Gothic" panose="020B0503020000020004" pitchFamily="34" charset="-127"/>
                  <a:ea typeface="Malgun Gothic" panose="020B0503020000020004" pitchFamily="34" charset="-127"/>
                </a:rPr>
                <a:t>에서 </a:t>
              </a:r>
              <a:r>
                <a:rPr lang="en-US" altLang="ko-KR" sz="2800" dirty="0">
                  <a:latin typeface="Malgun Gothic" panose="020B0503020000020004" pitchFamily="34" charset="-127"/>
                  <a:ea typeface="Malgun Gothic" panose="020B0503020000020004" pitchFamily="34" charset="-127"/>
                </a:rPr>
                <a:t>315nm </a:t>
              </a:r>
              <a:r>
                <a:rPr lang="ko-KR" altLang="en-US" sz="2800" dirty="0">
                  <a:latin typeface="Malgun Gothic" panose="020B0503020000020004" pitchFamily="34" charset="-127"/>
                  <a:ea typeface="Malgun Gothic" panose="020B0503020000020004" pitchFamily="34" charset="-127"/>
                </a:rPr>
                <a:t>사이는 </a:t>
              </a:r>
              <a:r>
                <a:rPr lang="en-US" altLang="ko-KR" sz="2800" dirty="0">
                  <a:latin typeface="Malgun Gothic" panose="020B0503020000020004" pitchFamily="34" charset="-127"/>
                  <a:ea typeface="Malgun Gothic" panose="020B0503020000020004" pitchFamily="34" charset="-127"/>
                </a:rPr>
                <a:t>31.27%, 315nm</a:t>
              </a:r>
              <a:r>
                <a:rPr lang="ko-KR" altLang="en-US" sz="2800" dirty="0">
                  <a:latin typeface="Malgun Gothic" panose="020B0503020000020004" pitchFamily="34" charset="-127"/>
                  <a:ea typeface="Malgun Gothic" panose="020B0503020000020004" pitchFamily="34" charset="-127"/>
                </a:rPr>
                <a:t>에서 </a:t>
              </a:r>
              <a:r>
                <a:rPr lang="en-US" altLang="ko-KR" sz="2800" dirty="0">
                  <a:latin typeface="Malgun Gothic" panose="020B0503020000020004" pitchFamily="34" charset="-127"/>
                  <a:ea typeface="Malgun Gothic" panose="020B0503020000020004" pitchFamily="34" charset="-127"/>
                </a:rPr>
                <a:t>380nm</a:t>
              </a:r>
              <a:r>
                <a:rPr lang="ko-KR" altLang="en-US" sz="2800" dirty="0">
                  <a:latin typeface="Malgun Gothic" panose="020B0503020000020004" pitchFamily="34" charset="-127"/>
                  <a:ea typeface="Malgun Gothic" panose="020B0503020000020004" pitchFamily="34" charset="-127"/>
                </a:rPr>
                <a:t>사이는 </a:t>
              </a:r>
              <a:r>
                <a:rPr lang="en-US" altLang="ko-KR" sz="2800" dirty="0">
                  <a:latin typeface="Malgun Gothic" panose="020B0503020000020004" pitchFamily="34" charset="-127"/>
                  <a:ea typeface="Malgun Gothic" panose="020B0503020000020004" pitchFamily="34" charset="-127"/>
                </a:rPr>
                <a:t>81.56%, 380nm</a:t>
              </a:r>
              <a:r>
                <a:rPr lang="ko-KR" altLang="en-US" sz="2800" dirty="0">
                  <a:latin typeface="Malgun Gothic" panose="020B0503020000020004" pitchFamily="34" charset="-127"/>
                  <a:ea typeface="Malgun Gothic" panose="020B0503020000020004" pitchFamily="34" charset="-127"/>
                </a:rPr>
                <a:t>에서 </a:t>
              </a:r>
              <a:r>
                <a:rPr lang="en-US" altLang="ko-KR" sz="2800" dirty="0">
                  <a:latin typeface="Malgun Gothic" panose="020B0503020000020004" pitchFamily="34" charset="-127"/>
                  <a:ea typeface="Malgun Gothic" panose="020B0503020000020004" pitchFamily="34" charset="-127"/>
                </a:rPr>
                <a:t>780nm </a:t>
              </a:r>
              <a:r>
                <a:rPr lang="ko-KR" altLang="en-US" sz="2800" dirty="0">
                  <a:latin typeface="Malgun Gothic" panose="020B0503020000020004" pitchFamily="34" charset="-127"/>
                  <a:ea typeface="Malgun Gothic" panose="020B0503020000020004" pitchFamily="34" charset="-127"/>
                </a:rPr>
                <a:t>사이는 </a:t>
              </a:r>
              <a:r>
                <a:rPr lang="en-US" altLang="ko-KR" sz="2800" dirty="0">
                  <a:latin typeface="Malgun Gothic" panose="020B0503020000020004" pitchFamily="34" charset="-127"/>
                  <a:ea typeface="Malgun Gothic" panose="020B0503020000020004" pitchFamily="34" charset="-127"/>
                </a:rPr>
                <a:t>91.39%</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렌즈의 </a:t>
              </a:r>
              <a:r>
                <a:rPr lang="ko-KR" altLang="en-US" sz="2800" dirty="0" err="1">
                  <a:latin typeface="Malgun Gothic" panose="020B0503020000020004" pitchFamily="34" charset="-127"/>
                  <a:ea typeface="Malgun Gothic" panose="020B0503020000020004" pitchFamily="34" charset="-127"/>
                </a:rPr>
                <a:t>굴절력은</a:t>
              </a:r>
              <a:r>
                <a:rPr lang="ko-KR" altLang="en-US" sz="2800" dirty="0">
                  <a:latin typeface="Malgun Gothic" panose="020B0503020000020004" pitchFamily="34" charset="-127"/>
                  <a:ea typeface="Malgun Gothic" panose="020B0503020000020004" pitchFamily="34" charset="-127"/>
                </a:rPr>
                <a:t> 코팅렌즈와 코팅하지 않는 렌즈 모두 </a:t>
              </a:r>
              <a:r>
                <a:rPr lang="en-US" altLang="ko-KR" sz="2800" dirty="0">
                  <a:latin typeface="Malgun Gothic" panose="020B0503020000020004" pitchFamily="34" charset="-127"/>
                  <a:ea typeface="Malgun Gothic" panose="020B0503020000020004" pitchFamily="34" charset="-127"/>
                </a:rPr>
                <a:t>+1.25diopter</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한편 내구성 환경분석에서는 코팅렌즈와 코팅하지 않는 렌즈 모두 </a:t>
              </a:r>
              <a:r>
                <a:rPr lang="ko-KR" altLang="en-US" sz="2800" dirty="0" smtClean="0">
                  <a:latin typeface="Malgun Gothic" panose="020B0503020000020004" pitchFamily="34" charset="-127"/>
                  <a:ea typeface="Malgun Gothic" panose="020B0503020000020004" pitchFamily="34" charset="-127"/>
                </a:rPr>
                <a:t>이상 없음으로 </a:t>
              </a:r>
              <a:r>
                <a:rPr lang="ko-KR" altLang="en-US" sz="2800" dirty="0">
                  <a:latin typeface="Malgun Gothic" panose="020B0503020000020004" pitchFamily="34" charset="-127"/>
                  <a:ea typeface="Malgun Gothic" panose="020B0503020000020004" pitchFamily="34" charset="-127"/>
                </a:rPr>
                <a:t>분석되었다</a:t>
              </a:r>
              <a:r>
                <a:rPr lang="en-US" altLang="ko-KR" sz="2800" dirty="0" smtClean="0">
                  <a:latin typeface="Malgun Gothic" panose="020B0503020000020004" pitchFamily="34" charset="-127"/>
                  <a:ea typeface="Malgun Gothic" panose="020B0503020000020004" pitchFamily="34" charset="-127"/>
                </a:rPr>
                <a:t>.</a:t>
              </a:r>
              <a:endParaRPr lang="en-US" sz="2800" dirty="0">
                <a:latin typeface="Malgun Gothic" panose="020B0503020000020004" pitchFamily="34" charset="-127"/>
                <a:ea typeface="Malgun Gothic" panose="020B0503020000020004" pitchFamily="34" charset="-127"/>
              </a:endParaRPr>
            </a:p>
          </p:txBody>
        </p:sp>
      </p:grpSp>
      <p:grpSp>
        <p:nvGrpSpPr>
          <p:cNvPr id="49" name="Group 48">
            <a:extLst>
              <a:ext uri="{FF2B5EF4-FFF2-40B4-BE49-F238E27FC236}">
                <a16:creationId xmlns="" xmlns:a16="http://schemas.microsoft.com/office/drawing/2014/main" id="{EEAD38B5-3D15-DF45-A268-0590F6390F8D}"/>
              </a:ext>
            </a:extLst>
          </p:cNvPr>
          <p:cNvGrpSpPr/>
          <p:nvPr/>
        </p:nvGrpSpPr>
        <p:grpSpPr>
          <a:xfrm>
            <a:off x="190999" y="12241585"/>
            <a:ext cx="7100229" cy="11301295"/>
            <a:chOff x="491883" y="11839944"/>
            <a:chExt cx="6866878" cy="12097190"/>
          </a:xfrm>
        </p:grpSpPr>
        <p:grpSp>
          <p:nvGrpSpPr>
            <p:cNvPr id="50" name="Group 49">
              <a:extLst>
                <a:ext uri="{FF2B5EF4-FFF2-40B4-BE49-F238E27FC236}">
                  <a16:creationId xmlns="" xmlns:a16="http://schemas.microsoft.com/office/drawing/2014/main" id="{362BF6D8-B0E0-C144-AAD5-D4AB498EDA27}"/>
                </a:ext>
              </a:extLst>
            </p:cNvPr>
            <p:cNvGrpSpPr/>
            <p:nvPr/>
          </p:nvGrpSpPr>
          <p:grpSpPr>
            <a:xfrm>
              <a:off x="491883" y="11839944"/>
              <a:ext cx="6866878" cy="12097190"/>
              <a:chOff x="491883" y="11839944"/>
              <a:chExt cx="6866878" cy="12097190"/>
            </a:xfrm>
          </p:grpSpPr>
          <p:sp>
            <p:nvSpPr>
              <p:cNvPr id="52" name="직사각형 3">
                <a:extLst>
                  <a:ext uri="{FF2B5EF4-FFF2-40B4-BE49-F238E27FC236}">
                    <a16:creationId xmlns="" xmlns:a16="http://schemas.microsoft.com/office/drawing/2014/main" id="{2FA643DF-B50E-0F47-AFE4-DE99E84C60DC}"/>
                  </a:ext>
                </a:extLst>
              </p:cNvPr>
              <p:cNvSpPr/>
              <p:nvPr/>
            </p:nvSpPr>
            <p:spPr bwMode="auto">
              <a:xfrm>
                <a:off x="491883" y="11839944"/>
                <a:ext cx="6866878" cy="1209719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53" name="모서리가 둥근 직사각형 31">
                <a:extLst>
                  <a:ext uri="{FF2B5EF4-FFF2-40B4-BE49-F238E27FC236}">
                    <a16:creationId xmlns="" xmlns:a16="http://schemas.microsoft.com/office/drawing/2014/main" id="{CC2D5E5E-BEA2-4B49-9DB7-D9E946F7F05C}"/>
                  </a:ext>
                </a:extLst>
              </p:cNvPr>
              <p:cNvSpPr/>
              <p:nvPr/>
            </p:nvSpPr>
            <p:spPr bwMode="auto">
              <a:xfrm>
                <a:off x="766461" y="12194223"/>
                <a:ext cx="6583782" cy="699257"/>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5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M</a:t>
                </a: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ETHODS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51" name="TextBox 50">
              <a:extLst>
                <a:ext uri="{FF2B5EF4-FFF2-40B4-BE49-F238E27FC236}">
                  <a16:creationId xmlns="" xmlns:a16="http://schemas.microsoft.com/office/drawing/2014/main" id="{23C8C138-02DF-F84C-8DBA-2EE141BD9332}"/>
                </a:ext>
              </a:extLst>
            </p:cNvPr>
            <p:cNvSpPr txBox="1"/>
            <p:nvPr/>
          </p:nvSpPr>
          <p:spPr>
            <a:xfrm>
              <a:off x="973780" y="13458607"/>
              <a:ext cx="6384980" cy="6177626"/>
            </a:xfrm>
            <a:prstGeom prst="rect">
              <a:avLst/>
            </a:prstGeom>
            <a:noFill/>
          </p:spPr>
          <p:txBody>
            <a:bodyPr wrap="square" rtlCol="0">
              <a:spAutoFit/>
            </a:bodyPr>
            <a:lstStyle/>
            <a:p>
              <a:r>
                <a:rPr lang="ko-KR" altLang="en-US" sz="2800" dirty="0" smtClean="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액정 렌즈의 광학적 특성 분석은 코팅렌즈와 </a:t>
              </a:r>
              <a:r>
                <a:rPr lang="ko-KR" altLang="en-US" sz="2800" dirty="0" err="1">
                  <a:latin typeface="Malgun Gothic" panose="020B0503020000020004" pitchFamily="34" charset="-127"/>
                  <a:ea typeface="Malgun Gothic" panose="020B0503020000020004" pitchFamily="34" charset="-127"/>
                </a:rPr>
                <a:t>비코팅</a:t>
              </a:r>
              <a:r>
                <a:rPr lang="ko-KR" altLang="en-US" sz="2800" dirty="0">
                  <a:latin typeface="Malgun Gothic" panose="020B0503020000020004" pitchFamily="34" charset="-127"/>
                  <a:ea typeface="Malgun Gothic" panose="020B0503020000020004" pitchFamily="34" charset="-127"/>
                </a:rPr>
                <a:t> 렌즈로 구분해서 하였다</a:t>
              </a:r>
              <a:r>
                <a:rPr lang="en-US" altLang="ko-KR" sz="2800" dirty="0">
                  <a:latin typeface="Malgun Gothic" panose="020B0503020000020004" pitchFamily="34" charset="-127"/>
                  <a:ea typeface="Malgun Gothic" panose="020B0503020000020004" pitchFamily="34" charset="-127"/>
                </a:rPr>
                <a:t>.</a:t>
              </a:r>
            </a:p>
            <a:p>
              <a:r>
                <a:rPr lang="ko-KR" altLang="en-US" sz="2800" dirty="0">
                  <a:latin typeface="Malgun Gothic" panose="020B0503020000020004" pitchFamily="34" charset="-127"/>
                  <a:ea typeface="Malgun Gothic" panose="020B0503020000020004" pitchFamily="34" charset="-127"/>
                </a:rPr>
                <a:t>분석항목은 </a:t>
              </a:r>
              <a:r>
                <a:rPr lang="ko-KR" altLang="en-US" sz="2800" dirty="0" err="1">
                  <a:latin typeface="Malgun Gothic" panose="020B0503020000020004" pitchFamily="34" charset="-127"/>
                  <a:ea typeface="Malgun Gothic" panose="020B0503020000020004" pitchFamily="34" charset="-127"/>
                </a:rPr>
                <a:t>투과률</a:t>
              </a:r>
              <a:r>
                <a:rPr lang="ko-KR" altLang="en-US" sz="2800" dirty="0">
                  <a:latin typeface="Malgun Gothic" panose="020B0503020000020004" pitchFamily="34" charset="-127"/>
                  <a:ea typeface="Malgun Gothic" panose="020B0503020000020004" pitchFamily="34" charset="-127"/>
                </a:rPr>
                <a:t> 측정</a:t>
              </a:r>
              <a:r>
                <a:rPr lang="en-US" altLang="ko-KR" sz="2800" dirty="0">
                  <a:latin typeface="Malgun Gothic" panose="020B0503020000020004" pitchFamily="34" charset="-127"/>
                  <a:ea typeface="Malgun Gothic" panose="020B0503020000020004" pitchFamily="34" charset="-127"/>
                </a:rPr>
                <a:t>[Dual Beam UV-Vis Spectrometer, USA], </a:t>
              </a:r>
              <a:r>
                <a:rPr lang="ko-KR" altLang="en-US" sz="2800" dirty="0">
                  <a:latin typeface="Malgun Gothic" panose="020B0503020000020004" pitchFamily="34" charset="-127"/>
                  <a:ea typeface="Malgun Gothic" panose="020B0503020000020004" pitchFamily="34" charset="-127"/>
                </a:rPr>
                <a:t>흐림도 측정</a:t>
              </a:r>
              <a:r>
                <a:rPr lang="en-US" altLang="ko-KR" sz="2800" dirty="0">
                  <a:latin typeface="Malgun Gothic" panose="020B0503020000020004" pitchFamily="34" charset="-127"/>
                  <a:ea typeface="Malgun Gothic" panose="020B0503020000020004" pitchFamily="34" charset="-127"/>
                </a:rPr>
                <a:t>[Anti-</a:t>
              </a:r>
              <a:r>
                <a:rPr lang="en-US" altLang="ko-KR" sz="2800" dirty="0" err="1">
                  <a:latin typeface="Malgun Gothic" panose="020B0503020000020004" pitchFamily="34" charset="-127"/>
                  <a:ea typeface="Malgun Gothic" panose="020B0503020000020004" pitchFamily="34" charset="-127"/>
                </a:rPr>
                <a:t>Abrasin</a:t>
              </a:r>
              <a:r>
                <a:rPr lang="en-US" altLang="ko-KR" sz="2800" dirty="0">
                  <a:latin typeface="Malgun Gothic" panose="020B0503020000020004" pitchFamily="34" charset="-127"/>
                  <a:ea typeface="Malgun Gothic" panose="020B0503020000020004" pitchFamily="34" charset="-127"/>
                </a:rPr>
                <a:t> Tester, Germany], </a:t>
              </a:r>
              <a:r>
                <a:rPr lang="ko-KR" altLang="en-US" sz="2800" dirty="0">
                  <a:latin typeface="Malgun Gothic" panose="020B0503020000020004" pitchFamily="34" charset="-127"/>
                  <a:ea typeface="Malgun Gothic" panose="020B0503020000020004" pitchFamily="34" charset="-127"/>
                </a:rPr>
                <a:t>투영도 측정</a:t>
              </a:r>
              <a:r>
                <a:rPr lang="en-US" altLang="ko-KR" sz="2800" dirty="0">
                  <a:latin typeface="Malgun Gothic" panose="020B0503020000020004" pitchFamily="34" charset="-127"/>
                  <a:ea typeface="Malgun Gothic" panose="020B0503020000020004" pitchFamily="34" charset="-127"/>
                </a:rPr>
                <a:t>[[Anti-</a:t>
              </a:r>
              <a:r>
                <a:rPr lang="en-US" altLang="ko-KR" sz="2800" dirty="0" err="1">
                  <a:latin typeface="Malgun Gothic" panose="020B0503020000020004" pitchFamily="34" charset="-127"/>
                  <a:ea typeface="Malgun Gothic" panose="020B0503020000020004" pitchFamily="34" charset="-127"/>
                </a:rPr>
                <a:t>Abrasin</a:t>
              </a:r>
              <a:r>
                <a:rPr lang="en-US" altLang="ko-KR" sz="2800" dirty="0">
                  <a:latin typeface="Malgun Gothic" panose="020B0503020000020004" pitchFamily="34" charset="-127"/>
                  <a:ea typeface="Malgun Gothic" panose="020B0503020000020004" pitchFamily="34" charset="-127"/>
                </a:rPr>
                <a:t> Tester, Germany], </a:t>
              </a:r>
              <a:r>
                <a:rPr lang="ko-KR" altLang="en-US" sz="2800" dirty="0">
                  <a:latin typeface="Malgun Gothic" panose="020B0503020000020004" pitchFamily="34" charset="-127"/>
                  <a:ea typeface="Malgun Gothic" panose="020B0503020000020004" pitchFamily="34" charset="-127"/>
                </a:rPr>
                <a:t>렌즈 </a:t>
              </a:r>
              <a:r>
                <a:rPr lang="ko-KR" altLang="en-US" sz="2800" dirty="0" err="1">
                  <a:latin typeface="Malgun Gothic" panose="020B0503020000020004" pitchFamily="34" charset="-127"/>
                  <a:ea typeface="Malgun Gothic" panose="020B0503020000020004" pitchFamily="34" charset="-127"/>
                </a:rPr>
                <a:t>투께</a:t>
              </a:r>
              <a:r>
                <a:rPr lang="ko-KR" altLang="en-US" sz="2800" dirty="0">
                  <a:latin typeface="Malgun Gothic" panose="020B0503020000020004" pitchFamily="34" charset="-127"/>
                  <a:ea typeface="Malgun Gothic" panose="020B0503020000020004" pitchFamily="34" charset="-127"/>
                </a:rPr>
                <a:t> 측정</a:t>
              </a:r>
              <a:r>
                <a:rPr lang="en-US" altLang="ko-KR" sz="2800" dirty="0">
                  <a:latin typeface="Malgun Gothic" panose="020B0503020000020004" pitchFamily="34" charset="-127"/>
                  <a:ea typeface="Malgun Gothic" panose="020B0503020000020004" pitchFamily="34" charset="-127"/>
                </a:rPr>
                <a:t>[Thickness gauge, Germany], </a:t>
              </a:r>
              <a:r>
                <a:rPr lang="ko-KR" altLang="en-US" sz="2800" dirty="0" err="1">
                  <a:latin typeface="Malgun Gothic" panose="020B0503020000020004" pitchFamily="34" charset="-127"/>
                  <a:ea typeface="Malgun Gothic" panose="020B0503020000020004" pitchFamily="34" charset="-127"/>
                </a:rPr>
                <a:t>발수각</a:t>
              </a:r>
              <a:r>
                <a:rPr lang="ko-KR" altLang="en-US" sz="2800" dirty="0">
                  <a:latin typeface="Malgun Gothic" panose="020B0503020000020004" pitchFamily="34" charset="-127"/>
                  <a:ea typeface="Malgun Gothic" panose="020B0503020000020004" pitchFamily="34" charset="-127"/>
                </a:rPr>
                <a:t> 측정</a:t>
              </a:r>
              <a:r>
                <a:rPr lang="en-US" altLang="ko-KR" sz="2800" dirty="0">
                  <a:latin typeface="Malgun Gothic" panose="020B0503020000020004" pitchFamily="34" charset="-127"/>
                  <a:ea typeface="Malgun Gothic" panose="020B0503020000020004" pitchFamily="34" charset="-127"/>
                </a:rPr>
                <a:t>[Contact Tester, USA], </a:t>
              </a:r>
              <a:r>
                <a:rPr lang="ko-KR" altLang="en-US" sz="2800" dirty="0">
                  <a:latin typeface="Malgun Gothic" panose="020B0503020000020004" pitchFamily="34" charset="-127"/>
                  <a:ea typeface="Malgun Gothic" panose="020B0503020000020004" pitchFamily="34" charset="-127"/>
                </a:rPr>
                <a:t>내구성 측정</a:t>
              </a:r>
              <a:r>
                <a:rPr lang="en-US" altLang="ko-KR" sz="2800" dirty="0">
                  <a:latin typeface="Malgun Gothic" panose="020B0503020000020004" pitchFamily="34" charset="-127"/>
                  <a:ea typeface="Malgun Gothic" panose="020B0503020000020004" pitchFamily="34" charset="-127"/>
                </a:rPr>
                <a:t>[Accelerated Weather Testing, USA], </a:t>
              </a:r>
              <a:r>
                <a:rPr lang="ko-KR" altLang="en-US" sz="2800" dirty="0">
                  <a:latin typeface="Malgun Gothic" panose="020B0503020000020004" pitchFamily="34" charset="-127"/>
                  <a:ea typeface="Malgun Gothic" panose="020B0503020000020004" pitchFamily="34" charset="-127"/>
                </a:rPr>
                <a:t>렌즈 </a:t>
              </a:r>
              <a:r>
                <a:rPr lang="ko-KR" altLang="en-US" sz="2800" dirty="0" err="1">
                  <a:latin typeface="Malgun Gothic" panose="020B0503020000020004" pitchFamily="34" charset="-127"/>
                  <a:ea typeface="Malgun Gothic" panose="020B0503020000020004" pitchFamily="34" charset="-127"/>
                </a:rPr>
                <a:t>굴절력</a:t>
              </a:r>
              <a:r>
                <a:rPr lang="ko-KR" altLang="en-US" sz="2800" dirty="0">
                  <a:latin typeface="Malgun Gothic" panose="020B0503020000020004" pitchFamily="34" charset="-127"/>
                  <a:ea typeface="Malgun Gothic" panose="020B0503020000020004" pitchFamily="34" charset="-127"/>
                </a:rPr>
                <a:t> 측정</a:t>
              </a:r>
              <a:r>
                <a:rPr lang="en-US" altLang="ko-KR" sz="2800" dirty="0">
                  <a:latin typeface="Malgun Gothic" panose="020B0503020000020004" pitchFamily="34" charset="-127"/>
                  <a:ea typeface="Malgun Gothic" panose="020B0503020000020004" pitchFamily="34" charset="-127"/>
                </a:rPr>
                <a:t>[</a:t>
              </a:r>
              <a:r>
                <a:rPr lang="en-US" altLang="ko-KR" sz="2800" dirty="0" err="1">
                  <a:latin typeface="Malgun Gothic" panose="020B0503020000020004" pitchFamily="34" charset="-127"/>
                  <a:ea typeface="Malgun Gothic" panose="020B0503020000020004" pitchFamily="34" charset="-127"/>
                </a:rPr>
                <a:t>Lensmeter</a:t>
              </a:r>
              <a:r>
                <a:rPr lang="en-US" altLang="ko-KR" sz="2800" dirty="0">
                  <a:latin typeface="Malgun Gothic" panose="020B0503020000020004" pitchFamily="34" charset="-127"/>
                  <a:ea typeface="Malgun Gothic" panose="020B0503020000020004" pitchFamily="34" charset="-127"/>
                </a:rPr>
                <a:t>, Germany]</a:t>
              </a:r>
              <a:r>
                <a:rPr lang="ko-KR" altLang="en-US" sz="2800" dirty="0">
                  <a:latin typeface="Malgun Gothic" panose="020B0503020000020004" pitchFamily="34" charset="-127"/>
                  <a:ea typeface="Malgun Gothic" panose="020B0503020000020004" pitchFamily="34" charset="-127"/>
                </a:rPr>
                <a:t>하였다</a:t>
              </a:r>
              <a:r>
                <a:rPr lang="en-US" altLang="ko-KR" sz="2800" dirty="0" smtClean="0">
                  <a:latin typeface="Malgun Gothic" panose="020B0503020000020004" pitchFamily="34" charset="-127"/>
                  <a:ea typeface="Malgun Gothic" panose="020B0503020000020004" pitchFamily="34" charset="-127"/>
                </a:rPr>
                <a:t>.</a:t>
              </a:r>
              <a:endParaRPr lang="en-US" altLang="ko-KR" sz="2800" dirty="0">
                <a:latin typeface="Malgun Gothic" panose="020B0503020000020004" pitchFamily="34" charset="-127"/>
                <a:ea typeface="Malgun Gothic" panose="020B0503020000020004" pitchFamily="34" charset="-127"/>
              </a:endParaRPr>
            </a:p>
            <a:p>
              <a:endParaRPr lang="en-US" sz="2800" dirty="0">
                <a:latin typeface="Malgun Gothic" panose="020B0503020000020004" pitchFamily="34" charset="-127"/>
                <a:ea typeface="Malgun Gothic" panose="020B0503020000020004" pitchFamily="34" charset="-127"/>
              </a:endParaRPr>
            </a:p>
            <a:p>
              <a:endParaRPr lang="en-US" sz="2800" dirty="0">
                <a:latin typeface="Malgun Gothic" panose="020B0503020000020004" pitchFamily="34" charset="-127"/>
                <a:ea typeface="Malgun Gothic" panose="020B0503020000020004" pitchFamily="34" charset="-127"/>
              </a:endParaRPr>
            </a:p>
          </p:txBody>
        </p:sp>
      </p:grpSp>
      <p:grpSp>
        <p:nvGrpSpPr>
          <p:cNvPr id="54" name="Group 53">
            <a:extLst>
              <a:ext uri="{FF2B5EF4-FFF2-40B4-BE49-F238E27FC236}">
                <a16:creationId xmlns="" xmlns:a16="http://schemas.microsoft.com/office/drawing/2014/main" id="{D04DEDF8-04DB-084B-B010-813C900CA793}"/>
              </a:ext>
            </a:extLst>
          </p:cNvPr>
          <p:cNvGrpSpPr/>
          <p:nvPr/>
        </p:nvGrpSpPr>
        <p:grpSpPr>
          <a:xfrm>
            <a:off x="489908" y="24630768"/>
            <a:ext cx="6866878" cy="6143579"/>
            <a:chOff x="489908" y="24247705"/>
            <a:chExt cx="6866878" cy="6143579"/>
          </a:xfrm>
        </p:grpSpPr>
        <p:grpSp>
          <p:nvGrpSpPr>
            <p:cNvPr id="55" name="Group 54">
              <a:extLst>
                <a:ext uri="{FF2B5EF4-FFF2-40B4-BE49-F238E27FC236}">
                  <a16:creationId xmlns="" xmlns:a16="http://schemas.microsoft.com/office/drawing/2014/main" id="{75793C86-BCB2-B240-9FD8-EED5B8040249}"/>
                </a:ext>
              </a:extLst>
            </p:cNvPr>
            <p:cNvGrpSpPr/>
            <p:nvPr/>
          </p:nvGrpSpPr>
          <p:grpSpPr>
            <a:xfrm>
              <a:off x="489908" y="24247705"/>
              <a:ext cx="6866878" cy="6143579"/>
              <a:chOff x="489908" y="22342018"/>
              <a:chExt cx="6866878" cy="6143579"/>
            </a:xfrm>
          </p:grpSpPr>
          <p:sp>
            <p:nvSpPr>
              <p:cNvPr id="57" name="직사각형 3">
                <a:extLst>
                  <a:ext uri="{FF2B5EF4-FFF2-40B4-BE49-F238E27FC236}">
                    <a16:creationId xmlns="" xmlns:a16="http://schemas.microsoft.com/office/drawing/2014/main" id="{1B7DBF47-AEB0-2844-B28E-F95662E9377A}"/>
                  </a:ext>
                </a:extLst>
              </p:cNvPr>
              <p:cNvSpPr/>
              <p:nvPr/>
            </p:nvSpPr>
            <p:spPr bwMode="auto">
              <a:xfrm>
                <a:off x="489908" y="22725081"/>
                <a:ext cx="6866878" cy="576051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58" name="모서리가 둥근 직사각형 32">
                <a:extLst>
                  <a:ext uri="{FF2B5EF4-FFF2-40B4-BE49-F238E27FC236}">
                    <a16:creationId xmlns="" xmlns:a16="http://schemas.microsoft.com/office/drawing/2014/main" id="{F86618F7-BBE9-1F4A-9630-023CD934DBC6}"/>
                  </a:ext>
                </a:extLst>
              </p:cNvPr>
              <p:cNvSpPr/>
              <p:nvPr/>
            </p:nvSpPr>
            <p:spPr bwMode="auto">
              <a:xfrm>
                <a:off x="631456" y="22342018"/>
                <a:ext cx="6583782" cy="699257"/>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CONCLUSIONS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56" name="TextBox 55">
              <a:extLst>
                <a:ext uri="{FF2B5EF4-FFF2-40B4-BE49-F238E27FC236}">
                  <a16:creationId xmlns="" xmlns:a16="http://schemas.microsoft.com/office/drawing/2014/main" id="{5F6B742B-CE78-B947-BCF3-8A72D70C6ADB}"/>
                </a:ext>
              </a:extLst>
            </p:cNvPr>
            <p:cNvSpPr txBox="1"/>
            <p:nvPr/>
          </p:nvSpPr>
          <p:spPr>
            <a:xfrm>
              <a:off x="617168" y="25119624"/>
              <a:ext cx="6546009" cy="3970318"/>
            </a:xfrm>
            <a:prstGeom prst="rect">
              <a:avLst/>
            </a:prstGeom>
            <a:noFill/>
          </p:spPr>
          <p:txBody>
            <a:bodyPr wrap="square" rtlCol="0">
              <a:spAutoFit/>
            </a:bodyPr>
            <a:lstStyle/>
            <a:p>
              <a:r>
                <a:rPr lang="ko-KR" altLang="en-US" sz="2800" dirty="0" smtClean="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액정렌즈의 </a:t>
              </a:r>
              <a:r>
                <a:rPr lang="ko-KR" altLang="en-US" sz="2800" dirty="0">
                  <a:latin typeface="Malgun Gothic" panose="020B0503020000020004" pitchFamily="34" charset="-127"/>
                  <a:ea typeface="Malgun Gothic" panose="020B0503020000020004" pitchFamily="34" charset="-127"/>
                </a:rPr>
                <a:t>광학적 </a:t>
              </a:r>
              <a:r>
                <a:rPr lang="ko-KR" altLang="en-US" sz="2800" dirty="0" smtClean="0">
                  <a:latin typeface="Malgun Gothic" panose="020B0503020000020004" pitchFamily="34" charset="-127"/>
                  <a:ea typeface="Malgun Gothic" panose="020B0503020000020004" pitchFamily="34" charset="-127"/>
                </a:rPr>
                <a:t>특성에서 코팅렌즈와 코팅하지 않는 렌즈는 약간의 차이를 확인 할 수 있었다</a:t>
              </a:r>
              <a:r>
                <a:rPr lang="en-US" altLang="ko-KR" sz="2800" dirty="0" smtClean="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코팅한 </a:t>
              </a:r>
              <a:r>
                <a:rPr lang="ko-KR" altLang="en-US" sz="2800" dirty="0" smtClean="0">
                  <a:latin typeface="Malgun Gothic" panose="020B0503020000020004" pitchFamily="34" charset="-127"/>
                  <a:ea typeface="Malgun Gothic" panose="020B0503020000020004" pitchFamily="34" charset="-127"/>
                </a:rPr>
                <a:t>렌즈는</a:t>
              </a:r>
              <a:r>
                <a:rPr lang="ko-KR" altLang="en-US" sz="2800" dirty="0" smtClean="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안경렌즈로서의 </a:t>
              </a:r>
              <a:r>
                <a:rPr lang="ko-KR" altLang="en-US" sz="2800" dirty="0" smtClean="0">
                  <a:latin typeface="Malgun Gothic" panose="020B0503020000020004" pitchFamily="34" charset="-127"/>
                  <a:ea typeface="Malgun Gothic" panose="020B0503020000020004" pitchFamily="34" charset="-127"/>
                </a:rPr>
                <a:t>사용에 </a:t>
              </a:r>
              <a:r>
                <a:rPr lang="ko-KR" altLang="en-US" sz="2800" dirty="0">
                  <a:latin typeface="Malgun Gothic" panose="020B0503020000020004" pitchFamily="34" charset="-127"/>
                  <a:ea typeface="Malgun Gothic" panose="020B0503020000020004" pitchFamily="34" charset="-127"/>
                </a:rPr>
                <a:t>적합한 것으로 확인 할 수 있다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그러나 향후 렌즈 표면의 미세구조와 성분 </a:t>
              </a:r>
              <a:r>
                <a:rPr lang="ko-KR" altLang="en-US" sz="2800" dirty="0" smtClean="0">
                  <a:latin typeface="Malgun Gothic" panose="020B0503020000020004" pitchFamily="34" charset="-127"/>
                  <a:ea typeface="Malgun Gothic" panose="020B0503020000020004" pitchFamily="34" charset="-127"/>
                </a:rPr>
                <a:t>분석 및</a:t>
              </a:r>
              <a:r>
                <a:rPr lang="en-US" altLang="ko-KR" sz="2800" dirty="0" smtClean="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임상적인 연구가 수행되어야 한다고 생각된다</a:t>
              </a:r>
              <a:r>
                <a:rPr lang="en-US" altLang="ko-KR" sz="2800" dirty="0" smtClean="0">
                  <a:latin typeface="Malgun Gothic" panose="020B0503020000020004" pitchFamily="34" charset="-127"/>
                  <a:ea typeface="Malgun Gothic" panose="020B0503020000020004" pitchFamily="34" charset="-127"/>
                </a:rPr>
                <a:t>.</a:t>
              </a:r>
              <a:endParaRPr lang="en-US" altLang="ko-KR" sz="2800" dirty="0">
                <a:latin typeface="Malgun Gothic" panose="020B0503020000020004" pitchFamily="34" charset="-127"/>
                <a:ea typeface="Malgun Gothic" panose="020B0503020000020004" pitchFamily="34" charset="-127"/>
              </a:endParaRPr>
            </a:p>
            <a:p>
              <a:endParaRPr lang="en-US" sz="2800" dirty="0">
                <a:latin typeface="Malgun Gothic" panose="020B0503020000020004" pitchFamily="34" charset="-127"/>
                <a:ea typeface="Malgun Gothic" panose="020B0503020000020004" pitchFamily="34" charset="-127"/>
              </a:endParaRPr>
            </a:p>
            <a:p>
              <a:endParaRPr lang="en-US" sz="2800" dirty="0">
                <a:latin typeface="Malgun Gothic" panose="020B0503020000020004" pitchFamily="34" charset="-127"/>
                <a:ea typeface="Malgun Gothic" panose="020B0503020000020004" pitchFamily="34" charset="-127"/>
              </a:endParaRPr>
            </a:p>
          </p:txBody>
        </p:sp>
      </p:grpSp>
      <p:grpSp>
        <p:nvGrpSpPr>
          <p:cNvPr id="59" name="Group 58">
            <a:extLst>
              <a:ext uri="{FF2B5EF4-FFF2-40B4-BE49-F238E27FC236}">
                <a16:creationId xmlns="" xmlns:a16="http://schemas.microsoft.com/office/drawing/2014/main" id="{A5E0AB7A-6A37-8540-89C9-7E7B2FF6E92C}"/>
              </a:ext>
            </a:extLst>
          </p:cNvPr>
          <p:cNvGrpSpPr/>
          <p:nvPr/>
        </p:nvGrpSpPr>
        <p:grpSpPr>
          <a:xfrm>
            <a:off x="7672734" y="24630768"/>
            <a:ext cx="13435055" cy="6143579"/>
            <a:chOff x="7602255" y="24247705"/>
            <a:chExt cx="13435055" cy="6143579"/>
          </a:xfrm>
        </p:grpSpPr>
        <p:sp>
          <p:nvSpPr>
            <p:cNvPr id="60" name="직사각형 3">
              <a:extLst>
                <a:ext uri="{FF2B5EF4-FFF2-40B4-BE49-F238E27FC236}">
                  <a16:creationId xmlns="" xmlns:a16="http://schemas.microsoft.com/office/drawing/2014/main" id="{1F8C45A1-9DDE-B646-B33E-60394833B10A}"/>
                </a:ext>
              </a:extLst>
            </p:cNvPr>
            <p:cNvSpPr/>
            <p:nvPr/>
          </p:nvSpPr>
          <p:spPr bwMode="auto">
            <a:xfrm>
              <a:off x="7602255" y="24630768"/>
              <a:ext cx="13435055" cy="576051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61" name="모서리가 둥근 직사각형 65">
              <a:extLst>
                <a:ext uri="{FF2B5EF4-FFF2-40B4-BE49-F238E27FC236}">
                  <a16:creationId xmlns="" xmlns:a16="http://schemas.microsoft.com/office/drawing/2014/main" id="{DFEBA183-88B1-6944-A33B-31263202C577}"/>
                </a:ext>
              </a:extLst>
            </p:cNvPr>
            <p:cNvSpPr/>
            <p:nvPr/>
          </p:nvSpPr>
          <p:spPr bwMode="auto">
            <a:xfrm>
              <a:off x="7812418" y="24247705"/>
              <a:ext cx="13070052" cy="699257"/>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CA"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REFERENCES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63" name="TextBox 62">
            <a:extLst>
              <a:ext uri="{FF2B5EF4-FFF2-40B4-BE49-F238E27FC236}">
                <a16:creationId xmlns="" xmlns:a16="http://schemas.microsoft.com/office/drawing/2014/main" id="{8E02E9B3-5CC3-EC4F-83CD-55C55E73A6B9}"/>
              </a:ext>
            </a:extLst>
          </p:cNvPr>
          <p:cNvSpPr txBox="1"/>
          <p:nvPr/>
        </p:nvSpPr>
        <p:spPr>
          <a:xfrm>
            <a:off x="7232458" y="31572375"/>
            <a:ext cx="7067961" cy="646972"/>
          </a:xfrm>
          <a:prstGeom prst="rect">
            <a:avLst/>
          </a:prstGeom>
          <a:noFill/>
        </p:spPr>
        <p:txBody>
          <a:bodyPr wrap="none" rtlCol="0">
            <a:spAutoFit/>
          </a:bodyPr>
          <a:lstStyle/>
          <a:p>
            <a:pPr algn="ctr"/>
            <a:r>
              <a:rPr lang="en-US" altLang="ko-KR" sz="3604" dirty="0" smtClean="0">
                <a:effectLst>
                  <a:outerShdw blurRad="38100" dist="38100" dir="2700000" algn="tl">
                    <a:srgbClr val="000000">
                      <a:alpha val="43137"/>
                    </a:srgbClr>
                  </a:outerShdw>
                </a:effectLst>
                <a:latin typeface="Malgun Gothic" panose="020B0503020000020004" pitchFamily="34" charset="-127"/>
                <a:ea typeface="Malgun Gothic" panose="020B0503020000020004" pitchFamily="34" charset="-127"/>
              </a:rPr>
              <a:t>2019</a:t>
            </a:r>
            <a:r>
              <a:rPr lang="ko-KR" altLang="en-US" sz="3604" dirty="0" smtClean="0">
                <a:effectLst>
                  <a:outerShdw blurRad="38100" dist="38100" dir="2700000" algn="tl">
                    <a:srgbClr val="000000">
                      <a:alpha val="43137"/>
                    </a:srgbClr>
                  </a:outerShdw>
                </a:effectLst>
                <a:latin typeface="Malgun Gothic" panose="020B0503020000020004" pitchFamily="34" charset="-127"/>
                <a:ea typeface="Malgun Gothic" panose="020B0503020000020004" pitchFamily="34" charset="-127"/>
              </a:rPr>
              <a:t> </a:t>
            </a:r>
            <a:r>
              <a:rPr lang="ko-KR" altLang="en-US" sz="3604" dirty="0">
                <a:effectLst>
                  <a:outerShdw blurRad="38100" dist="38100" dir="2700000" algn="tl">
                    <a:srgbClr val="000000">
                      <a:alpha val="43137"/>
                    </a:srgbClr>
                  </a:outerShdw>
                </a:effectLst>
                <a:latin typeface="Malgun Gothic" panose="020B0503020000020004" pitchFamily="34" charset="-127"/>
                <a:ea typeface="Malgun Gothic" panose="020B0503020000020004" pitchFamily="34" charset="-127"/>
              </a:rPr>
              <a:t>한국안광학회 동계학술대회</a:t>
            </a:r>
          </a:p>
        </p:txBody>
      </p:sp>
      <p:sp>
        <p:nvSpPr>
          <p:cNvPr id="64" name="TextBox 63">
            <a:extLst>
              <a:ext uri="{FF2B5EF4-FFF2-40B4-BE49-F238E27FC236}">
                <a16:creationId xmlns="" xmlns:a16="http://schemas.microsoft.com/office/drawing/2014/main" id="{B695B727-642A-3044-B1B3-3686FDC4940E}"/>
              </a:ext>
            </a:extLst>
          </p:cNvPr>
          <p:cNvSpPr txBox="1"/>
          <p:nvPr/>
        </p:nvSpPr>
        <p:spPr>
          <a:xfrm>
            <a:off x="7812741" y="25502687"/>
            <a:ext cx="13135646" cy="3970318"/>
          </a:xfrm>
          <a:prstGeom prst="rect">
            <a:avLst/>
          </a:prstGeom>
          <a:noFill/>
        </p:spPr>
        <p:txBody>
          <a:bodyPr wrap="square" rtlCol="0">
            <a:spAutoFit/>
          </a:bodyPr>
          <a:lstStyle/>
          <a:p>
            <a:r>
              <a:rPr lang="en-US" altLang="ko-KR" sz="2800" dirty="0">
                <a:latin typeface="Malgun Gothic" panose="020B0503020000020004" pitchFamily="34" charset="-127"/>
                <a:ea typeface="Malgun Gothic" panose="020B0503020000020004" pitchFamily="34" charset="-127"/>
              </a:rPr>
              <a:t>[1]</a:t>
            </a:r>
            <a:r>
              <a:rPr lang="ko-KR" altLang="en-US" sz="2800" dirty="0">
                <a:latin typeface="Malgun Gothic" panose="020B0503020000020004" pitchFamily="34" charset="-127"/>
                <a:ea typeface="Malgun Gothic" panose="020B0503020000020004" pitchFamily="34" charset="-127"/>
              </a:rPr>
              <a:t> </a:t>
            </a:r>
            <a:r>
              <a:rPr lang="en-US" altLang="ko-KR" sz="2800" dirty="0" err="1">
                <a:latin typeface="Malgun Gothic" panose="020B0503020000020004" pitchFamily="34" charset="-127"/>
                <a:ea typeface="Malgun Gothic" panose="020B0503020000020004" pitchFamily="34" charset="-127"/>
              </a:rPr>
              <a:t>Cochener</a:t>
            </a:r>
            <a:r>
              <a:rPr lang="en-US" altLang="ko-KR" sz="2800" dirty="0">
                <a:latin typeface="Malgun Gothic" panose="020B0503020000020004" pitchFamily="34" charset="-127"/>
                <a:ea typeface="Malgun Gothic" panose="020B0503020000020004" pitchFamily="34" charset="-127"/>
              </a:rPr>
              <a:t> BI, </a:t>
            </a:r>
            <a:r>
              <a:rPr lang="en-US" altLang="ko-KR" sz="2800" dirty="0" err="1">
                <a:latin typeface="Malgun Gothic" panose="020B0503020000020004" pitchFamily="34" charset="-127"/>
                <a:ea typeface="Malgun Gothic" panose="020B0503020000020004" pitchFamily="34" charset="-127"/>
              </a:rPr>
              <a:t>Lafuma</a:t>
            </a:r>
            <a:r>
              <a:rPr lang="en-US" altLang="ko-KR" sz="2800" dirty="0">
                <a:latin typeface="Malgun Gothic" panose="020B0503020000020004" pitchFamily="34" charset="-127"/>
                <a:ea typeface="Malgun Gothic" panose="020B0503020000020004" pitchFamily="34" charset="-127"/>
              </a:rPr>
              <a:t> A, </a:t>
            </a:r>
            <a:r>
              <a:rPr lang="en-US" altLang="ko-KR" sz="2800" dirty="0" err="1">
                <a:latin typeface="Malgun Gothic" panose="020B0503020000020004" pitchFamily="34" charset="-127"/>
                <a:ea typeface="Malgun Gothic" panose="020B0503020000020004" pitchFamily="34" charset="-127"/>
              </a:rPr>
              <a:t>Khoshnood</a:t>
            </a:r>
            <a:r>
              <a:rPr lang="en-US" altLang="ko-KR" sz="2800" dirty="0">
                <a:latin typeface="Malgun Gothic" panose="020B0503020000020004" pitchFamily="34" charset="-127"/>
                <a:ea typeface="Malgun Gothic" panose="020B0503020000020004" pitchFamily="34" charset="-127"/>
              </a:rPr>
              <a:t> B, </a:t>
            </a:r>
            <a:r>
              <a:rPr lang="en-US" altLang="ko-KR" sz="2800" dirty="0" err="1">
                <a:latin typeface="Malgun Gothic" panose="020B0503020000020004" pitchFamily="34" charset="-127"/>
                <a:ea typeface="Malgun Gothic" panose="020B0503020000020004" pitchFamily="34" charset="-127"/>
              </a:rPr>
              <a:t>Courouve</a:t>
            </a:r>
            <a:r>
              <a:rPr lang="en-US" altLang="ko-KR" sz="2800" dirty="0">
                <a:latin typeface="Malgun Gothic" panose="020B0503020000020004" pitchFamily="34" charset="-127"/>
                <a:ea typeface="Malgun Gothic" panose="020B0503020000020004" pitchFamily="34" charset="-127"/>
              </a:rPr>
              <a:t> L, </a:t>
            </a:r>
            <a:r>
              <a:rPr lang="en-US" altLang="ko-KR" sz="2800" dirty="0" err="1">
                <a:latin typeface="Malgun Gothic" panose="020B0503020000020004" pitchFamily="34" charset="-127"/>
                <a:ea typeface="Malgun Gothic" panose="020B0503020000020004" pitchFamily="34" charset="-127"/>
              </a:rPr>
              <a:t>Berdeaux</a:t>
            </a:r>
            <a:r>
              <a:rPr lang="en-US" altLang="ko-KR" sz="2800" dirty="0">
                <a:latin typeface="Malgun Gothic" panose="020B0503020000020004" pitchFamily="34" charset="-127"/>
                <a:ea typeface="Malgun Gothic" panose="020B0503020000020004" pitchFamily="34" charset="-127"/>
              </a:rPr>
              <a:t> </a:t>
            </a:r>
            <a:r>
              <a:rPr lang="en-US" altLang="ko-KR" sz="2800" dirty="0" err="1">
                <a:latin typeface="Malgun Gothic" panose="020B0503020000020004" pitchFamily="34" charset="-127"/>
                <a:ea typeface="Malgun Gothic" panose="020B0503020000020004" pitchFamily="34" charset="-127"/>
              </a:rPr>
              <a:t>G.Comparison</a:t>
            </a:r>
            <a:r>
              <a:rPr lang="en-US" altLang="ko-KR" sz="2800" dirty="0">
                <a:latin typeface="Malgun Gothic" panose="020B0503020000020004" pitchFamily="34" charset="-127"/>
                <a:ea typeface="Malgun Gothic" panose="020B0503020000020004" pitchFamily="34" charset="-127"/>
              </a:rPr>
              <a:t> of outcomes with multifocal intraocular lenses: a </a:t>
            </a:r>
            <a:r>
              <a:rPr lang="en-US" altLang="ko-KR" sz="2800" dirty="0" err="1">
                <a:latin typeface="Malgun Gothic" panose="020B0503020000020004" pitchFamily="34" charset="-127"/>
                <a:ea typeface="Malgun Gothic" panose="020B0503020000020004" pitchFamily="34" charset="-127"/>
              </a:rPr>
              <a:t>metaanalysis</a:t>
            </a:r>
            <a:r>
              <a:rPr lang="en-US" altLang="ko-KR" sz="2800" dirty="0">
                <a:latin typeface="Malgun Gothic" panose="020B0503020000020004" pitchFamily="34" charset="-127"/>
                <a:ea typeface="Malgun Gothic" panose="020B0503020000020004" pitchFamily="34" charset="-127"/>
              </a:rPr>
              <a:t>. </a:t>
            </a:r>
            <a:r>
              <a:rPr lang="en-US" altLang="ko-KR" sz="2800" dirty="0" err="1">
                <a:latin typeface="Malgun Gothic" panose="020B0503020000020004" pitchFamily="34" charset="-127"/>
                <a:ea typeface="Malgun Gothic" panose="020B0503020000020004" pitchFamily="34" charset="-127"/>
              </a:rPr>
              <a:t>Clin</a:t>
            </a:r>
            <a:r>
              <a:rPr lang="en-US" altLang="ko-KR" sz="2800" dirty="0">
                <a:latin typeface="Malgun Gothic" panose="020B0503020000020004" pitchFamily="34" charset="-127"/>
                <a:ea typeface="Malgun Gothic" panose="020B0503020000020004" pitchFamily="34" charset="-127"/>
              </a:rPr>
              <a:t> </a:t>
            </a:r>
            <a:r>
              <a:rPr lang="en-US" altLang="ko-KR" sz="2800" dirty="0" err="1">
                <a:latin typeface="Malgun Gothic" panose="020B0503020000020004" pitchFamily="34" charset="-127"/>
                <a:ea typeface="Malgun Gothic" panose="020B0503020000020004" pitchFamily="34" charset="-127"/>
              </a:rPr>
              <a:t>Ophthalmol</a:t>
            </a:r>
            <a:r>
              <a:rPr lang="en-US" altLang="ko-KR" sz="2800" dirty="0">
                <a:latin typeface="Malgun Gothic" panose="020B0503020000020004" pitchFamily="34" charset="-127"/>
                <a:ea typeface="Malgun Gothic" panose="020B0503020000020004" pitchFamily="34" charset="-127"/>
              </a:rPr>
              <a:t>. 2011 Jan 7;5:45-56. </a:t>
            </a:r>
            <a:endParaRPr lang="en-US" altLang="ko-KR" sz="2800" dirty="0" smtClean="0">
              <a:latin typeface="Malgun Gothic" panose="020B0503020000020004" pitchFamily="34" charset="-127"/>
              <a:ea typeface="Malgun Gothic" panose="020B0503020000020004" pitchFamily="34" charset="-127"/>
            </a:endParaRPr>
          </a:p>
          <a:p>
            <a:r>
              <a:rPr lang="en-US" altLang="ko-KR" sz="2800" dirty="0">
                <a:latin typeface="Malgun Gothic" panose="020B0503020000020004" pitchFamily="34" charset="-127"/>
                <a:ea typeface="Malgun Gothic" panose="020B0503020000020004" pitchFamily="34" charset="-127"/>
              </a:rPr>
              <a:t>[</a:t>
            </a:r>
            <a:r>
              <a:rPr lang="en-US" altLang="ko-KR" sz="2800" dirty="0" smtClean="0">
                <a:latin typeface="Malgun Gothic" panose="020B0503020000020004" pitchFamily="34" charset="-127"/>
                <a:ea typeface="Malgun Gothic" panose="020B0503020000020004" pitchFamily="34" charset="-127"/>
              </a:rPr>
              <a:t>2]. </a:t>
            </a:r>
            <a:r>
              <a:rPr lang="en-US" altLang="ko-KR" sz="2800" dirty="0" err="1">
                <a:latin typeface="Malgun Gothic" panose="020B0503020000020004" pitchFamily="34" charset="-127"/>
                <a:ea typeface="Malgun Gothic" panose="020B0503020000020004" pitchFamily="34" charset="-127"/>
              </a:rPr>
              <a:t>Khandelwal</a:t>
            </a:r>
            <a:r>
              <a:rPr lang="en-US" altLang="ko-KR" sz="2800" dirty="0">
                <a:latin typeface="Malgun Gothic" panose="020B0503020000020004" pitchFamily="34" charset="-127"/>
                <a:ea typeface="Malgun Gothic" panose="020B0503020000020004" pitchFamily="34" charset="-127"/>
              </a:rPr>
              <a:t> SS1,2, Jun JJ3, </a:t>
            </a:r>
            <a:r>
              <a:rPr lang="en-US" altLang="ko-KR" sz="2800" dirty="0" err="1">
                <a:latin typeface="Malgun Gothic" panose="020B0503020000020004" pitchFamily="34" charset="-127"/>
                <a:ea typeface="Malgun Gothic" panose="020B0503020000020004" pitchFamily="34" charset="-127"/>
              </a:rPr>
              <a:t>Mak</a:t>
            </a:r>
            <a:r>
              <a:rPr lang="en-US" altLang="ko-KR" sz="2800" dirty="0">
                <a:latin typeface="Malgun Gothic" panose="020B0503020000020004" pitchFamily="34" charset="-127"/>
                <a:ea typeface="Malgun Gothic" panose="020B0503020000020004" pitchFamily="34" charset="-127"/>
              </a:rPr>
              <a:t> S3,4, Booth MS5, </a:t>
            </a:r>
            <a:r>
              <a:rPr lang="en-US" altLang="ko-KR" sz="2800" dirty="0" err="1">
                <a:latin typeface="Malgun Gothic" panose="020B0503020000020004" pitchFamily="34" charset="-127"/>
                <a:ea typeface="Malgun Gothic" panose="020B0503020000020004" pitchFamily="34" charset="-127"/>
              </a:rPr>
              <a:t>Shekelle</a:t>
            </a:r>
            <a:r>
              <a:rPr lang="en-US" altLang="ko-KR" sz="2800" dirty="0">
                <a:latin typeface="Malgun Gothic" panose="020B0503020000020004" pitchFamily="34" charset="-127"/>
                <a:ea typeface="Malgun Gothic" panose="020B0503020000020004" pitchFamily="34" charset="-127"/>
              </a:rPr>
              <a:t> PG6.Effectiveness of multifocal and </a:t>
            </a:r>
            <a:r>
              <a:rPr lang="en-US" altLang="ko-KR" sz="2800" dirty="0" err="1">
                <a:latin typeface="Malgun Gothic" panose="020B0503020000020004" pitchFamily="34" charset="-127"/>
                <a:ea typeface="Malgun Gothic" panose="020B0503020000020004" pitchFamily="34" charset="-127"/>
              </a:rPr>
              <a:t>monofocal</a:t>
            </a:r>
            <a:r>
              <a:rPr lang="en-US" altLang="ko-KR" sz="2800" dirty="0">
                <a:latin typeface="Malgun Gothic" panose="020B0503020000020004" pitchFamily="34" charset="-127"/>
                <a:ea typeface="Malgun Gothic" panose="020B0503020000020004" pitchFamily="34" charset="-127"/>
              </a:rPr>
              <a:t> intraocular lenses for cataract surgery and lens replacement: a systematic review and meta-analysis. </a:t>
            </a:r>
            <a:r>
              <a:rPr lang="en-US" altLang="ko-KR" sz="2800" dirty="0" err="1">
                <a:latin typeface="Malgun Gothic" panose="020B0503020000020004" pitchFamily="34" charset="-127"/>
                <a:ea typeface="Malgun Gothic" panose="020B0503020000020004" pitchFamily="34" charset="-127"/>
              </a:rPr>
              <a:t>Graefes</a:t>
            </a:r>
            <a:r>
              <a:rPr lang="en-US" altLang="ko-KR" sz="2800" dirty="0">
                <a:latin typeface="Malgun Gothic" panose="020B0503020000020004" pitchFamily="34" charset="-127"/>
                <a:ea typeface="Malgun Gothic" panose="020B0503020000020004" pitchFamily="34" charset="-127"/>
              </a:rPr>
              <a:t> Arch </a:t>
            </a:r>
            <a:r>
              <a:rPr lang="en-US" altLang="ko-KR" sz="2800" dirty="0" err="1">
                <a:latin typeface="Malgun Gothic" panose="020B0503020000020004" pitchFamily="34" charset="-127"/>
                <a:ea typeface="Malgun Gothic" panose="020B0503020000020004" pitchFamily="34" charset="-127"/>
              </a:rPr>
              <a:t>Clin</a:t>
            </a:r>
            <a:r>
              <a:rPr lang="en-US" altLang="ko-KR" sz="2800" dirty="0">
                <a:latin typeface="Malgun Gothic" panose="020B0503020000020004" pitchFamily="34" charset="-127"/>
                <a:ea typeface="Malgun Gothic" panose="020B0503020000020004" pitchFamily="34" charset="-127"/>
              </a:rPr>
              <a:t> </a:t>
            </a:r>
            <a:r>
              <a:rPr lang="en-US" altLang="ko-KR" sz="2800" dirty="0" err="1">
                <a:latin typeface="Malgun Gothic" panose="020B0503020000020004" pitchFamily="34" charset="-127"/>
                <a:ea typeface="Malgun Gothic" panose="020B0503020000020004" pitchFamily="34" charset="-127"/>
              </a:rPr>
              <a:t>Exp</a:t>
            </a:r>
            <a:r>
              <a:rPr lang="en-US" altLang="ko-KR" sz="2800" dirty="0">
                <a:latin typeface="Malgun Gothic" panose="020B0503020000020004" pitchFamily="34" charset="-127"/>
                <a:ea typeface="Malgun Gothic" panose="020B0503020000020004" pitchFamily="34" charset="-127"/>
              </a:rPr>
              <a:t> </a:t>
            </a:r>
            <a:r>
              <a:rPr lang="en-US" altLang="ko-KR" sz="2800" dirty="0" err="1">
                <a:latin typeface="Malgun Gothic" panose="020B0503020000020004" pitchFamily="34" charset="-127"/>
                <a:ea typeface="Malgun Gothic" panose="020B0503020000020004" pitchFamily="34" charset="-127"/>
              </a:rPr>
              <a:t>Ophthalmol</a:t>
            </a:r>
            <a:r>
              <a:rPr lang="en-US" altLang="ko-KR" sz="2800" dirty="0">
                <a:latin typeface="Malgun Gothic" panose="020B0503020000020004" pitchFamily="34" charset="-127"/>
                <a:ea typeface="Malgun Gothic" panose="020B0503020000020004" pitchFamily="34" charset="-127"/>
              </a:rPr>
              <a:t>. 2019 May;257(5):</a:t>
            </a:r>
            <a:r>
              <a:rPr lang="en-US" altLang="ko-KR" sz="2800" dirty="0" smtClean="0">
                <a:latin typeface="Malgun Gothic" panose="020B0503020000020004" pitchFamily="34" charset="-127"/>
                <a:ea typeface="Malgun Gothic" panose="020B0503020000020004" pitchFamily="34" charset="-127"/>
              </a:rPr>
              <a:t>863-875.</a:t>
            </a:r>
            <a:endParaRPr lang="en-US" altLang="ko-KR" sz="2800" dirty="0">
              <a:latin typeface="Malgun Gothic" panose="020B0503020000020004" pitchFamily="34" charset="-127"/>
              <a:ea typeface="Malgun Gothic" panose="020B0503020000020004" pitchFamily="34" charset="-127"/>
            </a:endParaRPr>
          </a:p>
          <a:p>
            <a:endParaRPr lang="en-US" sz="2800" dirty="0">
              <a:latin typeface="Malgun Gothic" panose="020B0503020000020004" pitchFamily="34" charset="-127"/>
              <a:ea typeface="Malgun Gothic" panose="020B0503020000020004" pitchFamily="34" charset="-127"/>
            </a:endParaRPr>
          </a:p>
          <a:p>
            <a:r>
              <a:rPr lang="en-US" sz="2800" dirty="0" smtClean="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본</a:t>
            </a:r>
            <a:r>
              <a:rPr lang="en-US" sz="2800" dirty="0" smtClean="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연구는 산업통상자원부 </a:t>
            </a:r>
            <a:r>
              <a:rPr lang="ko-KR" altLang="en-US" sz="2800" dirty="0" err="1" smtClean="0">
                <a:latin typeface="Malgun Gothic" panose="020B0503020000020004" pitchFamily="34" charset="-127"/>
                <a:ea typeface="Malgun Gothic" panose="020B0503020000020004" pitchFamily="34" charset="-127"/>
              </a:rPr>
              <a:t>소비제</a:t>
            </a:r>
            <a:r>
              <a:rPr lang="ko-KR" altLang="en-US" sz="2800" dirty="0" smtClean="0">
                <a:latin typeface="Malgun Gothic" panose="020B0503020000020004" pitchFamily="34" charset="-127"/>
                <a:ea typeface="Malgun Gothic" panose="020B0503020000020004" pitchFamily="34" charset="-127"/>
              </a:rPr>
              <a:t> 사업과제로 수행된 것임</a:t>
            </a:r>
            <a:endParaRPr lang="en-US" sz="2800" dirty="0">
              <a:latin typeface="Malgun Gothic" panose="020B0503020000020004" pitchFamily="34" charset="-127"/>
              <a:ea typeface="Malgun Gothic" panose="020B0503020000020004" pitchFamily="34" charset="-127"/>
            </a:endParaRPr>
          </a:p>
        </p:txBody>
      </p:sp>
    </p:spTree>
    <p:extLst>
      <p:ext uri="{BB962C8B-B14F-4D97-AF65-F5344CB8AC3E}">
        <p14:creationId xmlns:p14="http://schemas.microsoft.com/office/powerpoint/2010/main" val="650194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AutoShape 6"/>
          <p:cNvSpPr>
            <a:spLocks noChangeArrowheads="1"/>
          </p:cNvSpPr>
          <p:nvPr/>
        </p:nvSpPr>
        <p:spPr bwMode="auto">
          <a:xfrm>
            <a:off x="481430" y="518421"/>
            <a:ext cx="20611271" cy="4030180"/>
          </a:xfrm>
          <a:prstGeom prst="roundRect">
            <a:avLst>
              <a:gd name="adj" fmla="val 16667"/>
            </a:avLst>
          </a:prstGeom>
          <a:solidFill>
            <a:srgbClr val="002E58"/>
          </a:solidFill>
          <a:ln w="50800">
            <a:solidFill>
              <a:srgbClr val="002E58"/>
            </a:solid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lstStyle/>
          <a:p>
            <a:pPr lvl="0" algn="ctr" defTabSz="3089186"/>
            <a:r>
              <a:rPr lang="en-US" altLang="ko-KR" sz="6000" dirty="0">
                <a:solidFill>
                  <a:srgbClr val="FFFFFF"/>
                </a:solidFill>
                <a:latin typeface="Malgun Gothic" panose="020B0503020000020004" pitchFamily="34" charset="-127"/>
                <a:ea typeface="Malgun Gothic" panose="020B0503020000020004" pitchFamily="34" charset="-127"/>
              </a:rPr>
              <a:t>Effect of soft contact lenses on the corneal thickness and </a:t>
            </a:r>
            <a:endParaRPr lang="en-US" altLang="ko-KR" sz="6000" dirty="0" smtClean="0">
              <a:solidFill>
                <a:srgbClr val="FFFFFF"/>
              </a:solidFill>
              <a:latin typeface="Malgun Gothic" panose="020B0503020000020004" pitchFamily="34" charset="-127"/>
              <a:ea typeface="Malgun Gothic" panose="020B0503020000020004" pitchFamily="34" charset="-127"/>
            </a:endParaRPr>
          </a:p>
          <a:p>
            <a:pPr lvl="0" algn="ctr" defTabSz="3089186"/>
            <a:r>
              <a:rPr lang="en-US" altLang="ko-KR" sz="6000" dirty="0" smtClean="0">
                <a:solidFill>
                  <a:srgbClr val="FFFFFF"/>
                </a:solidFill>
                <a:latin typeface="Malgun Gothic" panose="020B0503020000020004" pitchFamily="34" charset="-127"/>
                <a:ea typeface="Malgun Gothic" panose="020B0503020000020004" pitchFamily="34" charset="-127"/>
              </a:rPr>
              <a:t>            anterior </a:t>
            </a:r>
            <a:r>
              <a:rPr lang="en-US" altLang="ko-KR" sz="6000" dirty="0">
                <a:solidFill>
                  <a:srgbClr val="FFFFFF"/>
                </a:solidFill>
                <a:latin typeface="Malgun Gothic" panose="020B0503020000020004" pitchFamily="34" charset="-127"/>
                <a:ea typeface="Malgun Gothic" panose="020B0503020000020004" pitchFamily="34" charset="-127"/>
              </a:rPr>
              <a:t>chamber depth </a:t>
            </a:r>
            <a:r>
              <a:rPr lang="en-US" altLang="ko-KR" sz="6000" dirty="0" smtClean="0">
                <a:solidFill>
                  <a:srgbClr val="FFFFFF"/>
                </a:solidFill>
                <a:latin typeface="Malgun Gothic" panose="020B0503020000020004" pitchFamily="34" charset="-127"/>
                <a:ea typeface="Malgun Gothic" panose="020B0503020000020004" pitchFamily="34" charset="-127"/>
              </a:rPr>
              <a:t>in </a:t>
            </a:r>
            <a:r>
              <a:rPr lang="en-US" altLang="ko-KR" sz="6000" dirty="0">
                <a:solidFill>
                  <a:srgbClr val="FFFFFF"/>
                </a:solidFill>
                <a:latin typeface="Malgun Gothic" panose="020B0503020000020004" pitchFamily="34" charset="-127"/>
                <a:ea typeface="Malgun Gothic" panose="020B0503020000020004" pitchFamily="34" charset="-127"/>
              </a:rPr>
              <a:t>the adult </a:t>
            </a:r>
            <a:r>
              <a:rPr lang="en-US" altLang="ko-KR" sz="6000" dirty="0" smtClean="0">
                <a:solidFill>
                  <a:srgbClr val="FFFFFF"/>
                </a:solidFill>
                <a:latin typeface="Malgun Gothic" panose="020B0503020000020004" pitchFamily="34" charset="-127"/>
                <a:ea typeface="Malgun Gothic" panose="020B0503020000020004" pitchFamily="34" charset="-127"/>
              </a:rPr>
              <a:t>population </a:t>
            </a:r>
            <a:endParaRPr lang="en-US" altLang="ko-KR" sz="6000" dirty="0">
              <a:solidFill>
                <a:srgbClr val="FFFFFF"/>
              </a:solidFill>
              <a:latin typeface="Malgun Gothic" panose="020B0503020000020004" pitchFamily="34" charset="-127"/>
              <a:ea typeface="Malgun Gothic" panose="020B0503020000020004" pitchFamily="34" charset="-127"/>
            </a:endParaRPr>
          </a:p>
          <a:p>
            <a:pPr lvl="0" algn="ctr" defTabSz="3089186"/>
            <a:endParaRPr lang="en-US" altLang="ko-KR" sz="2002" dirty="0">
              <a:solidFill>
                <a:srgbClr val="FFFFFF"/>
              </a:solidFill>
              <a:latin typeface="Malgun Gothic" panose="020B0503020000020004" pitchFamily="34" charset="-127"/>
              <a:ea typeface="Malgun Gothic" panose="020B0503020000020004" pitchFamily="34" charset="-127"/>
            </a:endParaRPr>
          </a:p>
          <a:p>
            <a:pPr lvl="0" algn="ctr" defTabSz="3089186"/>
            <a:r>
              <a:rPr lang="en-US" altLang="ko-KR" sz="4004" b="1" u="sng" dirty="0" err="1" smtClean="0">
                <a:solidFill>
                  <a:srgbClr val="FFFFFF"/>
                </a:solidFill>
                <a:latin typeface="Malgun Gothic" panose="020B0503020000020004" pitchFamily="34" charset="-127"/>
                <a:ea typeface="Malgun Gothic" panose="020B0503020000020004" pitchFamily="34" charset="-127"/>
              </a:rPr>
              <a:t>Douk-Hoon</a:t>
            </a:r>
            <a:r>
              <a:rPr lang="en-US" altLang="ko-KR" sz="4004" b="1" u="sng" dirty="0" smtClean="0">
                <a:solidFill>
                  <a:srgbClr val="FFFFFF"/>
                </a:solidFill>
                <a:latin typeface="Malgun Gothic" panose="020B0503020000020004" pitchFamily="34" charset="-127"/>
                <a:ea typeface="Malgun Gothic" panose="020B0503020000020004" pitchFamily="34" charset="-127"/>
              </a:rPr>
              <a:t> Kim</a:t>
            </a:r>
            <a:r>
              <a:rPr lang="en-US" altLang="ko-KR" sz="4400" b="1" baseline="30000" dirty="0" smtClean="0">
                <a:solidFill>
                  <a:srgbClr val="FFFFFF"/>
                </a:solidFill>
                <a:latin typeface="Malgun Gothic" panose="020B0503020000020004" pitchFamily="34" charset="-127"/>
                <a:ea typeface="Malgun Gothic" panose="020B0503020000020004" pitchFamily="34" charset="-127"/>
              </a:rPr>
              <a:t>1</a:t>
            </a:r>
            <a:r>
              <a:rPr lang="ko-KR" altLang="en-US" sz="4004" b="1" dirty="0" smtClean="0">
                <a:solidFill>
                  <a:srgbClr val="FFFFFF"/>
                </a:solidFill>
                <a:latin typeface="Malgun Gothic" panose="020B0503020000020004" pitchFamily="34" charset="-127"/>
                <a:ea typeface="Malgun Gothic" panose="020B0503020000020004" pitchFamily="34" charset="-127"/>
              </a:rPr>
              <a:t> </a:t>
            </a:r>
            <a:r>
              <a:rPr lang="ko-KR" altLang="en-US" sz="4400" b="1" baseline="30000" dirty="0" smtClean="0">
                <a:solidFill>
                  <a:srgbClr val="FFFFFF"/>
                </a:solidFill>
                <a:latin typeface="Malgun Gothic" panose="020B0503020000020004" pitchFamily="34" charset="-127"/>
                <a:ea typeface="Malgun Gothic" panose="020B0503020000020004" pitchFamily="34" charset="-127"/>
              </a:rPr>
              <a:t> </a:t>
            </a:r>
            <a:r>
              <a:rPr lang="ko-KR" altLang="en-US" sz="4004" b="1" dirty="0" smtClean="0">
                <a:solidFill>
                  <a:srgbClr val="FFFFFF"/>
                </a:solidFill>
                <a:latin typeface="Malgun Gothic" panose="020B0503020000020004" pitchFamily="34" charset="-127"/>
                <a:ea typeface="Malgun Gothic" panose="020B0503020000020004" pitchFamily="34" charset="-127"/>
              </a:rPr>
              <a:t> </a:t>
            </a:r>
            <a:endParaRPr lang="en-US" altLang="ko-KR" sz="4004" b="1" dirty="0">
              <a:solidFill>
                <a:srgbClr val="FFFFFF"/>
              </a:solidFill>
              <a:latin typeface="Malgun Gothic" panose="020B0503020000020004" pitchFamily="34" charset="-127"/>
              <a:ea typeface="Malgun Gothic" panose="020B0503020000020004" pitchFamily="34" charset="-127"/>
            </a:endParaRPr>
          </a:p>
          <a:p>
            <a:pPr lvl="0" algn="ctr" defTabSz="3089186"/>
            <a:endParaRPr lang="en-US" altLang="ko-KR" sz="2002" b="1" dirty="0">
              <a:solidFill>
                <a:srgbClr val="FFFFFF"/>
              </a:solidFill>
              <a:latin typeface="Malgun Gothic" panose="020B0503020000020004" pitchFamily="34" charset="-127"/>
              <a:ea typeface="Malgun Gothic" panose="020B0503020000020004" pitchFamily="34" charset="-127"/>
            </a:endParaRPr>
          </a:p>
          <a:p>
            <a:pPr lvl="0" algn="ctr" defTabSz="3084552"/>
            <a:r>
              <a:rPr lang="en-US" altLang="ko-KR" sz="3600" b="1" baseline="30000" dirty="0" smtClean="0">
                <a:solidFill>
                  <a:srgbClr val="FFFFFF"/>
                </a:solidFill>
                <a:latin typeface="Malgun Gothic" panose="020B0503020000020004" pitchFamily="34" charset="-127"/>
                <a:ea typeface="Malgun Gothic" panose="020B0503020000020004" pitchFamily="34" charset="-127"/>
              </a:rPr>
              <a:t>1</a:t>
            </a:r>
            <a:r>
              <a:rPr lang="en-US" altLang="ko-KR" sz="3600" b="1" dirty="0" smtClean="0">
                <a:solidFill>
                  <a:srgbClr val="FFFFFF"/>
                </a:solidFill>
                <a:latin typeface="Malgun Gothic" panose="020B0503020000020004" pitchFamily="34" charset="-127"/>
                <a:ea typeface="Malgun Gothic" panose="020B0503020000020004" pitchFamily="34" charset="-127"/>
              </a:rPr>
              <a:t>Department  of Optometry, Masan University</a:t>
            </a:r>
            <a:endParaRPr lang="ko-KR" altLang="en-US" sz="3600" b="1" dirty="0">
              <a:solidFill>
                <a:srgbClr val="FFFFFF"/>
              </a:solidFill>
              <a:latin typeface="Malgun Gothic" panose="020B0503020000020004" pitchFamily="34" charset="-127"/>
              <a:ea typeface="Malgun Gothic" panose="020B0503020000020004" pitchFamily="34" charset="-127"/>
            </a:endParaRPr>
          </a:p>
        </p:txBody>
      </p:sp>
      <p:sp>
        <p:nvSpPr>
          <p:cNvPr id="2168" name="Rectangle 333"/>
          <p:cNvSpPr>
            <a:spLocks noChangeArrowheads="1"/>
          </p:cNvSpPr>
          <p:nvPr/>
        </p:nvSpPr>
        <p:spPr bwMode="auto">
          <a:xfrm>
            <a:off x="6077" y="-98507"/>
            <a:ext cx="184627" cy="878849"/>
          </a:xfrm>
          <a:prstGeom prst="rect">
            <a:avLst/>
          </a:prstGeom>
          <a:noFill/>
          <a:ln w="9525">
            <a:noFill/>
            <a:miter lim="800000"/>
            <a:headEnd/>
            <a:tailEnd/>
          </a:ln>
        </p:spPr>
        <p:txBody>
          <a:bodyPr wrap="none" anchor="ctr">
            <a:spAutoFit/>
          </a:bodyPr>
          <a:lstStyle/>
          <a:p>
            <a:endParaRPr lang="ko-KR" altLang="en-US" sz="5106"/>
          </a:p>
        </p:txBody>
      </p:sp>
      <p:sp>
        <p:nvSpPr>
          <p:cNvPr id="1025" name="Rectangle 1"/>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a:p>
        </p:txBody>
      </p:sp>
      <p:sp>
        <p:nvSpPr>
          <p:cNvPr id="1027" name="Rectangle 3"/>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a:p>
        </p:txBody>
      </p:sp>
      <p:sp>
        <p:nvSpPr>
          <p:cNvPr id="1029" name="Rectangle 5"/>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a:p>
        </p:txBody>
      </p:sp>
      <p:sp>
        <p:nvSpPr>
          <p:cNvPr id="2" name="TextBox 1"/>
          <p:cNvSpPr txBox="1"/>
          <p:nvPr/>
        </p:nvSpPr>
        <p:spPr>
          <a:xfrm>
            <a:off x="7072400" y="31532841"/>
            <a:ext cx="7354899" cy="646203"/>
          </a:xfrm>
          <a:prstGeom prst="rect">
            <a:avLst/>
          </a:prstGeom>
          <a:noFill/>
        </p:spPr>
        <p:txBody>
          <a:bodyPr wrap="none" rtlCol="0">
            <a:spAutoFit/>
          </a:bodyPr>
          <a:lstStyle/>
          <a:p>
            <a:pPr algn="ctr"/>
            <a:r>
              <a:rPr lang="en-US" altLang="ko-KR" sz="3599" dirty="0" smtClean="0">
                <a:effectLst>
                  <a:outerShdw blurRad="38100" dist="38100" dir="2700000" algn="tl">
                    <a:srgbClr val="000000">
                      <a:alpha val="43137"/>
                    </a:srgbClr>
                  </a:outerShdw>
                </a:effectLst>
                <a:latin typeface="+mn-ea"/>
              </a:rPr>
              <a:t>2019</a:t>
            </a:r>
            <a:r>
              <a:rPr lang="ko-KR" altLang="en-US" sz="3599" dirty="0" smtClean="0">
                <a:effectLst>
                  <a:outerShdw blurRad="38100" dist="38100" dir="2700000" algn="tl">
                    <a:srgbClr val="000000">
                      <a:alpha val="43137"/>
                    </a:srgbClr>
                  </a:outerShdw>
                </a:effectLst>
                <a:latin typeface="+mn-ea"/>
              </a:rPr>
              <a:t> </a:t>
            </a:r>
            <a:r>
              <a:rPr lang="ko-KR" altLang="en-US" sz="3599" dirty="0">
                <a:effectLst>
                  <a:outerShdw blurRad="38100" dist="38100" dir="2700000" algn="tl">
                    <a:srgbClr val="000000">
                      <a:alpha val="43137"/>
                    </a:srgbClr>
                  </a:outerShdw>
                </a:effectLst>
                <a:latin typeface="+mn-ea"/>
              </a:rPr>
              <a:t>한국안광학회 동계학술대회</a:t>
            </a:r>
          </a:p>
        </p:txBody>
      </p:sp>
      <p:pic>
        <p:nvPicPr>
          <p:cNvPr id="22" name="Picture 2" descr="D:\학과자료-20014년부터 2016년까지\2016년 학과서류\2016년 한국안광학회지 자료\한국안광학회 원마크.jpg">
            <a:extLst>
              <a:ext uri="{FF2B5EF4-FFF2-40B4-BE49-F238E27FC236}">
                <a16:creationId xmlns="" xmlns:a16="http://schemas.microsoft.com/office/drawing/2014/main" id="{DB39E330-D165-B34A-A1E9-97793A388C4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1429" y="1584401"/>
            <a:ext cx="3311561" cy="2435487"/>
          </a:xfrm>
          <a:prstGeom prst="ellipse">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 xmlns:a16="http://schemas.microsoft.com/office/drawing/2014/main" id="{09544510-645B-F648-87C3-4E9A9E669926}"/>
              </a:ext>
            </a:extLst>
          </p:cNvPr>
          <p:cNvGrpSpPr/>
          <p:nvPr/>
        </p:nvGrpSpPr>
        <p:grpSpPr>
          <a:xfrm>
            <a:off x="481429" y="5051525"/>
            <a:ext cx="6863015" cy="6146191"/>
            <a:chOff x="482172" y="5050192"/>
            <a:chExt cx="6873606" cy="6155676"/>
          </a:xfrm>
        </p:grpSpPr>
        <p:sp>
          <p:nvSpPr>
            <p:cNvPr id="4" name="직사각형 3">
              <a:extLst>
                <a:ext uri="{FF2B5EF4-FFF2-40B4-BE49-F238E27FC236}">
                  <a16:creationId xmlns="" xmlns:a16="http://schemas.microsoft.com/office/drawing/2014/main" id="{99933089-4267-014C-B5CB-6FB1176F5CC5}"/>
                </a:ext>
              </a:extLst>
            </p:cNvPr>
            <p:cNvSpPr/>
            <p:nvPr/>
          </p:nvSpPr>
          <p:spPr bwMode="auto">
            <a:xfrm>
              <a:off x="482172" y="5439708"/>
              <a:ext cx="6873606" cy="5766160"/>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5" name="모서리가 둥근 직사각형 4"/>
            <p:cNvSpPr/>
            <p:nvPr/>
          </p:nvSpPr>
          <p:spPr bwMode="auto">
            <a:xfrm>
              <a:off x="623858" y="5050192"/>
              <a:ext cx="6590233" cy="699942"/>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4552"/>
              <a:r>
                <a:rPr lang="en-US" altLang="ko-KR" sz="3994" b="1" dirty="0">
                  <a:ln w="18415" cmpd="sng">
                    <a:noFill/>
                    <a:prstDash val="solid"/>
                  </a:ln>
                  <a:solidFill>
                    <a:schemeClr val="bg1"/>
                  </a:solidFill>
                  <a:latin typeface="+mj-ea"/>
                  <a:ea typeface="+mj-ea"/>
                  <a:cs typeface="Calibri" panose="020F0502020204030204" pitchFamily="34" charset="0"/>
                </a:rPr>
                <a:t>INTRODUCTION</a:t>
              </a:r>
              <a:endParaRPr lang="ko-KR" altLang="en-US" sz="3994" b="1" dirty="0">
                <a:ln w="18415" cmpd="sng">
                  <a:noFill/>
                  <a:prstDash val="solid"/>
                </a:ln>
                <a:solidFill>
                  <a:schemeClr val="bg1"/>
                </a:solidFill>
                <a:latin typeface="+mj-ea"/>
                <a:ea typeface="+mj-ea"/>
                <a:cs typeface="Calibri" panose="020F0502020204030204" pitchFamily="34" charset="0"/>
              </a:endParaRPr>
            </a:p>
          </p:txBody>
        </p:sp>
        <p:sp>
          <p:nvSpPr>
            <p:cNvPr id="6" name="TextBox 5">
              <a:extLst>
                <a:ext uri="{FF2B5EF4-FFF2-40B4-BE49-F238E27FC236}">
                  <a16:creationId xmlns="" xmlns:a16="http://schemas.microsoft.com/office/drawing/2014/main" id="{908B7893-B25B-704D-8991-4D93B8667672}"/>
                </a:ext>
              </a:extLst>
            </p:cNvPr>
            <p:cNvSpPr txBox="1"/>
            <p:nvPr/>
          </p:nvSpPr>
          <p:spPr>
            <a:xfrm>
              <a:off x="654942" y="5999102"/>
              <a:ext cx="6577515" cy="1816115"/>
            </a:xfrm>
            <a:prstGeom prst="rect">
              <a:avLst/>
            </a:prstGeom>
            <a:noFill/>
          </p:spPr>
          <p:txBody>
            <a:bodyPr wrap="square" rtlCol="0">
              <a:spAutoFit/>
            </a:bodyPr>
            <a:lstStyle/>
            <a:p>
              <a:r>
                <a:rPr lang="en-US" altLang="ko-KR" sz="2796" dirty="0" smtClean="0">
                  <a:latin typeface="Malgun Gothic" panose="020B0503020000020004" pitchFamily="34" charset="-127"/>
                  <a:ea typeface="Malgun Gothic" panose="020B0503020000020004" pitchFamily="34" charset="-127"/>
                </a:rPr>
                <a:t>This study was perform the effect </a:t>
              </a:r>
              <a:r>
                <a:rPr lang="en-US" altLang="ko-KR" sz="2796" dirty="0">
                  <a:latin typeface="Malgun Gothic" panose="020B0503020000020004" pitchFamily="34" charset="-127"/>
                  <a:ea typeface="Malgun Gothic" panose="020B0503020000020004" pitchFamily="34" charset="-127"/>
                </a:rPr>
                <a:t>of soft contact lenses on the corneal thickness and anterior chamber depth of the adult Korean Population</a:t>
              </a:r>
              <a:r>
                <a:rPr lang="en-US" altLang="ko-KR" sz="2796" dirty="0" smtClean="0">
                  <a:latin typeface="Malgun Gothic" panose="020B0503020000020004" pitchFamily="34" charset="-127"/>
                  <a:ea typeface="Malgun Gothic" panose="020B0503020000020004" pitchFamily="34" charset="-127"/>
                </a:rPr>
                <a:t>..</a:t>
              </a:r>
              <a:endParaRPr lang="en-US" sz="2796" dirty="0">
                <a:latin typeface="Malgun Gothic" panose="020B0503020000020004" pitchFamily="34" charset="-127"/>
                <a:ea typeface="Malgun Gothic" panose="020B0503020000020004" pitchFamily="34" charset="-127"/>
              </a:endParaRPr>
            </a:p>
          </p:txBody>
        </p:sp>
      </p:grpSp>
      <p:grpSp>
        <p:nvGrpSpPr>
          <p:cNvPr id="14" name="Group 13">
            <a:extLst>
              <a:ext uri="{FF2B5EF4-FFF2-40B4-BE49-F238E27FC236}">
                <a16:creationId xmlns="" xmlns:a16="http://schemas.microsoft.com/office/drawing/2014/main" id="{A58C45BB-483C-9A4A-8686-B66EC3AD0F7C}"/>
              </a:ext>
            </a:extLst>
          </p:cNvPr>
          <p:cNvGrpSpPr/>
          <p:nvPr/>
        </p:nvGrpSpPr>
        <p:grpSpPr>
          <a:xfrm>
            <a:off x="7560348" y="5051524"/>
            <a:ext cx="13532353" cy="6146192"/>
            <a:chOff x="7572016" y="5050191"/>
            <a:chExt cx="13553236" cy="6155677"/>
          </a:xfrm>
        </p:grpSpPr>
        <p:sp>
          <p:nvSpPr>
            <p:cNvPr id="7" name="직사각형 6">
              <a:extLst>
                <a:ext uri="{FF2B5EF4-FFF2-40B4-BE49-F238E27FC236}">
                  <a16:creationId xmlns="" xmlns:a16="http://schemas.microsoft.com/office/drawing/2014/main" id="{D34AD32B-2D1B-E24D-9BB0-731AD312E448}"/>
                </a:ext>
              </a:extLst>
            </p:cNvPr>
            <p:cNvSpPr/>
            <p:nvPr/>
          </p:nvSpPr>
          <p:spPr bwMode="auto">
            <a:xfrm>
              <a:off x="7572016" y="5439708"/>
              <a:ext cx="13553236" cy="5766160"/>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57" name="모서리가 둥근 직사각형 56"/>
            <p:cNvSpPr/>
            <p:nvPr/>
          </p:nvSpPr>
          <p:spPr bwMode="auto">
            <a:xfrm>
              <a:off x="7826159" y="5050191"/>
              <a:ext cx="13082858" cy="699942"/>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4552"/>
              <a:r>
                <a:rPr lang="en-US" altLang="ko-KR"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METHODS</a:t>
              </a:r>
              <a:endParaRPr lang="ko-KR" altLang="en-US"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a:p>
              <a:pPr algn="ctr" defTabSz="3084552"/>
              <a:endParaRPr lang="ko-KR" altLang="en-US" sz="3998" b="1" dirty="0">
                <a:ln w="18415" cmpd="sng">
                  <a:solidFill>
                    <a:srgbClr val="FFFFFF"/>
                  </a:solidFill>
                  <a:prstDash val="solid"/>
                </a:ln>
                <a:solidFill>
                  <a:srgbClr val="FFFFFF"/>
                </a:solidFill>
                <a:latin typeface="Calibri" panose="020F0502020204030204" pitchFamily="34" charset="0"/>
                <a:cs typeface="Calibri" panose="020F0502020204030204" pitchFamily="34" charset="0"/>
              </a:endParaRPr>
            </a:p>
          </p:txBody>
        </p:sp>
        <p:sp>
          <p:nvSpPr>
            <p:cNvPr id="25" name="TextBox 24">
              <a:extLst>
                <a:ext uri="{FF2B5EF4-FFF2-40B4-BE49-F238E27FC236}">
                  <a16:creationId xmlns="" xmlns:a16="http://schemas.microsoft.com/office/drawing/2014/main" id="{9C510AB0-F81F-974F-8800-BB0FD6BC90CC}"/>
                </a:ext>
              </a:extLst>
            </p:cNvPr>
            <p:cNvSpPr txBox="1"/>
            <p:nvPr/>
          </p:nvSpPr>
          <p:spPr>
            <a:xfrm>
              <a:off x="7826159" y="5920359"/>
              <a:ext cx="13082858" cy="3108845"/>
            </a:xfrm>
            <a:prstGeom prst="rect">
              <a:avLst/>
            </a:prstGeom>
            <a:noFill/>
          </p:spPr>
          <p:txBody>
            <a:bodyPr wrap="square" rtlCol="0">
              <a:spAutoFit/>
            </a:bodyPr>
            <a:lstStyle/>
            <a:p>
              <a:r>
                <a:rPr lang="en-US" altLang="ko-KR" sz="2796" dirty="0" smtClean="0">
                  <a:latin typeface="Malgun Gothic" panose="020B0503020000020004" pitchFamily="34" charset="-127"/>
                  <a:ea typeface="Malgun Gothic" panose="020B0503020000020004" pitchFamily="34" charset="-127"/>
                </a:rPr>
                <a:t>  </a:t>
              </a:r>
              <a:r>
                <a:rPr lang="en-US" altLang="ko-KR" sz="2796" dirty="0">
                  <a:latin typeface="Malgun Gothic" panose="020B0503020000020004" pitchFamily="34" charset="-127"/>
                  <a:ea typeface="Malgun Gothic" panose="020B0503020000020004" pitchFamily="34" charset="-127"/>
                </a:rPr>
                <a:t>The subjects consisted of 102 eyes (31 females, 31 males) with the mean age of 20.97±3.21 years (range 20-23 years) in female and of 23.61±7.52 years (range 20-25 years) in male during 2018. The thinnest cornea thickness(TCT)s , central cornea thickness(CCT) , and pupil </a:t>
              </a:r>
              <a:r>
                <a:rPr lang="en-US" altLang="ko-KR" sz="2796" dirty="0" err="1">
                  <a:latin typeface="Malgun Gothic" panose="020B0503020000020004" pitchFamily="34" charset="-127"/>
                  <a:ea typeface="Malgun Gothic" panose="020B0503020000020004" pitchFamily="34" charset="-127"/>
                </a:rPr>
                <a:t>centre</a:t>
              </a:r>
              <a:r>
                <a:rPr lang="en-US" altLang="ko-KR" sz="2796" dirty="0">
                  <a:latin typeface="Malgun Gothic" panose="020B0503020000020004" pitchFamily="34" charset="-127"/>
                  <a:ea typeface="Malgun Gothic" panose="020B0503020000020004" pitchFamily="34" charset="-127"/>
                </a:rPr>
                <a:t> thickness(PCT) of the corneal thickness were measured using the </a:t>
              </a:r>
              <a:r>
                <a:rPr lang="en-US" altLang="ko-KR" sz="2796" dirty="0" err="1">
                  <a:latin typeface="Malgun Gothic" panose="020B0503020000020004" pitchFamily="34" charset="-127"/>
                  <a:ea typeface="Malgun Gothic" panose="020B0503020000020004" pitchFamily="34" charset="-127"/>
                </a:rPr>
                <a:t>Pentacam</a:t>
              </a:r>
              <a:r>
                <a:rPr lang="en-US" altLang="ko-KR" sz="2796" dirty="0">
                  <a:latin typeface="Malgun Gothic" panose="020B0503020000020004" pitchFamily="34" charset="-127"/>
                  <a:ea typeface="Malgun Gothic" panose="020B0503020000020004" pitchFamily="34" charset="-127"/>
                </a:rPr>
                <a:t>  </a:t>
              </a:r>
              <a:r>
                <a:rPr lang="en-US" altLang="ko-KR" sz="2796" dirty="0" err="1">
                  <a:latin typeface="Malgun Gothic" panose="020B0503020000020004" pitchFamily="34" charset="-127"/>
                  <a:ea typeface="Malgun Gothic" panose="020B0503020000020004" pitchFamily="34" charset="-127"/>
                </a:rPr>
                <a:t>pachymetry</a:t>
              </a:r>
              <a:r>
                <a:rPr lang="en-US" altLang="ko-KR" sz="2796" dirty="0">
                  <a:latin typeface="Malgun Gothic" panose="020B0503020000020004" pitchFamily="34" charset="-127"/>
                  <a:ea typeface="Malgun Gothic" panose="020B0503020000020004" pitchFamily="34" charset="-127"/>
                </a:rPr>
                <a:t>. ACD value was also measured with </a:t>
              </a:r>
              <a:r>
                <a:rPr lang="en-US" altLang="ko-KR" sz="2796" dirty="0" err="1" smtClean="0">
                  <a:latin typeface="Malgun Gothic" panose="020B0503020000020004" pitchFamily="34" charset="-127"/>
                  <a:ea typeface="Malgun Gothic" panose="020B0503020000020004" pitchFamily="34" charset="-127"/>
                </a:rPr>
                <a:t>Pentacam</a:t>
              </a:r>
              <a:r>
                <a:rPr lang="en-US" altLang="ko-KR" sz="2796" dirty="0" smtClean="0">
                  <a:latin typeface="Malgun Gothic" panose="020B0503020000020004" pitchFamily="34" charset="-127"/>
                  <a:ea typeface="Malgun Gothic" panose="020B0503020000020004" pitchFamily="34" charset="-127"/>
                </a:rPr>
                <a:t>.</a:t>
              </a:r>
              <a:endParaRPr lang="en-US" sz="2796" dirty="0">
                <a:latin typeface="Malgun Gothic" panose="020B0503020000020004" pitchFamily="34" charset="-127"/>
                <a:ea typeface="Malgun Gothic" panose="020B0503020000020004" pitchFamily="34" charset="-127"/>
              </a:endParaRPr>
            </a:p>
            <a:p>
              <a:endParaRPr lang="en-US" sz="2796" dirty="0">
                <a:latin typeface="Malgun Gothic" panose="020B0503020000020004" pitchFamily="34" charset="-127"/>
                <a:ea typeface="Malgun Gothic" panose="020B0503020000020004" pitchFamily="34" charset="-127"/>
              </a:endParaRPr>
            </a:p>
          </p:txBody>
        </p:sp>
      </p:grpSp>
      <p:grpSp>
        <p:nvGrpSpPr>
          <p:cNvPr id="15" name="Group 14">
            <a:extLst>
              <a:ext uri="{FF2B5EF4-FFF2-40B4-BE49-F238E27FC236}">
                <a16:creationId xmlns="" xmlns:a16="http://schemas.microsoft.com/office/drawing/2014/main" id="{0B98FA39-D31F-B246-A6EA-59DE50495DF4}"/>
              </a:ext>
            </a:extLst>
          </p:cNvPr>
          <p:cNvGrpSpPr/>
          <p:nvPr/>
        </p:nvGrpSpPr>
        <p:grpSpPr>
          <a:xfrm>
            <a:off x="507193" y="11710565"/>
            <a:ext cx="20588315" cy="10252100"/>
            <a:chOff x="507976" y="11821109"/>
            <a:chExt cx="20620087" cy="11936116"/>
          </a:xfrm>
        </p:grpSpPr>
        <p:sp>
          <p:nvSpPr>
            <p:cNvPr id="8" name="직사각형 7">
              <a:extLst>
                <a:ext uri="{FF2B5EF4-FFF2-40B4-BE49-F238E27FC236}">
                  <a16:creationId xmlns="" xmlns:a16="http://schemas.microsoft.com/office/drawing/2014/main" id="{DF3ECFC9-BC07-C643-8DC1-93FAD707EF96}"/>
                </a:ext>
              </a:extLst>
            </p:cNvPr>
            <p:cNvSpPr/>
            <p:nvPr/>
          </p:nvSpPr>
          <p:spPr bwMode="auto">
            <a:xfrm>
              <a:off x="507976" y="12070077"/>
              <a:ext cx="20620087" cy="11687148"/>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58" name="모서리가 둥근 직사각형 57"/>
            <p:cNvSpPr/>
            <p:nvPr/>
          </p:nvSpPr>
          <p:spPr bwMode="auto">
            <a:xfrm>
              <a:off x="654943" y="11821109"/>
              <a:ext cx="20285158" cy="699942"/>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4552"/>
              <a:r>
                <a:rPr lang="en-US" altLang="ko-KR"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RESULTS</a:t>
              </a:r>
              <a:endParaRPr lang="ko-KR" altLang="en-US"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a:p>
              <a:pPr algn="ctr" defTabSz="3084552"/>
              <a:endParaRPr lang="ko-KR" altLang="en-US" sz="3998" b="1" dirty="0">
                <a:ln w="18415" cmpd="sng">
                  <a:solidFill>
                    <a:srgbClr val="FFFFFF"/>
                  </a:solidFill>
                  <a:prstDash val="solid"/>
                </a:ln>
                <a:solidFill>
                  <a:srgbClr val="FFFFFF"/>
                </a:solidFill>
                <a:latin typeface="Calibri" panose="020F0502020204030204" pitchFamily="34" charset="0"/>
                <a:cs typeface="Calibri" panose="020F0502020204030204" pitchFamily="34" charset="0"/>
              </a:endParaRPr>
            </a:p>
          </p:txBody>
        </p:sp>
        <p:sp>
          <p:nvSpPr>
            <p:cNvPr id="27" name="TextBox 26">
              <a:extLst>
                <a:ext uri="{FF2B5EF4-FFF2-40B4-BE49-F238E27FC236}">
                  <a16:creationId xmlns="" xmlns:a16="http://schemas.microsoft.com/office/drawing/2014/main" id="{58F0ACEA-ABCC-D14D-817C-F1AEF92D0100}"/>
                </a:ext>
              </a:extLst>
            </p:cNvPr>
            <p:cNvSpPr txBox="1"/>
            <p:nvPr/>
          </p:nvSpPr>
          <p:spPr>
            <a:xfrm>
              <a:off x="654941" y="12770019"/>
              <a:ext cx="20254075" cy="9624950"/>
            </a:xfrm>
            <a:prstGeom prst="rect">
              <a:avLst/>
            </a:prstGeom>
            <a:noFill/>
          </p:spPr>
          <p:txBody>
            <a:bodyPr wrap="square" rtlCol="0">
              <a:spAutoFit/>
            </a:bodyPr>
            <a:lstStyle/>
            <a:p>
              <a:r>
                <a:rPr lang="ko-KR" altLang="en-US" sz="2796" dirty="0" smtClean="0">
                  <a:latin typeface="Malgun Gothic" panose="020B0503020000020004" pitchFamily="34" charset="-127"/>
                  <a:ea typeface="Malgun Gothic" panose="020B0503020000020004" pitchFamily="34" charset="-127"/>
                </a:rPr>
                <a:t> </a:t>
              </a:r>
              <a:r>
                <a:rPr lang="en-US" altLang="ko-KR" sz="2796" dirty="0">
                  <a:latin typeface="Malgun Gothic" panose="020B0503020000020004" pitchFamily="34" charset="-127"/>
                  <a:ea typeface="Malgun Gothic" panose="020B0503020000020004" pitchFamily="34" charset="-127"/>
                </a:rPr>
                <a:t>There was a statistically significant among the TCT, CCT, and PCT values(p&lt;0.001) in female and male. However, there was no statistical difference (p&gt;0.5) in the mean TCT, ACT, PCT between female and male. Also, correlation between ACD and corneal thickness in all subjects had no statistical differences (p&gt;0.5) in all subjects. The analysis of female and male of the thinnest zone, central cornea, pupil center  in the corneal thickness and  anterior chamber depth for these subjects were summarized in the table 1 </a:t>
              </a:r>
            </a:p>
            <a:p>
              <a:r>
                <a:rPr lang="en-US" altLang="ko-KR" sz="2796" dirty="0">
                  <a:latin typeface="Malgun Gothic" panose="020B0503020000020004" pitchFamily="34" charset="-127"/>
                  <a:ea typeface="Malgun Gothic" panose="020B0503020000020004" pitchFamily="34" charset="-127"/>
                </a:rPr>
                <a:t>Table1. The distribution of the corneal thicknesses and ACD values in adult  Korean subjects.</a:t>
              </a:r>
            </a:p>
            <a:p>
              <a:r>
                <a:rPr lang="en-US" altLang="ko-KR" sz="2796" dirty="0" smtClean="0">
                  <a:latin typeface="Malgun Gothic" panose="020B0503020000020004" pitchFamily="34" charset="-127"/>
                  <a:ea typeface="Malgun Gothic" panose="020B0503020000020004" pitchFamily="34" charset="-127"/>
                </a:rPr>
                <a:t>_________________________________________________________________________</a:t>
              </a:r>
            </a:p>
            <a:p>
              <a:r>
                <a:rPr lang="en-US" altLang="ko-KR" sz="2796" dirty="0" smtClean="0">
                  <a:latin typeface="Malgun Gothic" panose="020B0503020000020004" pitchFamily="34" charset="-127"/>
                  <a:ea typeface="Malgun Gothic" panose="020B0503020000020004" pitchFamily="34" charset="-127"/>
                </a:rPr>
                <a:t>Items       </a:t>
              </a:r>
              <a:r>
                <a:rPr lang="en-US" altLang="ko-KR" sz="2796" dirty="0">
                  <a:latin typeface="Malgun Gothic" panose="020B0503020000020004" pitchFamily="34" charset="-127"/>
                  <a:ea typeface="Malgun Gothic" panose="020B0503020000020004" pitchFamily="34" charset="-127"/>
                </a:rPr>
                <a:t>Female   </a:t>
              </a:r>
              <a:r>
                <a:rPr lang="en-US" altLang="ko-KR" sz="2796" dirty="0" smtClean="0">
                  <a:latin typeface="Malgun Gothic" panose="020B0503020000020004" pitchFamily="34" charset="-127"/>
                  <a:ea typeface="Malgun Gothic" panose="020B0503020000020004" pitchFamily="34" charset="-127"/>
                </a:rPr>
                <a:t>                  male                     r        </a:t>
              </a:r>
              <a:r>
                <a:rPr lang="en-US" altLang="ko-KR" sz="2796" dirty="0">
                  <a:latin typeface="Malgun Gothic" panose="020B0503020000020004" pitchFamily="34" charset="-127"/>
                  <a:ea typeface="Malgun Gothic" panose="020B0503020000020004" pitchFamily="34" charset="-127"/>
                </a:rPr>
                <a:t>p-values     .                  __________________________________________________________________________</a:t>
              </a:r>
            </a:p>
            <a:p>
              <a:r>
                <a:rPr lang="en-US" altLang="ko-KR" sz="2796" dirty="0">
                  <a:latin typeface="Malgun Gothic" panose="020B0503020000020004" pitchFamily="34" charset="-127"/>
                  <a:ea typeface="Malgun Gothic" panose="020B0503020000020004" pitchFamily="34" charset="-127"/>
                </a:rPr>
                <a:t>Ages       </a:t>
              </a:r>
              <a:r>
                <a:rPr lang="en-US" altLang="ko-KR" sz="2796" dirty="0" smtClean="0">
                  <a:latin typeface="Malgun Gothic" panose="020B0503020000020004" pitchFamily="34" charset="-127"/>
                  <a:ea typeface="Malgun Gothic" panose="020B0503020000020004" pitchFamily="34" charset="-127"/>
                </a:rPr>
                <a:t>20.967±3.218um         23.606±7.523um     </a:t>
              </a:r>
              <a:endParaRPr lang="en-US" altLang="ko-KR" sz="2796" dirty="0">
                <a:latin typeface="Malgun Gothic" panose="020B0503020000020004" pitchFamily="34" charset="-127"/>
                <a:ea typeface="Malgun Gothic" panose="020B0503020000020004" pitchFamily="34" charset="-127"/>
              </a:endParaRPr>
            </a:p>
            <a:p>
              <a:r>
                <a:rPr lang="en-US" altLang="ko-KR" sz="2796" dirty="0">
                  <a:latin typeface="Malgun Gothic" panose="020B0503020000020004" pitchFamily="34" charset="-127"/>
                  <a:ea typeface="Malgun Gothic" panose="020B0503020000020004" pitchFamily="34" charset="-127"/>
                </a:rPr>
                <a:t>TCT         </a:t>
              </a:r>
              <a:r>
                <a:rPr lang="en-US" altLang="ko-KR" sz="2796" dirty="0" smtClean="0">
                  <a:latin typeface="Malgun Gothic" panose="020B0503020000020004" pitchFamily="34" charset="-127"/>
                  <a:ea typeface="Malgun Gothic" panose="020B0503020000020004" pitchFamily="34" charset="-127"/>
                </a:rPr>
                <a:t>543.941±56.081μm      527.255±94.309μm   </a:t>
              </a:r>
              <a:r>
                <a:rPr lang="en-US" altLang="ko-KR" sz="2796" dirty="0">
                  <a:latin typeface="Malgun Gothic" panose="020B0503020000020004" pitchFamily="34" charset="-127"/>
                  <a:ea typeface="Malgun Gothic" panose="020B0503020000020004" pitchFamily="34" charset="-127"/>
                </a:rPr>
                <a:t>.029    </a:t>
              </a:r>
              <a:r>
                <a:rPr lang="en-US" altLang="ko-KR" sz="2796" dirty="0" smtClean="0">
                  <a:latin typeface="Malgun Gothic" panose="020B0503020000020004" pitchFamily="34" charset="-127"/>
                  <a:ea typeface="Malgun Gothic" panose="020B0503020000020004" pitchFamily="34" charset="-127"/>
                </a:rPr>
                <a:t>.</a:t>
              </a:r>
              <a:r>
                <a:rPr lang="en-US" altLang="ko-KR" sz="2796" dirty="0">
                  <a:latin typeface="Malgun Gothic" panose="020B0503020000020004" pitchFamily="34" charset="-127"/>
                  <a:ea typeface="Malgun Gothic" panose="020B0503020000020004" pitchFamily="34" charset="-127"/>
                </a:rPr>
                <a:t>848</a:t>
              </a:r>
            </a:p>
            <a:p>
              <a:r>
                <a:rPr lang="en-US" altLang="ko-KR" sz="2796" dirty="0">
                  <a:latin typeface="Malgun Gothic" panose="020B0503020000020004" pitchFamily="34" charset="-127"/>
                  <a:ea typeface="Malgun Gothic" panose="020B0503020000020004" pitchFamily="34" charset="-127"/>
                </a:rPr>
                <a:t>CCT         </a:t>
              </a:r>
              <a:r>
                <a:rPr lang="en-US" altLang="ko-KR" sz="2796" dirty="0" smtClean="0">
                  <a:latin typeface="Malgun Gothic" panose="020B0503020000020004" pitchFamily="34" charset="-127"/>
                  <a:ea typeface="Malgun Gothic" panose="020B0503020000020004" pitchFamily="34" charset="-127"/>
                </a:rPr>
                <a:t>552.392±50.887μm      556.784±33.557μm   </a:t>
              </a:r>
              <a:r>
                <a:rPr lang="en-US" altLang="ko-KR" sz="2796" dirty="0">
                  <a:latin typeface="Malgun Gothic" panose="020B0503020000020004" pitchFamily="34" charset="-127"/>
                  <a:ea typeface="Malgun Gothic" panose="020B0503020000020004" pitchFamily="34" charset="-127"/>
                </a:rPr>
                <a:t>0.93    </a:t>
              </a:r>
              <a:r>
                <a:rPr lang="en-US" altLang="ko-KR" sz="2796" dirty="0" smtClean="0">
                  <a:latin typeface="Malgun Gothic" panose="020B0503020000020004" pitchFamily="34" charset="-127"/>
                  <a:ea typeface="Malgun Gothic" panose="020B0503020000020004" pitchFamily="34" charset="-127"/>
                </a:rPr>
                <a:t>.</a:t>
              </a:r>
              <a:r>
                <a:rPr lang="en-US" altLang="ko-KR" sz="2796" dirty="0">
                  <a:latin typeface="Malgun Gothic" panose="020B0503020000020004" pitchFamily="34" charset="-127"/>
                  <a:ea typeface="Malgun Gothic" panose="020B0503020000020004" pitchFamily="34" charset="-127"/>
                </a:rPr>
                <a:t>516    </a:t>
              </a:r>
            </a:p>
            <a:p>
              <a:r>
                <a:rPr lang="en-US" altLang="ko-KR" sz="2796" dirty="0">
                  <a:latin typeface="Malgun Gothic" panose="020B0503020000020004" pitchFamily="34" charset="-127"/>
                  <a:ea typeface="Malgun Gothic" panose="020B0503020000020004" pitchFamily="34" charset="-127"/>
                </a:rPr>
                <a:t>PCT         </a:t>
              </a:r>
              <a:r>
                <a:rPr lang="en-US" altLang="ko-KR" sz="2796" dirty="0" smtClean="0">
                  <a:latin typeface="Malgun Gothic" panose="020B0503020000020004" pitchFamily="34" charset="-127"/>
                  <a:ea typeface="Malgun Gothic" panose="020B0503020000020004" pitchFamily="34" charset="-127"/>
                </a:rPr>
                <a:t>554.353±51.501μm      558.588±32.376μm   </a:t>
              </a:r>
              <a:r>
                <a:rPr lang="en-US" altLang="ko-KR" sz="2796" dirty="0">
                  <a:latin typeface="Malgun Gothic" panose="020B0503020000020004" pitchFamily="34" charset="-127"/>
                  <a:ea typeface="Malgun Gothic" panose="020B0503020000020004" pitchFamily="34" charset="-127"/>
                </a:rPr>
                <a:t>.029    </a:t>
              </a:r>
              <a:r>
                <a:rPr lang="en-US" altLang="ko-KR" sz="2796" dirty="0" smtClean="0">
                  <a:latin typeface="Malgun Gothic" panose="020B0503020000020004" pitchFamily="34" charset="-127"/>
                  <a:ea typeface="Malgun Gothic" panose="020B0503020000020004" pitchFamily="34" charset="-127"/>
                </a:rPr>
                <a:t> </a:t>
              </a:r>
              <a:r>
                <a:rPr lang="en-US" altLang="ko-KR" sz="2796" dirty="0">
                  <a:latin typeface="Malgun Gothic" panose="020B0503020000020004" pitchFamily="34" charset="-127"/>
                  <a:ea typeface="Malgun Gothic" panose="020B0503020000020004" pitchFamily="34" charset="-127"/>
                </a:rPr>
                <a:t>.346</a:t>
              </a:r>
            </a:p>
            <a:p>
              <a:r>
                <a:rPr lang="en-US" altLang="ko-KR" sz="2796" dirty="0">
                  <a:latin typeface="Malgun Gothic" panose="020B0503020000020004" pitchFamily="34" charset="-127"/>
                  <a:ea typeface="Malgun Gothic" panose="020B0503020000020004" pitchFamily="34" charset="-127"/>
                </a:rPr>
                <a:t>ACD        </a:t>
              </a:r>
              <a:r>
                <a:rPr lang="en-US" altLang="ko-KR" sz="2796" dirty="0" smtClean="0">
                  <a:latin typeface="Malgun Gothic" panose="020B0503020000020004" pitchFamily="34" charset="-127"/>
                  <a:ea typeface="Malgun Gothic" panose="020B0503020000020004" pitchFamily="34" charset="-127"/>
                </a:rPr>
                <a:t>3.024±0.283 </a:t>
              </a:r>
              <a:r>
                <a:rPr lang="en-US" altLang="ko-KR" sz="2796" dirty="0">
                  <a:latin typeface="Malgun Gothic" panose="020B0503020000020004" pitchFamily="34" charset="-127"/>
                  <a:ea typeface="Malgun Gothic" panose="020B0503020000020004" pitchFamily="34" charset="-127"/>
                </a:rPr>
                <a:t>mm        </a:t>
              </a:r>
              <a:r>
                <a:rPr lang="en-US" altLang="ko-KR" sz="2796" dirty="0" smtClean="0">
                  <a:latin typeface="Malgun Gothic" panose="020B0503020000020004" pitchFamily="34" charset="-127"/>
                  <a:ea typeface="Malgun Gothic" panose="020B0503020000020004" pitchFamily="34" charset="-127"/>
                </a:rPr>
                <a:t>  </a:t>
              </a:r>
              <a:r>
                <a:rPr lang="en-US" altLang="ko-KR" sz="2796" dirty="0">
                  <a:latin typeface="Malgun Gothic" panose="020B0503020000020004" pitchFamily="34" charset="-127"/>
                  <a:ea typeface="Malgun Gothic" panose="020B0503020000020004" pitchFamily="34" charset="-127"/>
                </a:rPr>
                <a:t>3.241±0.344mm  </a:t>
              </a:r>
              <a:r>
                <a:rPr lang="en-US" altLang="ko-KR" sz="2796" dirty="0" smtClean="0">
                  <a:latin typeface="Malgun Gothic" panose="020B0503020000020004" pitchFamily="34" charset="-127"/>
                  <a:ea typeface="Malgun Gothic" panose="020B0503020000020004" pitchFamily="34" charset="-127"/>
                </a:rPr>
                <a:t>    </a:t>
              </a:r>
              <a:r>
                <a:rPr lang="en-US" altLang="ko-KR" sz="2796" dirty="0">
                  <a:latin typeface="Malgun Gothic" panose="020B0503020000020004" pitchFamily="34" charset="-127"/>
                  <a:ea typeface="Malgun Gothic" panose="020B0503020000020004" pitchFamily="34" charset="-127"/>
                </a:rPr>
                <a:t>.-066   </a:t>
              </a:r>
              <a:r>
                <a:rPr lang="en-US" altLang="ko-KR" sz="2796" dirty="0" smtClean="0">
                  <a:latin typeface="Malgun Gothic" panose="020B0503020000020004" pitchFamily="34" charset="-127"/>
                  <a:ea typeface="Malgun Gothic" panose="020B0503020000020004" pitchFamily="34" charset="-127"/>
                </a:rPr>
                <a:t> </a:t>
              </a:r>
              <a:r>
                <a:rPr lang="en-US" altLang="ko-KR" sz="2796" dirty="0">
                  <a:latin typeface="Malgun Gothic" panose="020B0503020000020004" pitchFamily="34" charset="-127"/>
                  <a:ea typeface="Malgun Gothic" panose="020B0503020000020004" pitchFamily="34" charset="-127"/>
                </a:rPr>
                <a:t>.643</a:t>
              </a:r>
            </a:p>
            <a:p>
              <a:r>
                <a:rPr lang="en-US" altLang="ko-KR" sz="2796" dirty="0">
                  <a:latin typeface="Malgun Gothic" panose="020B0503020000020004" pitchFamily="34" charset="-127"/>
                  <a:ea typeface="Malgun Gothic" panose="020B0503020000020004" pitchFamily="34" charset="-127"/>
                </a:rPr>
                <a:t>__________________________________________________________________________</a:t>
              </a:r>
            </a:p>
            <a:p>
              <a:r>
                <a:rPr lang="en-US" altLang="ko-KR" sz="2796" dirty="0" smtClean="0">
                  <a:latin typeface="Malgun Gothic" panose="020B0503020000020004" pitchFamily="34" charset="-127"/>
                  <a:ea typeface="Malgun Gothic" panose="020B0503020000020004" pitchFamily="34" charset="-127"/>
                </a:rPr>
                <a:t>TCT</a:t>
              </a:r>
              <a:r>
                <a:rPr lang="en-US" altLang="ko-KR" sz="2796" dirty="0">
                  <a:latin typeface="Malgun Gothic" panose="020B0503020000020004" pitchFamily="34" charset="-127"/>
                  <a:ea typeface="Malgun Gothic" panose="020B0503020000020004" pitchFamily="34" charset="-127"/>
                </a:rPr>
                <a:t>: thinnest area of cornea, CCT: central area of cornea, PCT: pupil area of cornea, </a:t>
              </a:r>
              <a:endParaRPr lang="en-US" altLang="ko-KR" sz="2796" dirty="0" smtClean="0">
                <a:latin typeface="Malgun Gothic" panose="020B0503020000020004" pitchFamily="34" charset="-127"/>
                <a:ea typeface="Malgun Gothic" panose="020B0503020000020004" pitchFamily="34" charset="-127"/>
              </a:endParaRPr>
            </a:p>
            <a:p>
              <a:r>
                <a:rPr lang="en-US" altLang="ko-KR" sz="2796" dirty="0" smtClean="0">
                  <a:latin typeface="Malgun Gothic" panose="020B0503020000020004" pitchFamily="34" charset="-127"/>
                  <a:ea typeface="Malgun Gothic" panose="020B0503020000020004" pitchFamily="34" charset="-127"/>
                </a:rPr>
                <a:t>ACD</a:t>
              </a:r>
              <a:r>
                <a:rPr lang="en-US" altLang="ko-KR" sz="2796" dirty="0">
                  <a:latin typeface="Malgun Gothic" panose="020B0503020000020004" pitchFamily="34" charset="-127"/>
                  <a:ea typeface="Malgun Gothic" panose="020B0503020000020004" pitchFamily="34" charset="-127"/>
                </a:rPr>
                <a:t>: anterior chamber depth. p&lt;0.05*, p&lt;0.01</a:t>
              </a:r>
              <a:r>
                <a:rPr lang="en-US" altLang="ko-KR" sz="2796" dirty="0" smtClean="0">
                  <a:latin typeface="Malgun Gothic" panose="020B0503020000020004" pitchFamily="34" charset="-127"/>
                  <a:ea typeface="Malgun Gothic" panose="020B0503020000020004" pitchFamily="34" charset="-127"/>
                </a:rPr>
                <a:t>**</a:t>
              </a:r>
              <a:endParaRPr lang="en-US" altLang="ko-KR" sz="2796" dirty="0">
                <a:latin typeface="Malgun Gothic" panose="020B0503020000020004" pitchFamily="34" charset="-127"/>
                <a:ea typeface="Malgun Gothic" panose="020B0503020000020004" pitchFamily="34" charset="-127"/>
              </a:endParaRPr>
            </a:p>
            <a:p>
              <a:endParaRPr lang="en-US" sz="2796" dirty="0">
                <a:latin typeface="Malgun Gothic" panose="020B0503020000020004" pitchFamily="34" charset="-127"/>
                <a:ea typeface="Malgun Gothic" panose="020B0503020000020004" pitchFamily="34" charset="-127"/>
              </a:endParaRPr>
            </a:p>
            <a:p>
              <a:endParaRPr lang="en-US" sz="2796" dirty="0">
                <a:latin typeface="Malgun Gothic" panose="020B0503020000020004" pitchFamily="34" charset="-127"/>
                <a:ea typeface="Malgun Gothic" panose="020B0503020000020004" pitchFamily="34" charset="-127"/>
              </a:endParaRPr>
            </a:p>
          </p:txBody>
        </p:sp>
      </p:grpSp>
      <p:grpSp>
        <p:nvGrpSpPr>
          <p:cNvPr id="16" name="Group 15">
            <a:extLst>
              <a:ext uri="{FF2B5EF4-FFF2-40B4-BE49-F238E27FC236}">
                <a16:creationId xmlns="" xmlns:a16="http://schemas.microsoft.com/office/drawing/2014/main" id="{E3475DE9-28CC-7D4F-A53B-3EEBCC43AFCE}"/>
              </a:ext>
            </a:extLst>
          </p:cNvPr>
          <p:cNvGrpSpPr/>
          <p:nvPr/>
        </p:nvGrpSpPr>
        <p:grpSpPr>
          <a:xfrm>
            <a:off x="457175" y="23474833"/>
            <a:ext cx="10116825" cy="6951106"/>
            <a:chOff x="482172" y="24249101"/>
            <a:chExt cx="10132437" cy="6961833"/>
          </a:xfrm>
        </p:grpSpPr>
        <p:grpSp>
          <p:nvGrpSpPr>
            <p:cNvPr id="11" name="Group 10">
              <a:extLst>
                <a:ext uri="{FF2B5EF4-FFF2-40B4-BE49-F238E27FC236}">
                  <a16:creationId xmlns="" xmlns:a16="http://schemas.microsoft.com/office/drawing/2014/main" id="{D75378BB-9202-9F47-A4DC-69DD4A155EBE}"/>
                </a:ext>
              </a:extLst>
            </p:cNvPr>
            <p:cNvGrpSpPr/>
            <p:nvPr/>
          </p:nvGrpSpPr>
          <p:grpSpPr>
            <a:xfrm>
              <a:off x="482172" y="24249101"/>
              <a:ext cx="10132437" cy="6961833"/>
              <a:chOff x="560593" y="24225365"/>
              <a:chExt cx="10122519" cy="6955018"/>
            </a:xfrm>
          </p:grpSpPr>
          <p:sp>
            <p:nvSpPr>
              <p:cNvPr id="9" name="직사각형 8">
                <a:extLst>
                  <a:ext uri="{FF2B5EF4-FFF2-40B4-BE49-F238E27FC236}">
                    <a16:creationId xmlns="" xmlns:a16="http://schemas.microsoft.com/office/drawing/2014/main" id="{8638A797-6818-C241-8658-D7FB33162F9C}"/>
                  </a:ext>
                </a:extLst>
              </p:cNvPr>
              <p:cNvSpPr/>
              <p:nvPr/>
            </p:nvSpPr>
            <p:spPr bwMode="auto">
              <a:xfrm>
                <a:off x="560593" y="24559983"/>
                <a:ext cx="10122519" cy="6620400"/>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59" name="모서리가 둥근 직사각형 58"/>
              <p:cNvSpPr/>
              <p:nvPr/>
            </p:nvSpPr>
            <p:spPr bwMode="auto">
              <a:xfrm>
                <a:off x="684448" y="24225365"/>
                <a:ext cx="9826275" cy="705600"/>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1471"/>
                <a:r>
                  <a:rPr lang="en-US" altLang="ko-KR"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CONCLUSIONS</a:t>
                </a:r>
                <a:endParaRPr lang="ko-KR" altLang="en-US"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28" name="TextBox 27">
              <a:extLst>
                <a:ext uri="{FF2B5EF4-FFF2-40B4-BE49-F238E27FC236}">
                  <a16:creationId xmlns="" xmlns:a16="http://schemas.microsoft.com/office/drawing/2014/main" id="{10EA6FEA-B2CB-B04E-B104-5B4CA77F50D4}"/>
                </a:ext>
              </a:extLst>
            </p:cNvPr>
            <p:cNvSpPr txBox="1"/>
            <p:nvPr/>
          </p:nvSpPr>
          <p:spPr>
            <a:xfrm>
              <a:off x="606148" y="25093663"/>
              <a:ext cx="9624066" cy="2677935"/>
            </a:xfrm>
            <a:prstGeom prst="rect">
              <a:avLst/>
            </a:prstGeom>
            <a:noFill/>
          </p:spPr>
          <p:txBody>
            <a:bodyPr wrap="square" rtlCol="0">
              <a:spAutoFit/>
            </a:bodyPr>
            <a:lstStyle/>
            <a:p>
              <a:r>
                <a:rPr lang="en-US" altLang="ko-KR" sz="2796" dirty="0" smtClean="0">
                  <a:latin typeface="Malgun Gothic" panose="020B0503020000020004" pitchFamily="34" charset="-127"/>
                  <a:ea typeface="Malgun Gothic" panose="020B0503020000020004" pitchFamily="34" charset="-127"/>
                </a:rPr>
                <a:t>  </a:t>
              </a:r>
              <a:r>
                <a:rPr lang="en-US" altLang="ko-KR" sz="2796" dirty="0">
                  <a:latin typeface="Malgun Gothic" panose="020B0503020000020004" pitchFamily="34" charset="-127"/>
                  <a:ea typeface="Malgun Gothic" panose="020B0503020000020004" pitchFamily="34" charset="-127"/>
                </a:rPr>
                <a:t>These results suggested that the regional thickness of cornea and ACD with </a:t>
              </a:r>
              <a:r>
                <a:rPr lang="en-US" altLang="ko-KR" sz="2796" dirty="0" err="1">
                  <a:latin typeface="Malgun Gothic" panose="020B0503020000020004" pitchFamily="34" charset="-127"/>
                  <a:ea typeface="Malgun Gothic" panose="020B0503020000020004" pitchFamily="34" charset="-127"/>
                </a:rPr>
                <a:t>Pentacam</a:t>
              </a:r>
              <a:r>
                <a:rPr lang="en-US" altLang="ko-KR" sz="2796" dirty="0">
                  <a:latin typeface="Malgun Gothic" panose="020B0503020000020004" pitchFamily="34" charset="-127"/>
                  <a:ea typeface="Malgun Gothic" panose="020B0503020000020004" pitchFamily="34" charset="-127"/>
                </a:rPr>
                <a:t> can provide correct and useful diagnostic information of the morphology of the RGP contact lens fitting  and diagnosis of corneal refraction surgery</a:t>
              </a:r>
              <a:r>
                <a:rPr lang="en-US" altLang="ko-KR" sz="2796" dirty="0" smtClean="0">
                  <a:latin typeface="Malgun Gothic" panose="020B0503020000020004" pitchFamily="34" charset="-127"/>
                  <a:ea typeface="Malgun Gothic" panose="020B0503020000020004" pitchFamily="34" charset="-127"/>
                </a:rPr>
                <a:t>.</a:t>
              </a:r>
              <a:endParaRPr lang="en-US" sz="2796" dirty="0">
                <a:latin typeface="Malgun Gothic" panose="020B0503020000020004" pitchFamily="34" charset="-127"/>
                <a:ea typeface="Malgun Gothic" panose="020B0503020000020004" pitchFamily="34" charset="-127"/>
              </a:endParaRPr>
            </a:p>
            <a:p>
              <a:endParaRPr lang="en-US" sz="2796" dirty="0">
                <a:latin typeface="Malgun Gothic" panose="020B0503020000020004" pitchFamily="34" charset="-127"/>
                <a:ea typeface="Malgun Gothic" panose="020B0503020000020004" pitchFamily="34" charset="-127"/>
              </a:endParaRPr>
            </a:p>
          </p:txBody>
        </p:sp>
      </p:grpSp>
      <p:grpSp>
        <p:nvGrpSpPr>
          <p:cNvPr id="17" name="Group 16">
            <a:extLst>
              <a:ext uri="{FF2B5EF4-FFF2-40B4-BE49-F238E27FC236}">
                <a16:creationId xmlns="" xmlns:a16="http://schemas.microsoft.com/office/drawing/2014/main" id="{4931802E-97AE-4B4A-AB3C-882461B38A9F}"/>
              </a:ext>
            </a:extLst>
          </p:cNvPr>
          <p:cNvGrpSpPr/>
          <p:nvPr/>
        </p:nvGrpSpPr>
        <p:grpSpPr>
          <a:xfrm>
            <a:off x="10946362" y="23235528"/>
            <a:ext cx="10117506" cy="6951106"/>
            <a:chOff x="10992132" y="24249101"/>
            <a:chExt cx="10133119" cy="6961833"/>
          </a:xfrm>
        </p:grpSpPr>
        <p:grpSp>
          <p:nvGrpSpPr>
            <p:cNvPr id="12" name="Group 11">
              <a:extLst>
                <a:ext uri="{FF2B5EF4-FFF2-40B4-BE49-F238E27FC236}">
                  <a16:creationId xmlns="" xmlns:a16="http://schemas.microsoft.com/office/drawing/2014/main" id="{F8F8CD25-4976-A54A-80A8-04D2AB445846}"/>
                </a:ext>
              </a:extLst>
            </p:cNvPr>
            <p:cNvGrpSpPr/>
            <p:nvPr/>
          </p:nvGrpSpPr>
          <p:grpSpPr>
            <a:xfrm>
              <a:off x="10992132" y="24249101"/>
              <a:ext cx="10133119" cy="6961833"/>
              <a:chOff x="11007969" y="24247705"/>
              <a:chExt cx="10123200" cy="6955018"/>
            </a:xfrm>
          </p:grpSpPr>
          <p:sp>
            <p:nvSpPr>
              <p:cNvPr id="10" name="직사각형 9">
                <a:extLst>
                  <a:ext uri="{FF2B5EF4-FFF2-40B4-BE49-F238E27FC236}">
                    <a16:creationId xmlns="" xmlns:a16="http://schemas.microsoft.com/office/drawing/2014/main" id="{9F158DD6-0D08-F14A-9712-B895C6848514}"/>
                  </a:ext>
                </a:extLst>
              </p:cNvPr>
              <p:cNvSpPr/>
              <p:nvPr/>
            </p:nvSpPr>
            <p:spPr bwMode="auto">
              <a:xfrm>
                <a:off x="11007969" y="24586266"/>
                <a:ext cx="10123200" cy="6616457"/>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66" name="모서리가 둥근 직사각형 65"/>
              <p:cNvSpPr/>
              <p:nvPr/>
            </p:nvSpPr>
            <p:spPr bwMode="auto">
              <a:xfrm>
                <a:off x="11233398" y="24247705"/>
                <a:ext cx="9721080" cy="705600"/>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1471"/>
                <a:r>
                  <a:rPr lang="en-CA" altLang="ko-KR"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REFERENCES</a:t>
                </a:r>
                <a:endParaRPr lang="ko-KR" altLang="en-US"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29" name="TextBox 28">
              <a:extLst>
                <a:ext uri="{FF2B5EF4-FFF2-40B4-BE49-F238E27FC236}">
                  <a16:creationId xmlns="" xmlns:a16="http://schemas.microsoft.com/office/drawing/2014/main" id="{C8107D12-3FCE-874C-8BC6-4CE087D15BE9}"/>
                </a:ext>
              </a:extLst>
            </p:cNvPr>
            <p:cNvSpPr txBox="1"/>
            <p:nvPr/>
          </p:nvSpPr>
          <p:spPr>
            <a:xfrm>
              <a:off x="11217782" y="25093663"/>
              <a:ext cx="9624066" cy="4832485"/>
            </a:xfrm>
            <a:prstGeom prst="rect">
              <a:avLst/>
            </a:prstGeom>
            <a:noFill/>
          </p:spPr>
          <p:txBody>
            <a:bodyPr wrap="square" rtlCol="0">
              <a:spAutoFit/>
            </a:bodyPr>
            <a:lstStyle/>
            <a:p>
              <a:r>
                <a:rPr lang="en-US" altLang="ko-KR" sz="2796" dirty="0">
                  <a:latin typeface="Malgun Gothic" panose="020B0503020000020004" pitchFamily="34" charset="-127"/>
                  <a:ea typeface="Malgun Gothic" panose="020B0503020000020004" pitchFamily="34" charset="-127"/>
                </a:rPr>
                <a:t>[</a:t>
              </a:r>
              <a:r>
                <a:rPr lang="en-US" altLang="ko-KR" sz="2796" dirty="0" smtClean="0">
                  <a:latin typeface="Malgun Gothic" panose="020B0503020000020004" pitchFamily="34" charset="-127"/>
                  <a:ea typeface="Malgun Gothic" panose="020B0503020000020004" pitchFamily="34" charset="-127"/>
                </a:rPr>
                <a:t>1].</a:t>
              </a:r>
              <a:r>
                <a:rPr lang="en-US" altLang="ko-KR" sz="2796" dirty="0">
                  <a:latin typeface="Malgun Gothic" panose="020B0503020000020004" pitchFamily="34" charset="-127"/>
                  <a:ea typeface="Malgun Gothic" panose="020B0503020000020004" pitchFamily="34" charset="-127"/>
                </a:rPr>
                <a:t>	</a:t>
              </a:r>
              <a:r>
                <a:rPr lang="en-US" altLang="ko-KR" sz="2796" dirty="0" err="1">
                  <a:latin typeface="Malgun Gothic" panose="020B0503020000020004" pitchFamily="34" charset="-127"/>
                  <a:ea typeface="Malgun Gothic" panose="020B0503020000020004" pitchFamily="34" charset="-127"/>
                </a:rPr>
                <a:t>Uçakhan</a:t>
              </a:r>
              <a:r>
                <a:rPr lang="en-US" altLang="ko-KR" sz="2796" dirty="0">
                  <a:latin typeface="Malgun Gothic" panose="020B0503020000020004" pitchFamily="34" charset="-127"/>
                  <a:ea typeface="Malgun Gothic" panose="020B0503020000020004" pitchFamily="34" charset="-127"/>
                </a:rPr>
                <a:t> ÖÖ, </a:t>
              </a:r>
              <a:r>
                <a:rPr lang="en-US" altLang="ko-KR" sz="2796" dirty="0" err="1">
                  <a:latin typeface="Malgun Gothic" panose="020B0503020000020004" pitchFamily="34" charset="-127"/>
                  <a:ea typeface="Malgun Gothic" panose="020B0503020000020004" pitchFamily="34" charset="-127"/>
                </a:rPr>
                <a:t>Özkan</a:t>
              </a:r>
              <a:r>
                <a:rPr lang="en-US" altLang="ko-KR" sz="2796" dirty="0">
                  <a:latin typeface="Malgun Gothic" panose="020B0503020000020004" pitchFamily="34" charset="-127"/>
                  <a:ea typeface="Malgun Gothic" panose="020B0503020000020004" pitchFamily="34" charset="-127"/>
                </a:rPr>
                <a:t> M, </a:t>
              </a:r>
              <a:r>
                <a:rPr lang="en-US" altLang="ko-KR" sz="2796" dirty="0" err="1">
                  <a:latin typeface="Malgun Gothic" panose="020B0503020000020004" pitchFamily="34" charset="-127"/>
                  <a:ea typeface="Malgun Gothic" panose="020B0503020000020004" pitchFamily="34" charset="-127"/>
                </a:rPr>
                <a:t>Kanpolat</a:t>
              </a:r>
              <a:r>
                <a:rPr lang="en-US" altLang="ko-KR" sz="2796" dirty="0">
                  <a:latin typeface="Malgun Gothic" panose="020B0503020000020004" pitchFamily="34" charset="-127"/>
                  <a:ea typeface="Malgun Gothic" panose="020B0503020000020004" pitchFamily="34" charset="-127"/>
                </a:rPr>
                <a:t> A, 2006. Corneal thickness measurements in normal and </a:t>
              </a:r>
              <a:r>
                <a:rPr lang="en-US" altLang="ko-KR" sz="2796" dirty="0" err="1">
                  <a:latin typeface="Malgun Gothic" panose="020B0503020000020004" pitchFamily="34" charset="-127"/>
                  <a:ea typeface="Malgun Gothic" panose="020B0503020000020004" pitchFamily="34" charset="-127"/>
                </a:rPr>
                <a:t>keratoconic</a:t>
              </a:r>
              <a:r>
                <a:rPr lang="en-US" altLang="ko-KR" sz="2796" dirty="0">
                  <a:latin typeface="Malgun Gothic" panose="020B0503020000020004" pitchFamily="34" charset="-127"/>
                  <a:ea typeface="Malgun Gothic" panose="020B0503020000020004" pitchFamily="34" charset="-127"/>
                </a:rPr>
                <a:t> eyes: </a:t>
              </a:r>
              <a:r>
                <a:rPr lang="en-US" altLang="ko-KR" sz="2796" dirty="0" err="1">
                  <a:latin typeface="Malgun Gothic" panose="020B0503020000020004" pitchFamily="34" charset="-127"/>
                  <a:ea typeface="Malgun Gothic" panose="020B0503020000020004" pitchFamily="34" charset="-127"/>
                </a:rPr>
                <a:t>Pentacam</a:t>
              </a:r>
              <a:r>
                <a:rPr lang="en-US" altLang="ko-KR" sz="2796" dirty="0">
                  <a:latin typeface="Malgun Gothic" panose="020B0503020000020004" pitchFamily="34" charset="-127"/>
                  <a:ea typeface="Malgun Gothic" panose="020B0503020000020004" pitchFamily="34" charset="-127"/>
                </a:rPr>
                <a:t> comprehensive eye scanner versus noncontact specular microscopy and ultrasound </a:t>
              </a:r>
              <a:r>
                <a:rPr lang="en-US" altLang="ko-KR" sz="2796" dirty="0" err="1">
                  <a:latin typeface="Malgun Gothic" panose="020B0503020000020004" pitchFamily="34" charset="-127"/>
                  <a:ea typeface="Malgun Gothic" panose="020B0503020000020004" pitchFamily="34" charset="-127"/>
                </a:rPr>
                <a:t>pachymetry</a:t>
              </a:r>
              <a:r>
                <a:rPr lang="en-US" altLang="ko-KR" sz="2796" dirty="0">
                  <a:latin typeface="Malgun Gothic" panose="020B0503020000020004" pitchFamily="34" charset="-127"/>
                  <a:ea typeface="Malgun Gothic" panose="020B0503020000020004" pitchFamily="34" charset="-127"/>
                </a:rPr>
                <a:t>. J Cataract Refract </a:t>
              </a:r>
              <a:r>
                <a:rPr lang="en-US" altLang="ko-KR" sz="2796" dirty="0" err="1">
                  <a:latin typeface="Malgun Gothic" panose="020B0503020000020004" pitchFamily="34" charset="-127"/>
                  <a:ea typeface="Malgun Gothic" panose="020B0503020000020004" pitchFamily="34" charset="-127"/>
                </a:rPr>
                <a:t>Surg</a:t>
              </a:r>
              <a:r>
                <a:rPr lang="en-US" altLang="ko-KR" sz="2796" dirty="0">
                  <a:latin typeface="Malgun Gothic" panose="020B0503020000020004" pitchFamily="34" charset="-127"/>
                  <a:ea typeface="Malgun Gothic" panose="020B0503020000020004" pitchFamily="34" charset="-127"/>
                </a:rPr>
                <a:t>, 32(6):970-977.  </a:t>
              </a:r>
            </a:p>
            <a:p>
              <a:r>
                <a:rPr lang="en-US" altLang="ko-KR" sz="2796" dirty="0" smtClean="0">
                  <a:latin typeface="Malgun Gothic" panose="020B0503020000020004" pitchFamily="34" charset="-127"/>
                  <a:ea typeface="Malgun Gothic" panose="020B0503020000020004" pitchFamily="34" charset="-127"/>
                </a:rPr>
                <a:t>[2].</a:t>
              </a:r>
              <a:r>
                <a:rPr lang="en-US" altLang="ko-KR" sz="2796" dirty="0">
                  <a:latin typeface="Malgun Gothic" panose="020B0503020000020004" pitchFamily="34" charset="-127"/>
                  <a:ea typeface="Malgun Gothic" panose="020B0503020000020004" pitchFamily="34" charset="-127"/>
                </a:rPr>
                <a:t>	Ponce CMP, Rocha KM, Smith SD, et al., 2009. Central and peripheral corneal thickness measured with optical coherence tomography, </a:t>
              </a:r>
              <a:r>
                <a:rPr lang="en-US" altLang="ko-KR" sz="2796" dirty="0" err="1">
                  <a:latin typeface="Malgun Gothic" panose="020B0503020000020004" pitchFamily="34" charset="-127"/>
                  <a:ea typeface="Malgun Gothic" panose="020B0503020000020004" pitchFamily="34" charset="-127"/>
                </a:rPr>
                <a:t>Scheimpflug</a:t>
              </a:r>
              <a:r>
                <a:rPr lang="en-US" altLang="ko-KR" sz="2796" dirty="0">
                  <a:latin typeface="Malgun Gothic" panose="020B0503020000020004" pitchFamily="34" charset="-127"/>
                  <a:ea typeface="Malgun Gothic" panose="020B0503020000020004" pitchFamily="34" charset="-127"/>
                </a:rPr>
                <a:t> imaging, and ultrasound </a:t>
              </a:r>
              <a:r>
                <a:rPr lang="en-US" altLang="ko-KR" sz="2796" dirty="0" err="1">
                  <a:latin typeface="Malgun Gothic" panose="020B0503020000020004" pitchFamily="34" charset="-127"/>
                  <a:ea typeface="Malgun Gothic" panose="020B0503020000020004" pitchFamily="34" charset="-127"/>
                </a:rPr>
                <a:t>pachymetry</a:t>
              </a:r>
              <a:r>
                <a:rPr lang="en-US" altLang="ko-KR" sz="2796" dirty="0">
                  <a:latin typeface="Malgun Gothic" panose="020B0503020000020004" pitchFamily="34" charset="-127"/>
                  <a:ea typeface="Malgun Gothic" panose="020B0503020000020004" pitchFamily="34" charset="-127"/>
                </a:rPr>
                <a:t> in normal, </a:t>
              </a:r>
              <a:r>
                <a:rPr lang="en-US" altLang="ko-KR" sz="2796" dirty="0" err="1">
                  <a:latin typeface="Malgun Gothic" panose="020B0503020000020004" pitchFamily="34" charset="-127"/>
                  <a:ea typeface="Malgun Gothic" panose="020B0503020000020004" pitchFamily="34" charset="-127"/>
                </a:rPr>
                <a:t>keratoconus</a:t>
              </a:r>
              <a:r>
                <a:rPr lang="en-US" altLang="ko-KR" sz="2796" dirty="0">
                  <a:latin typeface="Malgun Gothic" panose="020B0503020000020004" pitchFamily="34" charset="-127"/>
                  <a:ea typeface="Malgun Gothic" panose="020B0503020000020004" pitchFamily="34" charset="-127"/>
                </a:rPr>
                <a:t>-suspect, and post-laser in situ </a:t>
              </a:r>
              <a:r>
                <a:rPr lang="en-US" altLang="ko-KR" sz="2796" dirty="0" err="1">
                  <a:latin typeface="Malgun Gothic" panose="020B0503020000020004" pitchFamily="34" charset="-127"/>
                  <a:ea typeface="Malgun Gothic" panose="020B0503020000020004" pitchFamily="34" charset="-127"/>
                </a:rPr>
                <a:t>keratomileusis</a:t>
              </a:r>
              <a:r>
                <a:rPr lang="en-US" altLang="ko-KR" sz="2796" dirty="0">
                  <a:latin typeface="Malgun Gothic" panose="020B0503020000020004" pitchFamily="34" charset="-127"/>
                  <a:ea typeface="Malgun Gothic" panose="020B0503020000020004" pitchFamily="34" charset="-127"/>
                </a:rPr>
                <a:t> eyes. J Cataract Refract </a:t>
              </a:r>
              <a:r>
                <a:rPr lang="en-US" altLang="ko-KR" sz="2796" dirty="0" err="1">
                  <a:latin typeface="Malgun Gothic" panose="020B0503020000020004" pitchFamily="34" charset="-127"/>
                  <a:ea typeface="Malgun Gothic" panose="020B0503020000020004" pitchFamily="34" charset="-127"/>
                </a:rPr>
                <a:t>Surg</a:t>
              </a:r>
              <a:r>
                <a:rPr lang="en-US" altLang="ko-KR" sz="2796" dirty="0">
                  <a:latin typeface="Malgun Gothic" panose="020B0503020000020004" pitchFamily="34" charset="-127"/>
                  <a:ea typeface="Malgun Gothic" panose="020B0503020000020004" pitchFamily="34" charset="-127"/>
                </a:rPr>
                <a:t>, 35(6):1055-1062.  </a:t>
              </a:r>
              <a:endParaRPr lang="en-US" sz="2796" dirty="0">
                <a:latin typeface="Malgun Gothic" panose="020B0503020000020004" pitchFamily="34" charset="-127"/>
                <a:ea typeface="Malgun Gothic" panose="020B0503020000020004" pitchFamily="34" charset="-127"/>
              </a:endParaRPr>
            </a:p>
          </p:txBody>
        </p:sp>
      </p:grpSp>
    </p:spTree>
    <p:extLst>
      <p:ext uri="{BB962C8B-B14F-4D97-AF65-F5344CB8AC3E}">
        <p14:creationId xmlns:p14="http://schemas.microsoft.com/office/powerpoint/2010/main" val="902048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4FFF5"/>
        </a:solidFill>
        <a:effectLst/>
      </p:bgPr>
    </p:bg>
    <p:spTree>
      <p:nvGrpSpPr>
        <p:cNvPr id="1" name=""/>
        <p:cNvGrpSpPr/>
        <p:nvPr/>
      </p:nvGrpSpPr>
      <p:grpSpPr>
        <a:xfrm>
          <a:off x="0" y="0"/>
          <a:ext cx="0" cy="0"/>
          <a:chOff x="0" y="0"/>
          <a:chExt cx="0" cy="0"/>
        </a:xfrm>
      </p:grpSpPr>
      <p:sp>
        <p:nvSpPr>
          <p:cNvPr id="23" name="직사각형 3">
            <a:extLst>
              <a:ext uri="{FF2B5EF4-FFF2-40B4-BE49-F238E27FC236}">
                <a16:creationId xmlns="" xmlns:a16="http://schemas.microsoft.com/office/drawing/2014/main" id="{E1A7F316-5E42-3640-A75E-30F26F21A388}"/>
              </a:ext>
            </a:extLst>
          </p:cNvPr>
          <p:cNvSpPr/>
          <p:nvPr/>
        </p:nvSpPr>
        <p:spPr bwMode="auto">
          <a:xfrm>
            <a:off x="475620" y="5434383"/>
            <a:ext cx="6866878" cy="594242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24" name="모서리가 둥근 직사각형 4">
            <a:extLst>
              <a:ext uri="{FF2B5EF4-FFF2-40B4-BE49-F238E27FC236}">
                <a16:creationId xmlns="" xmlns:a16="http://schemas.microsoft.com/office/drawing/2014/main" id="{FB098D9D-788C-A343-9D1C-DF1A1EF82297}"/>
              </a:ext>
            </a:extLst>
          </p:cNvPr>
          <p:cNvSpPr/>
          <p:nvPr/>
        </p:nvSpPr>
        <p:spPr bwMode="auto">
          <a:xfrm>
            <a:off x="617168" y="5045248"/>
            <a:ext cx="6583782" cy="699257"/>
          </a:xfrm>
          <a:prstGeom prst="roundRect">
            <a:avLst/>
          </a:prstGeom>
          <a:solidFill>
            <a:srgbClr val="6C6254"/>
          </a:solidFill>
          <a:ln w="9525" cap="flat" cmpd="sng" algn="ctr">
            <a:solidFill>
              <a:srgbClr val="6C6254"/>
            </a:solidFill>
            <a:prstDash val="solid"/>
            <a:round/>
            <a:headEnd type="none" w="med" len="med"/>
            <a:tailEnd type="none" w="med" len="med"/>
          </a:ln>
          <a:effectLst/>
        </p:spPr>
        <p:txBody>
          <a:bodyPr vert="horz" wrap="square" lIns="91440" tIns="45720" rIns="91440" bIns="45720" numCol="1" rtlCol="0" anchor="t" anchorCtr="0" compatLnSpc="1"/>
          <a:lstStyle/>
          <a:p>
            <a:pPr algn="ctr" defTabSz="3086100"/>
            <a:r>
              <a:rPr lang="en-US" altLang="ko-KR" sz="4000" b="1" dirty="0">
                <a:ln w="18415" cmpd="sng">
                  <a:noFill/>
                  <a:prstDash val="solid"/>
                </a:ln>
                <a:solidFill>
                  <a:schemeClr val="bg1"/>
                </a:solidFill>
                <a:latin typeface="Malgun Gothic" panose="020B0503020000020004" pitchFamily="34" charset="-127"/>
                <a:ea typeface="Malgun Gothic" panose="020B0503020000020004" pitchFamily="34" charset="-127"/>
                <a:cs typeface="Calibri" panose="020F0502020204030204" pitchFamily="34" charset="0"/>
              </a:rPr>
              <a:t>INTRODUCTION</a:t>
            </a:r>
            <a:endParaRPr lang="ko-KR" altLang="en-US" sz="4000" b="1" dirty="0">
              <a:ln w="18415" cmpd="sng">
                <a:noFill/>
                <a:prstDash val="solid"/>
              </a:ln>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a:p>
            <a:pPr marL="0" marR="0" indent="0" algn="ctr" defTabSz="3086100" rtl="0" eaLnBrk="1" fontAlgn="base" latinLnBrk="1" hangingPunct="1">
              <a:lnSpc>
                <a:spcPct val="100000"/>
              </a:lnSpc>
              <a:spcBef>
                <a:spcPct val="0"/>
              </a:spcBef>
              <a:spcAft>
                <a:spcPct val="0"/>
              </a:spcAft>
              <a:buClrTx/>
              <a:buSzTx/>
              <a:buFontTx/>
              <a:buNone/>
              <a:tabLst/>
            </a:pP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sp>
        <p:nvSpPr>
          <p:cNvPr id="25" name="TextBox 24">
            <a:extLst>
              <a:ext uri="{FF2B5EF4-FFF2-40B4-BE49-F238E27FC236}">
                <a16:creationId xmlns="" xmlns:a16="http://schemas.microsoft.com/office/drawing/2014/main" id="{69BAFCA5-B712-BF46-BE85-62A39D43F5CE}"/>
              </a:ext>
            </a:extLst>
          </p:cNvPr>
          <p:cNvSpPr txBox="1"/>
          <p:nvPr/>
        </p:nvSpPr>
        <p:spPr>
          <a:xfrm>
            <a:off x="654942" y="5904881"/>
            <a:ext cx="6577515" cy="4832092"/>
          </a:xfrm>
          <a:prstGeom prst="rect">
            <a:avLst/>
          </a:prstGeom>
          <a:noFill/>
        </p:spPr>
        <p:txBody>
          <a:bodyPr wrap="square" rtlCol="0">
            <a:spAutoFit/>
          </a:bodyPr>
          <a:lstStyle/>
          <a:p>
            <a:r>
              <a:rPr lang="ko-KR" altLang="en-US" sz="2800" dirty="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굴절이상 </a:t>
            </a:r>
            <a:r>
              <a:rPr lang="ko-KR" altLang="en-US" sz="2800" dirty="0">
                <a:latin typeface="Malgun Gothic" panose="020B0503020000020004" pitchFamily="34" charset="-127"/>
                <a:ea typeface="Malgun Gothic" panose="020B0503020000020004" pitchFamily="34" charset="-127"/>
              </a:rPr>
              <a:t>눈에 대한 교정시력의 개선 방법은 광학적</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의학적</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약리적</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기능적 등 다양하게 시행되고 있다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현재 가장 널리 이용되고 있는 방법은 광학적 방법으로 안경 및 콘택트렌즈 등이 사용되고 있다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의료산업의 발달로 </a:t>
            </a:r>
            <a:r>
              <a:rPr lang="ko-KR" altLang="en-US" sz="2800" dirty="0" err="1">
                <a:latin typeface="Malgun Gothic" panose="020B0503020000020004" pitchFamily="34" charset="-127"/>
                <a:ea typeface="Malgun Gothic" panose="020B0503020000020004" pitchFamily="34" charset="-127"/>
              </a:rPr>
              <a:t>시기능</a:t>
            </a:r>
            <a:r>
              <a:rPr lang="ko-KR" altLang="en-US" sz="2800" dirty="0">
                <a:latin typeface="Malgun Gothic" panose="020B0503020000020004" pitchFamily="34" charset="-127"/>
                <a:ea typeface="Malgun Gothic" panose="020B0503020000020004" pitchFamily="34" charset="-127"/>
              </a:rPr>
              <a:t> 훈련을 통한  시력 개선이 선진국에서 수행되고 있다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본 연구에서 개발한 </a:t>
            </a:r>
            <a:r>
              <a:rPr lang="ko-KR" altLang="en-US" sz="2800" dirty="0" err="1">
                <a:latin typeface="Malgun Gothic" panose="020B0503020000020004" pitchFamily="34" charset="-127"/>
                <a:ea typeface="Malgun Gothic" panose="020B0503020000020004" pitchFamily="34" charset="-127"/>
              </a:rPr>
              <a:t>시기능</a:t>
            </a:r>
            <a:r>
              <a:rPr lang="ko-KR" altLang="en-US" sz="2800" dirty="0">
                <a:latin typeface="Malgun Gothic" panose="020B0503020000020004" pitchFamily="34" charset="-127"/>
                <a:ea typeface="Malgun Gothic" panose="020B0503020000020004" pitchFamily="34" charset="-127"/>
              </a:rPr>
              <a:t> 훈련렌즈의  광학적 특성을 분석하여 향후 임상에 적용하는데 기초 자료를 획득하고자 한다</a:t>
            </a:r>
            <a:r>
              <a:rPr lang="en-US" altLang="ko-KR" sz="2800" dirty="0" smtClean="0">
                <a:latin typeface="Malgun Gothic" panose="020B0503020000020004" pitchFamily="34" charset="-127"/>
                <a:ea typeface="Malgun Gothic" panose="020B0503020000020004" pitchFamily="34" charset="-127"/>
              </a:rPr>
              <a:t>.</a:t>
            </a:r>
            <a:endParaRPr lang="en-US" sz="2800" dirty="0">
              <a:latin typeface="Malgun Gothic" panose="020B0503020000020004" pitchFamily="34" charset="-127"/>
              <a:ea typeface="Malgun Gothic" panose="020B0503020000020004" pitchFamily="34" charset="-127"/>
            </a:endParaRPr>
          </a:p>
        </p:txBody>
      </p:sp>
      <p:grpSp>
        <p:nvGrpSpPr>
          <p:cNvPr id="26" name="Group 25">
            <a:extLst>
              <a:ext uri="{FF2B5EF4-FFF2-40B4-BE49-F238E27FC236}">
                <a16:creationId xmlns="" xmlns:a16="http://schemas.microsoft.com/office/drawing/2014/main" id="{DB8C7A26-D9BA-8C48-9545-FB3404A4B2F0}"/>
              </a:ext>
            </a:extLst>
          </p:cNvPr>
          <p:cNvGrpSpPr/>
          <p:nvPr/>
        </p:nvGrpSpPr>
        <p:grpSpPr>
          <a:xfrm>
            <a:off x="7686386" y="5044262"/>
            <a:ext cx="13435055" cy="19195359"/>
            <a:chOff x="7592335" y="5044313"/>
            <a:chExt cx="13435055" cy="19195359"/>
          </a:xfrm>
        </p:grpSpPr>
        <p:grpSp>
          <p:nvGrpSpPr>
            <p:cNvPr id="27" name="Group 26">
              <a:extLst>
                <a:ext uri="{FF2B5EF4-FFF2-40B4-BE49-F238E27FC236}">
                  <a16:creationId xmlns="" xmlns:a16="http://schemas.microsoft.com/office/drawing/2014/main" id="{F85368F2-CA1A-0745-B729-0131AA91E844}"/>
                </a:ext>
              </a:extLst>
            </p:cNvPr>
            <p:cNvGrpSpPr/>
            <p:nvPr/>
          </p:nvGrpSpPr>
          <p:grpSpPr>
            <a:xfrm>
              <a:off x="7592335" y="5044313"/>
              <a:ext cx="13435055" cy="19195359"/>
              <a:chOff x="7451115" y="5069384"/>
              <a:chExt cx="13435055" cy="19195359"/>
            </a:xfrm>
          </p:grpSpPr>
          <p:sp>
            <p:nvSpPr>
              <p:cNvPr id="29" name="직사각형 3">
                <a:extLst>
                  <a:ext uri="{FF2B5EF4-FFF2-40B4-BE49-F238E27FC236}">
                    <a16:creationId xmlns="" xmlns:a16="http://schemas.microsoft.com/office/drawing/2014/main" id="{FAB78166-0A69-5743-96EA-A2993F9B3BF6}"/>
                  </a:ext>
                </a:extLst>
              </p:cNvPr>
              <p:cNvSpPr/>
              <p:nvPr/>
            </p:nvSpPr>
            <p:spPr bwMode="auto">
              <a:xfrm>
                <a:off x="7451115" y="5459455"/>
                <a:ext cx="13435055" cy="1880528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30" name="모서리가 둥근 직사각형 33">
                <a:extLst>
                  <a:ext uri="{FF2B5EF4-FFF2-40B4-BE49-F238E27FC236}">
                    <a16:creationId xmlns="" xmlns:a16="http://schemas.microsoft.com/office/drawing/2014/main" id="{C1B9C410-DEE9-1E4B-84E1-F98EF2B2C7F8}"/>
                  </a:ext>
                </a:extLst>
              </p:cNvPr>
              <p:cNvSpPr/>
              <p:nvPr/>
            </p:nvSpPr>
            <p:spPr bwMode="auto">
              <a:xfrm>
                <a:off x="7577470" y="5069384"/>
                <a:ext cx="13135646" cy="700243"/>
              </a:xfrm>
              <a:prstGeom prst="roundRect">
                <a:avLst/>
              </a:prstGeom>
              <a:solidFill>
                <a:srgbClr val="6C6254"/>
              </a:solidFill>
              <a:ln w="9525" cap="flat" cmpd="sng" algn="ctr">
                <a:solidFill>
                  <a:srgbClr val="6C6254"/>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RESULTS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28" name="TextBox 27">
              <a:extLst>
                <a:ext uri="{FF2B5EF4-FFF2-40B4-BE49-F238E27FC236}">
                  <a16:creationId xmlns="" xmlns:a16="http://schemas.microsoft.com/office/drawing/2014/main" id="{0931ADED-84EF-6E4A-AC92-999AB51A1410}"/>
                </a:ext>
              </a:extLst>
            </p:cNvPr>
            <p:cNvSpPr txBox="1"/>
            <p:nvPr/>
          </p:nvSpPr>
          <p:spPr>
            <a:xfrm>
              <a:off x="7826159" y="5920359"/>
              <a:ext cx="13082858" cy="3970318"/>
            </a:xfrm>
            <a:prstGeom prst="rect">
              <a:avLst/>
            </a:prstGeom>
            <a:noFill/>
          </p:spPr>
          <p:txBody>
            <a:bodyPr wrap="square" rtlCol="0">
              <a:spAutoFit/>
            </a:bodyPr>
            <a:lstStyle/>
            <a:p>
              <a:r>
                <a:rPr lang="ko-KR" altLang="en-US" sz="2800" dirty="0" smtClean="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 </a:t>
              </a:r>
              <a:r>
                <a:rPr lang="ko-KR" altLang="en-US" sz="2800" dirty="0" err="1">
                  <a:latin typeface="Malgun Gothic" panose="020B0503020000020004" pitchFamily="34" charset="-127"/>
                  <a:ea typeface="Malgun Gothic" panose="020B0503020000020004" pitchFamily="34" charset="-127"/>
                </a:rPr>
                <a:t>시기능</a:t>
              </a:r>
              <a:r>
                <a:rPr lang="ko-KR" altLang="en-US" sz="2800" dirty="0">
                  <a:latin typeface="Malgun Gothic" panose="020B0503020000020004" pitchFamily="34" charset="-127"/>
                  <a:ea typeface="Malgun Gothic" panose="020B0503020000020004" pitchFamily="34" charset="-127"/>
                </a:rPr>
                <a:t> 훈련렌즈 </a:t>
              </a:r>
              <a:r>
                <a:rPr lang="en-US" altLang="ko-KR" sz="2800" dirty="0">
                  <a:latin typeface="Malgun Gothic" panose="020B0503020000020004" pitchFamily="34" charset="-127"/>
                  <a:ea typeface="Malgun Gothic" panose="020B0503020000020004" pitchFamily="34" charset="-127"/>
                </a:rPr>
                <a:t>[</a:t>
              </a:r>
              <a:r>
                <a:rPr lang="en-US" altLang="ko-KR" sz="2800" dirty="0" err="1">
                  <a:latin typeface="Malgun Gothic" panose="020B0503020000020004" pitchFamily="34" charset="-127"/>
                  <a:ea typeface="Malgun Gothic" panose="020B0503020000020004" pitchFamily="34" charset="-127"/>
                </a:rPr>
                <a:t>Optotune</a:t>
              </a:r>
              <a:r>
                <a:rPr lang="en-US" altLang="ko-KR" sz="2800" dirty="0">
                  <a:latin typeface="Malgun Gothic" panose="020B0503020000020004" pitchFamily="34" charset="-127"/>
                  <a:ea typeface="Malgun Gothic" panose="020B0503020000020004" pitchFamily="34" charset="-127"/>
                </a:rPr>
                <a:t>] </a:t>
              </a:r>
              <a:r>
                <a:rPr lang="ko-KR" altLang="en-US" sz="2800" dirty="0" err="1">
                  <a:latin typeface="Malgun Gothic" panose="020B0503020000020004" pitchFamily="34" charset="-127"/>
                  <a:ea typeface="Malgun Gothic" panose="020B0503020000020004" pitchFamily="34" charset="-127"/>
                </a:rPr>
                <a:t>청색광</a:t>
              </a:r>
              <a:r>
                <a:rPr lang="ko-KR" altLang="en-US" sz="2800" dirty="0">
                  <a:latin typeface="Malgun Gothic" panose="020B0503020000020004" pitchFamily="34" charset="-127"/>
                  <a:ea typeface="Malgun Gothic" panose="020B0503020000020004" pitchFamily="34" charset="-127"/>
                </a:rPr>
                <a:t> </a:t>
              </a:r>
              <a:r>
                <a:rPr lang="ko-KR" altLang="en-US" sz="2800" dirty="0" err="1">
                  <a:latin typeface="Malgun Gothic" panose="020B0503020000020004" pitchFamily="34" charset="-127"/>
                  <a:ea typeface="Malgun Gothic" panose="020B0503020000020004" pitchFamily="34" charset="-127"/>
                </a:rPr>
                <a:t>투과률</a:t>
              </a:r>
              <a:r>
                <a:rPr lang="en-US" altLang="ko-KR" sz="2800" dirty="0">
                  <a:latin typeface="Malgun Gothic" panose="020B0503020000020004" pitchFamily="34" charset="-127"/>
                  <a:ea typeface="Malgun Gothic" panose="020B0503020000020004" pitchFamily="34" charset="-127"/>
                </a:rPr>
                <a:t>[380-500nm]</a:t>
              </a:r>
              <a:r>
                <a:rPr lang="en-US" altLang="ko-KR" sz="2800" dirty="0" err="1">
                  <a:latin typeface="Malgun Gothic" panose="020B0503020000020004" pitchFamily="34" charset="-127"/>
                  <a:ea typeface="Malgun Gothic" panose="020B0503020000020004" pitchFamily="34" charset="-127"/>
                </a:rPr>
                <a:t>dms</a:t>
              </a:r>
              <a:r>
                <a:rPr lang="en-US" altLang="ko-KR" sz="2800" dirty="0">
                  <a:latin typeface="Malgun Gothic" panose="020B0503020000020004" pitchFamily="34" charset="-127"/>
                  <a:ea typeface="Malgun Gothic" panose="020B0503020000020004" pitchFamily="34" charset="-127"/>
                </a:rPr>
                <a:t> 94.20%</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흐림도 </a:t>
              </a:r>
              <a:r>
                <a:rPr lang="en-US" altLang="ko-KR" sz="2800" dirty="0">
                  <a:latin typeface="Malgun Gothic" panose="020B0503020000020004" pitchFamily="34" charset="-127"/>
                  <a:ea typeface="Malgun Gothic" panose="020B0503020000020004" pitchFamily="34" charset="-127"/>
                </a:rPr>
                <a:t>[Haze] </a:t>
              </a:r>
              <a:r>
                <a:rPr lang="ko-KR" altLang="en-US" sz="2800" dirty="0">
                  <a:latin typeface="Malgun Gothic" panose="020B0503020000020004" pitchFamily="34" charset="-127"/>
                  <a:ea typeface="Malgun Gothic" panose="020B0503020000020004" pitchFamily="34" charset="-127"/>
                </a:rPr>
                <a:t>분석에서는 </a:t>
              </a:r>
              <a:r>
                <a:rPr lang="en-US" altLang="ko-KR" sz="2800" dirty="0">
                  <a:latin typeface="Malgun Gothic" panose="020B0503020000020004" pitchFamily="34" charset="-127"/>
                  <a:ea typeface="Malgun Gothic" panose="020B0503020000020004" pitchFamily="34" charset="-127"/>
                </a:rPr>
                <a:t>48.73+/-0.641%</a:t>
              </a:r>
              <a:r>
                <a:rPr lang="ko-KR" altLang="en-US" sz="2800" dirty="0">
                  <a:latin typeface="Malgun Gothic" panose="020B0503020000020004" pitchFamily="34" charset="-127"/>
                  <a:ea typeface="Malgun Gothic" panose="020B0503020000020004" pitchFamily="34" charset="-127"/>
                </a:rPr>
                <a:t>이며</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투영도</a:t>
              </a:r>
              <a:r>
                <a:rPr lang="en-US" altLang="ko-KR" sz="2800" dirty="0">
                  <a:latin typeface="Malgun Gothic" panose="020B0503020000020004" pitchFamily="34" charset="-127"/>
                  <a:ea typeface="Malgun Gothic" panose="020B0503020000020004" pitchFamily="34" charset="-127"/>
                </a:rPr>
                <a:t>[Clarity] </a:t>
              </a:r>
              <a:r>
                <a:rPr lang="ko-KR" altLang="en-US" sz="2800" dirty="0">
                  <a:latin typeface="Malgun Gothic" panose="020B0503020000020004" pitchFamily="34" charset="-127"/>
                  <a:ea typeface="Malgun Gothic" panose="020B0503020000020004" pitchFamily="34" charset="-127"/>
                </a:rPr>
                <a:t>분석에서는 </a:t>
              </a:r>
              <a:r>
                <a:rPr lang="en-US" altLang="ko-KR" sz="2800" dirty="0">
                  <a:latin typeface="Malgun Gothic" panose="020B0503020000020004" pitchFamily="34" charset="-127"/>
                  <a:ea typeface="Malgun Gothic" panose="020B0503020000020004" pitchFamily="34" charset="-127"/>
                </a:rPr>
                <a:t>0.00+/-0.00%</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렌즈의 중심두께는 </a:t>
              </a:r>
              <a:r>
                <a:rPr lang="en-US" altLang="ko-KR" sz="2800" dirty="0">
                  <a:latin typeface="Malgun Gothic" panose="020B0503020000020004" pitchFamily="34" charset="-127"/>
                  <a:ea typeface="Malgun Gothic" panose="020B0503020000020004" pitchFamily="34" charset="-127"/>
                </a:rPr>
                <a:t>8.50mm</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err="1">
                  <a:latin typeface="Malgun Gothic" panose="020B0503020000020004" pitchFamily="34" charset="-127"/>
                  <a:ea typeface="Malgun Gothic" panose="020B0503020000020004" pitchFamily="34" charset="-127"/>
                </a:rPr>
                <a:t>발수각</a:t>
              </a:r>
              <a:r>
                <a:rPr lang="ko-KR" altLang="en-US" sz="2800" dirty="0">
                  <a:latin typeface="Malgun Gothic" panose="020B0503020000020004" pitchFamily="34" charset="-127"/>
                  <a:ea typeface="Malgun Gothic" panose="020B0503020000020004" pitchFamily="34" charset="-127"/>
                </a:rPr>
                <a:t> 분석에서는 </a:t>
              </a:r>
              <a:r>
                <a:rPr lang="en-US" altLang="ko-KR" sz="2800" dirty="0">
                  <a:latin typeface="Malgun Gothic" panose="020B0503020000020004" pitchFamily="34" charset="-127"/>
                  <a:ea typeface="Malgun Gothic" panose="020B0503020000020004" pitchFamily="34" charset="-127"/>
                </a:rPr>
                <a:t>angle L 47.54degree, angle R 47.23 degree, angle mean 46.89degree</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자외선 </a:t>
              </a:r>
              <a:r>
                <a:rPr lang="ko-KR" altLang="en-US" sz="2800" dirty="0" err="1">
                  <a:latin typeface="Malgun Gothic" panose="020B0503020000020004" pitchFamily="34" charset="-127"/>
                  <a:ea typeface="Malgun Gothic" panose="020B0503020000020004" pitchFamily="34" charset="-127"/>
                </a:rPr>
                <a:t>투과률</a:t>
              </a:r>
              <a:r>
                <a:rPr lang="ko-KR" altLang="en-US" sz="2800" dirty="0">
                  <a:latin typeface="Malgun Gothic" panose="020B0503020000020004" pitchFamily="34" charset="-127"/>
                  <a:ea typeface="Malgun Gothic" panose="020B0503020000020004" pitchFamily="34" charset="-127"/>
                </a:rPr>
                <a:t> 분석에서 </a:t>
              </a:r>
              <a:r>
                <a:rPr lang="en-US" altLang="ko-KR" sz="2800" dirty="0">
                  <a:latin typeface="Malgun Gothic" panose="020B0503020000020004" pitchFamily="34" charset="-127"/>
                  <a:ea typeface="Malgun Gothic" panose="020B0503020000020004" pitchFamily="34" charset="-127"/>
                </a:rPr>
                <a:t>280nm</a:t>
              </a:r>
              <a:r>
                <a:rPr lang="ko-KR" altLang="en-US" sz="2800" dirty="0">
                  <a:latin typeface="Malgun Gothic" panose="020B0503020000020004" pitchFamily="34" charset="-127"/>
                  <a:ea typeface="Malgun Gothic" panose="020B0503020000020004" pitchFamily="34" charset="-127"/>
                </a:rPr>
                <a:t>에서 </a:t>
              </a:r>
              <a:r>
                <a:rPr lang="en-US" altLang="ko-KR" sz="2800" dirty="0">
                  <a:latin typeface="Malgun Gothic" panose="020B0503020000020004" pitchFamily="34" charset="-127"/>
                  <a:ea typeface="Malgun Gothic" panose="020B0503020000020004" pitchFamily="34" charset="-127"/>
                </a:rPr>
                <a:t>315nm </a:t>
              </a:r>
              <a:r>
                <a:rPr lang="ko-KR" altLang="en-US" sz="2800" dirty="0">
                  <a:latin typeface="Malgun Gothic" panose="020B0503020000020004" pitchFamily="34" charset="-127"/>
                  <a:ea typeface="Malgun Gothic" panose="020B0503020000020004" pitchFamily="34" charset="-127"/>
                </a:rPr>
                <a:t>사이는 </a:t>
              </a:r>
              <a:r>
                <a:rPr lang="en-US" altLang="ko-KR" sz="2800" dirty="0">
                  <a:latin typeface="Malgun Gothic" panose="020B0503020000020004" pitchFamily="34" charset="-127"/>
                  <a:ea typeface="Malgun Gothic" panose="020B0503020000020004" pitchFamily="34" charset="-127"/>
                </a:rPr>
                <a:t>4.661%, 315nm</a:t>
              </a:r>
              <a:r>
                <a:rPr lang="ko-KR" altLang="en-US" sz="2800" dirty="0">
                  <a:latin typeface="Malgun Gothic" panose="020B0503020000020004" pitchFamily="34" charset="-127"/>
                  <a:ea typeface="Malgun Gothic" panose="020B0503020000020004" pitchFamily="34" charset="-127"/>
                </a:rPr>
                <a:t>에서 </a:t>
              </a:r>
              <a:r>
                <a:rPr lang="en-US" altLang="ko-KR" sz="2800" dirty="0">
                  <a:latin typeface="Malgun Gothic" panose="020B0503020000020004" pitchFamily="34" charset="-127"/>
                  <a:ea typeface="Malgun Gothic" panose="020B0503020000020004" pitchFamily="34" charset="-127"/>
                </a:rPr>
                <a:t>380nm</a:t>
              </a:r>
              <a:r>
                <a:rPr lang="ko-KR" altLang="en-US" sz="2800" dirty="0">
                  <a:latin typeface="Malgun Gothic" panose="020B0503020000020004" pitchFamily="34" charset="-127"/>
                  <a:ea typeface="Malgun Gothic" panose="020B0503020000020004" pitchFamily="34" charset="-127"/>
                </a:rPr>
                <a:t>사이는 </a:t>
              </a:r>
              <a:r>
                <a:rPr lang="en-US" altLang="ko-KR" sz="2800" dirty="0">
                  <a:latin typeface="Malgun Gothic" panose="020B0503020000020004" pitchFamily="34" charset="-127"/>
                  <a:ea typeface="Malgun Gothic" panose="020B0503020000020004" pitchFamily="34" charset="-127"/>
                </a:rPr>
                <a:t>38.15%, 380nm</a:t>
              </a:r>
              <a:r>
                <a:rPr lang="ko-KR" altLang="en-US" sz="2800" dirty="0">
                  <a:latin typeface="Malgun Gothic" panose="020B0503020000020004" pitchFamily="34" charset="-127"/>
                  <a:ea typeface="Malgun Gothic" panose="020B0503020000020004" pitchFamily="34" charset="-127"/>
                </a:rPr>
                <a:t>에서 </a:t>
              </a:r>
              <a:r>
                <a:rPr lang="en-US" altLang="ko-KR" sz="2800" dirty="0">
                  <a:latin typeface="Malgun Gothic" panose="020B0503020000020004" pitchFamily="34" charset="-127"/>
                  <a:ea typeface="Malgun Gothic" panose="020B0503020000020004" pitchFamily="34" charset="-127"/>
                </a:rPr>
                <a:t>780nm </a:t>
              </a:r>
              <a:r>
                <a:rPr lang="ko-KR" altLang="en-US" sz="2800" dirty="0">
                  <a:latin typeface="Malgun Gothic" panose="020B0503020000020004" pitchFamily="34" charset="-127"/>
                  <a:ea typeface="Malgun Gothic" panose="020B0503020000020004" pitchFamily="34" charset="-127"/>
                </a:rPr>
                <a:t>사이는 </a:t>
              </a:r>
              <a:r>
                <a:rPr lang="en-US" altLang="ko-KR" sz="2800" dirty="0">
                  <a:latin typeface="Malgun Gothic" panose="020B0503020000020004" pitchFamily="34" charset="-127"/>
                  <a:ea typeface="Malgun Gothic" panose="020B0503020000020004" pitchFamily="34" charset="-127"/>
                </a:rPr>
                <a:t>95.60%</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err="1">
                  <a:latin typeface="Malgun Gothic" panose="020B0503020000020004" pitchFamily="34" charset="-127"/>
                  <a:ea typeface="Malgun Gothic" panose="020B0503020000020004" pitchFamily="34" charset="-127"/>
                </a:rPr>
                <a:t>굴절력은</a:t>
              </a:r>
              <a:r>
                <a:rPr lang="ko-KR" altLang="en-US" sz="2800" dirty="0">
                  <a:latin typeface="Malgun Gothic" panose="020B0503020000020004" pitchFamily="34" charset="-127"/>
                  <a:ea typeface="Malgun Gothic" panose="020B0503020000020004" pitchFamily="34" charset="-127"/>
                </a:rPr>
                <a:t> </a:t>
              </a:r>
              <a:r>
                <a:rPr lang="en-US" altLang="ko-KR" sz="2800" dirty="0">
                  <a:latin typeface="Malgun Gothic" panose="020B0503020000020004" pitchFamily="34" charset="-127"/>
                  <a:ea typeface="Malgun Gothic" panose="020B0503020000020004" pitchFamily="34" charset="-127"/>
                </a:rPr>
                <a:t>-15.25diopter</a:t>
              </a:r>
              <a:r>
                <a:rPr lang="ko-KR" altLang="en-US" sz="2800" dirty="0">
                  <a:latin typeface="Malgun Gothic" panose="020B0503020000020004" pitchFamily="34" charset="-127"/>
                  <a:ea typeface="Malgun Gothic" panose="020B0503020000020004" pitchFamily="34" charset="-127"/>
                </a:rPr>
                <a:t>이다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한편 내구성 환경분석에서는 이상 없음으로 분석되었다</a:t>
              </a:r>
              <a:r>
                <a:rPr lang="en-US" altLang="ko-KR" sz="2800" dirty="0" smtClean="0">
                  <a:latin typeface="Malgun Gothic" panose="020B0503020000020004" pitchFamily="34" charset="-127"/>
                  <a:ea typeface="Malgun Gothic" panose="020B0503020000020004" pitchFamily="34" charset="-127"/>
                </a:rPr>
                <a:t>.</a:t>
              </a:r>
              <a:endParaRPr lang="en-US" altLang="ko-KR" sz="2800" dirty="0">
                <a:latin typeface="Malgun Gothic" panose="020B0503020000020004" pitchFamily="34" charset="-127"/>
                <a:ea typeface="Malgun Gothic" panose="020B0503020000020004" pitchFamily="34" charset="-127"/>
              </a:endParaRPr>
            </a:p>
            <a:p>
              <a:endParaRPr lang="en-US" sz="2800" dirty="0">
                <a:latin typeface="Malgun Gothic" panose="020B0503020000020004" pitchFamily="34" charset="-127"/>
                <a:ea typeface="Malgun Gothic" panose="020B0503020000020004" pitchFamily="34" charset="-127"/>
              </a:endParaRPr>
            </a:p>
            <a:p>
              <a:endParaRPr lang="en-US" sz="2800" dirty="0">
                <a:latin typeface="Malgun Gothic" panose="020B0503020000020004" pitchFamily="34" charset="-127"/>
                <a:ea typeface="Malgun Gothic" panose="020B0503020000020004" pitchFamily="34" charset="-127"/>
              </a:endParaRPr>
            </a:p>
          </p:txBody>
        </p:sp>
      </p:grpSp>
      <p:grpSp>
        <p:nvGrpSpPr>
          <p:cNvPr id="31" name="Group 30">
            <a:extLst>
              <a:ext uri="{FF2B5EF4-FFF2-40B4-BE49-F238E27FC236}">
                <a16:creationId xmlns="" xmlns:a16="http://schemas.microsoft.com/office/drawing/2014/main" id="{C8FBCABB-9E96-7E4E-82FF-0563194C393C}"/>
              </a:ext>
            </a:extLst>
          </p:cNvPr>
          <p:cNvGrpSpPr/>
          <p:nvPr/>
        </p:nvGrpSpPr>
        <p:grpSpPr>
          <a:xfrm>
            <a:off x="489908" y="11775820"/>
            <a:ext cx="6866878" cy="12455934"/>
            <a:chOff x="491883" y="11481200"/>
            <a:chExt cx="6866878" cy="12455934"/>
          </a:xfrm>
        </p:grpSpPr>
        <p:grpSp>
          <p:nvGrpSpPr>
            <p:cNvPr id="35" name="Group 34">
              <a:extLst>
                <a:ext uri="{FF2B5EF4-FFF2-40B4-BE49-F238E27FC236}">
                  <a16:creationId xmlns="" xmlns:a16="http://schemas.microsoft.com/office/drawing/2014/main" id="{8F7E5152-B5BF-F44F-AF77-D5B7FF94861A}"/>
                </a:ext>
              </a:extLst>
            </p:cNvPr>
            <p:cNvGrpSpPr/>
            <p:nvPr/>
          </p:nvGrpSpPr>
          <p:grpSpPr>
            <a:xfrm>
              <a:off x="491883" y="11481200"/>
              <a:ext cx="6866878" cy="12455934"/>
              <a:chOff x="491883" y="11481200"/>
              <a:chExt cx="6866878" cy="12455934"/>
            </a:xfrm>
          </p:grpSpPr>
          <p:sp>
            <p:nvSpPr>
              <p:cNvPr id="45" name="직사각형 3">
                <a:extLst>
                  <a:ext uri="{FF2B5EF4-FFF2-40B4-BE49-F238E27FC236}">
                    <a16:creationId xmlns="" xmlns:a16="http://schemas.microsoft.com/office/drawing/2014/main" id="{F8ED0D21-99B5-504C-AC33-878446B0B00E}"/>
                  </a:ext>
                </a:extLst>
              </p:cNvPr>
              <p:cNvSpPr/>
              <p:nvPr/>
            </p:nvSpPr>
            <p:spPr bwMode="auto">
              <a:xfrm>
                <a:off x="491883" y="11839944"/>
                <a:ext cx="6866878" cy="1209719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46" name="모서리가 둥근 직사각형 31">
                <a:extLst>
                  <a:ext uri="{FF2B5EF4-FFF2-40B4-BE49-F238E27FC236}">
                    <a16:creationId xmlns="" xmlns:a16="http://schemas.microsoft.com/office/drawing/2014/main" id="{B7051723-555C-AC40-A6DC-F6A4554B117B}"/>
                  </a:ext>
                </a:extLst>
              </p:cNvPr>
              <p:cNvSpPr/>
              <p:nvPr/>
            </p:nvSpPr>
            <p:spPr bwMode="auto">
              <a:xfrm>
                <a:off x="631456" y="11481200"/>
                <a:ext cx="6583782" cy="699257"/>
              </a:xfrm>
              <a:prstGeom prst="roundRect">
                <a:avLst/>
              </a:prstGeom>
              <a:solidFill>
                <a:srgbClr val="6C6254"/>
              </a:solidFill>
              <a:ln w="9525" cap="flat" cmpd="sng" algn="ctr">
                <a:solidFill>
                  <a:srgbClr val="6C6254"/>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5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M</a:t>
                </a: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ETHODS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43" name="TextBox 42">
              <a:extLst>
                <a:ext uri="{FF2B5EF4-FFF2-40B4-BE49-F238E27FC236}">
                  <a16:creationId xmlns="" xmlns:a16="http://schemas.microsoft.com/office/drawing/2014/main" id="{D4BFEA5C-1D09-6E45-A537-E6B31C0FD6F2}"/>
                </a:ext>
              </a:extLst>
            </p:cNvPr>
            <p:cNvSpPr txBox="1"/>
            <p:nvPr/>
          </p:nvSpPr>
          <p:spPr>
            <a:xfrm>
              <a:off x="654941" y="12385601"/>
              <a:ext cx="6546009" cy="4832092"/>
            </a:xfrm>
            <a:prstGeom prst="rect">
              <a:avLst/>
            </a:prstGeom>
            <a:noFill/>
          </p:spPr>
          <p:txBody>
            <a:bodyPr wrap="square" rtlCol="0">
              <a:spAutoFit/>
            </a:bodyPr>
            <a:lstStyle/>
            <a:p>
              <a:r>
                <a:rPr lang="ko-KR" altLang="en-US" sz="2800" dirty="0">
                  <a:latin typeface="Malgun Gothic" panose="020B0503020000020004" pitchFamily="34" charset="-127"/>
                  <a:ea typeface="Malgun Gothic" panose="020B0503020000020004" pitchFamily="34" charset="-127"/>
                </a:rPr>
                <a:t> </a:t>
              </a:r>
              <a:r>
                <a:rPr lang="ko-KR" altLang="en-US" sz="2800" dirty="0" err="1" smtClean="0">
                  <a:latin typeface="Malgun Gothic" panose="020B0503020000020004" pitchFamily="34" charset="-127"/>
                  <a:ea typeface="Malgun Gothic" panose="020B0503020000020004" pitchFamily="34" charset="-127"/>
                </a:rPr>
                <a:t>시기능</a:t>
              </a:r>
              <a:r>
                <a:rPr lang="ko-KR" altLang="en-US" sz="2800" dirty="0" smtClean="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훈련 렌즈의 광학적 특성 분석 사용한 방법은 </a:t>
              </a:r>
              <a:r>
                <a:rPr lang="ko-KR" altLang="en-US" sz="2800" dirty="0" err="1">
                  <a:latin typeface="Malgun Gothic" panose="020B0503020000020004" pitchFamily="34" charset="-127"/>
                  <a:ea typeface="Malgun Gothic" panose="020B0503020000020004" pitchFamily="34" charset="-127"/>
                </a:rPr>
                <a:t>투과률</a:t>
              </a:r>
              <a:r>
                <a:rPr lang="ko-KR" altLang="en-US" sz="2800" dirty="0">
                  <a:latin typeface="Malgun Gothic" panose="020B0503020000020004" pitchFamily="34" charset="-127"/>
                  <a:ea typeface="Malgun Gothic" panose="020B0503020000020004" pitchFamily="34" charset="-127"/>
                </a:rPr>
                <a:t> 측정</a:t>
              </a:r>
              <a:r>
                <a:rPr lang="en-US" altLang="ko-KR" sz="2800" dirty="0">
                  <a:latin typeface="Malgun Gothic" panose="020B0503020000020004" pitchFamily="34" charset="-127"/>
                  <a:ea typeface="Malgun Gothic" panose="020B0503020000020004" pitchFamily="34" charset="-127"/>
                </a:rPr>
                <a:t>[Dual Beam UV-Vis Spectrometer, USA], </a:t>
              </a:r>
              <a:r>
                <a:rPr lang="ko-KR" altLang="en-US" sz="2800" dirty="0">
                  <a:latin typeface="Malgun Gothic" panose="020B0503020000020004" pitchFamily="34" charset="-127"/>
                  <a:ea typeface="Malgun Gothic" panose="020B0503020000020004" pitchFamily="34" charset="-127"/>
                </a:rPr>
                <a:t>흐림도 측정</a:t>
              </a:r>
              <a:r>
                <a:rPr lang="en-US" altLang="ko-KR" sz="2800" dirty="0">
                  <a:latin typeface="Malgun Gothic" panose="020B0503020000020004" pitchFamily="34" charset="-127"/>
                  <a:ea typeface="Malgun Gothic" panose="020B0503020000020004" pitchFamily="34" charset="-127"/>
                </a:rPr>
                <a:t>[Anti-</a:t>
              </a:r>
              <a:r>
                <a:rPr lang="en-US" altLang="ko-KR" sz="2800" dirty="0" err="1">
                  <a:latin typeface="Malgun Gothic" panose="020B0503020000020004" pitchFamily="34" charset="-127"/>
                  <a:ea typeface="Malgun Gothic" panose="020B0503020000020004" pitchFamily="34" charset="-127"/>
                </a:rPr>
                <a:t>Abrasin</a:t>
              </a:r>
              <a:r>
                <a:rPr lang="en-US" altLang="ko-KR" sz="2800" dirty="0">
                  <a:latin typeface="Malgun Gothic" panose="020B0503020000020004" pitchFamily="34" charset="-127"/>
                  <a:ea typeface="Malgun Gothic" panose="020B0503020000020004" pitchFamily="34" charset="-127"/>
                </a:rPr>
                <a:t> Tester, Germany], </a:t>
              </a:r>
              <a:r>
                <a:rPr lang="ko-KR" altLang="en-US" sz="2800" dirty="0">
                  <a:latin typeface="Malgun Gothic" panose="020B0503020000020004" pitchFamily="34" charset="-127"/>
                  <a:ea typeface="Malgun Gothic" panose="020B0503020000020004" pitchFamily="34" charset="-127"/>
                </a:rPr>
                <a:t>투영도 측정</a:t>
              </a:r>
              <a:r>
                <a:rPr lang="en-US" altLang="ko-KR" sz="2800" dirty="0">
                  <a:latin typeface="Malgun Gothic" panose="020B0503020000020004" pitchFamily="34" charset="-127"/>
                  <a:ea typeface="Malgun Gothic" panose="020B0503020000020004" pitchFamily="34" charset="-127"/>
                </a:rPr>
                <a:t>[[Anti-</a:t>
              </a:r>
              <a:r>
                <a:rPr lang="en-US" altLang="ko-KR" sz="2800" dirty="0" err="1">
                  <a:latin typeface="Malgun Gothic" panose="020B0503020000020004" pitchFamily="34" charset="-127"/>
                  <a:ea typeface="Malgun Gothic" panose="020B0503020000020004" pitchFamily="34" charset="-127"/>
                </a:rPr>
                <a:t>Abrasin</a:t>
              </a:r>
              <a:r>
                <a:rPr lang="en-US" altLang="ko-KR" sz="2800" dirty="0">
                  <a:latin typeface="Malgun Gothic" panose="020B0503020000020004" pitchFamily="34" charset="-127"/>
                  <a:ea typeface="Malgun Gothic" panose="020B0503020000020004" pitchFamily="34" charset="-127"/>
                </a:rPr>
                <a:t> Tester, Germany], </a:t>
              </a:r>
              <a:r>
                <a:rPr lang="ko-KR" altLang="en-US" sz="2800" dirty="0">
                  <a:latin typeface="Malgun Gothic" panose="020B0503020000020004" pitchFamily="34" charset="-127"/>
                  <a:ea typeface="Malgun Gothic" panose="020B0503020000020004" pitchFamily="34" charset="-127"/>
                </a:rPr>
                <a:t>렌즈 </a:t>
              </a:r>
              <a:r>
                <a:rPr lang="ko-KR" altLang="en-US" sz="2800" dirty="0" err="1">
                  <a:latin typeface="Malgun Gothic" panose="020B0503020000020004" pitchFamily="34" charset="-127"/>
                  <a:ea typeface="Malgun Gothic" panose="020B0503020000020004" pitchFamily="34" charset="-127"/>
                </a:rPr>
                <a:t>투께</a:t>
              </a:r>
              <a:r>
                <a:rPr lang="ko-KR" altLang="en-US" sz="2800" dirty="0">
                  <a:latin typeface="Malgun Gothic" panose="020B0503020000020004" pitchFamily="34" charset="-127"/>
                  <a:ea typeface="Malgun Gothic" panose="020B0503020000020004" pitchFamily="34" charset="-127"/>
                </a:rPr>
                <a:t> 측정</a:t>
              </a:r>
              <a:r>
                <a:rPr lang="en-US" altLang="ko-KR" sz="2800" dirty="0">
                  <a:latin typeface="Malgun Gothic" panose="020B0503020000020004" pitchFamily="34" charset="-127"/>
                  <a:ea typeface="Malgun Gothic" panose="020B0503020000020004" pitchFamily="34" charset="-127"/>
                </a:rPr>
                <a:t>[Thickness gauge, Germany], </a:t>
              </a:r>
              <a:r>
                <a:rPr lang="ko-KR" altLang="en-US" sz="2800" dirty="0" err="1">
                  <a:latin typeface="Malgun Gothic" panose="020B0503020000020004" pitchFamily="34" charset="-127"/>
                  <a:ea typeface="Malgun Gothic" panose="020B0503020000020004" pitchFamily="34" charset="-127"/>
                </a:rPr>
                <a:t>발수각</a:t>
              </a:r>
              <a:r>
                <a:rPr lang="ko-KR" altLang="en-US" sz="2800" dirty="0">
                  <a:latin typeface="Malgun Gothic" panose="020B0503020000020004" pitchFamily="34" charset="-127"/>
                  <a:ea typeface="Malgun Gothic" panose="020B0503020000020004" pitchFamily="34" charset="-127"/>
                </a:rPr>
                <a:t> 측정</a:t>
              </a:r>
              <a:r>
                <a:rPr lang="en-US" altLang="ko-KR" sz="2800" dirty="0">
                  <a:latin typeface="Malgun Gothic" panose="020B0503020000020004" pitchFamily="34" charset="-127"/>
                  <a:ea typeface="Malgun Gothic" panose="020B0503020000020004" pitchFamily="34" charset="-127"/>
                </a:rPr>
                <a:t>[Contact Tester, USA], </a:t>
              </a:r>
              <a:r>
                <a:rPr lang="ko-KR" altLang="en-US" sz="2800" dirty="0">
                  <a:latin typeface="Malgun Gothic" panose="020B0503020000020004" pitchFamily="34" charset="-127"/>
                  <a:ea typeface="Malgun Gothic" panose="020B0503020000020004" pitchFamily="34" charset="-127"/>
                </a:rPr>
                <a:t>내구성 측정</a:t>
              </a:r>
              <a:r>
                <a:rPr lang="en-US" altLang="ko-KR" sz="2800" dirty="0">
                  <a:latin typeface="Malgun Gothic" panose="020B0503020000020004" pitchFamily="34" charset="-127"/>
                  <a:ea typeface="Malgun Gothic" panose="020B0503020000020004" pitchFamily="34" charset="-127"/>
                </a:rPr>
                <a:t>[Accelerated Weather Testing, USA]</a:t>
              </a:r>
              <a:r>
                <a:rPr lang="ko-KR" altLang="en-US" sz="2800" dirty="0">
                  <a:latin typeface="Malgun Gothic" panose="020B0503020000020004" pitchFamily="34" charset="-127"/>
                  <a:ea typeface="Malgun Gothic" panose="020B0503020000020004" pitchFamily="34" charset="-127"/>
                </a:rPr>
                <a:t>를 사용하였다</a:t>
              </a:r>
              <a:r>
                <a:rPr lang="en-US" altLang="ko-KR" sz="2800" dirty="0" smtClean="0">
                  <a:latin typeface="Malgun Gothic" panose="020B0503020000020004" pitchFamily="34" charset="-127"/>
                  <a:ea typeface="Malgun Gothic" panose="020B0503020000020004" pitchFamily="34" charset="-127"/>
                </a:rPr>
                <a:t>.</a:t>
              </a:r>
              <a:endParaRPr lang="en-US" altLang="ko-KR" sz="2800" dirty="0">
                <a:latin typeface="Malgun Gothic" panose="020B0503020000020004" pitchFamily="34" charset="-127"/>
                <a:ea typeface="Malgun Gothic" panose="020B0503020000020004" pitchFamily="34" charset="-127"/>
              </a:endParaRPr>
            </a:p>
            <a:p>
              <a:endParaRPr lang="en-US" sz="2800" dirty="0">
                <a:latin typeface="Malgun Gothic" panose="020B0503020000020004" pitchFamily="34" charset="-127"/>
                <a:ea typeface="Malgun Gothic" panose="020B0503020000020004" pitchFamily="34" charset="-127"/>
              </a:endParaRPr>
            </a:p>
            <a:p>
              <a:endParaRPr lang="en-US" sz="2800" dirty="0">
                <a:latin typeface="Malgun Gothic" panose="020B0503020000020004" pitchFamily="34" charset="-127"/>
                <a:ea typeface="Malgun Gothic" panose="020B0503020000020004" pitchFamily="34" charset="-127"/>
              </a:endParaRPr>
            </a:p>
          </p:txBody>
        </p:sp>
      </p:grpSp>
      <p:grpSp>
        <p:nvGrpSpPr>
          <p:cNvPr id="47" name="Group 46">
            <a:extLst>
              <a:ext uri="{FF2B5EF4-FFF2-40B4-BE49-F238E27FC236}">
                <a16:creationId xmlns="" xmlns:a16="http://schemas.microsoft.com/office/drawing/2014/main" id="{2173AEC5-BCF6-A14A-B03C-BF8A9FD5E1A1}"/>
              </a:ext>
            </a:extLst>
          </p:cNvPr>
          <p:cNvGrpSpPr/>
          <p:nvPr/>
        </p:nvGrpSpPr>
        <p:grpSpPr>
          <a:xfrm>
            <a:off x="489908" y="24630768"/>
            <a:ext cx="6866878" cy="6143579"/>
            <a:chOff x="489908" y="24247705"/>
            <a:chExt cx="6866878" cy="6143579"/>
          </a:xfrm>
        </p:grpSpPr>
        <p:grpSp>
          <p:nvGrpSpPr>
            <p:cNvPr id="48" name="Group 47">
              <a:extLst>
                <a:ext uri="{FF2B5EF4-FFF2-40B4-BE49-F238E27FC236}">
                  <a16:creationId xmlns="" xmlns:a16="http://schemas.microsoft.com/office/drawing/2014/main" id="{AFDFA794-EC91-2943-B5BB-5DA689821687}"/>
                </a:ext>
              </a:extLst>
            </p:cNvPr>
            <p:cNvGrpSpPr/>
            <p:nvPr/>
          </p:nvGrpSpPr>
          <p:grpSpPr>
            <a:xfrm>
              <a:off x="489908" y="24247705"/>
              <a:ext cx="6866878" cy="6143579"/>
              <a:chOff x="489908" y="22342018"/>
              <a:chExt cx="6866878" cy="6143579"/>
            </a:xfrm>
          </p:grpSpPr>
          <p:sp>
            <p:nvSpPr>
              <p:cNvPr id="50" name="직사각형 3">
                <a:extLst>
                  <a:ext uri="{FF2B5EF4-FFF2-40B4-BE49-F238E27FC236}">
                    <a16:creationId xmlns="" xmlns:a16="http://schemas.microsoft.com/office/drawing/2014/main" id="{3F22F398-1EDF-284C-812A-36E46B08563A}"/>
                  </a:ext>
                </a:extLst>
              </p:cNvPr>
              <p:cNvSpPr/>
              <p:nvPr/>
            </p:nvSpPr>
            <p:spPr bwMode="auto">
              <a:xfrm>
                <a:off x="489908" y="22725081"/>
                <a:ext cx="6866878" cy="576051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51" name="모서리가 둥근 직사각형 32">
                <a:extLst>
                  <a:ext uri="{FF2B5EF4-FFF2-40B4-BE49-F238E27FC236}">
                    <a16:creationId xmlns="" xmlns:a16="http://schemas.microsoft.com/office/drawing/2014/main" id="{9FD2A3D3-B575-9D47-964D-37905A47E34A}"/>
                  </a:ext>
                </a:extLst>
              </p:cNvPr>
              <p:cNvSpPr/>
              <p:nvPr/>
            </p:nvSpPr>
            <p:spPr bwMode="auto">
              <a:xfrm>
                <a:off x="631456" y="22342018"/>
                <a:ext cx="6583782" cy="699257"/>
              </a:xfrm>
              <a:prstGeom prst="roundRect">
                <a:avLst/>
              </a:prstGeom>
              <a:solidFill>
                <a:srgbClr val="6C6254"/>
              </a:solidFill>
              <a:ln w="9525" cap="flat" cmpd="sng" algn="ctr">
                <a:solidFill>
                  <a:srgbClr val="6C6254"/>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CONCLUSIONS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49" name="TextBox 48">
              <a:extLst>
                <a:ext uri="{FF2B5EF4-FFF2-40B4-BE49-F238E27FC236}">
                  <a16:creationId xmlns="" xmlns:a16="http://schemas.microsoft.com/office/drawing/2014/main" id="{5ED41224-A303-6143-ADAD-E9B04CAB77B4}"/>
                </a:ext>
              </a:extLst>
            </p:cNvPr>
            <p:cNvSpPr txBox="1"/>
            <p:nvPr/>
          </p:nvSpPr>
          <p:spPr>
            <a:xfrm>
              <a:off x="617168" y="25119624"/>
              <a:ext cx="6546009" cy="3539430"/>
            </a:xfrm>
            <a:prstGeom prst="rect">
              <a:avLst/>
            </a:prstGeom>
            <a:noFill/>
          </p:spPr>
          <p:txBody>
            <a:bodyPr wrap="square" rtlCol="0">
              <a:spAutoFit/>
            </a:bodyPr>
            <a:lstStyle/>
            <a:p>
              <a:r>
                <a:rPr lang="ko-KR" altLang="en-US" sz="2800" dirty="0" smtClean="0">
                  <a:latin typeface="Malgun Gothic" panose="020B0503020000020004" pitchFamily="34" charset="-127"/>
                  <a:ea typeface="Malgun Gothic" panose="020B0503020000020004" pitchFamily="34" charset="-127"/>
                </a:rPr>
                <a:t> </a:t>
              </a:r>
              <a:r>
                <a:rPr lang="ko-KR" altLang="en-US" sz="2800" dirty="0" err="1" smtClean="0">
                  <a:latin typeface="Malgun Gothic" panose="020B0503020000020004" pitchFamily="34" charset="-127"/>
                  <a:ea typeface="Malgun Gothic" panose="020B0503020000020004" pitchFamily="34" charset="-127"/>
                </a:rPr>
                <a:t>시기능</a:t>
              </a:r>
              <a:r>
                <a:rPr lang="ko-KR" altLang="en-US" sz="2800" dirty="0" smtClean="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훈련 렌즈의 광학적 특성은 교정시력 렌즈로서 사용에 적합한 것으로 확인 할 수 있다</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그러나 향후 렌즈 표면의 미세구조와 성분 분석을 통해서 검증을 받고</a:t>
              </a:r>
              <a:r>
                <a:rPr lang="en-US" altLang="ko-KR" sz="2800" dirty="0">
                  <a:latin typeface="Malgun Gothic" panose="020B0503020000020004" pitchFamily="34" charset="-127"/>
                  <a:ea typeface="Malgun Gothic" panose="020B0503020000020004" pitchFamily="34" charset="-127"/>
                </a:rPr>
                <a:t>, </a:t>
              </a:r>
              <a:r>
                <a:rPr lang="ko-KR" altLang="en-US" sz="2800" dirty="0">
                  <a:latin typeface="Malgun Gothic" panose="020B0503020000020004" pitchFamily="34" charset="-127"/>
                  <a:ea typeface="Malgun Gothic" panose="020B0503020000020004" pitchFamily="34" charset="-127"/>
                </a:rPr>
                <a:t>임상적인 자료의 추가 연구가 필요한 것으로 여겨진다</a:t>
              </a:r>
              <a:r>
                <a:rPr lang="en-US" altLang="ko-KR" sz="2800" dirty="0">
                  <a:latin typeface="Malgun Gothic" panose="020B0503020000020004" pitchFamily="34" charset="-127"/>
                  <a:ea typeface="Malgun Gothic" panose="020B0503020000020004" pitchFamily="34" charset="-127"/>
                </a:rPr>
                <a:t>.</a:t>
              </a:r>
            </a:p>
            <a:p>
              <a:endParaRPr lang="en-US" sz="2800" dirty="0">
                <a:latin typeface="Malgun Gothic" panose="020B0503020000020004" pitchFamily="34" charset="-127"/>
                <a:ea typeface="Malgun Gothic" panose="020B0503020000020004" pitchFamily="34" charset="-127"/>
              </a:endParaRPr>
            </a:p>
            <a:p>
              <a:endParaRPr lang="en-US" sz="2800" dirty="0">
                <a:latin typeface="Malgun Gothic" panose="020B0503020000020004" pitchFamily="34" charset="-127"/>
                <a:ea typeface="Malgun Gothic" panose="020B0503020000020004" pitchFamily="34" charset="-127"/>
              </a:endParaRPr>
            </a:p>
          </p:txBody>
        </p:sp>
      </p:grpSp>
      <p:grpSp>
        <p:nvGrpSpPr>
          <p:cNvPr id="52" name="Group 51">
            <a:extLst>
              <a:ext uri="{FF2B5EF4-FFF2-40B4-BE49-F238E27FC236}">
                <a16:creationId xmlns="" xmlns:a16="http://schemas.microsoft.com/office/drawing/2014/main" id="{50F62AF7-37E0-FA4F-A937-6D7FF62EAF68}"/>
              </a:ext>
            </a:extLst>
          </p:cNvPr>
          <p:cNvGrpSpPr/>
          <p:nvPr/>
        </p:nvGrpSpPr>
        <p:grpSpPr>
          <a:xfrm>
            <a:off x="7672734" y="24630768"/>
            <a:ext cx="13435055" cy="6143579"/>
            <a:chOff x="7602255" y="24247705"/>
            <a:chExt cx="13435055" cy="6143579"/>
          </a:xfrm>
        </p:grpSpPr>
        <p:sp>
          <p:nvSpPr>
            <p:cNvPr id="53" name="직사각형 3">
              <a:extLst>
                <a:ext uri="{FF2B5EF4-FFF2-40B4-BE49-F238E27FC236}">
                  <a16:creationId xmlns="" xmlns:a16="http://schemas.microsoft.com/office/drawing/2014/main" id="{A443F4CC-38B7-1747-9007-F228167B50C2}"/>
                </a:ext>
              </a:extLst>
            </p:cNvPr>
            <p:cNvSpPr/>
            <p:nvPr/>
          </p:nvSpPr>
          <p:spPr bwMode="auto">
            <a:xfrm>
              <a:off x="7602255" y="24630768"/>
              <a:ext cx="13435055" cy="576051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54" name="모서리가 둥근 직사각형 65">
              <a:extLst>
                <a:ext uri="{FF2B5EF4-FFF2-40B4-BE49-F238E27FC236}">
                  <a16:creationId xmlns="" xmlns:a16="http://schemas.microsoft.com/office/drawing/2014/main" id="{93C36148-0D9D-D848-9CCE-65D7C5141580}"/>
                </a:ext>
              </a:extLst>
            </p:cNvPr>
            <p:cNvSpPr/>
            <p:nvPr/>
          </p:nvSpPr>
          <p:spPr bwMode="auto">
            <a:xfrm>
              <a:off x="7812418" y="24247705"/>
              <a:ext cx="13070052" cy="699257"/>
            </a:xfrm>
            <a:prstGeom prst="roundRect">
              <a:avLst/>
            </a:prstGeom>
            <a:solidFill>
              <a:srgbClr val="6C6254"/>
            </a:solidFill>
            <a:ln w="9525" cap="flat" cmpd="sng" algn="ctr">
              <a:solidFill>
                <a:srgbClr val="6C6254"/>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CA"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REFERENCES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56" name="TextBox 55">
            <a:extLst>
              <a:ext uri="{FF2B5EF4-FFF2-40B4-BE49-F238E27FC236}">
                <a16:creationId xmlns="" xmlns:a16="http://schemas.microsoft.com/office/drawing/2014/main" id="{1CAA330E-C31B-D94D-9D99-770F5BB214BF}"/>
              </a:ext>
            </a:extLst>
          </p:cNvPr>
          <p:cNvSpPr txBox="1"/>
          <p:nvPr/>
        </p:nvSpPr>
        <p:spPr>
          <a:xfrm>
            <a:off x="7232458" y="31572375"/>
            <a:ext cx="7067961" cy="646972"/>
          </a:xfrm>
          <a:prstGeom prst="rect">
            <a:avLst/>
          </a:prstGeom>
          <a:noFill/>
        </p:spPr>
        <p:txBody>
          <a:bodyPr wrap="none" rtlCol="0">
            <a:spAutoFit/>
          </a:bodyPr>
          <a:lstStyle/>
          <a:p>
            <a:pPr algn="ctr"/>
            <a:r>
              <a:rPr lang="en-US" altLang="ko-KR" sz="3604" dirty="0">
                <a:effectLst>
                  <a:outerShdw blurRad="38100" dist="38100" dir="2700000" algn="tl">
                    <a:srgbClr val="000000">
                      <a:alpha val="43137"/>
                    </a:srgbClr>
                  </a:outerShdw>
                </a:effectLst>
                <a:latin typeface="Malgun Gothic" panose="020B0503020000020004" pitchFamily="34" charset="-127"/>
                <a:ea typeface="Malgun Gothic" panose="020B0503020000020004" pitchFamily="34" charset="-127"/>
              </a:rPr>
              <a:t>2018</a:t>
            </a:r>
            <a:r>
              <a:rPr lang="ko-KR" altLang="en-US" sz="3604" dirty="0">
                <a:effectLst>
                  <a:outerShdw blurRad="38100" dist="38100" dir="2700000" algn="tl">
                    <a:srgbClr val="000000">
                      <a:alpha val="43137"/>
                    </a:srgbClr>
                  </a:outerShdw>
                </a:effectLst>
                <a:latin typeface="Malgun Gothic" panose="020B0503020000020004" pitchFamily="34" charset="-127"/>
                <a:ea typeface="Malgun Gothic" panose="020B0503020000020004" pitchFamily="34" charset="-127"/>
              </a:rPr>
              <a:t> 한국안광학회 동계학술대회</a:t>
            </a:r>
          </a:p>
        </p:txBody>
      </p:sp>
      <p:sp>
        <p:nvSpPr>
          <p:cNvPr id="57" name="AutoShape 6">
            <a:extLst>
              <a:ext uri="{FF2B5EF4-FFF2-40B4-BE49-F238E27FC236}">
                <a16:creationId xmlns="" xmlns:a16="http://schemas.microsoft.com/office/drawing/2014/main" id="{F64B7B85-09AA-EE4A-AB52-1822CD1EB22A}"/>
              </a:ext>
            </a:extLst>
          </p:cNvPr>
          <p:cNvSpPr>
            <a:spLocks noChangeArrowheads="1"/>
          </p:cNvSpPr>
          <p:nvPr/>
        </p:nvSpPr>
        <p:spPr bwMode="auto">
          <a:xfrm>
            <a:off x="482172" y="510093"/>
            <a:ext cx="20643079" cy="4036399"/>
          </a:xfrm>
          <a:prstGeom prst="roundRect">
            <a:avLst>
              <a:gd name="adj" fmla="val 16667"/>
            </a:avLst>
          </a:prstGeom>
          <a:solidFill>
            <a:srgbClr val="0B1D09"/>
          </a:solidFill>
          <a:ln w="50800">
            <a:solidFill>
              <a:srgbClr val="0B1D09"/>
            </a:solid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lstStyle/>
          <a:p>
            <a:pPr algn="ctr" defTabSz="3089186"/>
            <a:r>
              <a:rPr lang="en-US" altLang="ko-KR" sz="6000" dirty="0" smtClean="0">
                <a:solidFill>
                  <a:schemeClr val="bg1"/>
                </a:solidFill>
                <a:latin typeface="Malgun Gothic" panose="020B0503020000020004" pitchFamily="34" charset="-127"/>
                <a:ea typeface="Malgun Gothic" panose="020B0503020000020004" pitchFamily="34" charset="-127"/>
              </a:rPr>
              <a:t>     Optical</a:t>
            </a:r>
            <a:r>
              <a:rPr lang="ko-KR" altLang="en-US" sz="6000" dirty="0" smtClean="0">
                <a:solidFill>
                  <a:schemeClr val="bg1"/>
                </a:solidFill>
                <a:latin typeface="Malgun Gothic" panose="020B0503020000020004" pitchFamily="34" charset="-127"/>
                <a:ea typeface="Malgun Gothic" panose="020B0503020000020004" pitchFamily="34" charset="-127"/>
              </a:rPr>
              <a:t> </a:t>
            </a:r>
            <a:r>
              <a:rPr lang="en-US" altLang="ko-KR" sz="6000" dirty="0" smtClean="0">
                <a:solidFill>
                  <a:schemeClr val="bg1"/>
                </a:solidFill>
                <a:latin typeface="Malgun Gothic" panose="020B0503020000020004" pitchFamily="34" charset="-127"/>
                <a:ea typeface="Malgun Gothic" panose="020B0503020000020004" pitchFamily="34" charset="-127"/>
              </a:rPr>
              <a:t>Analysis of </a:t>
            </a:r>
            <a:r>
              <a:rPr lang="en-US" altLang="ko-KR" sz="6000" dirty="0" smtClean="0">
                <a:solidFill>
                  <a:schemeClr val="bg1"/>
                </a:solidFill>
                <a:latin typeface="Malgun Gothic" panose="020B0503020000020004" pitchFamily="34" charset="-127"/>
                <a:ea typeface="Malgun Gothic" panose="020B0503020000020004" pitchFamily="34" charset="-127"/>
              </a:rPr>
              <a:t> Visual </a:t>
            </a:r>
            <a:r>
              <a:rPr lang="en-US" altLang="ko-KR" sz="6000" dirty="0" smtClean="0">
                <a:solidFill>
                  <a:schemeClr val="bg1"/>
                </a:solidFill>
                <a:latin typeface="Malgun Gothic" panose="020B0503020000020004" pitchFamily="34" charset="-127"/>
                <a:ea typeface="Malgun Gothic" panose="020B0503020000020004" pitchFamily="34" charset="-127"/>
              </a:rPr>
              <a:t>Training Lens</a:t>
            </a:r>
            <a:endParaRPr lang="en-US" altLang="ko-KR" sz="6000" dirty="0">
              <a:solidFill>
                <a:schemeClr val="bg1"/>
              </a:solidFill>
              <a:latin typeface="Malgun Gothic" panose="020B0503020000020004" pitchFamily="34" charset="-127"/>
              <a:ea typeface="Malgun Gothic" panose="020B0503020000020004" pitchFamily="34" charset="-127"/>
            </a:endParaRPr>
          </a:p>
          <a:p>
            <a:pPr algn="ctr" defTabSz="3089186"/>
            <a:endParaRPr lang="en-US" altLang="ko-KR" sz="2002" dirty="0">
              <a:solidFill>
                <a:schemeClr val="bg1"/>
              </a:solidFill>
              <a:latin typeface="Malgun Gothic" panose="020B0503020000020004" pitchFamily="34" charset="-127"/>
              <a:ea typeface="Malgun Gothic" panose="020B0503020000020004" pitchFamily="34" charset="-127"/>
            </a:endParaRPr>
          </a:p>
          <a:p>
            <a:pPr algn="ctr" defTabSz="3089186"/>
            <a:r>
              <a:rPr lang="en-US" altLang="ko-KR" sz="4004" b="1" u="sng" dirty="0" err="1" smtClean="0">
                <a:solidFill>
                  <a:schemeClr val="bg1"/>
                </a:solidFill>
                <a:latin typeface="Malgun Gothic" panose="020B0503020000020004" pitchFamily="34" charset="-127"/>
                <a:ea typeface="Malgun Gothic" panose="020B0503020000020004" pitchFamily="34" charset="-127"/>
              </a:rPr>
              <a:t>Douk-Hoon</a:t>
            </a:r>
            <a:r>
              <a:rPr lang="en-US" altLang="ko-KR" sz="4004" b="1" u="sng" dirty="0" smtClean="0">
                <a:solidFill>
                  <a:schemeClr val="bg1"/>
                </a:solidFill>
                <a:latin typeface="Malgun Gothic" panose="020B0503020000020004" pitchFamily="34" charset="-127"/>
                <a:ea typeface="Malgun Gothic" panose="020B0503020000020004" pitchFamily="34" charset="-127"/>
              </a:rPr>
              <a:t> Kim</a:t>
            </a:r>
            <a:r>
              <a:rPr lang="en-US" altLang="ko-KR" sz="4400" b="1" baseline="30000" dirty="0" smtClean="0">
                <a:solidFill>
                  <a:schemeClr val="bg1"/>
                </a:solidFill>
                <a:latin typeface="Malgun Gothic" panose="020B0503020000020004" pitchFamily="34" charset="-127"/>
                <a:ea typeface="Malgun Gothic" panose="020B0503020000020004" pitchFamily="34" charset="-127"/>
              </a:rPr>
              <a:t>1</a:t>
            </a:r>
            <a:r>
              <a:rPr lang="ko-KR" altLang="en-US" sz="4004" b="1" dirty="0" smtClean="0">
                <a:solidFill>
                  <a:schemeClr val="bg1"/>
                </a:solidFill>
                <a:latin typeface="Malgun Gothic" panose="020B0503020000020004" pitchFamily="34" charset="-127"/>
                <a:ea typeface="Malgun Gothic" panose="020B0503020000020004" pitchFamily="34" charset="-127"/>
              </a:rPr>
              <a:t> </a:t>
            </a:r>
            <a:r>
              <a:rPr lang="ko-KR" altLang="en-US" sz="4004" b="1" dirty="0">
                <a:solidFill>
                  <a:schemeClr val="bg1"/>
                </a:solidFill>
                <a:latin typeface="Malgun Gothic" panose="020B0503020000020004" pitchFamily="34" charset="-127"/>
                <a:ea typeface="Malgun Gothic" panose="020B0503020000020004" pitchFamily="34" charset="-127"/>
              </a:rPr>
              <a:t>∙ </a:t>
            </a:r>
            <a:r>
              <a:rPr lang="en-US" altLang="ko-KR" sz="4004" b="1" dirty="0" err="1" smtClean="0">
                <a:solidFill>
                  <a:schemeClr val="bg1"/>
                </a:solidFill>
                <a:latin typeface="Malgun Gothic" panose="020B0503020000020004" pitchFamily="34" charset="-127"/>
                <a:ea typeface="Malgun Gothic" panose="020B0503020000020004" pitchFamily="34" charset="-127"/>
              </a:rPr>
              <a:t>Soung</a:t>
            </a:r>
            <a:r>
              <a:rPr lang="en-US" altLang="ko-KR" sz="4004" b="1" dirty="0" smtClean="0">
                <a:solidFill>
                  <a:schemeClr val="bg1"/>
                </a:solidFill>
                <a:latin typeface="Malgun Gothic" panose="020B0503020000020004" pitchFamily="34" charset="-127"/>
                <a:ea typeface="Malgun Gothic" panose="020B0503020000020004" pitchFamily="34" charset="-127"/>
              </a:rPr>
              <a:t>-Jong Park</a:t>
            </a:r>
            <a:r>
              <a:rPr lang="en-US" altLang="ko-KR" sz="4400" b="1" baseline="30000" dirty="0" smtClean="0">
                <a:solidFill>
                  <a:schemeClr val="bg1"/>
                </a:solidFill>
                <a:latin typeface="Malgun Gothic" panose="020B0503020000020004" pitchFamily="34" charset="-127"/>
                <a:ea typeface="Malgun Gothic" panose="020B0503020000020004" pitchFamily="34" charset="-127"/>
              </a:rPr>
              <a:t>2</a:t>
            </a:r>
            <a:r>
              <a:rPr lang="ko-KR" altLang="en-US" sz="4400" b="1" baseline="30000" dirty="0" smtClean="0">
                <a:solidFill>
                  <a:schemeClr val="bg1"/>
                </a:solidFill>
                <a:latin typeface="Malgun Gothic" panose="020B0503020000020004" pitchFamily="34" charset="-127"/>
                <a:ea typeface="Malgun Gothic" panose="020B0503020000020004" pitchFamily="34" charset="-127"/>
              </a:rPr>
              <a:t> </a:t>
            </a:r>
            <a:r>
              <a:rPr lang="ko-KR" altLang="en-US" sz="4004" b="1" dirty="0" smtClean="0">
                <a:solidFill>
                  <a:schemeClr val="bg1"/>
                </a:solidFill>
                <a:latin typeface="Malgun Gothic" panose="020B0503020000020004" pitchFamily="34" charset="-127"/>
                <a:ea typeface="Malgun Gothic" panose="020B0503020000020004" pitchFamily="34" charset="-127"/>
              </a:rPr>
              <a:t> </a:t>
            </a:r>
            <a:endParaRPr lang="en-US" altLang="ko-KR" sz="4004" b="1" dirty="0">
              <a:solidFill>
                <a:schemeClr val="bg1"/>
              </a:solidFill>
              <a:latin typeface="Malgun Gothic" panose="020B0503020000020004" pitchFamily="34" charset="-127"/>
              <a:ea typeface="Malgun Gothic" panose="020B0503020000020004" pitchFamily="34" charset="-127"/>
            </a:endParaRPr>
          </a:p>
          <a:p>
            <a:pPr algn="ctr" defTabSz="3089186"/>
            <a:endParaRPr lang="en-US" altLang="ko-KR" sz="2002" b="1" dirty="0">
              <a:solidFill>
                <a:schemeClr val="bg1"/>
              </a:solidFill>
              <a:latin typeface="Malgun Gothic" panose="020B0503020000020004" pitchFamily="34" charset="-127"/>
              <a:ea typeface="Malgun Gothic" panose="020B0503020000020004" pitchFamily="34" charset="-127"/>
            </a:endParaRPr>
          </a:p>
          <a:p>
            <a:pPr algn="ctr" defTabSz="3084552"/>
            <a:r>
              <a:rPr lang="en-US" altLang="ko-KR" sz="3600" b="1" baseline="30000" dirty="0" smtClean="0">
                <a:solidFill>
                  <a:schemeClr val="bg1"/>
                </a:solidFill>
                <a:latin typeface="Malgun Gothic" panose="020B0503020000020004" pitchFamily="34" charset="-127"/>
                <a:ea typeface="Malgun Gothic" panose="020B0503020000020004" pitchFamily="34" charset="-127"/>
              </a:rPr>
              <a:t>1</a:t>
            </a:r>
            <a:r>
              <a:rPr lang="en-US" altLang="ko-KR" sz="3600" b="1" dirty="0" smtClean="0">
                <a:solidFill>
                  <a:schemeClr val="bg1"/>
                </a:solidFill>
                <a:latin typeface="Malgun Gothic" panose="020B0503020000020004" pitchFamily="34" charset="-127"/>
                <a:ea typeface="Malgun Gothic" panose="020B0503020000020004" pitchFamily="34" charset="-127"/>
              </a:rPr>
              <a:t>Deaprtment of Optometry, Masan University,</a:t>
            </a:r>
            <a:r>
              <a:rPr lang="ko-KR" altLang="en-US" sz="3600" b="1" dirty="0" smtClean="0">
                <a:solidFill>
                  <a:schemeClr val="bg1"/>
                </a:solidFill>
                <a:latin typeface="Malgun Gothic" panose="020B0503020000020004" pitchFamily="34" charset="-127"/>
                <a:ea typeface="Malgun Gothic" panose="020B0503020000020004" pitchFamily="34" charset="-127"/>
              </a:rPr>
              <a:t> </a:t>
            </a:r>
            <a:r>
              <a:rPr lang="en-US" altLang="ko-KR" sz="3600" b="1" baseline="30000" dirty="0" smtClean="0">
                <a:solidFill>
                  <a:schemeClr val="bg1"/>
                </a:solidFill>
                <a:latin typeface="Malgun Gothic" panose="020B0503020000020004" pitchFamily="34" charset="-127"/>
                <a:ea typeface="Malgun Gothic" panose="020B0503020000020004" pitchFamily="34" charset="-127"/>
              </a:rPr>
              <a:t>2</a:t>
            </a:r>
            <a:r>
              <a:rPr lang="en-US" altLang="ko-KR" sz="3600" b="1" dirty="0" smtClean="0">
                <a:solidFill>
                  <a:schemeClr val="bg1"/>
                </a:solidFill>
                <a:latin typeface="Malgun Gothic" panose="020B0503020000020004" pitchFamily="34" charset="-127"/>
                <a:ea typeface="Malgun Gothic" panose="020B0503020000020004" pitchFamily="34" charset="-127"/>
              </a:rPr>
              <a:t>,Eden Lux Ltd.</a:t>
            </a:r>
            <a:endParaRPr lang="ko-KR" altLang="en-US" sz="3600" b="1" dirty="0">
              <a:solidFill>
                <a:schemeClr val="bg1"/>
              </a:solidFill>
              <a:latin typeface="Malgun Gothic" panose="020B0503020000020004" pitchFamily="34" charset="-127"/>
              <a:ea typeface="Malgun Gothic" panose="020B0503020000020004" pitchFamily="34" charset="-127"/>
            </a:endParaRPr>
          </a:p>
        </p:txBody>
      </p:sp>
      <p:sp>
        <p:nvSpPr>
          <p:cNvPr id="58" name="Rectangle 333">
            <a:extLst>
              <a:ext uri="{FF2B5EF4-FFF2-40B4-BE49-F238E27FC236}">
                <a16:creationId xmlns="" xmlns:a16="http://schemas.microsoft.com/office/drawing/2014/main" id="{FEDB76B5-D38A-2B4C-80FF-6424D3902061}"/>
              </a:ext>
            </a:extLst>
          </p:cNvPr>
          <p:cNvSpPr>
            <a:spLocks noChangeArrowheads="1"/>
          </p:cNvSpPr>
          <p:nvPr/>
        </p:nvSpPr>
        <p:spPr bwMode="auto">
          <a:xfrm>
            <a:off x="6087" y="-107788"/>
            <a:ext cx="184912" cy="880205"/>
          </a:xfrm>
          <a:prstGeom prst="rect">
            <a:avLst/>
          </a:prstGeom>
          <a:noFill/>
          <a:ln w="9525">
            <a:noFill/>
            <a:miter lim="800000"/>
            <a:headEnd/>
            <a:tailEnd/>
          </a:ln>
        </p:spPr>
        <p:txBody>
          <a:bodyPr wrap="none" anchor="ctr">
            <a:spAutoFit/>
          </a:bodyPr>
          <a:lstStyle/>
          <a:p>
            <a:endParaRPr lang="ko-KR" altLang="en-US" sz="5114"/>
          </a:p>
        </p:txBody>
      </p:sp>
      <p:sp>
        <p:nvSpPr>
          <p:cNvPr id="59" name="Rectangle 1">
            <a:extLst>
              <a:ext uri="{FF2B5EF4-FFF2-40B4-BE49-F238E27FC236}">
                <a16:creationId xmlns="" xmlns:a16="http://schemas.microsoft.com/office/drawing/2014/main" id="{FA50FF6C-1554-0B48-8304-08143EDD13D4}"/>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sp>
        <p:nvSpPr>
          <p:cNvPr id="60" name="Rectangle 3">
            <a:extLst>
              <a:ext uri="{FF2B5EF4-FFF2-40B4-BE49-F238E27FC236}">
                <a16:creationId xmlns="" xmlns:a16="http://schemas.microsoft.com/office/drawing/2014/main" id="{B75CF53E-59B5-A048-A315-98E286665A44}"/>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sp>
        <p:nvSpPr>
          <p:cNvPr id="61" name="Rectangle 5">
            <a:extLst>
              <a:ext uri="{FF2B5EF4-FFF2-40B4-BE49-F238E27FC236}">
                <a16:creationId xmlns="" xmlns:a16="http://schemas.microsoft.com/office/drawing/2014/main" id="{FB778A09-98D3-0F42-A264-CE188F9C6BA5}"/>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pic>
        <p:nvPicPr>
          <p:cNvPr id="63" name="Picture 2" descr="D:\학과자료-20014년부터 2016년까지\2016년 학과서류\2016년 한국안광학회지 자료\한국안광학회 원마크.jpg">
            <a:extLst>
              <a:ext uri="{FF2B5EF4-FFF2-40B4-BE49-F238E27FC236}">
                <a16:creationId xmlns="" xmlns:a16="http://schemas.microsoft.com/office/drawing/2014/main" id="{DFDCB66B-79ED-1A45-BDEC-D9807449B71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9273" y="1154087"/>
            <a:ext cx="3316671" cy="2439245"/>
          </a:xfrm>
          <a:prstGeom prst="ellipse">
            <a:avLst/>
          </a:prstGeom>
          <a:noFill/>
          <a:extLst>
            <a:ext uri="{909E8E84-426E-40DD-AFC4-6F175D3DCCD1}">
              <a14:hiddenFill xmlns:a14="http://schemas.microsoft.com/office/drawing/2010/main">
                <a:solidFill>
                  <a:srgbClr val="FFFFFF"/>
                </a:solidFill>
              </a14:hiddenFill>
            </a:ext>
          </a:extLst>
        </p:spPr>
      </p:pic>
      <p:sp>
        <p:nvSpPr>
          <p:cNvPr id="64" name="TextBox 63">
            <a:extLst>
              <a:ext uri="{FF2B5EF4-FFF2-40B4-BE49-F238E27FC236}">
                <a16:creationId xmlns="" xmlns:a16="http://schemas.microsoft.com/office/drawing/2014/main" id="{C6D48EF4-4B76-E646-A92E-18733F60CCB4}"/>
              </a:ext>
            </a:extLst>
          </p:cNvPr>
          <p:cNvSpPr txBox="1"/>
          <p:nvPr/>
        </p:nvSpPr>
        <p:spPr>
          <a:xfrm>
            <a:off x="7812741" y="25502687"/>
            <a:ext cx="13135646" cy="4401205"/>
          </a:xfrm>
          <a:prstGeom prst="rect">
            <a:avLst/>
          </a:prstGeom>
          <a:noFill/>
        </p:spPr>
        <p:txBody>
          <a:bodyPr wrap="square" rtlCol="0">
            <a:spAutoFit/>
          </a:bodyPr>
          <a:lstStyle/>
          <a:p>
            <a:r>
              <a:rPr lang="en-US" altLang="ko-KR" sz="2800" dirty="0">
                <a:latin typeface="Malgun Gothic" panose="020B0503020000020004" pitchFamily="34" charset="-127"/>
                <a:ea typeface="Malgun Gothic" panose="020B0503020000020004" pitchFamily="34" charset="-127"/>
              </a:rPr>
              <a:t>[1] </a:t>
            </a:r>
            <a:r>
              <a:rPr lang="en-US" altLang="ko-KR" sz="2800" dirty="0" err="1">
                <a:latin typeface="Malgun Gothic" panose="020B0503020000020004" pitchFamily="34" charset="-127"/>
                <a:ea typeface="Malgun Gothic" panose="020B0503020000020004" pitchFamily="34" charset="-127"/>
              </a:rPr>
              <a:t>Cochener</a:t>
            </a:r>
            <a:r>
              <a:rPr lang="en-US" altLang="ko-KR" sz="2800" dirty="0">
                <a:latin typeface="Malgun Gothic" panose="020B0503020000020004" pitchFamily="34" charset="-127"/>
                <a:ea typeface="Malgun Gothic" panose="020B0503020000020004" pitchFamily="34" charset="-127"/>
              </a:rPr>
              <a:t> BI, </a:t>
            </a:r>
            <a:r>
              <a:rPr lang="en-US" altLang="ko-KR" sz="2800" dirty="0" err="1">
                <a:latin typeface="Malgun Gothic" panose="020B0503020000020004" pitchFamily="34" charset="-127"/>
                <a:ea typeface="Malgun Gothic" panose="020B0503020000020004" pitchFamily="34" charset="-127"/>
              </a:rPr>
              <a:t>Lafuma</a:t>
            </a:r>
            <a:r>
              <a:rPr lang="en-US" altLang="ko-KR" sz="2800" dirty="0">
                <a:latin typeface="Malgun Gothic" panose="020B0503020000020004" pitchFamily="34" charset="-127"/>
                <a:ea typeface="Malgun Gothic" panose="020B0503020000020004" pitchFamily="34" charset="-127"/>
              </a:rPr>
              <a:t> A, </a:t>
            </a:r>
            <a:r>
              <a:rPr lang="en-US" altLang="ko-KR" sz="2800" dirty="0" err="1">
                <a:latin typeface="Malgun Gothic" panose="020B0503020000020004" pitchFamily="34" charset="-127"/>
                <a:ea typeface="Malgun Gothic" panose="020B0503020000020004" pitchFamily="34" charset="-127"/>
              </a:rPr>
              <a:t>Khoshnood</a:t>
            </a:r>
            <a:r>
              <a:rPr lang="en-US" altLang="ko-KR" sz="2800" dirty="0">
                <a:latin typeface="Malgun Gothic" panose="020B0503020000020004" pitchFamily="34" charset="-127"/>
                <a:ea typeface="Malgun Gothic" panose="020B0503020000020004" pitchFamily="34" charset="-127"/>
              </a:rPr>
              <a:t> B, </a:t>
            </a:r>
            <a:r>
              <a:rPr lang="en-US" altLang="ko-KR" sz="2800" dirty="0" err="1">
                <a:latin typeface="Malgun Gothic" panose="020B0503020000020004" pitchFamily="34" charset="-127"/>
                <a:ea typeface="Malgun Gothic" panose="020B0503020000020004" pitchFamily="34" charset="-127"/>
              </a:rPr>
              <a:t>Courouve</a:t>
            </a:r>
            <a:r>
              <a:rPr lang="en-US" altLang="ko-KR" sz="2800" dirty="0">
                <a:latin typeface="Malgun Gothic" panose="020B0503020000020004" pitchFamily="34" charset="-127"/>
                <a:ea typeface="Malgun Gothic" panose="020B0503020000020004" pitchFamily="34" charset="-127"/>
              </a:rPr>
              <a:t> L, </a:t>
            </a:r>
            <a:r>
              <a:rPr lang="en-US" altLang="ko-KR" sz="2800" dirty="0" err="1">
                <a:latin typeface="Malgun Gothic" panose="020B0503020000020004" pitchFamily="34" charset="-127"/>
                <a:ea typeface="Malgun Gothic" panose="020B0503020000020004" pitchFamily="34" charset="-127"/>
              </a:rPr>
              <a:t>Berdeaux</a:t>
            </a:r>
            <a:r>
              <a:rPr lang="en-US" altLang="ko-KR" sz="2800" dirty="0">
                <a:latin typeface="Malgun Gothic" panose="020B0503020000020004" pitchFamily="34" charset="-127"/>
                <a:ea typeface="Malgun Gothic" panose="020B0503020000020004" pitchFamily="34" charset="-127"/>
              </a:rPr>
              <a:t> </a:t>
            </a:r>
            <a:r>
              <a:rPr lang="en-US" altLang="ko-KR" sz="2800" dirty="0" err="1">
                <a:latin typeface="Malgun Gothic" panose="020B0503020000020004" pitchFamily="34" charset="-127"/>
                <a:ea typeface="Malgun Gothic" panose="020B0503020000020004" pitchFamily="34" charset="-127"/>
              </a:rPr>
              <a:t>G.Comparison</a:t>
            </a:r>
            <a:r>
              <a:rPr lang="en-US" altLang="ko-KR" sz="2800" dirty="0">
                <a:latin typeface="Malgun Gothic" panose="020B0503020000020004" pitchFamily="34" charset="-127"/>
                <a:ea typeface="Malgun Gothic" panose="020B0503020000020004" pitchFamily="34" charset="-127"/>
              </a:rPr>
              <a:t> of outcomes with multifocal intraocular lenses: a </a:t>
            </a:r>
            <a:r>
              <a:rPr lang="en-US" altLang="ko-KR" sz="2800" dirty="0" err="1">
                <a:latin typeface="Malgun Gothic" panose="020B0503020000020004" pitchFamily="34" charset="-127"/>
                <a:ea typeface="Malgun Gothic" panose="020B0503020000020004" pitchFamily="34" charset="-127"/>
              </a:rPr>
              <a:t>metaanalysis</a:t>
            </a:r>
            <a:r>
              <a:rPr lang="en-US" altLang="ko-KR" sz="2800" dirty="0">
                <a:latin typeface="Malgun Gothic" panose="020B0503020000020004" pitchFamily="34" charset="-127"/>
                <a:ea typeface="Malgun Gothic" panose="020B0503020000020004" pitchFamily="34" charset="-127"/>
              </a:rPr>
              <a:t>. </a:t>
            </a:r>
            <a:r>
              <a:rPr lang="en-US" altLang="ko-KR" sz="2800" dirty="0" err="1">
                <a:latin typeface="Malgun Gothic" panose="020B0503020000020004" pitchFamily="34" charset="-127"/>
                <a:ea typeface="Malgun Gothic" panose="020B0503020000020004" pitchFamily="34" charset="-127"/>
              </a:rPr>
              <a:t>Clin</a:t>
            </a:r>
            <a:r>
              <a:rPr lang="en-US" altLang="ko-KR" sz="2800" dirty="0">
                <a:latin typeface="Malgun Gothic" panose="020B0503020000020004" pitchFamily="34" charset="-127"/>
                <a:ea typeface="Malgun Gothic" panose="020B0503020000020004" pitchFamily="34" charset="-127"/>
              </a:rPr>
              <a:t> </a:t>
            </a:r>
            <a:r>
              <a:rPr lang="en-US" altLang="ko-KR" sz="2800" dirty="0" err="1">
                <a:latin typeface="Malgun Gothic" panose="020B0503020000020004" pitchFamily="34" charset="-127"/>
                <a:ea typeface="Malgun Gothic" panose="020B0503020000020004" pitchFamily="34" charset="-127"/>
              </a:rPr>
              <a:t>Ophthalmol</a:t>
            </a:r>
            <a:r>
              <a:rPr lang="en-US" altLang="ko-KR" sz="2800" dirty="0">
                <a:latin typeface="Malgun Gothic" panose="020B0503020000020004" pitchFamily="34" charset="-127"/>
                <a:ea typeface="Malgun Gothic" panose="020B0503020000020004" pitchFamily="34" charset="-127"/>
              </a:rPr>
              <a:t>. 2011 Jan 7;5:45-56. </a:t>
            </a:r>
            <a:endParaRPr lang="en-US" altLang="ko-KR" sz="2800" dirty="0" smtClean="0">
              <a:latin typeface="Malgun Gothic" panose="020B0503020000020004" pitchFamily="34" charset="-127"/>
              <a:ea typeface="Malgun Gothic" panose="020B0503020000020004" pitchFamily="34" charset="-127"/>
            </a:endParaRPr>
          </a:p>
          <a:p>
            <a:r>
              <a:rPr lang="en-US" altLang="ko-KR" sz="2800" dirty="0">
                <a:latin typeface="Malgun Gothic" panose="020B0503020000020004" pitchFamily="34" charset="-127"/>
                <a:ea typeface="Malgun Gothic" panose="020B0503020000020004" pitchFamily="34" charset="-127"/>
              </a:rPr>
              <a:t>[</a:t>
            </a:r>
            <a:r>
              <a:rPr lang="en-US" altLang="ko-KR" sz="2800" dirty="0" smtClean="0">
                <a:latin typeface="Malgun Gothic" panose="020B0503020000020004" pitchFamily="34" charset="-127"/>
                <a:ea typeface="Malgun Gothic" panose="020B0503020000020004" pitchFamily="34" charset="-127"/>
              </a:rPr>
              <a:t>2]. </a:t>
            </a:r>
            <a:r>
              <a:rPr lang="en-US" altLang="ko-KR" sz="2800" dirty="0" err="1">
                <a:latin typeface="Malgun Gothic" panose="020B0503020000020004" pitchFamily="34" charset="-127"/>
                <a:ea typeface="Malgun Gothic" panose="020B0503020000020004" pitchFamily="34" charset="-127"/>
              </a:rPr>
              <a:t>Khandelwal</a:t>
            </a:r>
            <a:r>
              <a:rPr lang="en-US" altLang="ko-KR" sz="2800" dirty="0">
                <a:latin typeface="Malgun Gothic" panose="020B0503020000020004" pitchFamily="34" charset="-127"/>
                <a:ea typeface="Malgun Gothic" panose="020B0503020000020004" pitchFamily="34" charset="-127"/>
              </a:rPr>
              <a:t> SS1,2, Jun JJ3, </a:t>
            </a:r>
            <a:r>
              <a:rPr lang="en-US" altLang="ko-KR" sz="2800" dirty="0" err="1">
                <a:latin typeface="Malgun Gothic" panose="020B0503020000020004" pitchFamily="34" charset="-127"/>
                <a:ea typeface="Malgun Gothic" panose="020B0503020000020004" pitchFamily="34" charset="-127"/>
              </a:rPr>
              <a:t>Mak</a:t>
            </a:r>
            <a:r>
              <a:rPr lang="en-US" altLang="ko-KR" sz="2800" dirty="0">
                <a:latin typeface="Malgun Gothic" panose="020B0503020000020004" pitchFamily="34" charset="-127"/>
                <a:ea typeface="Malgun Gothic" panose="020B0503020000020004" pitchFamily="34" charset="-127"/>
              </a:rPr>
              <a:t> S3,4, Booth MS5, </a:t>
            </a:r>
            <a:r>
              <a:rPr lang="en-US" altLang="ko-KR" sz="2800" dirty="0" err="1">
                <a:latin typeface="Malgun Gothic" panose="020B0503020000020004" pitchFamily="34" charset="-127"/>
                <a:ea typeface="Malgun Gothic" panose="020B0503020000020004" pitchFamily="34" charset="-127"/>
              </a:rPr>
              <a:t>Shekelle</a:t>
            </a:r>
            <a:r>
              <a:rPr lang="en-US" altLang="ko-KR" sz="2800" dirty="0">
                <a:latin typeface="Malgun Gothic" panose="020B0503020000020004" pitchFamily="34" charset="-127"/>
                <a:ea typeface="Malgun Gothic" panose="020B0503020000020004" pitchFamily="34" charset="-127"/>
              </a:rPr>
              <a:t> PG6.Effectiveness of multifocal and </a:t>
            </a:r>
            <a:r>
              <a:rPr lang="en-US" altLang="ko-KR" sz="2800" dirty="0" err="1">
                <a:latin typeface="Malgun Gothic" panose="020B0503020000020004" pitchFamily="34" charset="-127"/>
                <a:ea typeface="Malgun Gothic" panose="020B0503020000020004" pitchFamily="34" charset="-127"/>
              </a:rPr>
              <a:t>monofocal</a:t>
            </a:r>
            <a:r>
              <a:rPr lang="en-US" altLang="ko-KR" sz="2800" dirty="0">
                <a:latin typeface="Malgun Gothic" panose="020B0503020000020004" pitchFamily="34" charset="-127"/>
                <a:ea typeface="Malgun Gothic" panose="020B0503020000020004" pitchFamily="34" charset="-127"/>
              </a:rPr>
              <a:t> intraocular lenses for cataract surgery and lens replacement: a systematic review and meta-analysis. </a:t>
            </a:r>
            <a:r>
              <a:rPr lang="en-US" altLang="ko-KR" sz="2800" dirty="0" err="1">
                <a:latin typeface="Malgun Gothic" panose="020B0503020000020004" pitchFamily="34" charset="-127"/>
                <a:ea typeface="Malgun Gothic" panose="020B0503020000020004" pitchFamily="34" charset="-127"/>
              </a:rPr>
              <a:t>Graefes</a:t>
            </a:r>
            <a:r>
              <a:rPr lang="en-US" altLang="ko-KR" sz="2800" dirty="0">
                <a:latin typeface="Malgun Gothic" panose="020B0503020000020004" pitchFamily="34" charset="-127"/>
                <a:ea typeface="Malgun Gothic" panose="020B0503020000020004" pitchFamily="34" charset="-127"/>
              </a:rPr>
              <a:t> Arch </a:t>
            </a:r>
            <a:r>
              <a:rPr lang="en-US" altLang="ko-KR" sz="2800" dirty="0" err="1">
                <a:latin typeface="Malgun Gothic" panose="020B0503020000020004" pitchFamily="34" charset="-127"/>
                <a:ea typeface="Malgun Gothic" panose="020B0503020000020004" pitchFamily="34" charset="-127"/>
              </a:rPr>
              <a:t>Clin</a:t>
            </a:r>
            <a:r>
              <a:rPr lang="en-US" altLang="ko-KR" sz="2800" dirty="0">
                <a:latin typeface="Malgun Gothic" panose="020B0503020000020004" pitchFamily="34" charset="-127"/>
                <a:ea typeface="Malgun Gothic" panose="020B0503020000020004" pitchFamily="34" charset="-127"/>
              </a:rPr>
              <a:t> </a:t>
            </a:r>
            <a:r>
              <a:rPr lang="en-US" altLang="ko-KR" sz="2800" dirty="0" err="1">
                <a:latin typeface="Malgun Gothic" panose="020B0503020000020004" pitchFamily="34" charset="-127"/>
                <a:ea typeface="Malgun Gothic" panose="020B0503020000020004" pitchFamily="34" charset="-127"/>
              </a:rPr>
              <a:t>Exp</a:t>
            </a:r>
            <a:r>
              <a:rPr lang="en-US" altLang="ko-KR" sz="2800" dirty="0">
                <a:latin typeface="Malgun Gothic" panose="020B0503020000020004" pitchFamily="34" charset="-127"/>
                <a:ea typeface="Malgun Gothic" panose="020B0503020000020004" pitchFamily="34" charset="-127"/>
              </a:rPr>
              <a:t> </a:t>
            </a:r>
            <a:r>
              <a:rPr lang="en-US" altLang="ko-KR" sz="2800" dirty="0" err="1">
                <a:latin typeface="Malgun Gothic" panose="020B0503020000020004" pitchFamily="34" charset="-127"/>
                <a:ea typeface="Malgun Gothic" panose="020B0503020000020004" pitchFamily="34" charset="-127"/>
              </a:rPr>
              <a:t>Ophthalmol</a:t>
            </a:r>
            <a:r>
              <a:rPr lang="en-US" altLang="ko-KR" sz="2800" dirty="0">
                <a:latin typeface="Malgun Gothic" panose="020B0503020000020004" pitchFamily="34" charset="-127"/>
                <a:ea typeface="Malgun Gothic" panose="020B0503020000020004" pitchFamily="34" charset="-127"/>
              </a:rPr>
              <a:t>. 2019 May;257(5):</a:t>
            </a:r>
            <a:r>
              <a:rPr lang="en-US" altLang="ko-KR" sz="2800" dirty="0" smtClean="0">
                <a:latin typeface="Malgun Gothic" panose="020B0503020000020004" pitchFamily="34" charset="-127"/>
                <a:ea typeface="Malgun Gothic" panose="020B0503020000020004" pitchFamily="34" charset="-127"/>
              </a:rPr>
              <a:t>863-875.</a:t>
            </a:r>
          </a:p>
          <a:p>
            <a:endParaRPr lang="en-US" sz="2800" dirty="0">
              <a:latin typeface="Malgun Gothic" panose="020B0503020000020004" pitchFamily="34" charset="-127"/>
              <a:ea typeface="Malgun Gothic" panose="020B0503020000020004" pitchFamily="34" charset="-127"/>
            </a:endParaRPr>
          </a:p>
          <a:p>
            <a:r>
              <a:rPr lang="en-US" sz="2800" dirty="0" smtClean="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본</a:t>
            </a:r>
            <a:r>
              <a:rPr lang="en-US" sz="2800" dirty="0" smtClean="0">
                <a:latin typeface="Malgun Gothic" panose="020B0503020000020004" pitchFamily="34" charset="-127"/>
                <a:ea typeface="Malgun Gothic" panose="020B0503020000020004" pitchFamily="34" charset="-127"/>
              </a:rPr>
              <a:t> </a:t>
            </a:r>
            <a:r>
              <a:rPr lang="ko-KR" altLang="en-US" sz="2800" dirty="0" smtClean="0">
                <a:latin typeface="Malgun Gothic" panose="020B0503020000020004" pitchFamily="34" charset="-127"/>
                <a:ea typeface="Malgun Gothic" panose="020B0503020000020004" pitchFamily="34" charset="-127"/>
              </a:rPr>
              <a:t>연구는 산업통상자원부 사업화 과제로 수행된 것임</a:t>
            </a:r>
            <a:endParaRPr lang="en-US" sz="2800" dirty="0">
              <a:latin typeface="Malgun Gothic" panose="020B0503020000020004" pitchFamily="34" charset="-127"/>
              <a:ea typeface="Malgun Gothic" panose="020B0503020000020004" pitchFamily="34" charset="-127"/>
            </a:endParaRPr>
          </a:p>
          <a:p>
            <a:endParaRPr lang="en-US" sz="2800" dirty="0">
              <a:latin typeface="Malgun Gothic" panose="020B0503020000020004" pitchFamily="34" charset="-127"/>
              <a:ea typeface="Malgun Gothic" panose="020B0503020000020004" pitchFamily="34" charset="-127"/>
            </a:endParaRPr>
          </a:p>
        </p:txBody>
      </p:sp>
    </p:spTree>
    <p:extLst>
      <p:ext uri="{BB962C8B-B14F-4D97-AF65-F5344CB8AC3E}">
        <p14:creationId xmlns:p14="http://schemas.microsoft.com/office/powerpoint/2010/main" val="662028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AutoShape 6"/>
          <p:cNvSpPr>
            <a:spLocks noChangeArrowheads="1"/>
          </p:cNvSpPr>
          <p:nvPr/>
        </p:nvSpPr>
        <p:spPr bwMode="auto">
          <a:xfrm>
            <a:off x="481430" y="518421"/>
            <a:ext cx="20611271" cy="4030180"/>
          </a:xfrm>
          <a:prstGeom prst="roundRect">
            <a:avLst>
              <a:gd name="adj" fmla="val 16667"/>
            </a:avLst>
          </a:prstGeom>
          <a:solidFill>
            <a:srgbClr val="696969"/>
          </a:solidFill>
          <a:ln w="50800">
            <a:solidFill>
              <a:srgbClr val="696969"/>
            </a:solid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lstStyle/>
          <a:p>
            <a:pPr algn="ctr" defTabSz="3089186"/>
            <a:r>
              <a:rPr lang="en-US" altLang="ko-KR" sz="6000" dirty="0">
                <a:solidFill>
                  <a:schemeClr val="bg1"/>
                </a:solidFill>
                <a:latin typeface="Malgun Gothic" panose="020B0503020000020004" pitchFamily="34" charset="-127"/>
                <a:ea typeface="Malgun Gothic" panose="020B0503020000020004" pitchFamily="34" charset="-127"/>
              </a:rPr>
              <a:t>Analysis on the corneal thickness of the </a:t>
            </a:r>
          </a:p>
          <a:p>
            <a:pPr algn="ctr" defTabSz="3089186"/>
            <a:r>
              <a:rPr lang="en-US" altLang="ko-KR" sz="6000" dirty="0">
                <a:solidFill>
                  <a:schemeClr val="bg1"/>
                </a:solidFill>
                <a:latin typeface="Malgun Gothic" panose="020B0503020000020004" pitchFamily="34" charset="-127"/>
                <a:ea typeface="Malgun Gothic" panose="020B0503020000020004" pitchFamily="34" charset="-127"/>
              </a:rPr>
              <a:t>young children in Korean Male </a:t>
            </a:r>
            <a:endParaRPr lang="en-US" altLang="ko-KR" sz="6000" dirty="0">
              <a:solidFill>
                <a:schemeClr val="bg1"/>
              </a:solidFill>
              <a:latin typeface="Malgun Gothic" panose="020B0503020000020004" pitchFamily="34" charset="-127"/>
              <a:ea typeface="Malgun Gothic" panose="020B0503020000020004" pitchFamily="34" charset="-127"/>
            </a:endParaRPr>
          </a:p>
          <a:p>
            <a:pPr algn="ctr" defTabSz="3089186"/>
            <a:endParaRPr lang="en-US" altLang="ko-KR" sz="2002" dirty="0">
              <a:solidFill>
                <a:schemeClr val="bg1"/>
              </a:solidFill>
              <a:latin typeface="Malgun Gothic" panose="020B0503020000020004" pitchFamily="34" charset="-127"/>
              <a:ea typeface="Malgun Gothic" panose="020B0503020000020004" pitchFamily="34" charset="-127"/>
            </a:endParaRPr>
          </a:p>
          <a:p>
            <a:pPr algn="ctr" defTabSz="3089186"/>
            <a:r>
              <a:rPr lang="en-US" altLang="ko-KR" sz="4004" b="1" u="sng" dirty="0" err="1" smtClean="0">
                <a:solidFill>
                  <a:schemeClr val="bg1"/>
                </a:solidFill>
                <a:latin typeface="Malgun Gothic" panose="020B0503020000020004" pitchFamily="34" charset="-127"/>
                <a:ea typeface="Malgun Gothic" panose="020B0503020000020004" pitchFamily="34" charset="-127"/>
              </a:rPr>
              <a:t>Douk-Hoon</a:t>
            </a:r>
            <a:r>
              <a:rPr lang="en-US" altLang="ko-KR" sz="4004" b="1" u="sng" dirty="0" smtClean="0">
                <a:solidFill>
                  <a:schemeClr val="bg1"/>
                </a:solidFill>
                <a:latin typeface="Malgun Gothic" panose="020B0503020000020004" pitchFamily="34" charset="-127"/>
                <a:ea typeface="Malgun Gothic" panose="020B0503020000020004" pitchFamily="34" charset="-127"/>
              </a:rPr>
              <a:t> Kim</a:t>
            </a:r>
            <a:r>
              <a:rPr lang="en-US" altLang="ko-KR" sz="4400" b="1" baseline="30000" dirty="0" smtClean="0">
                <a:solidFill>
                  <a:schemeClr val="bg1"/>
                </a:solidFill>
                <a:latin typeface="Malgun Gothic" panose="020B0503020000020004" pitchFamily="34" charset="-127"/>
                <a:ea typeface="Malgun Gothic" panose="020B0503020000020004" pitchFamily="34" charset="-127"/>
              </a:rPr>
              <a:t>1</a:t>
            </a:r>
            <a:r>
              <a:rPr lang="ko-KR" altLang="en-US" sz="4004" b="1" dirty="0" smtClean="0">
                <a:solidFill>
                  <a:schemeClr val="bg1"/>
                </a:solidFill>
                <a:latin typeface="Malgun Gothic" panose="020B0503020000020004" pitchFamily="34" charset="-127"/>
                <a:ea typeface="Malgun Gothic" panose="020B0503020000020004" pitchFamily="34" charset="-127"/>
              </a:rPr>
              <a:t>   </a:t>
            </a:r>
            <a:endParaRPr lang="en-US" altLang="ko-KR" sz="4004" b="1" dirty="0">
              <a:solidFill>
                <a:schemeClr val="bg1"/>
              </a:solidFill>
              <a:latin typeface="Malgun Gothic" panose="020B0503020000020004" pitchFamily="34" charset="-127"/>
              <a:ea typeface="Malgun Gothic" panose="020B0503020000020004" pitchFamily="34" charset="-127"/>
            </a:endParaRPr>
          </a:p>
          <a:p>
            <a:pPr algn="ctr" defTabSz="3089186"/>
            <a:endParaRPr lang="en-US" altLang="ko-KR" sz="2002" b="1" dirty="0">
              <a:solidFill>
                <a:schemeClr val="bg1"/>
              </a:solidFill>
              <a:latin typeface="Malgun Gothic" panose="020B0503020000020004" pitchFamily="34" charset="-127"/>
              <a:ea typeface="Malgun Gothic" panose="020B0503020000020004" pitchFamily="34" charset="-127"/>
            </a:endParaRPr>
          </a:p>
          <a:p>
            <a:pPr algn="ctr" defTabSz="3084552"/>
            <a:r>
              <a:rPr lang="en-US" altLang="ko-KR" sz="3600" b="1" baseline="30000" dirty="0" smtClean="0">
                <a:solidFill>
                  <a:schemeClr val="bg1"/>
                </a:solidFill>
                <a:latin typeface="Malgun Gothic" panose="020B0503020000020004" pitchFamily="34" charset="-127"/>
                <a:ea typeface="Malgun Gothic" panose="020B0503020000020004" pitchFamily="34" charset="-127"/>
              </a:rPr>
              <a:t>1</a:t>
            </a:r>
            <a:r>
              <a:rPr lang="en-US" altLang="ko-KR" sz="3600" b="1" dirty="0" smtClean="0">
                <a:solidFill>
                  <a:schemeClr val="bg1"/>
                </a:solidFill>
                <a:latin typeface="Malgun Gothic" panose="020B0503020000020004" pitchFamily="34" charset="-127"/>
                <a:ea typeface="Malgun Gothic" panose="020B0503020000020004" pitchFamily="34" charset="-127"/>
              </a:rPr>
              <a:t>Department of Optometry, Masan University</a:t>
            </a:r>
            <a:endParaRPr lang="ko-KR" altLang="en-US" sz="3600" b="1" dirty="0">
              <a:solidFill>
                <a:schemeClr val="bg1"/>
              </a:solidFill>
              <a:latin typeface="Malgun Gothic" panose="020B0503020000020004" pitchFamily="34" charset="-127"/>
              <a:ea typeface="Malgun Gothic" panose="020B0503020000020004" pitchFamily="34" charset="-127"/>
            </a:endParaRPr>
          </a:p>
        </p:txBody>
      </p:sp>
      <p:sp>
        <p:nvSpPr>
          <p:cNvPr id="2168" name="Rectangle 333"/>
          <p:cNvSpPr>
            <a:spLocks noChangeArrowheads="1"/>
          </p:cNvSpPr>
          <p:nvPr/>
        </p:nvSpPr>
        <p:spPr bwMode="auto">
          <a:xfrm>
            <a:off x="6077" y="-98507"/>
            <a:ext cx="184627" cy="878849"/>
          </a:xfrm>
          <a:prstGeom prst="rect">
            <a:avLst/>
          </a:prstGeom>
          <a:noFill/>
          <a:ln w="9525">
            <a:noFill/>
            <a:miter lim="800000"/>
            <a:headEnd/>
            <a:tailEnd/>
          </a:ln>
        </p:spPr>
        <p:txBody>
          <a:bodyPr wrap="none" anchor="ctr">
            <a:spAutoFit/>
          </a:bodyPr>
          <a:lstStyle/>
          <a:p>
            <a:endParaRPr lang="ko-KR" altLang="en-US" sz="5106"/>
          </a:p>
        </p:txBody>
      </p:sp>
      <p:sp>
        <p:nvSpPr>
          <p:cNvPr id="1025" name="Rectangle 1"/>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a:p>
        </p:txBody>
      </p:sp>
      <p:sp>
        <p:nvSpPr>
          <p:cNvPr id="1027" name="Rectangle 3"/>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a:p>
        </p:txBody>
      </p:sp>
      <p:sp>
        <p:nvSpPr>
          <p:cNvPr id="1029" name="Rectangle 5"/>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a:p>
        </p:txBody>
      </p:sp>
      <p:sp>
        <p:nvSpPr>
          <p:cNvPr id="2" name="TextBox 1"/>
          <p:cNvSpPr txBox="1"/>
          <p:nvPr/>
        </p:nvSpPr>
        <p:spPr>
          <a:xfrm>
            <a:off x="7072400" y="31532841"/>
            <a:ext cx="7354899" cy="646203"/>
          </a:xfrm>
          <a:prstGeom prst="rect">
            <a:avLst/>
          </a:prstGeom>
          <a:noFill/>
        </p:spPr>
        <p:txBody>
          <a:bodyPr wrap="none" rtlCol="0">
            <a:spAutoFit/>
          </a:bodyPr>
          <a:lstStyle/>
          <a:p>
            <a:pPr algn="ctr"/>
            <a:r>
              <a:rPr lang="en-US" altLang="ko-KR" sz="3599" dirty="0" smtClean="0">
                <a:effectLst>
                  <a:outerShdw blurRad="38100" dist="38100" dir="2700000" algn="tl">
                    <a:srgbClr val="000000">
                      <a:alpha val="43137"/>
                    </a:srgbClr>
                  </a:outerShdw>
                </a:effectLst>
                <a:latin typeface="+mn-ea"/>
              </a:rPr>
              <a:t>2019</a:t>
            </a:r>
            <a:r>
              <a:rPr lang="ko-KR" altLang="en-US" sz="3599" dirty="0" smtClean="0">
                <a:effectLst>
                  <a:outerShdw blurRad="38100" dist="38100" dir="2700000" algn="tl">
                    <a:srgbClr val="000000">
                      <a:alpha val="43137"/>
                    </a:srgbClr>
                  </a:outerShdw>
                </a:effectLst>
                <a:latin typeface="+mn-ea"/>
              </a:rPr>
              <a:t> </a:t>
            </a:r>
            <a:r>
              <a:rPr lang="ko-KR" altLang="en-US" sz="3599" dirty="0">
                <a:effectLst>
                  <a:outerShdw blurRad="38100" dist="38100" dir="2700000" algn="tl">
                    <a:srgbClr val="000000">
                      <a:alpha val="43137"/>
                    </a:srgbClr>
                  </a:outerShdw>
                </a:effectLst>
                <a:latin typeface="+mn-ea"/>
              </a:rPr>
              <a:t>한국안광학회 동계학술대회</a:t>
            </a:r>
          </a:p>
        </p:txBody>
      </p:sp>
      <p:pic>
        <p:nvPicPr>
          <p:cNvPr id="22" name="Picture 2" descr="D:\학과자료-20014년부터 2016년까지\2016년 학과서류\2016년 한국안광학회지 자료\한국안광학회 원마크.jpg">
            <a:extLst>
              <a:ext uri="{FF2B5EF4-FFF2-40B4-BE49-F238E27FC236}">
                <a16:creationId xmlns="" xmlns:a16="http://schemas.microsoft.com/office/drawing/2014/main" id="{DB39E330-D165-B34A-A1E9-97793A388C4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8211" y="1161423"/>
            <a:ext cx="3311561" cy="2435487"/>
          </a:xfrm>
          <a:prstGeom prst="ellipse">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 xmlns:a16="http://schemas.microsoft.com/office/drawing/2014/main" id="{09544510-645B-F648-87C3-4E9A9E669926}"/>
              </a:ext>
            </a:extLst>
          </p:cNvPr>
          <p:cNvGrpSpPr/>
          <p:nvPr/>
        </p:nvGrpSpPr>
        <p:grpSpPr>
          <a:xfrm>
            <a:off x="481429" y="5051525"/>
            <a:ext cx="6863015" cy="6146191"/>
            <a:chOff x="482172" y="5050192"/>
            <a:chExt cx="6873606" cy="6155676"/>
          </a:xfrm>
        </p:grpSpPr>
        <p:sp>
          <p:nvSpPr>
            <p:cNvPr id="4" name="직사각형 3">
              <a:extLst>
                <a:ext uri="{FF2B5EF4-FFF2-40B4-BE49-F238E27FC236}">
                  <a16:creationId xmlns="" xmlns:a16="http://schemas.microsoft.com/office/drawing/2014/main" id="{99933089-4267-014C-B5CB-6FB1176F5CC5}"/>
                </a:ext>
              </a:extLst>
            </p:cNvPr>
            <p:cNvSpPr/>
            <p:nvPr/>
          </p:nvSpPr>
          <p:spPr bwMode="auto">
            <a:xfrm>
              <a:off x="482172" y="5439708"/>
              <a:ext cx="6873606" cy="5766160"/>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5" name="모서리가 둥근 직사각형 4"/>
            <p:cNvSpPr/>
            <p:nvPr/>
          </p:nvSpPr>
          <p:spPr bwMode="auto">
            <a:xfrm>
              <a:off x="623858" y="5050192"/>
              <a:ext cx="6590233" cy="699942"/>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4552"/>
              <a:r>
                <a:rPr lang="en-US" altLang="ko-KR" sz="3994" b="1" dirty="0">
                  <a:ln w="18415" cmpd="sng">
                    <a:noFill/>
                    <a:prstDash val="solid"/>
                  </a:ln>
                  <a:solidFill>
                    <a:schemeClr val="bg1"/>
                  </a:solidFill>
                  <a:latin typeface="+mj-ea"/>
                  <a:ea typeface="+mj-ea"/>
                  <a:cs typeface="Calibri" panose="020F0502020204030204" pitchFamily="34" charset="0"/>
                </a:rPr>
                <a:t>INTRODUCTION</a:t>
              </a:r>
              <a:endParaRPr lang="ko-KR" altLang="en-US" sz="3994" b="1" dirty="0">
                <a:ln w="18415" cmpd="sng">
                  <a:noFill/>
                  <a:prstDash val="solid"/>
                </a:ln>
                <a:solidFill>
                  <a:schemeClr val="bg1"/>
                </a:solidFill>
                <a:latin typeface="+mj-ea"/>
                <a:ea typeface="+mj-ea"/>
                <a:cs typeface="Calibri" panose="020F0502020204030204" pitchFamily="34" charset="0"/>
              </a:endParaRPr>
            </a:p>
          </p:txBody>
        </p:sp>
        <p:sp>
          <p:nvSpPr>
            <p:cNvPr id="6" name="TextBox 5">
              <a:extLst>
                <a:ext uri="{FF2B5EF4-FFF2-40B4-BE49-F238E27FC236}">
                  <a16:creationId xmlns="" xmlns:a16="http://schemas.microsoft.com/office/drawing/2014/main" id="{908B7893-B25B-704D-8991-4D93B8667672}"/>
                </a:ext>
              </a:extLst>
            </p:cNvPr>
            <p:cNvSpPr txBox="1"/>
            <p:nvPr/>
          </p:nvSpPr>
          <p:spPr>
            <a:xfrm>
              <a:off x="654942" y="5999102"/>
              <a:ext cx="6577515" cy="1385205"/>
            </a:xfrm>
            <a:prstGeom prst="rect">
              <a:avLst/>
            </a:prstGeom>
            <a:noFill/>
          </p:spPr>
          <p:txBody>
            <a:bodyPr wrap="square" rtlCol="0">
              <a:spAutoFit/>
            </a:bodyPr>
            <a:lstStyle/>
            <a:p>
              <a:r>
                <a:rPr lang="en-US" altLang="ko-KR" sz="2796" dirty="0" smtClean="0">
                  <a:latin typeface="Malgun Gothic" panose="020B0503020000020004" pitchFamily="34" charset="-127"/>
                  <a:ea typeface="Malgun Gothic" panose="020B0503020000020004" pitchFamily="34" charset="-127"/>
                </a:rPr>
                <a:t>This study was to </a:t>
              </a:r>
              <a:r>
                <a:rPr lang="en-US" altLang="ko-KR" sz="2796" dirty="0">
                  <a:latin typeface="Malgun Gothic" panose="020B0503020000020004" pitchFamily="34" charset="-127"/>
                  <a:ea typeface="Malgun Gothic" panose="020B0503020000020004" pitchFamily="34" charset="-127"/>
                </a:rPr>
                <a:t>analysis the corneal thickness of 14-year-old Korean male population with corneal topography </a:t>
              </a:r>
              <a:r>
                <a:rPr lang="en-US" altLang="ko-KR" sz="2796" dirty="0" smtClean="0">
                  <a:latin typeface="Malgun Gothic" panose="020B0503020000020004" pitchFamily="34" charset="-127"/>
                  <a:ea typeface="Malgun Gothic" panose="020B0503020000020004" pitchFamily="34" charset="-127"/>
                </a:rPr>
                <a:t>.</a:t>
              </a:r>
              <a:endParaRPr lang="en-US" sz="2796" dirty="0">
                <a:latin typeface="Malgun Gothic" panose="020B0503020000020004" pitchFamily="34" charset="-127"/>
                <a:ea typeface="Malgun Gothic" panose="020B0503020000020004" pitchFamily="34" charset="-127"/>
              </a:endParaRPr>
            </a:p>
          </p:txBody>
        </p:sp>
      </p:grpSp>
      <p:grpSp>
        <p:nvGrpSpPr>
          <p:cNvPr id="14" name="Group 13">
            <a:extLst>
              <a:ext uri="{FF2B5EF4-FFF2-40B4-BE49-F238E27FC236}">
                <a16:creationId xmlns="" xmlns:a16="http://schemas.microsoft.com/office/drawing/2014/main" id="{A58C45BB-483C-9A4A-8686-B66EC3AD0F7C}"/>
              </a:ext>
            </a:extLst>
          </p:cNvPr>
          <p:cNvGrpSpPr/>
          <p:nvPr/>
        </p:nvGrpSpPr>
        <p:grpSpPr>
          <a:xfrm>
            <a:off x="7560348" y="5051524"/>
            <a:ext cx="13532353" cy="6146192"/>
            <a:chOff x="7572016" y="5050191"/>
            <a:chExt cx="13553236" cy="6155677"/>
          </a:xfrm>
        </p:grpSpPr>
        <p:sp>
          <p:nvSpPr>
            <p:cNvPr id="7" name="직사각형 6">
              <a:extLst>
                <a:ext uri="{FF2B5EF4-FFF2-40B4-BE49-F238E27FC236}">
                  <a16:creationId xmlns="" xmlns:a16="http://schemas.microsoft.com/office/drawing/2014/main" id="{D34AD32B-2D1B-E24D-9BB0-731AD312E448}"/>
                </a:ext>
              </a:extLst>
            </p:cNvPr>
            <p:cNvSpPr/>
            <p:nvPr/>
          </p:nvSpPr>
          <p:spPr bwMode="auto">
            <a:xfrm>
              <a:off x="7572016" y="5439708"/>
              <a:ext cx="13553236" cy="5766160"/>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57" name="모서리가 둥근 직사각형 56"/>
            <p:cNvSpPr/>
            <p:nvPr/>
          </p:nvSpPr>
          <p:spPr bwMode="auto">
            <a:xfrm>
              <a:off x="7826159" y="5050191"/>
              <a:ext cx="13082858" cy="699942"/>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4552"/>
              <a:r>
                <a:rPr lang="en-US" altLang="ko-KR"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METHODS</a:t>
              </a:r>
              <a:endParaRPr lang="ko-KR" altLang="en-US"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a:p>
              <a:pPr algn="ctr" defTabSz="3084552"/>
              <a:endParaRPr lang="ko-KR" altLang="en-US" sz="3998" b="1" dirty="0">
                <a:ln w="18415" cmpd="sng">
                  <a:solidFill>
                    <a:srgbClr val="FFFFFF"/>
                  </a:solidFill>
                  <a:prstDash val="solid"/>
                </a:ln>
                <a:solidFill>
                  <a:srgbClr val="FFFFFF"/>
                </a:solidFill>
                <a:latin typeface="Calibri" panose="020F0502020204030204" pitchFamily="34" charset="0"/>
                <a:cs typeface="Calibri" panose="020F0502020204030204" pitchFamily="34" charset="0"/>
              </a:endParaRPr>
            </a:p>
          </p:txBody>
        </p:sp>
        <p:sp>
          <p:nvSpPr>
            <p:cNvPr id="25" name="TextBox 24">
              <a:extLst>
                <a:ext uri="{FF2B5EF4-FFF2-40B4-BE49-F238E27FC236}">
                  <a16:creationId xmlns="" xmlns:a16="http://schemas.microsoft.com/office/drawing/2014/main" id="{9C510AB0-F81F-974F-8800-BB0FD6BC90CC}"/>
                </a:ext>
              </a:extLst>
            </p:cNvPr>
            <p:cNvSpPr txBox="1"/>
            <p:nvPr/>
          </p:nvSpPr>
          <p:spPr>
            <a:xfrm>
              <a:off x="7826159" y="5920359"/>
              <a:ext cx="13082858" cy="2677935"/>
            </a:xfrm>
            <a:prstGeom prst="rect">
              <a:avLst/>
            </a:prstGeom>
            <a:noFill/>
          </p:spPr>
          <p:txBody>
            <a:bodyPr wrap="square" rtlCol="0">
              <a:spAutoFit/>
            </a:bodyPr>
            <a:lstStyle/>
            <a:p>
              <a:r>
                <a:rPr lang="en-US" altLang="ko-KR" sz="2796" dirty="0" smtClean="0">
                  <a:latin typeface="Malgun Gothic" panose="020B0503020000020004" pitchFamily="34" charset="-127"/>
                  <a:ea typeface="Malgun Gothic" panose="020B0503020000020004" pitchFamily="34" charset="-127"/>
                </a:rPr>
                <a:t>The </a:t>
              </a:r>
              <a:r>
                <a:rPr lang="en-US" altLang="ko-KR" sz="2796" dirty="0">
                  <a:latin typeface="Malgun Gothic" panose="020B0503020000020004" pitchFamily="34" charset="-127"/>
                  <a:ea typeface="Malgun Gothic" panose="020B0503020000020004" pitchFamily="34" charset="-127"/>
                </a:rPr>
                <a:t>subjects consisted of 48 eyes with the 14 year old Korean male during 2018. The thinnest  cornea thickness(TCT), central cornea thickness(CCT), pupil </a:t>
              </a:r>
              <a:r>
                <a:rPr lang="en-US" altLang="ko-KR" sz="2796" dirty="0" err="1">
                  <a:latin typeface="Malgun Gothic" panose="020B0503020000020004" pitchFamily="34" charset="-127"/>
                  <a:ea typeface="Malgun Gothic" panose="020B0503020000020004" pitchFamily="34" charset="-127"/>
                </a:rPr>
                <a:t>centre</a:t>
              </a:r>
              <a:r>
                <a:rPr lang="en-US" altLang="ko-KR" sz="2796" dirty="0">
                  <a:latin typeface="Malgun Gothic" panose="020B0503020000020004" pitchFamily="34" charset="-127"/>
                  <a:ea typeface="Malgun Gothic" panose="020B0503020000020004" pitchFamily="34" charset="-127"/>
                </a:rPr>
                <a:t> thickness(PCT), and periphery corneal thickness was measured using the </a:t>
              </a:r>
              <a:r>
                <a:rPr lang="en-US" altLang="ko-KR" sz="2796" dirty="0" err="1">
                  <a:latin typeface="Malgun Gothic" panose="020B0503020000020004" pitchFamily="34" charset="-127"/>
                  <a:ea typeface="Malgun Gothic" panose="020B0503020000020004" pitchFamily="34" charset="-127"/>
                </a:rPr>
                <a:t>Pentacam</a:t>
              </a:r>
              <a:r>
                <a:rPr lang="en-US" altLang="ko-KR" sz="2796" dirty="0">
                  <a:latin typeface="Malgun Gothic" panose="020B0503020000020004" pitchFamily="34" charset="-127"/>
                  <a:ea typeface="Malgun Gothic" panose="020B0503020000020004" pitchFamily="34" charset="-127"/>
                </a:rPr>
                <a:t>  </a:t>
              </a:r>
              <a:r>
                <a:rPr lang="en-US" altLang="ko-KR" sz="2796" dirty="0" err="1">
                  <a:latin typeface="Malgun Gothic" panose="020B0503020000020004" pitchFamily="34" charset="-127"/>
                  <a:ea typeface="Malgun Gothic" panose="020B0503020000020004" pitchFamily="34" charset="-127"/>
                </a:rPr>
                <a:t>pachymetry</a:t>
              </a:r>
              <a:r>
                <a:rPr lang="en-US" altLang="ko-KR" sz="2796" dirty="0">
                  <a:latin typeface="Malgun Gothic" panose="020B0503020000020004" pitchFamily="34" charset="-127"/>
                  <a:ea typeface="Malgun Gothic" panose="020B0503020000020004" pitchFamily="34" charset="-127"/>
                </a:rPr>
                <a:t>. </a:t>
              </a:r>
              <a:endParaRPr lang="en-US" altLang="ko-KR" sz="2796" dirty="0">
                <a:latin typeface="Malgun Gothic" panose="020B0503020000020004" pitchFamily="34" charset="-127"/>
                <a:ea typeface="Malgun Gothic" panose="020B0503020000020004" pitchFamily="34" charset="-127"/>
              </a:endParaRPr>
            </a:p>
            <a:p>
              <a:endParaRPr lang="en-US" sz="2796" dirty="0">
                <a:latin typeface="Malgun Gothic" panose="020B0503020000020004" pitchFamily="34" charset="-127"/>
                <a:ea typeface="Malgun Gothic" panose="020B0503020000020004" pitchFamily="34" charset="-127"/>
              </a:endParaRPr>
            </a:p>
            <a:p>
              <a:endParaRPr lang="en-US" sz="2796" dirty="0">
                <a:latin typeface="Malgun Gothic" panose="020B0503020000020004" pitchFamily="34" charset="-127"/>
                <a:ea typeface="Malgun Gothic" panose="020B0503020000020004" pitchFamily="34" charset="-127"/>
              </a:endParaRPr>
            </a:p>
          </p:txBody>
        </p:sp>
      </p:grpSp>
      <p:grpSp>
        <p:nvGrpSpPr>
          <p:cNvPr id="15" name="Group 14">
            <a:extLst>
              <a:ext uri="{FF2B5EF4-FFF2-40B4-BE49-F238E27FC236}">
                <a16:creationId xmlns="" xmlns:a16="http://schemas.microsoft.com/office/drawing/2014/main" id="{0B98FA39-D31F-B246-A6EA-59DE50495DF4}"/>
              </a:ext>
            </a:extLst>
          </p:cNvPr>
          <p:cNvGrpSpPr/>
          <p:nvPr/>
        </p:nvGrpSpPr>
        <p:grpSpPr>
          <a:xfrm>
            <a:off x="507193" y="11710565"/>
            <a:ext cx="20588315" cy="11917724"/>
            <a:chOff x="507976" y="11821109"/>
            <a:chExt cx="20620087" cy="11936116"/>
          </a:xfrm>
        </p:grpSpPr>
        <p:sp>
          <p:nvSpPr>
            <p:cNvPr id="8" name="직사각형 7">
              <a:extLst>
                <a:ext uri="{FF2B5EF4-FFF2-40B4-BE49-F238E27FC236}">
                  <a16:creationId xmlns="" xmlns:a16="http://schemas.microsoft.com/office/drawing/2014/main" id="{DF3ECFC9-BC07-C643-8DC1-93FAD707EF96}"/>
                </a:ext>
              </a:extLst>
            </p:cNvPr>
            <p:cNvSpPr/>
            <p:nvPr/>
          </p:nvSpPr>
          <p:spPr bwMode="auto">
            <a:xfrm>
              <a:off x="507976" y="12070077"/>
              <a:ext cx="20620087" cy="11687148"/>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58" name="모서리가 둥근 직사각형 57"/>
            <p:cNvSpPr/>
            <p:nvPr/>
          </p:nvSpPr>
          <p:spPr bwMode="auto">
            <a:xfrm>
              <a:off x="654943" y="11821109"/>
              <a:ext cx="20285158" cy="699942"/>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4552"/>
              <a:r>
                <a:rPr lang="en-US" altLang="ko-KR"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RESULTS</a:t>
              </a:r>
              <a:endParaRPr lang="ko-KR" altLang="en-US"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a:p>
              <a:pPr algn="ctr" defTabSz="3084552"/>
              <a:endParaRPr lang="ko-KR" altLang="en-US" sz="3998" b="1" dirty="0">
                <a:ln w="18415" cmpd="sng">
                  <a:solidFill>
                    <a:srgbClr val="FFFFFF"/>
                  </a:solidFill>
                  <a:prstDash val="solid"/>
                </a:ln>
                <a:solidFill>
                  <a:srgbClr val="FFFFFF"/>
                </a:solidFill>
                <a:latin typeface="Calibri" panose="020F0502020204030204" pitchFamily="34" charset="0"/>
                <a:cs typeface="Calibri" panose="020F0502020204030204" pitchFamily="34" charset="0"/>
              </a:endParaRPr>
            </a:p>
          </p:txBody>
        </p:sp>
        <p:sp>
          <p:nvSpPr>
            <p:cNvPr id="27" name="TextBox 26">
              <a:extLst>
                <a:ext uri="{FF2B5EF4-FFF2-40B4-BE49-F238E27FC236}">
                  <a16:creationId xmlns="" xmlns:a16="http://schemas.microsoft.com/office/drawing/2014/main" id="{58F0ACEA-ABCC-D14D-817C-F1AEF92D0100}"/>
                </a:ext>
              </a:extLst>
            </p:cNvPr>
            <p:cNvSpPr txBox="1"/>
            <p:nvPr/>
          </p:nvSpPr>
          <p:spPr>
            <a:xfrm>
              <a:off x="654941" y="12770019"/>
              <a:ext cx="20254075" cy="3970665"/>
            </a:xfrm>
            <a:prstGeom prst="rect">
              <a:avLst/>
            </a:prstGeom>
            <a:noFill/>
          </p:spPr>
          <p:txBody>
            <a:bodyPr wrap="square" rtlCol="0">
              <a:spAutoFit/>
            </a:bodyPr>
            <a:lstStyle/>
            <a:p>
              <a:r>
                <a:rPr lang="en-US" altLang="ko-KR" sz="2796" dirty="0" smtClean="0">
                  <a:latin typeface="Malgun Gothic" panose="020B0503020000020004" pitchFamily="34" charset="-127"/>
                  <a:ea typeface="Malgun Gothic" panose="020B0503020000020004" pitchFamily="34" charset="-127"/>
                </a:rPr>
                <a:t>There </a:t>
              </a:r>
              <a:r>
                <a:rPr lang="en-US" altLang="ko-KR" sz="2796" dirty="0">
                  <a:latin typeface="Malgun Gothic" panose="020B0503020000020004" pitchFamily="34" charset="-127"/>
                  <a:ea typeface="Malgun Gothic" panose="020B0503020000020004" pitchFamily="34" charset="-127"/>
                </a:rPr>
                <a:t>was no statistically significant in the mean among the TCT, CCT, and PCT , and periphery corneal thickness values(p&gt;0.1) between right eye and left eye. However, there was a statistical significant (p&lt;0.01) in the mean among the TCT, CCT, and PCT , and periphery corneal thickness values(p&gt;0.1) in the right eye and left eye.  Also, Korean male of 14-year old have markedly thicker corneas than the India, Chinese, and Taiwan populations. There was no significant difference in the mean thickness between right eye and left eye. The analysis of right eye and left eye of the thinnest zone, central cornea, pupil center  in the corneal thickness and  anterior chamber depth for these subjects were summarized in the table </a:t>
              </a:r>
              <a:r>
                <a:rPr lang="en-US" altLang="ko-KR" sz="2796" dirty="0" smtClean="0">
                  <a:latin typeface="Malgun Gothic" panose="020B0503020000020004" pitchFamily="34" charset="-127"/>
                  <a:ea typeface="Malgun Gothic" panose="020B0503020000020004" pitchFamily="34" charset="-127"/>
                </a:rPr>
                <a:t>1.</a:t>
              </a:r>
              <a:endParaRPr lang="en-US" altLang="ko-KR" sz="2796" dirty="0">
                <a:latin typeface="Malgun Gothic" panose="020B0503020000020004" pitchFamily="34" charset="-127"/>
                <a:ea typeface="Malgun Gothic" panose="020B0503020000020004" pitchFamily="34" charset="-127"/>
              </a:endParaRPr>
            </a:p>
            <a:p>
              <a:endParaRPr lang="en-US" sz="2796" dirty="0">
                <a:latin typeface="Malgun Gothic" panose="020B0503020000020004" pitchFamily="34" charset="-127"/>
                <a:ea typeface="Malgun Gothic" panose="020B0503020000020004" pitchFamily="34" charset="-127"/>
              </a:endParaRPr>
            </a:p>
            <a:p>
              <a:endParaRPr lang="en-US" sz="2796" dirty="0">
                <a:latin typeface="Malgun Gothic" panose="020B0503020000020004" pitchFamily="34" charset="-127"/>
                <a:ea typeface="Malgun Gothic" panose="020B0503020000020004" pitchFamily="34" charset="-127"/>
              </a:endParaRPr>
            </a:p>
          </p:txBody>
        </p:sp>
      </p:grpSp>
      <p:grpSp>
        <p:nvGrpSpPr>
          <p:cNvPr id="16" name="Group 15">
            <a:extLst>
              <a:ext uri="{FF2B5EF4-FFF2-40B4-BE49-F238E27FC236}">
                <a16:creationId xmlns="" xmlns:a16="http://schemas.microsoft.com/office/drawing/2014/main" id="{E3475DE9-28CC-7D4F-A53B-3EEBCC43AFCE}"/>
              </a:ext>
            </a:extLst>
          </p:cNvPr>
          <p:cNvGrpSpPr/>
          <p:nvPr/>
        </p:nvGrpSpPr>
        <p:grpSpPr>
          <a:xfrm>
            <a:off x="481429" y="24220852"/>
            <a:ext cx="10116825" cy="6951106"/>
            <a:chOff x="482172" y="24249101"/>
            <a:chExt cx="10132437" cy="6961833"/>
          </a:xfrm>
        </p:grpSpPr>
        <p:grpSp>
          <p:nvGrpSpPr>
            <p:cNvPr id="11" name="Group 10">
              <a:extLst>
                <a:ext uri="{FF2B5EF4-FFF2-40B4-BE49-F238E27FC236}">
                  <a16:creationId xmlns="" xmlns:a16="http://schemas.microsoft.com/office/drawing/2014/main" id="{D75378BB-9202-9F47-A4DC-69DD4A155EBE}"/>
                </a:ext>
              </a:extLst>
            </p:cNvPr>
            <p:cNvGrpSpPr/>
            <p:nvPr/>
          </p:nvGrpSpPr>
          <p:grpSpPr>
            <a:xfrm>
              <a:off x="482172" y="24249101"/>
              <a:ext cx="10132437" cy="6961833"/>
              <a:chOff x="560593" y="24225365"/>
              <a:chExt cx="10122519" cy="6955018"/>
            </a:xfrm>
          </p:grpSpPr>
          <p:sp>
            <p:nvSpPr>
              <p:cNvPr id="9" name="직사각형 8">
                <a:extLst>
                  <a:ext uri="{FF2B5EF4-FFF2-40B4-BE49-F238E27FC236}">
                    <a16:creationId xmlns="" xmlns:a16="http://schemas.microsoft.com/office/drawing/2014/main" id="{8638A797-6818-C241-8658-D7FB33162F9C}"/>
                  </a:ext>
                </a:extLst>
              </p:cNvPr>
              <p:cNvSpPr/>
              <p:nvPr/>
            </p:nvSpPr>
            <p:spPr bwMode="auto">
              <a:xfrm>
                <a:off x="560593" y="24559983"/>
                <a:ext cx="10122519" cy="6620400"/>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59" name="모서리가 둥근 직사각형 58"/>
              <p:cNvSpPr/>
              <p:nvPr/>
            </p:nvSpPr>
            <p:spPr bwMode="auto">
              <a:xfrm>
                <a:off x="684448" y="24225365"/>
                <a:ext cx="9826275" cy="705600"/>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1471"/>
                <a:r>
                  <a:rPr lang="en-US" altLang="ko-KR"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CONCLUSIONS</a:t>
                </a:r>
                <a:endParaRPr lang="ko-KR" altLang="en-US"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28" name="TextBox 27">
              <a:extLst>
                <a:ext uri="{FF2B5EF4-FFF2-40B4-BE49-F238E27FC236}">
                  <a16:creationId xmlns="" xmlns:a16="http://schemas.microsoft.com/office/drawing/2014/main" id="{10EA6FEA-B2CB-B04E-B104-5B4CA77F50D4}"/>
                </a:ext>
              </a:extLst>
            </p:cNvPr>
            <p:cNvSpPr txBox="1"/>
            <p:nvPr/>
          </p:nvSpPr>
          <p:spPr>
            <a:xfrm>
              <a:off x="606148" y="25093663"/>
              <a:ext cx="9624066" cy="3539755"/>
            </a:xfrm>
            <a:prstGeom prst="rect">
              <a:avLst/>
            </a:prstGeom>
            <a:noFill/>
          </p:spPr>
          <p:txBody>
            <a:bodyPr wrap="square" rtlCol="0">
              <a:spAutoFit/>
            </a:bodyPr>
            <a:lstStyle/>
            <a:p>
              <a:r>
                <a:rPr lang="ko-KR" altLang="en-US" sz="2796" dirty="0" smtClean="0">
                  <a:latin typeface="Malgun Gothic" panose="020B0503020000020004" pitchFamily="34" charset="-127"/>
                  <a:ea typeface="Malgun Gothic" panose="020B0503020000020004" pitchFamily="34" charset="-127"/>
                </a:rPr>
                <a:t> </a:t>
              </a:r>
              <a:r>
                <a:rPr lang="en-US" altLang="ko-KR" sz="2796" dirty="0">
                  <a:latin typeface="Malgun Gothic" panose="020B0503020000020004" pitchFamily="34" charset="-127"/>
                  <a:ea typeface="Malgun Gothic" panose="020B0503020000020004" pitchFamily="34" charset="-127"/>
                </a:rPr>
                <a:t>Korean male of 14-year old have markedly thicker corneas than another country populations. These results suggested that the regional thickness data of cornea with </a:t>
              </a:r>
              <a:r>
                <a:rPr lang="en-US" altLang="ko-KR" sz="2796" dirty="0" err="1">
                  <a:latin typeface="Malgun Gothic" panose="020B0503020000020004" pitchFamily="34" charset="-127"/>
                  <a:ea typeface="Malgun Gothic" panose="020B0503020000020004" pitchFamily="34" charset="-127"/>
                </a:rPr>
                <a:t>Pentacam</a:t>
              </a:r>
              <a:r>
                <a:rPr lang="en-US" altLang="ko-KR" sz="2796" dirty="0">
                  <a:latin typeface="Malgun Gothic" panose="020B0503020000020004" pitchFamily="34" charset="-127"/>
                  <a:ea typeface="Malgun Gothic" panose="020B0503020000020004" pitchFamily="34" charset="-127"/>
                </a:rPr>
                <a:t> tool can provide correct and useful diagnostic information of the corneal shape of the contact lens fitting  and diagnosis of corneal refraction surgery</a:t>
              </a:r>
              <a:r>
                <a:rPr lang="en-US" altLang="ko-KR" sz="2796" dirty="0" smtClean="0">
                  <a:latin typeface="Malgun Gothic" panose="020B0503020000020004" pitchFamily="34" charset="-127"/>
                  <a:ea typeface="Malgun Gothic" panose="020B0503020000020004" pitchFamily="34" charset="-127"/>
                </a:rPr>
                <a:t>..</a:t>
              </a:r>
              <a:endParaRPr lang="en-US" altLang="ko-KR" sz="2796" dirty="0">
                <a:latin typeface="Malgun Gothic" panose="020B0503020000020004" pitchFamily="34" charset="-127"/>
                <a:ea typeface="Malgun Gothic" panose="020B0503020000020004" pitchFamily="34" charset="-127"/>
              </a:endParaRPr>
            </a:p>
            <a:p>
              <a:endParaRPr lang="en-US" sz="2796" dirty="0">
                <a:latin typeface="Malgun Gothic" panose="020B0503020000020004" pitchFamily="34" charset="-127"/>
                <a:ea typeface="Malgun Gothic" panose="020B0503020000020004" pitchFamily="34" charset="-127"/>
              </a:endParaRPr>
            </a:p>
            <a:p>
              <a:endParaRPr lang="en-US" sz="2796" dirty="0">
                <a:latin typeface="Malgun Gothic" panose="020B0503020000020004" pitchFamily="34" charset="-127"/>
                <a:ea typeface="Malgun Gothic" panose="020B0503020000020004" pitchFamily="34" charset="-127"/>
              </a:endParaRPr>
            </a:p>
          </p:txBody>
        </p:sp>
      </p:grpSp>
      <p:grpSp>
        <p:nvGrpSpPr>
          <p:cNvPr id="17" name="Group 16">
            <a:extLst>
              <a:ext uri="{FF2B5EF4-FFF2-40B4-BE49-F238E27FC236}">
                <a16:creationId xmlns="" xmlns:a16="http://schemas.microsoft.com/office/drawing/2014/main" id="{4931802E-97AE-4B4A-AB3C-882461B38A9F}"/>
              </a:ext>
            </a:extLst>
          </p:cNvPr>
          <p:cNvGrpSpPr/>
          <p:nvPr/>
        </p:nvGrpSpPr>
        <p:grpSpPr>
          <a:xfrm>
            <a:off x="10975195" y="24220852"/>
            <a:ext cx="10117506" cy="6951106"/>
            <a:chOff x="10992132" y="24249101"/>
            <a:chExt cx="10133119" cy="6961833"/>
          </a:xfrm>
        </p:grpSpPr>
        <p:grpSp>
          <p:nvGrpSpPr>
            <p:cNvPr id="12" name="Group 11">
              <a:extLst>
                <a:ext uri="{FF2B5EF4-FFF2-40B4-BE49-F238E27FC236}">
                  <a16:creationId xmlns="" xmlns:a16="http://schemas.microsoft.com/office/drawing/2014/main" id="{F8F8CD25-4976-A54A-80A8-04D2AB445846}"/>
                </a:ext>
              </a:extLst>
            </p:cNvPr>
            <p:cNvGrpSpPr/>
            <p:nvPr/>
          </p:nvGrpSpPr>
          <p:grpSpPr>
            <a:xfrm>
              <a:off x="10992132" y="24249101"/>
              <a:ext cx="10133119" cy="6961833"/>
              <a:chOff x="11007969" y="24247705"/>
              <a:chExt cx="10123200" cy="6955018"/>
            </a:xfrm>
          </p:grpSpPr>
          <p:sp>
            <p:nvSpPr>
              <p:cNvPr id="10" name="직사각형 9">
                <a:extLst>
                  <a:ext uri="{FF2B5EF4-FFF2-40B4-BE49-F238E27FC236}">
                    <a16:creationId xmlns="" xmlns:a16="http://schemas.microsoft.com/office/drawing/2014/main" id="{9F158DD6-0D08-F14A-9712-B895C6848514}"/>
                  </a:ext>
                </a:extLst>
              </p:cNvPr>
              <p:cNvSpPr/>
              <p:nvPr/>
            </p:nvSpPr>
            <p:spPr bwMode="auto">
              <a:xfrm>
                <a:off x="11007969" y="24586266"/>
                <a:ext cx="10123200" cy="6616457"/>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66" name="모서리가 둥근 직사각형 65"/>
              <p:cNvSpPr/>
              <p:nvPr/>
            </p:nvSpPr>
            <p:spPr bwMode="auto">
              <a:xfrm>
                <a:off x="11233398" y="24247705"/>
                <a:ext cx="9721080" cy="705600"/>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1471"/>
                <a:r>
                  <a:rPr lang="en-CA" altLang="ko-KR"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REFERENCES</a:t>
                </a:r>
                <a:endParaRPr lang="ko-KR" altLang="en-US"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29" name="TextBox 28">
              <a:extLst>
                <a:ext uri="{FF2B5EF4-FFF2-40B4-BE49-F238E27FC236}">
                  <a16:creationId xmlns="" xmlns:a16="http://schemas.microsoft.com/office/drawing/2014/main" id="{C8107D12-3FCE-874C-8BC6-4CE087D15BE9}"/>
                </a:ext>
              </a:extLst>
            </p:cNvPr>
            <p:cNvSpPr txBox="1"/>
            <p:nvPr/>
          </p:nvSpPr>
          <p:spPr>
            <a:xfrm>
              <a:off x="11217782" y="25093663"/>
              <a:ext cx="9624066" cy="3970665"/>
            </a:xfrm>
            <a:prstGeom prst="rect">
              <a:avLst/>
            </a:prstGeom>
            <a:noFill/>
          </p:spPr>
          <p:txBody>
            <a:bodyPr wrap="square" rtlCol="0">
              <a:spAutoFit/>
            </a:bodyPr>
            <a:lstStyle/>
            <a:p>
              <a:r>
                <a:rPr lang="en-US" altLang="ko-KR" sz="2796" dirty="0">
                  <a:latin typeface="Malgun Gothic" panose="020B0503020000020004" pitchFamily="34" charset="-127"/>
                  <a:ea typeface="Malgun Gothic" panose="020B0503020000020004" pitchFamily="34" charset="-127"/>
                </a:rPr>
                <a:t>[1</a:t>
              </a:r>
              <a:r>
                <a:rPr lang="en-US" altLang="ko-KR" sz="2796" dirty="0">
                  <a:latin typeface="Malgun Gothic" panose="020B0503020000020004" pitchFamily="34" charset="-127"/>
                  <a:ea typeface="Malgun Gothic" panose="020B0503020000020004" pitchFamily="34" charset="-127"/>
                </a:rPr>
                <a:t>] </a:t>
              </a:r>
              <a:r>
                <a:rPr lang="en-US" altLang="ko-KR" sz="2796" dirty="0" smtClean="0">
                  <a:latin typeface="Malgun Gothic" panose="020B0503020000020004" pitchFamily="34" charset="-127"/>
                  <a:ea typeface="Malgun Gothic" panose="020B0503020000020004" pitchFamily="34" charset="-127"/>
                </a:rPr>
                <a:t>Al-</a:t>
              </a:r>
              <a:r>
                <a:rPr lang="en-US" altLang="ko-KR" sz="2796" dirty="0" err="1" smtClean="0">
                  <a:latin typeface="Malgun Gothic" panose="020B0503020000020004" pitchFamily="34" charset="-127"/>
                  <a:ea typeface="Malgun Gothic" panose="020B0503020000020004" pitchFamily="34" charset="-127"/>
                </a:rPr>
                <a:t>Farhan</a:t>
              </a:r>
              <a:r>
                <a:rPr lang="en-US" altLang="ko-KR" sz="2796" dirty="0" smtClean="0">
                  <a:latin typeface="Malgun Gothic" panose="020B0503020000020004" pitchFamily="34" charset="-127"/>
                  <a:ea typeface="Malgun Gothic" panose="020B0503020000020004" pitchFamily="34" charset="-127"/>
                </a:rPr>
                <a:t> </a:t>
              </a:r>
              <a:r>
                <a:rPr lang="en-US" altLang="ko-KR" sz="2796" dirty="0">
                  <a:latin typeface="Malgun Gothic" panose="020B0503020000020004" pitchFamily="34" charset="-127"/>
                  <a:ea typeface="Malgun Gothic" panose="020B0503020000020004" pitchFamily="34" charset="-127"/>
                </a:rPr>
                <a:t>HM, Al-</a:t>
              </a:r>
              <a:r>
                <a:rPr lang="en-US" altLang="ko-KR" sz="2796" dirty="0" err="1">
                  <a:latin typeface="Malgun Gothic" panose="020B0503020000020004" pitchFamily="34" charset="-127"/>
                  <a:ea typeface="Malgun Gothic" panose="020B0503020000020004" pitchFamily="34" charset="-127"/>
                </a:rPr>
                <a:t>Otaibi</a:t>
              </a:r>
              <a:r>
                <a:rPr lang="en-US" altLang="ko-KR" sz="2796" dirty="0">
                  <a:latin typeface="Malgun Gothic" panose="020B0503020000020004" pitchFamily="34" charset="-127"/>
                  <a:ea typeface="Malgun Gothic" panose="020B0503020000020004" pitchFamily="34" charset="-127"/>
                </a:rPr>
                <a:t> WM. </a:t>
              </a:r>
              <a:r>
                <a:rPr lang="en-US" altLang="ko-KR" sz="2796" dirty="0" smtClean="0">
                  <a:latin typeface="Malgun Gothic" panose="020B0503020000020004" pitchFamily="34" charset="-127"/>
                  <a:ea typeface="Malgun Gothic" panose="020B0503020000020004" pitchFamily="34" charset="-127"/>
                </a:rPr>
                <a:t>Comparison </a:t>
              </a:r>
              <a:r>
                <a:rPr lang="en-US" altLang="ko-KR" sz="2796" dirty="0">
                  <a:latin typeface="Malgun Gothic" panose="020B0503020000020004" pitchFamily="34" charset="-127"/>
                  <a:ea typeface="Malgun Gothic" panose="020B0503020000020004" pitchFamily="34" charset="-127"/>
                </a:rPr>
                <a:t>of central corneal thickness measurements using ultrasound </a:t>
              </a:r>
              <a:r>
                <a:rPr lang="en-US" altLang="ko-KR" sz="2796" dirty="0" err="1">
                  <a:latin typeface="Malgun Gothic" panose="020B0503020000020004" pitchFamily="34" charset="-127"/>
                  <a:ea typeface="Malgun Gothic" panose="020B0503020000020004" pitchFamily="34" charset="-127"/>
                </a:rPr>
                <a:t>pachymetry</a:t>
              </a:r>
              <a:r>
                <a:rPr lang="en-US" altLang="ko-KR" sz="2796" dirty="0">
                  <a:latin typeface="Malgun Gothic" panose="020B0503020000020004" pitchFamily="34" charset="-127"/>
                  <a:ea typeface="Malgun Gothic" panose="020B0503020000020004" pitchFamily="34" charset="-127"/>
                </a:rPr>
                <a:t>, ultrasound </a:t>
              </a:r>
              <a:r>
                <a:rPr lang="en-US" altLang="ko-KR" sz="2796" dirty="0" err="1">
                  <a:latin typeface="Malgun Gothic" panose="020B0503020000020004" pitchFamily="34" charset="-127"/>
                  <a:ea typeface="Malgun Gothic" panose="020B0503020000020004" pitchFamily="34" charset="-127"/>
                </a:rPr>
                <a:t>biomicroscopy</a:t>
              </a:r>
              <a:r>
                <a:rPr lang="en-US" altLang="ko-KR" sz="2796" dirty="0">
                  <a:latin typeface="Malgun Gothic" panose="020B0503020000020004" pitchFamily="34" charset="-127"/>
                  <a:ea typeface="Malgun Gothic" panose="020B0503020000020004" pitchFamily="34" charset="-127"/>
                </a:rPr>
                <a:t>, and the Artemis-2 VHF scanner in normal eyes. </a:t>
              </a:r>
              <a:r>
                <a:rPr lang="en-US" altLang="ko-KR" sz="2796" dirty="0" err="1">
                  <a:latin typeface="Malgun Gothic" panose="020B0503020000020004" pitchFamily="34" charset="-127"/>
                  <a:ea typeface="Malgun Gothic" panose="020B0503020000020004" pitchFamily="34" charset="-127"/>
                </a:rPr>
                <a:t>Clin</a:t>
              </a:r>
              <a:r>
                <a:rPr lang="en-US" altLang="ko-KR" sz="2796" dirty="0">
                  <a:latin typeface="Malgun Gothic" panose="020B0503020000020004" pitchFamily="34" charset="-127"/>
                  <a:ea typeface="Malgun Gothic" panose="020B0503020000020004" pitchFamily="34" charset="-127"/>
                </a:rPr>
                <a:t> </a:t>
              </a:r>
              <a:r>
                <a:rPr lang="en-US" altLang="ko-KR" sz="2796" dirty="0" err="1">
                  <a:latin typeface="Malgun Gothic" panose="020B0503020000020004" pitchFamily="34" charset="-127"/>
                  <a:ea typeface="Malgun Gothic" panose="020B0503020000020004" pitchFamily="34" charset="-127"/>
                </a:rPr>
                <a:t>Ophthalmol</a:t>
              </a:r>
              <a:r>
                <a:rPr lang="en-US" altLang="ko-KR" sz="2796" dirty="0">
                  <a:latin typeface="Malgun Gothic" panose="020B0503020000020004" pitchFamily="34" charset="-127"/>
                  <a:ea typeface="Malgun Gothic" panose="020B0503020000020004" pitchFamily="34" charset="-127"/>
                </a:rPr>
                <a:t>. </a:t>
              </a:r>
              <a:r>
                <a:rPr lang="en-US" altLang="ko-KR" sz="2796" dirty="0" smtClean="0">
                  <a:latin typeface="Malgun Gothic" panose="020B0503020000020004" pitchFamily="34" charset="-127"/>
                  <a:ea typeface="Malgun Gothic" panose="020B0503020000020004" pitchFamily="34" charset="-127"/>
                </a:rPr>
                <a:t>2012, 6:1037–104</a:t>
              </a:r>
              <a:r>
                <a:rPr lang="en-US" altLang="ko-KR" sz="2796" dirty="0">
                  <a:latin typeface="Malgun Gothic" panose="020B0503020000020004" pitchFamily="34" charset="-127"/>
                  <a:ea typeface="Malgun Gothic" panose="020B0503020000020004" pitchFamily="34" charset="-127"/>
                </a:rPr>
                <a:t>.</a:t>
              </a:r>
            </a:p>
            <a:p>
              <a:r>
                <a:rPr lang="en-US" altLang="ko-KR" sz="2796" dirty="0" smtClean="0">
                  <a:latin typeface="Malgun Gothic" panose="020B0503020000020004" pitchFamily="34" charset="-127"/>
                  <a:ea typeface="Malgun Gothic" panose="020B0503020000020004" pitchFamily="34" charset="-127"/>
                </a:rPr>
                <a:t>[2]. </a:t>
              </a:r>
              <a:r>
                <a:rPr lang="en-US" altLang="ko-KR" sz="2796" dirty="0">
                  <a:latin typeface="Malgun Gothic" panose="020B0503020000020004" pitchFamily="34" charset="-127"/>
                  <a:ea typeface="Malgun Gothic" panose="020B0503020000020004" pitchFamily="34" charset="-127"/>
                </a:rPr>
                <a:t>Williams R et al. </a:t>
              </a:r>
              <a:r>
                <a:rPr lang="en-US" altLang="ko-KR" sz="2796" dirty="0" smtClean="0">
                  <a:latin typeface="Malgun Gothic" panose="020B0503020000020004" pitchFamily="34" charset="-127"/>
                  <a:ea typeface="Malgun Gothic" panose="020B0503020000020004" pitchFamily="34" charset="-127"/>
                </a:rPr>
                <a:t> </a:t>
              </a:r>
              <a:r>
                <a:rPr lang="en-US" altLang="ko-KR" sz="2796" dirty="0">
                  <a:latin typeface="Malgun Gothic" panose="020B0503020000020004" pitchFamily="34" charset="-127"/>
                  <a:ea typeface="Malgun Gothic" panose="020B0503020000020004" pitchFamily="34" charset="-127"/>
                </a:rPr>
                <a:t>Central corneal thickness measurements: using an ultrasonic instrument and 4 optical instruments. Cornea. </a:t>
              </a:r>
              <a:r>
                <a:rPr lang="en-US" altLang="ko-KR" sz="2796" dirty="0" smtClean="0">
                  <a:latin typeface="Malgun Gothic" panose="020B0503020000020004" pitchFamily="34" charset="-127"/>
                  <a:ea typeface="Malgun Gothic" panose="020B0503020000020004" pitchFamily="34" charset="-127"/>
                </a:rPr>
                <a:t>2011, 30(11</a:t>
              </a:r>
              <a:r>
                <a:rPr lang="en-US" altLang="ko-KR" sz="2796" dirty="0">
                  <a:latin typeface="Malgun Gothic" panose="020B0503020000020004" pitchFamily="34" charset="-127"/>
                  <a:ea typeface="Malgun Gothic" panose="020B0503020000020004" pitchFamily="34" charset="-127"/>
                </a:rPr>
                <a:t>):1238–1243</a:t>
              </a:r>
              <a:r>
                <a:rPr lang="en-US" altLang="ko-KR" sz="2796" dirty="0" smtClean="0">
                  <a:latin typeface="Malgun Gothic" panose="020B0503020000020004" pitchFamily="34" charset="-127"/>
                  <a:ea typeface="Malgun Gothic" panose="020B0503020000020004" pitchFamily="34" charset="-127"/>
                </a:rPr>
                <a:t>..</a:t>
              </a:r>
              <a:endParaRPr lang="en-US" sz="2796" dirty="0">
                <a:latin typeface="Malgun Gothic" panose="020B0503020000020004" pitchFamily="34" charset="-127"/>
                <a:ea typeface="Malgun Gothic" panose="020B0503020000020004" pitchFamily="34" charset="-127"/>
              </a:endParaRPr>
            </a:p>
            <a:p>
              <a:endParaRPr lang="en-US" sz="2796" dirty="0">
                <a:latin typeface="Malgun Gothic" panose="020B0503020000020004" pitchFamily="34" charset="-127"/>
                <a:ea typeface="Malgun Gothic" panose="020B0503020000020004" pitchFamily="34" charset="-127"/>
              </a:endParaRPr>
            </a:p>
          </p:txBody>
        </p:sp>
      </p:grpSp>
      <p:graphicFrame>
        <p:nvGraphicFramePr>
          <p:cNvPr id="3" name="표 2"/>
          <p:cNvGraphicFramePr>
            <a:graphicFrameLocks noGrp="1"/>
          </p:cNvGraphicFramePr>
          <p:nvPr>
            <p:extLst>
              <p:ext uri="{D42A27DB-BD31-4B8C-83A1-F6EECF244321}">
                <p14:modId xmlns:p14="http://schemas.microsoft.com/office/powerpoint/2010/main" val="3423794448"/>
              </p:ext>
            </p:extLst>
          </p:nvPr>
        </p:nvGraphicFramePr>
        <p:xfrm>
          <a:off x="3763755" y="16116519"/>
          <a:ext cx="12241360" cy="7299558"/>
        </p:xfrm>
        <a:graphic>
          <a:graphicData uri="http://schemas.openxmlformats.org/drawingml/2006/table">
            <a:tbl>
              <a:tblPr/>
              <a:tblGrid>
                <a:gridCol w="1216207"/>
                <a:gridCol w="3152309"/>
                <a:gridCol w="2976300"/>
                <a:gridCol w="2448272"/>
                <a:gridCol w="2448272"/>
              </a:tblGrid>
              <a:tr h="570082">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Items</a:t>
                      </a:r>
                      <a:endParaRPr lang="en-US" sz="2400" kern="0" spc="0" dirty="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OD</a:t>
                      </a:r>
                      <a:endParaRPr lang="en-US" sz="2400" kern="0" spc="0" dirty="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OS</a:t>
                      </a:r>
                      <a:endParaRPr lang="en-US" sz="2400" kern="0" spc="0" dirty="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t</a:t>
                      </a:r>
                      <a:endParaRPr lang="en-US" sz="2400" kern="0" spc="0" dirty="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p-values </a:t>
                      </a:r>
                      <a:endParaRPr lang="en-US" sz="2400" kern="0" spc="0">
                        <a:solidFill>
                          <a:srgbClr val="000000"/>
                        </a:solidFill>
                        <a:effectLst/>
                      </a:endParaRPr>
                    </a:p>
                  </a:txBody>
                  <a:tcPr marL="64770" marR="64770" marT="17907" marB="17907" anchor="ctr">
                    <a:lnL>
                      <a:noFill/>
                    </a:lnL>
                    <a:lnR>
                      <a:noFill/>
                    </a:lnR>
                    <a:lnT>
                      <a:noFill/>
                    </a:lnT>
                    <a:lnB>
                      <a:noFill/>
                    </a:lnB>
                  </a:tcPr>
                </a:tc>
              </a:tr>
              <a:tr h="458898">
                <a:tc>
                  <a:txBody>
                    <a:bodyPr/>
                    <a:lstStyle/>
                    <a:p>
                      <a:pPr marL="0" marR="0" indent="-500380" algn="l" fontAlgn="base" latinLnBrk="0">
                        <a:lnSpc>
                          <a:spcPct val="160000"/>
                        </a:lnSpc>
                        <a:spcBef>
                          <a:spcPts val="0"/>
                        </a:spcBef>
                        <a:spcAft>
                          <a:spcPts val="0"/>
                        </a:spcAft>
                      </a:pPr>
                      <a:endParaRPr lang="ko-KR" alt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endParaRPr lang="ko-KR" alt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endParaRPr lang="ko-KR" alt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endParaRPr lang="ko-KR" altLang="en-US" sz="2400" kern="0" spc="0" dirty="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endParaRPr lang="ko-KR" altLang="en-US" sz="2400" kern="0" spc="0" dirty="0">
                        <a:solidFill>
                          <a:srgbClr val="000000"/>
                        </a:solidFill>
                        <a:effectLst/>
                      </a:endParaRPr>
                    </a:p>
                  </a:txBody>
                  <a:tcPr marL="64770" marR="64770" marT="17907" marB="17907" anchor="ctr">
                    <a:lnL>
                      <a:noFill/>
                    </a:lnL>
                    <a:lnR>
                      <a:noFill/>
                    </a:lnR>
                    <a:lnT>
                      <a:noFill/>
                    </a:lnT>
                    <a:lnB>
                      <a:noFill/>
                    </a:lnB>
                  </a:tcPr>
                </a:tc>
              </a:tr>
              <a:tr h="474650">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PCT</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559.917±27.593</a:t>
                      </a:r>
                      <a:r>
                        <a:rPr lang="el-GR" sz="2400" kern="0" spc="0">
                          <a:solidFill>
                            <a:srgbClr val="000000"/>
                          </a:solidFill>
                          <a:effectLst/>
                          <a:ea typeface="휴먼명조"/>
                        </a:rPr>
                        <a:t>μ</a:t>
                      </a:r>
                      <a:r>
                        <a:rPr lang="en-US" sz="2400" kern="0" spc="0">
                          <a:solidFill>
                            <a:srgbClr val="000000"/>
                          </a:solidFill>
                          <a:effectLst/>
                          <a:latin typeface="휴먼명조"/>
                        </a:rPr>
                        <a:t>m </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563.500±33.630</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-.430</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.671</a:t>
                      </a:r>
                      <a:endParaRPr lang="en-US" sz="2400" kern="0" spc="0" dirty="0">
                        <a:solidFill>
                          <a:srgbClr val="000000"/>
                        </a:solidFill>
                        <a:effectLst/>
                      </a:endParaRPr>
                    </a:p>
                  </a:txBody>
                  <a:tcPr marL="64770" marR="64770" marT="17907" marB="17907" anchor="ctr">
                    <a:lnL>
                      <a:noFill/>
                    </a:lnL>
                    <a:lnR>
                      <a:noFill/>
                    </a:lnR>
                    <a:lnT>
                      <a:noFill/>
                    </a:lnT>
                    <a:lnB>
                      <a:noFill/>
                    </a:lnB>
                  </a:tcPr>
                </a:tc>
              </a:tr>
              <a:tr h="474650">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TCT</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553.042±29.359</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553.125±32.562</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-.009</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.993</a:t>
                      </a:r>
                      <a:endParaRPr lang="en-US" sz="2400" kern="0" spc="0" dirty="0">
                        <a:solidFill>
                          <a:srgbClr val="000000"/>
                        </a:solidFill>
                        <a:effectLst/>
                      </a:endParaRPr>
                    </a:p>
                  </a:txBody>
                  <a:tcPr marL="64770" marR="64770" marT="17907" marB="17907" anchor="ctr">
                    <a:lnL>
                      <a:noFill/>
                    </a:lnL>
                    <a:lnR>
                      <a:noFill/>
                    </a:lnR>
                    <a:lnT>
                      <a:noFill/>
                    </a:lnT>
                    <a:lnB>
                      <a:noFill/>
                    </a:lnB>
                  </a:tcPr>
                </a:tc>
              </a:tr>
              <a:tr h="474650">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CCT</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554.917±29.074</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561.875±30.837</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-.831</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.414</a:t>
                      </a:r>
                      <a:endParaRPr lang="en-US" sz="2400" kern="0" spc="0" dirty="0">
                        <a:solidFill>
                          <a:srgbClr val="000000"/>
                        </a:solidFill>
                        <a:effectLst/>
                      </a:endParaRPr>
                    </a:p>
                  </a:txBody>
                  <a:tcPr marL="64770" marR="64770" marT="17907" marB="17907" anchor="ctr">
                    <a:lnL>
                      <a:noFill/>
                    </a:lnL>
                    <a:lnR>
                      <a:noFill/>
                    </a:lnR>
                    <a:lnT>
                      <a:noFill/>
                    </a:lnT>
                    <a:lnB>
                      <a:noFill/>
                    </a:lnB>
                  </a:tcPr>
                </a:tc>
              </a:tr>
              <a:tr h="539261">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MCT</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579.417±30.326</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dirty="0">
                          <a:solidFill>
                            <a:srgbClr val="000000"/>
                          </a:solidFill>
                          <a:effectLst/>
                          <a:latin typeface="휴먼명조"/>
                        </a:rPr>
                        <a:t>586.792±35.024</a:t>
                      </a:r>
                      <a:r>
                        <a:rPr lang="el-GR" sz="2400" kern="0" spc="0" dirty="0">
                          <a:solidFill>
                            <a:srgbClr val="000000"/>
                          </a:solidFill>
                          <a:effectLst/>
                          <a:ea typeface="휴먼명조"/>
                        </a:rPr>
                        <a:t>μ</a:t>
                      </a:r>
                      <a:r>
                        <a:rPr lang="en-US" sz="2400" kern="0" spc="0" dirty="0">
                          <a:solidFill>
                            <a:srgbClr val="000000"/>
                          </a:solidFill>
                          <a:effectLst/>
                          <a:latin typeface="휴먼명조"/>
                        </a:rPr>
                        <a:t>m</a:t>
                      </a:r>
                      <a:endParaRPr lang="en-US" sz="2400" kern="0" spc="0" dirty="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-.898</a:t>
                      </a:r>
                      <a:endParaRPr lang="en-US" sz="2400" kern="0" spc="0" dirty="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.379</a:t>
                      </a:r>
                      <a:endParaRPr lang="en-US" sz="2400" kern="0" spc="0" dirty="0">
                        <a:solidFill>
                          <a:srgbClr val="000000"/>
                        </a:solidFill>
                        <a:effectLst/>
                      </a:endParaRPr>
                    </a:p>
                  </a:txBody>
                  <a:tcPr marL="64770" marR="64770" marT="17907" marB="17907" anchor="ctr">
                    <a:lnL>
                      <a:noFill/>
                    </a:lnL>
                    <a:lnR>
                      <a:noFill/>
                    </a:lnR>
                    <a:lnT>
                      <a:noFill/>
                    </a:lnT>
                    <a:lnB>
                      <a:noFill/>
                    </a:lnB>
                  </a:tcPr>
                </a:tc>
              </a:tr>
              <a:tr h="539261">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SCT</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567.083±27.921</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575.875±32.255</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-1.086</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.289</a:t>
                      </a:r>
                      <a:endParaRPr lang="en-US" sz="2400" kern="0" spc="0" dirty="0">
                        <a:solidFill>
                          <a:srgbClr val="000000"/>
                        </a:solidFill>
                        <a:effectLst/>
                      </a:endParaRPr>
                    </a:p>
                  </a:txBody>
                  <a:tcPr marL="64770" marR="64770" marT="17907" marB="17907" anchor="ctr">
                    <a:lnL>
                      <a:noFill/>
                    </a:lnL>
                    <a:lnR>
                      <a:noFill/>
                    </a:lnR>
                    <a:lnT>
                      <a:noFill/>
                    </a:lnT>
                    <a:lnB>
                      <a:noFill/>
                    </a:lnB>
                  </a:tcPr>
                </a:tc>
              </a:tr>
              <a:tr h="474650">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LCT</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557.375±27.846</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558.125±33.671</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.-.084</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.934</a:t>
                      </a:r>
                      <a:endParaRPr lang="en-US" sz="2400" kern="0" spc="0" dirty="0">
                        <a:solidFill>
                          <a:srgbClr val="000000"/>
                        </a:solidFill>
                        <a:effectLst/>
                      </a:endParaRPr>
                    </a:p>
                  </a:txBody>
                  <a:tcPr marL="64770" marR="64770" marT="17907" marB="17907" anchor="ctr">
                    <a:lnL>
                      <a:noFill/>
                    </a:lnL>
                    <a:lnR>
                      <a:noFill/>
                    </a:lnR>
                    <a:lnT>
                      <a:noFill/>
                    </a:lnT>
                    <a:lnB>
                      <a:noFill/>
                    </a:lnB>
                  </a:tcPr>
                </a:tc>
              </a:tr>
              <a:tr h="539261">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ICT</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567.542±28.927</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l-GR" sz="2400" kern="0" spc="0">
                          <a:solidFill>
                            <a:srgbClr val="000000"/>
                          </a:solidFill>
                          <a:effectLst/>
                          <a:latin typeface="휴먼명조"/>
                        </a:rPr>
                        <a:t>567.125±32.847</a:t>
                      </a:r>
                      <a:r>
                        <a:rPr lang="el-GR" sz="2400" kern="0" spc="0">
                          <a:solidFill>
                            <a:srgbClr val="000000"/>
                          </a:solidFill>
                          <a:effectLst/>
                          <a:ea typeface="휴먼명조"/>
                        </a:rPr>
                        <a:t>μ</a:t>
                      </a:r>
                      <a:r>
                        <a:rPr lang="en-US" sz="2400" kern="0" spc="0">
                          <a:solidFill>
                            <a:srgbClr val="000000"/>
                          </a:solidFill>
                          <a:effectLst/>
                          <a:latin typeface="휴먼명조"/>
                        </a:rPr>
                        <a:t>m</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a:solidFill>
                            <a:srgbClr val="000000"/>
                          </a:solidFill>
                          <a:effectLst/>
                          <a:latin typeface="휴먼명조"/>
                        </a:rPr>
                        <a:t>.053</a:t>
                      </a:r>
                      <a:endParaRPr 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r>
                        <a:rPr lang="en-US" sz="2400" kern="0" spc="0" dirty="0">
                          <a:solidFill>
                            <a:srgbClr val="000000"/>
                          </a:solidFill>
                          <a:effectLst/>
                          <a:latin typeface="휴먼명조"/>
                        </a:rPr>
                        <a:t>.958</a:t>
                      </a:r>
                      <a:endParaRPr lang="en-US" sz="2400" kern="0" spc="0" dirty="0">
                        <a:solidFill>
                          <a:srgbClr val="000000"/>
                        </a:solidFill>
                        <a:effectLst/>
                      </a:endParaRPr>
                    </a:p>
                  </a:txBody>
                  <a:tcPr marL="64770" marR="64770" marT="17907" marB="17907" anchor="ctr">
                    <a:lnL>
                      <a:noFill/>
                    </a:lnL>
                    <a:lnR>
                      <a:noFill/>
                    </a:lnR>
                    <a:lnT>
                      <a:noFill/>
                    </a:lnT>
                    <a:lnB>
                      <a:noFill/>
                    </a:lnB>
                  </a:tcPr>
                </a:tc>
              </a:tr>
              <a:tr h="458898">
                <a:tc>
                  <a:txBody>
                    <a:bodyPr/>
                    <a:lstStyle/>
                    <a:p>
                      <a:pPr marL="0" marR="0" indent="-500380" algn="l" fontAlgn="base" latinLnBrk="0">
                        <a:lnSpc>
                          <a:spcPct val="160000"/>
                        </a:lnSpc>
                        <a:spcBef>
                          <a:spcPts val="0"/>
                        </a:spcBef>
                        <a:spcAft>
                          <a:spcPts val="0"/>
                        </a:spcAft>
                      </a:pPr>
                      <a:endParaRPr lang="ko-KR" alt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endParaRPr lang="ko-KR" alt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endParaRPr lang="ko-KR" alt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endParaRPr lang="ko-KR" altLang="en-US" sz="2400" kern="0" spc="0">
                        <a:solidFill>
                          <a:srgbClr val="000000"/>
                        </a:solidFill>
                        <a:effectLst/>
                      </a:endParaRPr>
                    </a:p>
                  </a:txBody>
                  <a:tcPr marL="64770" marR="64770" marT="17907" marB="17907" anchor="ctr">
                    <a:lnL>
                      <a:noFill/>
                    </a:lnL>
                    <a:lnR>
                      <a:noFill/>
                    </a:lnR>
                    <a:lnT>
                      <a:noFill/>
                    </a:lnT>
                    <a:lnB>
                      <a:noFill/>
                    </a:lnB>
                  </a:tcPr>
                </a:tc>
                <a:tc>
                  <a:txBody>
                    <a:bodyPr/>
                    <a:lstStyle/>
                    <a:p>
                      <a:pPr marL="0" marR="0" indent="-500380" algn="l" fontAlgn="base" latinLnBrk="0">
                        <a:lnSpc>
                          <a:spcPct val="160000"/>
                        </a:lnSpc>
                        <a:spcBef>
                          <a:spcPts val="0"/>
                        </a:spcBef>
                        <a:spcAft>
                          <a:spcPts val="0"/>
                        </a:spcAft>
                      </a:pPr>
                      <a:endParaRPr lang="ko-KR" altLang="en-US" sz="2400" kern="0" spc="0" dirty="0">
                        <a:solidFill>
                          <a:srgbClr val="000000"/>
                        </a:solidFill>
                        <a:effectLst/>
                      </a:endParaRPr>
                    </a:p>
                  </a:txBody>
                  <a:tcPr marL="64770" marR="64770" marT="17907" marB="17907" anchor="ctr">
                    <a:lnL>
                      <a:noFill/>
                    </a:lnL>
                    <a:lnR>
                      <a:noFill/>
                    </a:lnR>
                    <a:lnT>
                      <a:noFill/>
                    </a:lnT>
                    <a:lnB>
                      <a:noFill/>
                    </a:lnB>
                  </a:tcPr>
                </a:tc>
              </a:tr>
              <a:tr h="1116420">
                <a:tc gridSpan="5">
                  <a:txBody>
                    <a:bodyPr/>
                    <a:lstStyle/>
                    <a:p>
                      <a:pPr marL="5080" marR="0" indent="-5080" algn="l" fontAlgn="base" latinLnBrk="0">
                        <a:lnSpc>
                          <a:spcPct val="160000"/>
                        </a:lnSpc>
                        <a:spcBef>
                          <a:spcPts val="0"/>
                        </a:spcBef>
                        <a:spcAft>
                          <a:spcPts val="0"/>
                        </a:spcAft>
                      </a:pPr>
                      <a:r>
                        <a:rPr lang="en-US" sz="2400" kern="0" spc="0" dirty="0">
                          <a:solidFill>
                            <a:srgbClr val="000000"/>
                          </a:solidFill>
                          <a:effectLst/>
                          <a:latin typeface="휴먼명조"/>
                        </a:rPr>
                        <a:t>TCT: thinnest area of cornea thickness, CCT: central cornea thickness, PCT: pupil area of cornea thickness, MCT: medial corneal thickness, SCT: superior corneal thickness, LCT: lateral corneal thickness, ICT: inferior corneal thickness</a:t>
                      </a:r>
                      <a:endParaRPr lang="en-US" sz="2400" kern="0" spc="0" dirty="0">
                        <a:solidFill>
                          <a:srgbClr val="000000"/>
                        </a:solidFill>
                        <a:effectLst/>
                      </a:endParaRPr>
                    </a:p>
                  </a:txBody>
                  <a:tcPr marL="64770" marR="64770" marT="17907" marB="17907" anchor="ctr">
                    <a:lnL>
                      <a:noFill/>
                    </a:lnL>
                    <a:lnR>
                      <a:noFill/>
                    </a:lnR>
                    <a:lnT>
                      <a:noFill/>
                    </a:lnT>
                    <a:lnB>
                      <a:noFill/>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bl>
          </a:graphicData>
        </a:graphic>
      </p:graphicFrame>
      <p:sp>
        <p:nvSpPr>
          <p:cNvPr id="18" name="Rectangle 1"/>
          <p:cNvSpPr>
            <a:spLocks noChangeArrowheads="1"/>
          </p:cNvSpPr>
          <p:nvPr/>
        </p:nvSpPr>
        <p:spPr bwMode="auto">
          <a:xfrm>
            <a:off x="3627501" y="15464528"/>
            <a:ext cx="15382761" cy="815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1" hangingPunct="1">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000000"/>
                </a:solidFill>
                <a:effectLst/>
                <a:latin typeface="Arial"/>
                <a:ea typeface="굴림" pitchFamily="50" charset="-127"/>
                <a:cs typeface="굴림" pitchFamily="50" charset="-127"/>
              </a:rPr>
              <a:t> </a:t>
            </a:r>
            <a:r>
              <a:rPr kumimoji="1" lang="ko-KR" altLang="ko-KR" sz="900" b="0" i="0" u="none" strike="noStrike" cap="none" normalizeH="0" baseline="0" dirty="0" smtClean="0">
                <a:ln>
                  <a:noFill/>
                </a:ln>
                <a:solidFill>
                  <a:srgbClr val="000000"/>
                </a:solidFill>
                <a:effectLst/>
                <a:latin typeface="굴림" pitchFamily="50" charset="-127"/>
                <a:ea typeface="굴림" pitchFamily="50" charset="-127"/>
                <a:cs typeface="굴림" pitchFamily="50" charset="-127"/>
              </a:rPr>
              <a:t> </a:t>
            </a:r>
            <a:endParaRPr kumimoji="1" lang="ko-KR" altLang="ko-KR" sz="1400" b="0" i="0" u="none" strike="noStrike" cap="none" normalizeH="0" baseline="0" dirty="0" smtClean="0">
              <a:ln>
                <a:noFill/>
              </a:ln>
              <a:solidFill>
                <a:schemeClr val="tx1"/>
              </a:solidFill>
              <a:effectLst/>
              <a:latin typeface="굴림" pitchFamily="50" charset="-127"/>
              <a:ea typeface="굴림" pitchFamily="50" charset="-127"/>
              <a:cs typeface="굴림" pitchFamily="50" charset="-127"/>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1" lang="en-US" altLang="ko-KR" sz="2800" b="0" i="0" u="none" strike="noStrike" cap="none" normalizeH="0" baseline="0" dirty="0" smtClean="0">
                <a:ln>
                  <a:noFill/>
                </a:ln>
                <a:solidFill>
                  <a:srgbClr val="000000"/>
                </a:solidFill>
                <a:effectLst/>
                <a:latin typeface="굴림" pitchFamily="50" charset="-127"/>
                <a:ea typeface="휴먼명조" pitchFamily="2" charset="-127"/>
                <a:cs typeface="굴림" pitchFamily="50" charset="-127"/>
              </a:rPr>
              <a:t>Table 1. The mean thickness of the cornea in 14 year old Korean male subjects. (n=24)</a:t>
            </a:r>
            <a:endParaRPr kumimoji="1" lang="en-US" altLang="ko-KR" sz="2800" b="0" i="0" u="none" strike="noStrike" cap="none" normalizeH="0" baseline="0" dirty="0" smtClean="0">
              <a:ln>
                <a:noFill/>
              </a:ln>
              <a:solidFill>
                <a:schemeClr val="tx1"/>
              </a:solidFill>
              <a:effectLst/>
              <a:latin typeface="굴림" pitchFamily="50" charset="-127"/>
              <a:cs typeface="굴림" pitchFamily="50" charset="-127"/>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1" lang="en-US" altLang="ko-KR" sz="1000" b="0" i="0" u="none" strike="noStrike" cap="none" normalizeH="0" baseline="0" dirty="0" smtClean="0">
                <a:ln>
                  <a:noFill/>
                </a:ln>
                <a:solidFill>
                  <a:srgbClr val="000000"/>
                </a:solidFill>
                <a:effectLst/>
                <a:latin typeface="Arial"/>
                <a:ea typeface="굴림" pitchFamily="50" charset="-127"/>
                <a:cs typeface="굴림" pitchFamily="50" charset="-127"/>
              </a:rPr>
              <a:t> </a:t>
            </a:r>
            <a:r>
              <a:rPr kumimoji="1" lang="en-US" altLang="ko-KR" sz="1000" b="0" i="0" u="none" strike="noStrike" cap="none" normalizeH="0" baseline="0" dirty="0" smtClean="0">
                <a:ln>
                  <a:noFill/>
                </a:ln>
                <a:solidFill>
                  <a:srgbClr val="000000"/>
                </a:solidFill>
                <a:effectLst/>
                <a:latin typeface="굴림" pitchFamily="50" charset="-127"/>
                <a:ea typeface="굴림" pitchFamily="50" charset="-127"/>
                <a:cs typeface="굴림" pitchFamily="50" charset="-127"/>
              </a:rPr>
              <a:t> </a:t>
            </a:r>
            <a:endParaRPr kumimoji="1" lang="en-US" altLang="ko-KR" sz="1800" b="0" i="0" u="none" strike="noStrike" cap="none" normalizeH="0" baseline="0" dirty="0" smtClean="0">
              <a:ln>
                <a:noFill/>
              </a:ln>
              <a:solidFill>
                <a:schemeClr val="tx1"/>
              </a:solidFill>
              <a:effectLst/>
              <a:latin typeface="굴림" pitchFamily="50" charset="-127"/>
              <a:ea typeface="굴림" pitchFamily="50" charset="-127"/>
              <a:cs typeface="굴림" pitchFamily="50" charset="-127"/>
            </a:endParaRPr>
          </a:p>
        </p:txBody>
      </p:sp>
    </p:spTree>
    <p:extLst>
      <p:ext uri="{BB962C8B-B14F-4D97-AF65-F5344CB8AC3E}">
        <p14:creationId xmlns:p14="http://schemas.microsoft.com/office/powerpoint/2010/main" val="947840373"/>
      </p:ext>
    </p:extLst>
  </p:cSld>
  <p:clrMapOvr>
    <a:masterClrMapping/>
  </p:clrMapOvr>
</p:sld>
</file>

<file path=ppt/theme/theme1.xml><?xml version="1.0" encoding="utf-8"?>
<a:theme xmlns:a="http://schemas.openxmlformats.org/drawingml/2006/main" name="기본 디자인">
  <a:themeElements>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086100" rtl="0" eaLnBrk="1" fontAlgn="base" latinLnBrk="1" hangingPunct="1">
          <a:lnSpc>
            <a:spcPct val="100000"/>
          </a:lnSpc>
          <a:spcBef>
            <a:spcPct val="0"/>
          </a:spcBef>
          <a:spcAft>
            <a:spcPct val="0"/>
          </a:spcAft>
          <a:buClrTx/>
          <a:buSzTx/>
          <a:buFontTx/>
          <a:buNone/>
          <a:tabLst/>
          <a:defRPr kumimoji="1" lang="ko-KR" altLang="en-US" sz="6100" b="0" i="0" u="none" strike="noStrike" cap="none" normalizeH="0" baseline="0" smtClean="0">
            <a:ln>
              <a:noFill/>
            </a:ln>
            <a:solidFill>
              <a:schemeClr val="tx1"/>
            </a:solidFill>
            <a:effectLst/>
            <a:latin typeface="굴림" pitchFamily="50" charset="-127"/>
            <a:ea typeface="굴림" pitchFamily="50"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086100" rtl="0" eaLnBrk="1" fontAlgn="base" latinLnBrk="1" hangingPunct="1">
          <a:lnSpc>
            <a:spcPct val="100000"/>
          </a:lnSpc>
          <a:spcBef>
            <a:spcPct val="0"/>
          </a:spcBef>
          <a:spcAft>
            <a:spcPct val="0"/>
          </a:spcAft>
          <a:buClrTx/>
          <a:buSzTx/>
          <a:buFontTx/>
          <a:buNone/>
          <a:tabLst/>
          <a:defRPr kumimoji="1" lang="ko-KR" altLang="en-US" sz="6100" b="0" i="0" u="none" strike="noStrike" cap="none" normalizeH="0" baseline="0" smtClean="0">
            <a:ln>
              <a:noFill/>
            </a:ln>
            <a:solidFill>
              <a:schemeClr val="tx1"/>
            </a:solidFill>
            <a:effectLst/>
            <a:latin typeface="굴림" pitchFamily="50" charset="-127"/>
            <a:ea typeface="굴림" pitchFamily="50" charset="-127"/>
          </a:defRPr>
        </a:defPPr>
      </a:lstStyle>
    </a:lnDef>
  </a:objectDefaults>
  <a:extraClrSchemeLst>
    <a:extraClrScheme>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2524</TotalTime>
  <Words>1670</Words>
  <Application>Microsoft Office PowerPoint</Application>
  <PresentationFormat>사용자 지정</PresentationFormat>
  <Paragraphs>134</Paragraphs>
  <Slides>4</Slides>
  <Notes>4</Notes>
  <HiddenSlides>0</HiddenSlides>
  <MMClips>0</MMClips>
  <ScaleCrop>false</ScaleCrop>
  <HeadingPairs>
    <vt:vector size="4" baseType="variant">
      <vt:variant>
        <vt:lpstr>테마</vt:lpstr>
      </vt:variant>
      <vt:variant>
        <vt:i4>1</vt:i4>
      </vt:variant>
      <vt:variant>
        <vt:lpstr>슬라이드 제목</vt:lpstr>
      </vt:variant>
      <vt:variant>
        <vt:i4>4</vt:i4>
      </vt:variant>
    </vt:vector>
  </HeadingPairs>
  <TitlesOfParts>
    <vt:vector size="5" baseType="lpstr">
      <vt:lpstr>기본 디자인</vt:lpstr>
      <vt:lpstr>PowerPoint 프레젠테이션</vt:lpstr>
      <vt:lpstr>PowerPoint 프레젠테이션</vt:lpstr>
      <vt:lpstr>PowerPoint 프레젠테이션</vt:lpstr>
      <vt:lpstr>PowerPoint 프레젠테이션</vt:lpstr>
    </vt:vector>
  </TitlesOfParts>
  <Company>WinXP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WinXP</dc:creator>
  <cp:lastModifiedBy>Windows User</cp:lastModifiedBy>
  <cp:revision>231</cp:revision>
  <dcterms:created xsi:type="dcterms:W3CDTF">2007-11-27T23:16:29Z</dcterms:created>
  <dcterms:modified xsi:type="dcterms:W3CDTF">2019-11-23T22:24:47Z</dcterms:modified>
</cp:coreProperties>
</file>