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9" r:id="rId3"/>
    <p:sldId id="264" r:id="rId4"/>
    <p:sldId id="265" r:id="rId5"/>
    <p:sldId id="289" r:id="rId6"/>
    <p:sldId id="298" r:id="rId7"/>
    <p:sldId id="300" r:id="rId8"/>
    <p:sldId id="308" r:id="rId9"/>
    <p:sldId id="313" r:id="rId10"/>
    <p:sldId id="321" r:id="rId11"/>
    <p:sldId id="328" r:id="rId12"/>
    <p:sldId id="278" r:id="rId13"/>
    <p:sldId id="329" r:id="rId14"/>
    <p:sldId id="330" r:id="rId15"/>
    <p:sldId id="332" r:id="rId16"/>
    <p:sldId id="334" r:id="rId17"/>
  </p:sldIdLst>
  <p:sldSz cx="14224000" cy="8890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lvl1pPr>
    <a:lvl2pPr marL="0" marR="0" indent="22860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lvl2pPr>
    <a:lvl3pPr marL="0" marR="0" indent="45720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lvl3pPr>
    <a:lvl4pPr marL="0" marR="0" indent="68580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lvl4pPr>
    <a:lvl5pPr marL="0" marR="0" indent="91440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lvl5pPr>
    <a:lvl6pPr marL="0" marR="0" indent="114300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lvl6pPr>
    <a:lvl7pPr marL="0" marR="0" indent="137160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lvl7pPr>
    <a:lvl8pPr marL="0" marR="0" indent="160020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lvl8pPr>
    <a:lvl9pPr marL="0" marR="0" indent="182880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9E9E"/>
    <a:srgbClr val="F38F69"/>
    <a:srgbClr val="D4CDB0"/>
    <a:srgbClr val="ECE9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Apple SD 산돌고딕 Neo 세미볼드체"/>
          <a:ea typeface="Apple SD 산돌고딕 Neo 세미볼드체"/>
          <a:cs typeface="Apple SD 산돌고딕 Neo 세미볼드체"/>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Apple SD 산돌고딕 Neo 세미볼드체"/>
          <a:ea typeface="Apple SD 산돌고딕 Neo 세미볼드체"/>
          <a:cs typeface="Apple SD 산돌고딕 Neo 세미볼드체"/>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Apple SD 산돌고딕 Neo 세미볼드체"/>
          <a:ea typeface="Apple SD 산돌고딕 Neo 세미볼드체"/>
          <a:cs typeface="Apple SD 산돌고딕 Neo 세미볼드체"/>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Apple SD 산돌고딕 Neo 볼드체"/>
          <a:ea typeface="Apple SD 산돌고딕 Neo 볼드체"/>
          <a:cs typeface="Apple SD 산돌고딕 Neo 볼드체"/>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Apple SD 산돌고딕 Neo 볼드체"/>
          <a:ea typeface="Apple SD 산돌고딕 Neo 볼드체"/>
          <a:cs typeface="Apple SD 산돌고딕 Neo 볼드체"/>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Apple SD 산돌고딕 Neo 볼드체"/>
          <a:ea typeface="Apple SD 산돌고딕 Neo 볼드체"/>
          <a:cs typeface="Apple SD 산돌고딕 Neo 볼드체"/>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밝은 스타일 1 - 강조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밝은 스타일 1 - 강조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밝은 스타일 1 - 강조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B9631B5-78F2-41C9-869B-9F39066F8104}" styleName="보통 스타일 3 - 강조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밝은 스타일 2 - 강조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보통 스타일 1 - 강조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344D84-9AFB-497E-A393-DC336BA19D2E}" styleName="보통 스타일 3 - 강조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밝은 스타일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4" autoAdjust="0"/>
    <p:restoredTop sz="94660"/>
  </p:normalViewPr>
  <p:slideViewPr>
    <p:cSldViewPr snapToGrid="0">
      <p:cViewPr varScale="1">
        <p:scale>
          <a:sx n="88" d="100"/>
          <a:sy n="88" d="100"/>
        </p:scale>
        <p:origin x="62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446674826"/>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685800" y="685800"/>
            <a:ext cx="5486400" cy="3429000"/>
          </a:xfrm>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3863715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제목 및 부제">
    <p:spTree>
      <p:nvGrpSpPr>
        <p:cNvPr id="1" name=""/>
        <p:cNvGrpSpPr/>
        <p:nvPr/>
      </p:nvGrpSpPr>
      <p:grpSpPr>
        <a:xfrm>
          <a:off x="0" y="0"/>
          <a:ext cx="0" cy="0"/>
          <a:chOff x="0" y="0"/>
          <a:chExt cx="0" cy="0"/>
        </a:xfrm>
      </p:grpSpPr>
      <p:sp>
        <p:nvSpPr>
          <p:cNvPr id="11" name="Shape 11"/>
          <p:cNvSpPr>
            <a:spLocks noGrp="1"/>
          </p:cNvSpPr>
          <p:nvPr>
            <p:ph type="title"/>
          </p:nvPr>
        </p:nvSpPr>
        <p:spPr>
          <a:xfrm>
            <a:off x="2342885" y="1493242"/>
            <a:ext cx="9538230" cy="3009636"/>
          </a:xfrm>
          <a:prstGeom prst="rect">
            <a:avLst/>
          </a:prstGeom>
        </p:spPr>
        <p:txBody>
          <a:bodyPr anchor="b"/>
          <a:lstStyle/>
          <a:p>
            <a:r>
              <a:t>제목 텍스트</a:t>
            </a:r>
          </a:p>
        </p:txBody>
      </p:sp>
      <p:sp>
        <p:nvSpPr>
          <p:cNvPr id="12" name="Shape 12"/>
          <p:cNvSpPr>
            <a:spLocks noGrp="1"/>
          </p:cNvSpPr>
          <p:nvPr>
            <p:ph type="body" sz="quarter" idx="1"/>
          </p:nvPr>
        </p:nvSpPr>
        <p:spPr>
          <a:xfrm>
            <a:off x="2342885" y="4583906"/>
            <a:ext cx="9538230" cy="1030222"/>
          </a:xfrm>
          <a:prstGeom prst="rect">
            <a:avLst/>
          </a:prstGeom>
        </p:spPr>
        <p:txBody>
          <a:bodyPr anchor="t"/>
          <a:lstStyle>
            <a:lvl1pPr marL="0" indent="0" algn="ctr">
              <a:spcBef>
                <a:spcPts val="0"/>
              </a:spcBef>
              <a:buSzTx/>
              <a:buNone/>
              <a:defRPr sz="2800"/>
            </a:lvl1pPr>
            <a:lvl2pPr marL="0" indent="228600" algn="ctr">
              <a:spcBef>
                <a:spcPts val="0"/>
              </a:spcBef>
              <a:buSzTx/>
              <a:buNone/>
              <a:defRPr sz="2800"/>
            </a:lvl2pPr>
            <a:lvl3pPr marL="0" indent="457200" algn="ctr">
              <a:spcBef>
                <a:spcPts val="0"/>
              </a:spcBef>
              <a:buSzTx/>
              <a:buNone/>
              <a:defRPr sz="2800"/>
            </a:lvl3pPr>
            <a:lvl4pPr marL="0" indent="685800" algn="ctr">
              <a:spcBef>
                <a:spcPts val="0"/>
              </a:spcBef>
              <a:buSzTx/>
              <a:buNone/>
              <a:defRPr sz="2800"/>
            </a:lvl4pPr>
            <a:lvl5pPr marL="0" indent="914400" algn="ctr">
              <a:spcBef>
                <a:spcPts val="0"/>
              </a:spcBef>
              <a:buSzTx/>
              <a:buNone/>
              <a:defRPr sz="2800"/>
            </a:lvl5pPr>
          </a:lstStyle>
          <a:p>
            <a:r>
              <a:t>본문 첫 번째 줄</a:t>
            </a:r>
          </a:p>
          <a:p>
            <a:pPr lvl="1"/>
            <a:r>
              <a:t>본문 두 번째 줄</a:t>
            </a:r>
          </a:p>
          <a:p>
            <a:pPr lvl="2"/>
            <a:r>
              <a:t>본문 세 번째 줄</a:t>
            </a:r>
          </a:p>
          <a:p>
            <a:pPr lvl="3"/>
            <a:r>
              <a:t>본문 네 번째 줄</a:t>
            </a:r>
          </a:p>
          <a:p>
            <a:pPr lvl="4"/>
            <a:r>
              <a:t>본문 다섯 번째 줄</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인용">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2342885" y="5799335"/>
            <a:ext cx="9538230" cy="431801"/>
          </a:xfrm>
          <a:prstGeom prst="rect">
            <a:avLst/>
          </a:prstGeom>
        </p:spPr>
        <p:txBody>
          <a:bodyPr anchor="t">
            <a:spAutoFit/>
          </a:bodyPr>
          <a:lstStyle>
            <a:lvl1pPr marL="0" indent="0" algn="ctr">
              <a:spcBef>
                <a:spcPts val="0"/>
              </a:spcBef>
              <a:buSzTx/>
              <a:buNone/>
              <a:defRPr sz="2000">
                <a:latin typeface="Helvetica Light"/>
                <a:ea typeface="Helvetica Light"/>
                <a:cs typeface="Helvetica Light"/>
                <a:sym typeface="Helvetica Light"/>
              </a:defRPr>
            </a:lvl1pPr>
          </a:lstStyle>
          <a:p>
            <a:r>
              <a:t>–Johnny Appleseed</a:t>
            </a:r>
          </a:p>
        </p:txBody>
      </p:sp>
      <p:sp>
        <p:nvSpPr>
          <p:cNvPr id="94" name="Shape 94"/>
          <p:cNvSpPr>
            <a:spLocks noGrp="1"/>
          </p:cNvSpPr>
          <p:nvPr>
            <p:ph type="body" sz="quarter" idx="14"/>
          </p:nvPr>
        </p:nvSpPr>
        <p:spPr>
          <a:xfrm>
            <a:off x="2342885" y="3889375"/>
            <a:ext cx="9538230" cy="625079"/>
          </a:xfrm>
          <a:prstGeom prst="rect">
            <a:avLst/>
          </a:prstGeom>
        </p:spPr>
        <p:txBody>
          <a:bodyPr>
            <a:spAutoFit/>
          </a:bodyPr>
          <a:lstStyle>
            <a:lvl1pPr marL="0" indent="0" algn="ctr">
              <a:spcBef>
                <a:spcPts val="0"/>
              </a:spcBef>
              <a:buSzTx/>
              <a:buNone/>
              <a:defRPr sz="3400"/>
            </a:lvl1pPr>
          </a:lstStyle>
          <a:p>
            <a:r>
              <a:t>“여기에 인용을 입력하십시오.” </a:t>
            </a: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사진">
    <p:spTree>
      <p:nvGrpSpPr>
        <p:cNvPr id="1" name=""/>
        <p:cNvGrpSpPr/>
        <p:nvPr/>
      </p:nvGrpSpPr>
      <p:grpSpPr>
        <a:xfrm>
          <a:off x="0" y="0"/>
          <a:ext cx="0" cy="0"/>
          <a:chOff x="0" y="0"/>
          <a:chExt cx="0" cy="0"/>
        </a:xfrm>
      </p:grpSpPr>
      <p:sp>
        <p:nvSpPr>
          <p:cNvPr id="102" name="Shape 102"/>
          <p:cNvSpPr>
            <a:spLocks noGrp="1"/>
          </p:cNvSpPr>
          <p:nvPr>
            <p:ph type="pic" idx="13"/>
          </p:nvPr>
        </p:nvSpPr>
        <p:spPr>
          <a:xfrm>
            <a:off x="1185333" y="0"/>
            <a:ext cx="11853334" cy="8890001"/>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사진 - 수평">
    <p:spTree>
      <p:nvGrpSpPr>
        <p:cNvPr id="1" name=""/>
        <p:cNvGrpSpPr/>
        <p:nvPr/>
      </p:nvGrpSpPr>
      <p:grpSpPr>
        <a:xfrm>
          <a:off x="0" y="0"/>
          <a:ext cx="0" cy="0"/>
          <a:chOff x="0" y="0"/>
          <a:chExt cx="0" cy="0"/>
        </a:xfrm>
      </p:grpSpPr>
      <p:sp>
        <p:nvSpPr>
          <p:cNvPr id="20" name="Shape 20"/>
          <p:cNvSpPr>
            <a:spLocks noGrp="1"/>
          </p:cNvSpPr>
          <p:nvPr>
            <p:ph type="pic" sz="half" idx="13"/>
          </p:nvPr>
        </p:nvSpPr>
        <p:spPr>
          <a:xfrm>
            <a:off x="2649636" y="578776"/>
            <a:ext cx="8913152" cy="5394193"/>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2342885" y="6123450"/>
            <a:ext cx="9538230" cy="1296459"/>
          </a:xfrm>
          <a:prstGeom prst="rect">
            <a:avLst/>
          </a:prstGeom>
        </p:spPr>
        <p:txBody>
          <a:bodyPr anchor="b"/>
          <a:lstStyle/>
          <a:p>
            <a:r>
              <a:t>제목 텍스트</a:t>
            </a:r>
          </a:p>
        </p:txBody>
      </p:sp>
      <p:sp>
        <p:nvSpPr>
          <p:cNvPr id="22" name="Shape 22"/>
          <p:cNvSpPr>
            <a:spLocks noGrp="1"/>
          </p:cNvSpPr>
          <p:nvPr>
            <p:ph type="body" sz="quarter" idx="1"/>
          </p:nvPr>
        </p:nvSpPr>
        <p:spPr>
          <a:xfrm>
            <a:off x="2342885" y="7466210"/>
            <a:ext cx="9538230" cy="1030223"/>
          </a:xfrm>
          <a:prstGeom prst="rect">
            <a:avLst/>
          </a:prstGeom>
        </p:spPr>
        <p:txBody>
          <a:bodyPr anchor="t"/>
          <a:lstStyle>
            <a:lvl1pPr marL="0" indent="0" algn="ctr">
              <a:spcBef>
                <a:spcPts val="0"/>
              </a:spcBef>
              <a:buSzTx/>
              <a:buNone/>
              <a:defRPr sz="2800"/>
            </a:lvl1pPr>
            <a:lvl2pPr marL="0" indent="228600" algn="ctr">
              <a:spcBef>
                <a:spcPts val="0"/>
              </a:spcBef>
              <a:buSzTx/>
              <a:buNone/>
              <a:defRPr sz="2800"/>
            </a:lvl2pPr>
            <a:lvl3pPr marL="0" indent="457200" algn="ctr">
              <a:spcBef>
                <a:spcPts val="0"/>
              </a:spcBef>
              <a:buSzTx/>
              <a:buNone/>
              <a:defRPr sz="2800"/>
            </a:lvl3pPr>
            <a:lvl4pPr marL="0" indent="685800" algn="ctr">
              <a:spcBef>
                <a:spcPts val="0"/>
              </a:spcBef>
              <a:buSzTx/>
              <a:buNone/>
              <a:defRPr sz="2800"/>
            </a:lvl4pPr>
            <a:lvl5pPr marL="0" indent="914400" algn="ctr">
              <a:spcBef>
                <a:spcPts val="0"/>
              </a:spcBef>
              <a:buSzTx/>
              <a:buNone/>
              <a:defRPr sz="2800"/>
            </a:lvl5pPr>
          </a:lstStyle>
          <a:p>
            <a:r>
              <a:t>본문 첫 번째 줄</a:t>
            </a:r>
          </a:p>
          <a:p>
            <a:pPr lvl="1"/>
            <a:r>
              <a:t>본문 두 번째 줄</a:t>
            </a:r>
          </a:p>
          <a:p>
            <a:pPr lvl="2"/>
            <a:r>
              <a:t>본문 세 번째 줄</a:t>
            </a:r>
          </a:p>
          <a:p>
            <a:pPr lvl="3"/>
            <a:r>
              <a:t>본문 네 번째 줄</a:t>
            </a:r>
          </a:p>
          <a:p>
            <a:pPr lvl="4"/>
            <a:r>
              <a:t>본문 다섯 번째 줄</a:t>
            </a:r>
          </a:p>
        </p:txBody>
      </p:sp>
      <p:sp>
        <p:nvSpPr>
          <p:cNvPr id="23" name="Shape 23"/>
          <p:cNvSpPr>
            <a:spLocks noGrp="1"/>
          </p:cNvSpPr>
          <p:nvPr>
            <p:ph type="sldNum" sz="quarter" idx="2"/>
          </p:nvPr>
        </p:nvSpPr>
        <p:spPr>
          <a:xfrm>
            <a:off x="6953585" y="8426979"/>
            <a:ext cx="305254" cy="33390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제목 - 가운데">
    <p:spTree>
      <p:nvGrpSpPr>
        <p:cNvPr id="1" name=""/>
        <p:cNvGrpSpPr/>
        <p:nvPr/>
      </p:nvGrpSpPr>
      <p:grpSpPr>
        <a:xfrm>
          <a:off x="0" y="0"/>
          <a:ext cx="0" cy="0"/>
          <a:chOff x="0" y="0"/>
          <a:chExt cx="0" cy="0"/>
        </a:xfrm>
      </p:grpSpPr>
      <p:sp>
        <p:nvSpPr>
          <p:cNvPr id="30" name="Shape 30"/>
          <p:cNvSpPr>
            <a:spLocks noGrp="1"/>
          </p:cNvSpPr>
          <p:nvPr>
            <p:ph type="title"/>
          </p:nvPr>
        </p:nvSpPr>
        <p:spPr>
          <a:xfrm>
            <a:off x="2342885" y="2940182"/>
            <a:ext cx="9538230" cy="3009636"/>
          </a:xfrm>
          <a:prstGeom prst="rect">
            <a:avLst/>
          </a:prstGeom>
        </p:spPr>
        <p:txBody>
          <a:bodyPr/>
          <a:lstStyle/>
          <a:p>
            <a:r>
              <a:t>제목 텍스트</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사진 - 수직">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7308784" y="578776"/>
            <a:ext cx="4861719" cy="7500938"/>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2053497" y="578776"/>
            <a:ext cx="4861720" cy="3634714"/>
          </a:xfrm>
          <a:prstGeom prst="rect">
            <a:avLst/>
          </a:prstGeom>
        </p:spPr>
        <p:txBody>
          <a:bodyPr anchor="b"/>
          <a:lstStyle>
            <a:lvl1pPr>
              <a:defRPr sz="5400"/>
            </a:lvl1pPr>
          </a:lstStyle>
          <a:p>
            <a:r>
              <a:t>제목 텍스트</a:t>
            </a:r>
          </a:p>
        </p:txBody>
      </p:sp>
      <p:sp>
        <p:nvSpPr>
          <p:cNvPr id="40" name="Shape 40"/>
          <p:cNvSpPr>
            <a:spLocks noGrp="1"/>
          </p:cNvSpPr>
          <p:nvPr>
            <p:ph type="body" sz="quarter" idx="1"/>
          </p:nvPr>
        </p:nvSpPr>
        <p:spPr>
          <a:xfrm>
            <a:off x="2053497" y="4340820"/>
            <a:ext cx="4861720" cy="3738894"/>
          </a:xfrm>
          <a:prstGeom prst="rect">
            <a:avLst/>
          </a:prstGeom>
        </p:spPr>
        <p:txBody>
          <a:bodyPr anchor="t"/>
          <a:lstStyle>
            <a:lvl1pPr marL="0" indent="0" algn="ctr">
              <a:spcBef>
                <a:spcPts val="0"/>
              </a:spcBef>
              <a:buSzTx/>
              <a:buNone/>
              <a:defRPr sz="2800"/>
            </a:lvl1pPr>
            <a:lvl2pPr marL="0" indent="228600" algn="ctr">
              <a:spcBef>
                <a:spcPts val="0"/>
              </a:spcBef>
              <a:buSzTx/>
              <a:buNone/>
              <a:defRPr sz="2800"/>
            </a:lvl2pPr>
            <a:lvl3pPr marL="0" indent="457200" algn="ctr">
              <a:spcBef>
                <a:spcPts val="0"/>
              </a:spcBef>
              <a:buSzTx/>
              <a:buNone/>
              <a:defRPr sz="2800"/>
            </a:lvl3pPr>
            <a:lvl4pPr marL="0" indent="685800" algn="ctr">
              <a:spcBef>
                <a:spcPts val="0"/>
              </a:spcBef>
              <a:buSzTx/>
              <a:buNone/>
              <a:defRPr sz="2800"/>
            </a:lvl4pPr>
            <a:lvl5pPr marL="0" indent="914400" algn="ctr">
              <a:spcBef>
                <a:spcPts val="0"/>
              </a:spcBef>
              <a:buSzTx/>
              <a:buNone/>
              <a:defRPr sz="2800"/>
            </a:lvl5pPr>
          </a:lstStyle>
          <a:p>
            <a:r>
              <a:t>본문 첫 번째 줄</a:t>
            </a:r>
          </a:p>
          <a:p>
            <a:pPr lvl="1"/>
            <a:r>
              <a:t>본문 두 번째 줄</a:t>
            </a:r>
          </a:p>
          <a:p>
            <a:pPr lvl="2"/>
            <a:r>
              <a:t>본문 세 번째 줄</a:t>
            </a:r>
          </a:p>
          <a:p>
            <a:pPr lvl="3"/>
            <a:r>
              <a:t>본문 네 번째 줄</a:t>
            </a:r>
          </a:p>
          <a:p>
            <a:pPr lvl="4"/>
            <a:r>
              <a:t>본문 다섯 번째 줄</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제목 - 상단">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제목 텍스트</a:t>
            </a: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제목 및 구분점">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제목 텍스트</a:t>
            </a:r>
          </a:p>
        </p:txBody>
      </p:sp>
      <p:sp>
        <p:nvSpPr>
          <p:cNvPr id="57" name="Shape 57"/>
          <p:cNvSpPr>
            <a:spLocks noGrp="1"/>
          </p:cNvSpPr>
          <p:nvPr>
            <p:ph type="body" idx="1"/>
          </p:nvPr>
        </p:nvSpPr>
        <p:spPr>
          <a:prstGeom prst="rect">
            <a:avLst/>
          </a:prstGeom>
        </p:spPr>
        <p:txBody>
          <a:bodyPr/>
          <a:lstStyle/>
          <a:p>
            <a:r>
              <a:t>본문 첫 번째 줄</a:t>
            </a:r>
          </a:p>
          <a:p>
            <a:pPr lvl="1"/>
            <a:r>
              <a:t>본문 두 번째 줄</a:t>
            </a:r>
          </a:p>
          <a:p>
            <a:pPr lvl="2"/>
            <a:r>
              <a:t>본문 세 번째 줄</a:t>
            </a:r>
          </a:p>
          <a:p>
            <a:pPr lvl="3"/>
            <a:r>
              <a:t>본문 네 번째 줄</a:t>
            </a:r>
          </a:p>
          <a:p>
            <a:pPr lvl="4"/>
            <a:r>
              <a:t>본문 다섯 번째 줄</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제목, 구분점 및 사진">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7308783" y="2372981"/>
            <a:ext cx="4861720" cy="5729884"/>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제목 텍스트</a:t>
            </a:r>
          </a:p>
        </p:txBody>
      </p:sp>
      <p:sp>
        <p:nvSpPr>
          <p:cNvPr id="67" name="Shape 67"/>
          <p:cNvSpPr>
            <a:spLocks noGrp="1"/>
          </p:cNvSpPr>
          <p:nvPr>
            <p:ph type="body" sz="half" idx="1"/>
          </p:nvPr>
        </p:nvSpPr>
        <p:spPr>
          <a:xfrm>
            <a:off x="2053497" y="2372981"/>
            <a:ext cx="4861720" cy="5729884"/>
          </a:xfrm>
          <a:prstGeom prst="rect">
            <a:avLst/>
          </a:prstGeom>
        </p:spPr>
        <p:txBody>
          <a:bodyPr/>
          <a:lstStyle>
            <a:lvl1pPr marL="293914" indent="-293914">
              <a:spcBef>
                <a:spcPts val="2900"/>
              </a:spcBef>
              <a:defRPr sz="2400"/>
            </a:lvl1pPr>
            <a:lvl2pPr marL="636814" indent="-293914">
              <a:spcBef>
                <a:spcPts val="2900"/>
              </a:spcBef>
              <a:defRPr sz="2400"/>
            </a:lvl2pPr>
            <a:lvl3pPr marL="979714" indent="-293914">
              <a:spcBef>
                <a:spcPts val="2900"/>
              </a:spcBef>
              <a:defRPr sz="2400"/>
            </a:lvl3pPr>
            <a:lvl4pPr marL="1322614" indent="-293914">
              <a:spcBef>
                <a:spcPts val="2900"/>
              </a:spcBef>
              <a:defRPr sz="2400"/>
            </a:lvl4pPr>
            <a:lvl5pPr marL="1665514" indent="-293914">
              <a:spcBef>
                <a:spcPts val="2900"/>
              </a:spcBef>
              <a:defRPr sz="2400"/>
            </a:lvl5pPr>
          </a:lstStyle>
          <a:p>
            <a:r>
              <a:t>본문 첫 번째 줄</a:t>
            </a:r>
          </a:p>
          <a:p>
            <a:pPr lvl="1"/>
            <a:r>
              <a:t>본문 두 번째 줄</a:t>
            </a:r>
          </a:p>
          <a:p>
            <a:pPr lvl="2"/>
            <a:r>
              <a:t>본문 세 번째 줄</a:t>
            </a:r>
          </a:p>
          <a:p>
            <a:pPr lvl="3"/>
            <a:r>
              <a:t>본문 네 번째 줄</a:t>
            </a:r>
          </a:p>
          <a:p>
            <a:pPr lvl="4"/>
            <a:r>
              <a:t>본문 다섯 번째 줄</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구분점">
    <p:spTree>
      <p:nvGrpSpPr>
        <p:cNvPr id="1" name=""/>
        <p:cNvGrpSpPr/>
        <p:nvPr/>
      </p:nvGrpSpPr>
      <p:grpSpPr>
        <a:xfrm>
          <a:off x="0" y="0"/>
          <a:ext cx="0" cy="0"/>
          <a:chOff x="0" y="0"/>
          <a:chExt cx="0" cy="0"/>
        </a:xfrm>
      </p:grpSpPr>
      <p:sp>
        <p:nvSpPr>
          <p:cNvPr id="75" name="Shape 75"/>
          <p:cNvSpPr>
            <a:spLocks noGrp="1"/>
          </p:cNvSpPr>
          <p:nvPr>
            <p:ph type="body" idx="1"/>
          </p:nvPr>
        </p:nvSpPr>
        <p:spPr>
          <a:xfrm>
            <a:off x="2053497" y="1157552"/>
            <a:ext cx="10117006" cy="6574896"/>
          </a:xfrm>
          <a:prstGeom prst="rect">
            <a:avLst/>
          </a:prstGeom>
        </p:spPr>
        <p:txBody>
          <a:bodyPr/>
          <a:lstStyle/>
          <a:p>
            <a:r>
              <a:t>본문 첫 번째 줄</a:t>
            </a:r>
          </a:p>
          <a:p>
            <a:pPr lvl="1"/>
            <a:r>
              <a:t>본문 두 번째 줄</a:t>
            </a:r>
          </a:p>
          <a:p>
            <a:pPr lvl="2"/>
            <a:r>
              <a:t>본문 세 번째 줄</a:t>
            </a:r>
          </a:p>
          <a:p>
            <a:pPr lvl="3"/>
            <a:r>
              <a:t>본문 네 번째 줄</a:t>
            </a:r>
          </a:p>
          <a:p>
            <a:pPr lvl="4"/>
            <a:r>
              <a:t>본문 다섯 번째 줄</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사진 - 3장">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7308784" y="4641784"/>
            <a:ext cx="4861719" cy="3437930"/>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7314451" y="810286"/>
            <a:ext cx="4861720" cy="3437931"/>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2053497" y="810286"/>
            <a:ext cx="4861720" cy="7269428"/>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2053497" y="405143"/>
            <a:ext cx="10117006" cy="1967839"/>
          </a:xfrm>
          <a:prstGeom prst="rect">
            <a:avLst/>
          </a:prstGeom>
          <a:ln w="3175">
            <a:miter lim="400000"/>
          </a:ln>
          <a:extLst>
            <a:ext uri="{C572A759-6A51-4108-AA02-DFA0A04FC94B}">
              <ma14:wrappingTextBoxFlag xmlns="" xmlns:ma14="http://schemas.microsoft.com/office/mac/drawingml/2011/main" val="1"/>
            </a:ext>
          </a:extLst>
        </p:spPr>
        <p:txBody>
          <a:bodyPr lIns="46302" tIns="46302" rIns="46302" bIns="46302" anchor="ctr">
            <a:normAutofit/>
          </a:bodyPr>
          <a:lstStyle/>
          <a:p>
            <a:r>
              <a:t>제목 텍스트</a:t>
            </a:r>
          </a:p>
        </p:txBody>
      </p:sp>
      <p:sp>
        <p:nvSpPr>
          <p:cNvPr id="3" name="Shape 3"/>
          <p:cNvSpPr>
            <a:spLocks noGrp="1"/>
          </p:cNvSpPr>
          <p:nvPr>
            <p:ph type="body" idx="1"/>
          </p:nvPr>
        </p:nvSpPr>
        <p:spPr>
          <a:xfrm>
            <a:off x="2053497" y="2372981"/>
            <a:ext cx="10117006" cy="5729884"/>
          </a:xfrm>
          <a:prstGeom prst="rect">
            <a:avLst/>
          </a:prstGeom>
          <a:ln w="3175">
            <a:miter lim="400000"/>
          </a:ln>
          <a:extLst>
            <a:ext uri="{C572A759-6A51-4108-AA02-DFA0A04FC94B}">
              <ma14:wrappingTextBoxFlag xmlns="" xmlns:ma14="http://schemas.microsoft.com/office/mac/drawingml/2011/main" val="1"/>
            </a:ext>
          </a:extLst>
        </p:spPr>
        <p:txBody>
          <a:bodyPr lIns="46302" tIns="46302" rIns="46302" bIns="46302" anchor="ctr">
            <a:normAutofit/>
          </a:bodyPr>
          <a:lstStyle/>
          <a:p>
            <a:r>
              <a:t>본문 첫 번째 줄</a:t>
            </a:r>
          </a:p>
          <a:p>
            <a:pPr lvl="1"/>
            <a:r>
              <a:t>본문 두 번째 줄</a:t>
            </a:r>
          </a:p>
          <a:p>
            <a:pPr lvl="2"/>
            <a:r>
              <a:t>본문 세 번째 줄</a:t>
            </a:r>
          </a:p>
          <a:p>
            <a:pPr lvl="3"/>
            <a:r>
              <a:t>본문 네 번째 줄</a:t>
            </a:r>
          </a:p>
          <a:p>
            <a:pPr lvl="4"/>
            <a:r>
              <a:t>본문 다섯 번째 줄</a:t>
            </a:r>
          </a:p>
        </p:txBody>
      </p:sp>
      <p:sp>
        <p:nvSpPr>
          <p:cNvPr id="4" name="Shape 4"/>
          <p:cNvSpPr>
            <a:spLocks noGrp="1"/>
          </p:cNvSpPr>
          <p:nvPr>
            <p:ph type="sldNum" sz="quarter" idx="2"/>
          </p:nvPr>
        </p:nvSpPr>
        <p:spPr>
          <a:xfrm>
            <a:off x="6953585" y="8432766"/>
            <a:ext cx="305254" cy="333905"/>
          </a:xfrm>
          <a:prstGeom prst="rect">
            <a:avLst/>
          </a:prstGeom>
          <a:ln w="3175">
            <a:miter lim="400000"/>
          </a:ln>
        </p:spPr>
        <p:txBody>
          <a:bodyPr wrap="none" lIns="46302" tIns="46302" rIns="46302" bIns="46302">
            <a:spAutoFit/>
          </a:bodyPr>
          <a:lstStyle>
            <a:lvl1pPr>
              <a:defRPr sz="16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532473"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pple SD 산돌고딕 Neo 옅은체"/>
        </a:defRPr>
      </a:lvl1pPr>
      <a:lvl2pPr marL="0" marR="0" indent="228600" algn="ctr" defTabSz="532473"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pple SD 산돌고딕 Neo 옅은체"/>
        </a:defRPr>
      </a:lvl2pPr>
      <a:lvl3pPr marL="0" marR="0" indent="457200" algn="ctr" defTabSz="532473"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pple SD 산돌고딕 Neo 옅은체"/>
        </a:defRPr>
      </a:lvl3pPr>
      <a:lvl4pPr marL="0" marR="0" indent="685800" algn="ctr" defTabSz="532473"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pple SD 산돌고딕 Neo 옅은체"/>
        </a:defRPr>
      </a:lvl4pPr>
      <a:lvl5pPr marL="0" marR="0" indent="914400" algn="ctr" defTabSz="532473"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pple SD 산돌고딕 Neo 옅은체"/>
        </a:defRPr>
      </a:lvl5pPr>
      <a:lvl6pPr marL="0" marR="0" indent="1143000" algn="ctr" defTabSz="532473"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pple SD 산돌고딕 Neo 옅은체"/>
        </a:defRPr>
      </a:lvl6pPr>
      <a:lvl7pPr marL="0" marR="0" indent="1371600" algn="ctr" defTabSz="532473"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pple SD 산돌고딕 Neo 옅은체"/>
        </a:defRPr>
      </a:lvl7pPr>
      <a:lvl8pPr marL="0" marR="0" indent="1600200" algn="ctr" defTabSz="532473"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pple SD 산돌고딕 Neo 옅은체"/>
        </a:defRPr>
      </a:lvl8pPr>
      <a:lvl9pPr marL="0" marR="0" indent="1828800" algn="ctr" defTabSz="532473"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pple SD 산돌고딕 Neo 옅은체"/>
        </a:defRPr>
      </a:lvl9pPr>
    </p:titleStyle>
    <p:bodyStyle>
      <a:lvl1pPr marL="395111" marR="0" indent="-395111" algn="l" defTabSz="532473" rtl="0" latinLnBrk="0">
        <a:lnSpc>
          <a:spcPct val="100000"/>
        </a:lnSpc>
        <a:spcBef>
          <a:spcPts val="38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Apple SD 산돌고딕 Neo 옅은체"/>
        </a:defRPr>
      </a:lvl1pPr>
      <a:lvl2pPr marL="839611" marR="0" indent="-395111" algn="l" defTabSz="532473" rtl="0" latinLnBrk="0">
        <a:lnSpc>
          <a:spcPct val="100000"/>
        </a:lnSpc>
        <a:spcBef>
          <a:spcPts val="38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Apple SD 산돌고딕 Neo 옅은체"/>
        </a:defRPr>
      </a:lvl2pPr>
      <a:lvl3pPr marL="1284111" marR="0" indent="-395111" algn="l" defTabSz="532473" rtl="0" latinLnBrk="0">
        <a:lnSpc>
          <a:spcPct val="100000"/>
        </a:lnSpc>
        <a:spcBef>
          <a:spcPts val="38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Apple SD 산돌고딕 Neo 옅은체"/>
        </a:defRPr>
      </a:lvl3pPr>
      <a:lvl4pPr marL="1728611" marR="0" indent="-395111" algn="l" defTabSz="532473" rtl="0" latinLnBrk="0">
        <a:lnSpc>
          <a:spcPct val="100000"/>
        </a:lnSpc>
        <a:spcBef>
          <a:spcPts val="38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Apple SD 산돌고딕 Neo 옅은체"/>
        </a:defRPr>
      </a:lvl4pPr>
      <a:lvl5pPr marL="2173111" marR="0" indent="-395111" algn="l" defTabSz="532473" rtl="0" latinLnBrk="0">
        <a:lnSpc>
          <a:spcPct val="100000"/>
        </a:lnSpc>
        <a:spcBef>
          <a:spcPts val="38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Apple SD 산돌고딕 Neo 옅은체"/>
        </a:defRPr>
      </a:lvl5pPr>
      <a:lvl6pPr marL="2617611" marR="0" indent="-395111" algn="l" defTabSz="532473" rtl="0" latinLnBrk="0">
        <a:lnSpc>
          <a:spcPct val="100000"/>
        </a:lnSpc>
        <a:spcBef>
          <a:spcPts val="38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Apple SD 산돌고딕 Neo 옅은체"/>
        </a:defRPr>
      </a:lvl6pPr>
      <a:lvl7pPr marL="3062111" marR="0" indent="-395111" algn="l" defTabSz="532473" rtl="0" latinLnBrk="0">
        <a:lnSpc>
          <a:spcPct val="100000"/>
        </a:lnSpc>
        <a:spcBef>
          <a:spcPts val="38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Apple SD 산돌고딕 Neo 옅은체"/>
        </a:defRPr>
      </a:lvl7pPr>
      <a:lvl8pPr marL="3506611" marR="0" indent="-395111" algn="l" defTabSz="532473" rtl="0" latinLnBrk="0">
        <a:lnSpc>
          <a:spcPct val="100000"/>
        </a:lnSpc>
        <a:spcBef>
          <a:spcPts val="38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Apple SD 산돌고딕 Neo 옅은체"/>
        </a:defRPr>
      </a:lvl8pPr>
      <a:lvl9pPr marL="3951111" marR="0" indent="-395111" algn="l" defTabSz="532473" rtl="0" latinLnBrk="0">
        <a:lnSpc>
          <a:spcPct val="100000"/>
        </a:lnSpc>
        <a:spcBef>
          <a:spcPts val="38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Apple SD 산돌고딕 Neo 옅은체"/>
        </a:defRPr>
      </a:lvl9pPr>
    </p:bodyStyle>
    <p:otherStyle>
      <a:lvl1pPr marL="0" marR="0" indent="0" algn="ctr" defTabSz="532473"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pple SD 산돌고딕 Neo 옅은체"/>
        </a:defRPr>
      </a:lvl1pPr>
      <a:lvl2pPr marL="0" marR="0" indent="228600" algn="ctr" defTabSz="532473"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pple SD 산돌고딕 Neo 옅은체"/>
        </a:defRPr>
      </a:lvl2pPr>
      <a:lvl3pPr marL="0" marR="0" indent="457200" algn="ctr" defTabSz="532473"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pple SD 산돌고딕 Neo 옅은체"/>
        </a:defRPr>
      </a:lvl3pPr>
      <a:lvl4pPr marL="0" marR="0" indent="685800" algn="ctr" defTabSz="532473"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pple SD 산돌고딕 Neo 옅은체"/>
        </a:defRPr>
      </a:lvl4pPr>
      <a:lvl5pPr marL="0" marR="0" indent="914400" algn="ctr" defTabSz="532473"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pple SD 산돌고딕 Neo 옅은체"/>
        </a:defRPr>
      </a:lvl5pPr>
      <a:lvl6pPr marL="0" marR="0" indent="1143000" algn="ctr" defTabSz="532473"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pple SD 산돌고딕 Neo 옅은체"/>
        </a:defRPr>
      </a:lvl6pPr>
      <a:lvl7pPr marL="0" marR="0" indent="1371600" algn="ctr" defTabSz="532473"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pple SD 산돌고딕 Neo 옅은체"/>
        </a:defRPr>
      </a:lvl7pPr>
      <a:lvl8pPr marL="0" marR="0" indent="1600200" algn="ctr" defTabSz="532473"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pple SD 산돌고딕 Neo 옅은체"/>
        </a:defRPr>
      </a:lvl8pPr>
      <a:lvl9pPr marL="0" marR="0" indent="1828800" algn="ctr" defTabSz="532473"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pple SD 산돌고딕 Neo 옅은체"/>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6.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33">
            <a:extLst>
              <a:ext uri="{FF2B5EF4-FFF2-40B4-BE49-F238E27FC236}">
                <a16:creationId xmlns:a16="http://schemas.microsoft.com/office/drawing/2014/main" id="{5248D3A1-D4E6-4BD2-8C0F-2735DEF6676F}"/>
              </a:ext>
            </a:extLst>
          </p:cNvPr>
          <p:cNvSpPr/>
          <p:nvPr/>
        </p:nvSpPr>
        <p:spPr>
          <a:xfrm>
            <a:off x="1001486" y="2142862"/>
            <a:ext cx="12192000" cy="3837023"/>
          </a:xfrm>
          <a:prstGeom prst="rect">
            <a:avLst/>
          </a:prstGeom>
          <a:blipFill dpi="0" rotWithShape="1">
            <a:blip r:embed="rId3">
              <a:alphaModFix amt="4000"/>
            </a:blip>
            <a:srcRect/>
            <a:tile tx="0" ty="0" sx="100000" sy="100000" flip="none" algn="tl"/>
          </a:blipFill>
          <a:ln w="57150">
            <a:solidFill>
              <a:schemeClr val="accent5">
                <a:lumMod val="20000"/>
                <a:lumOff val="80000"/>
              </a:schemeClr>
            </a:solidFill>
            <a:miter lim="400000"/>
          </a:ln>
        </p:spPr>
        <p:txBody>
          <a:bodyPr lIns="0" tIns="0" rIns="0" bIns="0" anchor="ctr"/>
          <a:lstStyle/>
          <a:p>
            <a:pPr lvl="0">
              <a:defRPr sz="2000">
                <a:solidFill>
                  <a:srgbClr val="FFFFFF"/>
                </a:solidFill>
              </a:defRPr>
            </a:pPr>
            <a:endParaRPr dirty="0"/>
          </a:p>
        </p:txBody>
      </p:sp>
      <p:sp>
        <p:nvSpPr>
          <p:cNvPr id="120" name="Shape 120"/>
          <p:cNvSpPr/>
          <p:nvPr/>
        </p:nvSpPr>
        <p:spPr>
          <a:xfrm>
            <a:off x="4386590" y="4884062"/>
            <a:ext cx="5421890" cy="832172"/>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p>
            <a:pPr>
              <a:defRPr sz="2000" spc="-200">
                <a:solidFill>
                  <a:srgbClr val="4F4F4F"/>
                </a:solidFill>
              </a:defRPr>
            </a:pPr>
            <a:r>
              <a:rPr lang="ko-KR" altLang="en-US" sz="2400" dirty="0">
                <a:ln>
                  <a:solidFill>
                    <a:schemeClr val="accent1">
                      <a:alpha val="1000"/>
                    </a:schemeClr>
                  </a:solidFill>
                </a:ln>
                <a:latin typeface="맑은 고딕" panose="020B0503020000020004" pitchFamily="50" charset="-127"/>
                <a:ea typeface="맑은 고딕" panose="020B0503020000020004" pitchFamily="50" charset="-127"/>
              </a:rPr>
              <a:t>차 영 란 </a:t>
            </a:r>
          </a:p>
          <a:p>
            <a:pPr>
              <a:defRPr sz="2000" spc="-200">
                <a:solidFill>
                  <a:srgbClr val="4F4F4F"/>
                </a:solidFill>
              </a:defRPr>
            </a:pPr>
            <a:r>
              <a:rPr lang="ko-KR" altLang="en-US" sz="2400" dirty="0">
                <a:ln>
                  <a:solidFill>
                    <a:schemeClr val="accent1">
                      <a:alpha val="1000"/>
                    </a:schemeClr>
                  </a:solidFill>
                </a:ln>
                <a:latin typeface="맑은 고딕" panose="020B0503020000020004" pitchFamily="50" charset="-127"/>
                <a:ea typeface="맑은 고딕" panose="020B0503020000020004" pitchFamily="50" charset="-127"/>
              </a:rPr>
              <a:t>수원대학교 미디어 커뮤니케이션학과 교수</a:t>
            </a:r>
          </a:p>
        </p:txBody>
      </p:sp>
      <p:sp>
        <p:nvSpPr>
          <p:cNvPr id="10" name="Shape 33">
            <a:extLst>
              <a:ext uri="{FF2B5EF4-FFF2-40B4-BE49-F238E27FC236}">
                <a16:creationId xmlns:a16="http://schemas.microsoft.com/office/drawing/2014/main" id="{16425420-0FE2-49A5-8044-B6C6C3ABE252}"/>
              </a:ext>
            </a:extLst>
          </p:cNvPr>
          <p:cNvSpPr/>
          <p:nvPr/>
        </p:nvSpPr>
        <p:spPr>
          <a:xfrm flipV="1">
            <a:off x="0" y="1"/>
            <a:ext cx="14224000" cy="377370"/>
          </a:xfrm>
          <a:prstGeom prst="rect">
            <a:avLst/>
          </a:prstGeom>
          <a:blipFill>
            <a:blip r:embed="rId4">
              <a:alphaModFix amt="85000"/>
              <a:extLst>
                <a:ext uri="{BEBA8EAE-BF5A-486C-A8C5-ECC9F3942E4B}">
                  <a14:imgProps xmlns:a14="http://schemas.microsoft.com/office/drawing/2010/main">
                    <a14:imgLayer r:embed="rId5">
                      <a14:imgEffect>
                        <a14:brightnessContrast contrast="40000"/>
                      </a14:imgEffect>
                    </a14:imgLayer>
                  </a14:imgProps>
                </a:ext>
              </a:extLst>
            </a:blip>
          </a:blipFill>
          <a:ln w="3175">
            <a:miter lim="400000"/>
          </a:ln>
        </p:spPr>
        <p:txBody>
          <a:bodyPr lIns="0" tIns="0" rIns="0" bIns="0" anchor="ctr"/>
          <a:lstStyle/>
          <a:p>
            <a:pPr lvl="0">
              <a:defRPr sz="2000">
                <a:solidFill>
                  <a:srgbClr val="FFFFFF"/>
                </a:solidFill>
              </a:defRPr>
            </a:pPr>
            <a:endParaRPr dirty="0"/>
          </a:p>
        </p:txBody>
      </p:sp>
      <p:sp>
        <p:nvSpPr>
          <p:cNvPr id="121" name="Shape 121"/>
          <p:cNvSpPr/>
          <p:nvPr/>
        </p:nvSpPr>
        <p:spPr>
          <a:xfrm>
            <a:off x="776739" y="2684056"/>
            <a:ext cx="12670522" cy="1989605"/>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hangingPunct="1">
              <a:lnSpc>
                <a:spcPct val="120000"/>
              </a:lnSpc>
              <a:spcBef>
                <a:spcPct val="0"/>
              </a:spcBef>
            </a:pPr>
            <a:r>
              <a:rPr lang="ko-KR" altLang="en-US" sz="5400" b="1" spc="-150" dirty="0">
                <a:latin typeface="맑은 고딕" panose="020B0503020000020004" pitchFamily="50" charset="-127"/>
                <a:ea typeface="맑은 고딕" panose="020B0503020000020004" pitchFamily="50" charset="-127"/>
              </a:rPr>
              <a:t>헬스 캠페인 관련 정부 광고 </a:t>
            </a:r>
            <a:endParaRPr lang="en-US" altLang="ko-KR" sz="5400" b="1" spc="-150" dirty="0">
              <a:latin typeface="맑은 고딕" panose="020B0503020000020004" pitchFamily="50" charset="-127"/>
              <a:ea typeface="맑은 고딕" panose="020B0503020000020004" pitchFamily="50" charset="-127"/>
            </a:endParaRPr>
          </a:p>
          <a:p>
            <a:pPr hangingPunct="1">
              <a:lnSpc>
                <a:spcPct val="120000"/>
              </a:lnSpc>
              <a:spcBef>
                <a:spcPct val="0"/>
              </a:spcBef>
            </a:pPr>
            <a:r>
              <a:rPr lang="ko-KR" altLang="en-US" sz="5400" b="1" spc="-150" dirty="0">
                <a:latin typeface="맑은 고딕" panose="020B0503020000020004" pitchFamily="50" charset="-127"/>
                <a:ea typeface="맑은 고딕" panose="020B0503020000020004" pitchFamily="50" charset="-127"/>
              </a:rPr>
              <a:t>및 미디어 테크놀로지 활용전략</a:t>
            </a:r>
          </a:p>
        </p:txBody>
      </p:sp>
      <p:sp>
        <p:nvSpPr>
          <p:cNvPr id="11" name="Shape 33">
            <a:extLst>
              <a:ext uri="{FF2B5EF4-FFF2-40B4-BE49-F238E27FC236}">
                <a16:creationId xmlns:a16="http://schemas.microsoft.com/office/drawing/2014/main" id="{6A423260-C131-4A2E-A04F-89394640A46F}"/>
              </a:ext>
            </a:extLst>
          </p:cNvPr>
          <p:cNvSpPr/>
          <p:nvPr/>
        </p:nvSpPr>
        <p:spPr>
          <a:xfrm>
            <a:off x="0" y="7481726"/>
            <a:ext cx="14224000" cy="1408274"/>
          </a:xfrm>
          <a:prstGeom prst="rect">
            <a:avLst/>
          </a:prstGeom>
          <a:blipFill>
            <a:blip r:embed="rId6"/>
          </a:blipFill>
          <a:ln w="3175">
            <a:miter lim="400000"/>
          </a:ln>
        </p:spPr>
        <p:txBody>
          <a:bodyPr lIns="0" tIns="0" rIns="0" bIns="0" anchor="ctr"/>
          <a:lstStyle/>
          <a:p>
            <a:pPr lvl="0">
              <a:defRPr sz="2000">
                <a:solidFill>
                  <a:srgbClr val="FFFFFF"/>
                </a:solidFill>
              </a:defRPr>
            </a:pP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 name="pasted-image.pdf"/>
          <p:cNvPicPr>
            <a:picLocks noChangeAspect="1"/>
          </p:cNvPicPr>
          <p:nvPr/>
        </p:nvPicPr>
        <p:blipFill>
          <a:blip r:embed="rId2">
            <a:alphaModFix amt="47068"/>
          </a:blip>
          <a:stretch>
            <a:fillRect/>
          </a:stretch>
        </p:blipFill>
        <p:spPr>
          <a:xfrm>
            <a:off x="9481243" y="3417322"/>
            <a:ext cx="3971077" cy="5467497"/>
          </a:xfrm>
          <a:prstGeom prst="rect">
            <a:avLst/>
          </a:prstGeom>
          <a:ln w="3175">
            <a:miter lim="400000"/>
          </a:ln>
        </p:spPr>
      </p:pic>
      <p:sp>
        <p:nvSpPr>
          <p:cNvPr id="289" name="Shape 289"/>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p>
        </p:txBody>
      </p:sp>
      <p:sp>
        <p:nvSpPr>
          <p:cNvPr id="290" name="Shape 290"/>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p>
        </p:txBody>
      </p:sp>
      <p:graphicFrame>
        <p:nvGraphicFramePr>
          <p:cNvPr id="13" name="표 12">
            <a:extLst>
              <a:ext uri="{FF2B5EF4-FFF2-40B4-BE49-F238E27FC236}">
                <a16:creationId xmlns:a16="http://schemas.microsoft.com/office/drawing/2014/main" id="{4E6AF72F-13D4-4A42-B47F-1FA8DD0D39A1}"/>
              </a:ext>
            </a:extLst>
          </p:cNvPr>
          <p:cNvGraphicFramePr>
            <a:graphicFrameLocks noGrp="1"/>
          </p:cNvGraphicFramePr>
          <p:nvPr>
            <p:extLst>
              <p:ext uri="{D42A27DB-BD31-4B8C-83A1-F6EECF244321}">
                <p14:modId xmlns:p14="http://schemas.microsoft.com/office/powerpoint/2010/main" val="1313708464"/>
              </p:ext>
            </p:extLst>
          </p:nvPr>
        </p:nvGraphicFramePr>
        <p:xfrm>
          <a:off x="3366211" y="1730304"/>
          <a:ext cx="7491577" cy="6224397"/>
        </p:xfrm>
        <a:graphic>
          <a:graphicData uri="http://schemas.openxmlformats.org/drawingml/2006/table">
            <a:tbl>
              <a:tblPr firstRow="1" firstCol="1" lastRow="1">
                <a:tableStyleId>{1E171933-4619-4E11-9A3F-F7608DF75F80}</a:tableStyleId>
              </a:tblPr>
              <a:tblGrid>
                <a:gridCol w="838378">
                  <a:extLst>
                    <a:ext uri="{9D8B030D-6E8A-4147-A177-3AD203B41FA5}">
                      <a16:colId xmlns:a16="http://schemas.microsoft.com/office/drawing/2014/main" val="20000"/>
                    </a:ext>
                  </a:extLst>
                </a:gridCol>
                <a:gridCol w="6653199">
                  <a:extLst>
                    <a:ext uri="{9D8B030D-6E8A-4147-A177-3AD203B41FA5}">
                      <a16:colId xmlns:a16="http://schemas.microsoft.com/office/drawing/2014/main" val="20001"/>
                    </a:ext>
                  </a:extLst>
                </a:gridCol>
              </a:tblGrid>
              <a:tr h="403860">
                <a:tc>
                  <a:txBody>
                    <a:bodyPr/>
                    <a:lstStyle/>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구분</a:t>
                      </a:r>
                      <a:endParaRPr lang="ko-KR" altLang="en-US" sz="1200" b="1" strike="noStrike" kern="1200" cap="none" dirty="0">
                        <a:solidFill>
                          <a:schemeClr val="bg1"/>
                        </a:solidFill>
                        <a:latin typeface="맑은 고딕" panose="020B0503020000020004" pitchFamily="50" charset="-127"/>
                        <a:ea typeface="맑은 고딕" panose="020B0503020000020004" pitchFamily="50" charset="-127"/>
                      </a:endParaRPr>
                    </a:p>
                  </a:txBody>
                  <a:tcPr marL="36195" marR="36195" marT="36195" marB="36195" anchor="ctr"/>
                </a:tc>
                <a:tc>
                  <a:txBody>
                    <a:bodyPr/>
                    <a:lstStyle/>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요인</a:t>
                      </a:r>
                      <a:endParaRPr lang="ko-KR" altLang="en-US" sz="1200" b="1" strike="noStrike" kern="1200" cap="none" dirty="0">
                        <a:solidFill>
                          <a:schemeClr val="bg1"/>
                        </a:solidFill>
                        <a:latin typeface="맑은 고딕" panose="020B0503020000020004" pitchFamily="50" charset="-127"/>
                        <a:ea typeface="맑은 고딕" panose="020B0503020000020004" pitchFamily="50" charset="-127"/>
                      </a:endParaRPr>
                    </a:p>
                  </a:txBody>
                  <a:tcPr marL="36195" marR="36195" marT="36195" marB="36195" anchor="ctr"/>
                </a:tc>
                <a:extLst>
                  <a:ext uri="{0D108BD9-81ED-4DB2-BD59-A6C34878D82A}">
                    <a16:rowId xmlns:a16="http://schemas.microsoft.com/office/drawing/2014/main" val="10000"/>
                  </a:ext>
                </a:extLst>
              </a:tr>
              <a:tr h="1025525">
                <a:tc>
                  <a:txBody>
                    <a:bodyPr/>
                    <a:lstStyle/>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정치적</a:t>
                      </a:r>
                      <a:endParaRPr lang="ko-KR" altLang="en-US" sz="1200" b="1" strike="noStrike" kern="1200" cap="none" dirty="0">
                        <a:latin typeface="맑은 고딕" panose="020B0503020000020004" pitchFamily="50" charset="-127"/>
                        <a:ea typeface="맑은 고딕" panose="020B0503020000020004" pitchFamily="50" charset="-127"/>
                      </a:endParaRPr>
                    </a:p>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요인(P)</a:t>
                      </a:r>
                      <a:endParaRPr lang="ko-KR" altLang="en-US" sz="1200" b="1" strike="noStrike" kern="1200" cap="none" dirty="0">
                        <a:latin typeface="맑은 고딕" panose="020B0503020000020004" pitchFamily="50" charset="-127"/>
                        <a:ea typeface="맑은 고딕" panose="020B0503020000020004" pitchFamily="50" charset="-127"/>
                      </a:endParaRPr>
                    </a:p>
                  </a:txBody>
                  <a:tcPr marL="36195" marR="36195" marT="36195" marB="36195" anchor="ctr"/>
                </a:tc>
                <a:tc>
                  <a:txBody>
                    <a:bodyPr/>
                    <a:lstStyle/>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∙정부 광고의 실행과 집행은 예산 등 자원 확보에 대한 고려가 필요함</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∙국민의 관심 현안이나 정치 이슈 등의 여러 요인에 영향을 받아 </a:t>
                      </a:r>
                      <a:endParaRPr lang="en-US" altLang="ko-KR" sz="1200" b="1" strike="noStrike" kern="1200" cap="none" dirty="0">
                        <a:latin typeface="맑은 고딕" panose="020B0503020000020004" pitchFamily="50" charset="-127"/>
                        <a:ea typeface="맑은 고딕" panose="020B0503020000020004" pitchFamily="50" charset="-127"/>
                      </a:endParaRP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정부 광고에 대한 전략 방향이나 자원 확보가 어려움</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보건복지부 등의 예산에 대한 국회의 결정이 정치적 이해관계에서 충돌할 수 있음</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헬스 캠페인 메시지 도달 계층에 대한 정부의 노력 필요</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복지 수요 증대에 따른 정치적 결정</a:t>
                      </a:r>
                    </a:p>
                  </a:txBody>
                  <a:tcPr marL="36195" marR="36195" marT="36195" marB="36195" anchor="ctr"/>
                </a:tc>
                <a:extLst>
                  <a:ext uri="{0D108BD9-81ED-4DB2-BD59-A6C34878D82A}">
                    <a16:rowId xmlns:a16="http://schemas.microsoft.com/office/drawing/2014/main" val="10001"/>
                  </a:ext>
                </a:extLst>
              </a:tr>
              <a:tr h="1025525">
                <a:tc>
                  <a:txBody>
                    <a:bodyPr/>
                    <a:lstStyle/>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경제적 </a:t>
                      </a:r>
                      <a:endParaRPr lang="ko-KR" altLang="en-US" sz="1200" b="1" strike="noStrike" kern="1200" cap="none" dirty="0">
                        <a:latin typeface="맑은 고딕" panose="020B0503020000020004" pitchFamily="50" charset="-127"/>
                        <a:ea typeface="맑은 고딕" panose="020B0503020000020004" pitchFamily="50" charset="-127"/>
                      </a:endParaRPr>
                    </a:p>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요인(E)</a:t>
                      </a:r>
                      <a:endParaRPr lang="ko-KR" altLang="en-US" sz="1200" b="1" strike="noStrike" kern="1200" cap="none" dirty="0">
                        <a:latin typeface="맑은 고딕" panose="020B0503020000020004" pitchFamily="50" charset="-127"/>
                        <a:ea typeface="맑은 고딕" panose="020B0503020000020004" pitchFamily="50" charset="-127"/>
                      </a:endParaRPr>
                    </a:p>
                  </a:txBody>
                  <a:tcPr marL="36195" marR="36195" marT="36195" marB="36195" anchor="ctr"/>
                </a:tc>
                <a:tc>
                  <a:txBody>
                    <a:bodyPr/>
                    <a:lstStyle/>
                    <a:p>
                      <a:pPr marL="0" indent="0" algn="just"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a:latin typeface="맑은 고딕" panose="020B0503020000020004" pitchFamily="50" charset="-127"/>
                          <a:ea typeface="맑은 고딕" panose="020B0503020000020004" pitchFamily="50" charset="-127"/>
                        </a:rPr>
                        <a:t>경제가 어려우면 광고</a:t>
                      </a:r>
                      <a:r>
                        <a:rPr lang="en-US" altLang="ko-KR"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a:latin typeface="맑은 고딕" panose="020B0503020000020004" pitchFamily="50" charset="-127"/>
                          <a:ea typeface="맑은 고딕" panose="020B0503020000020004" pitchFamily="50" charset="-127"/>
                        </a:rPr>
                        <a:t>홍보예산에 영향을 미침</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∙국민이 인식하는 </a:t>
                      </a:r>
                      <a:r>
                        <a:rPr lang="ko-KR" altLang="en-US" sz="1200" b="1" strike="noStrike" kern="1200" cap="none" dirty="0" err="1">
                          <a:latin typeface="맑은 고딕" panose="020B0503020000020004" pitchFamily="50" charset="-127"/>
                          <a:ea typeface="맑은 고딕" panose="020B0503020000020004" pitchFamily="50" charset="-127"/>
                        </a:rPr>
                        <a:t>헬스컴</a:t>
                      </a:r>
                      <a:r>
                        <a:rPr lang="ko-KR" altLang="en-US" sz="1200" b="1" strike="noStrike" kern="1200" cap="none" dirty="0">
                          <a:latin typeface="맑은 고딕" panose="020B0503020000020004" pitchFamily="50" charset="-127"/>
                          <a:ea typeface="맑은 고딕" panose="020B0503020000020004" pitchFamily="50" charset="-127"/>
                        </a:rPr>
                        <a:t> 효과는 실질적으로 병원 등을 통해 나타나는데</a:t>
                      </a:r>
                      <a:r>
                        <a:rPr lang="en-US" altLang="ko-KR" sz="1200" b="1" strike="noStrike" kern="1200" cap="none" dirty="0">
                          <a:latin typeface="맑은 고딕" panose="020B0503020000020004" pitchFamily="50" charset="-127"/>
                          <a:ea typeface="맑은 고딕" panose="020B0503020000020004" pitchFamily="50" charset="-127"/>
                        </a:rPr>
                        <a:t>, </a:t>
                      </a:r>
                    </a:p>
                    <a:p>
                      <a:pPr marL="0" indent="0" algn="just"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 </a:t>
                      </a:r>
                      <a:r>
                        <a:rPr lang="ko-KR" altLang="en-US" sz="1200" b="1" strike="noStrike" kern="1200" cap="none" dirty="0">
                          <a:latin typeface="맑은 고딕" panose="020B0503020000020004" pitchFamily="50" charset="-127"/>
                          <a:ea typeface="맑은 고딕" panose="020B0503020000020004" pitchFamily="50" charset="-127"/>
                        </a:rPr>
                        <a:t>시설 투자가 병행되지 못한다면 좋은 이미지를 형성할 수 없음</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헬스 캠페인 효과가 나타날 수 있는 </a:t>
                      </a:r>
                      <a:r>
                        <a:rPr lang="ko-KR" altLang="en-US" sz="1200" b="1" strike="noStrike" kern="1200" cap="none" dirty="0" err="1">
                          <a:latin typeface="맑은 고딕" panose="020B0503020000020004" pitchFamily="50" charset="-127"/>
                          <a:ea typeface="맑은 고딕" panose="020B0503020000020004" pitchFamily="50" charset="-127"/>
                        </a:rPr>
                        <a:t>노출량</a:t>
                      </a:r>
                      <a:r>
                        <a:rPr lang="ko-KR" altLang="en-US" sz="1200" b="1" strike="noStrike" kern="1200" cap="none" dirty="0">
                          <a:latin typeface="맑은 고딕" panose="020B0503020000020004" pitchFamily="50" charset="-127"/>
                          <a:ea typeface="맑은 고딕" panose="020B0503020000020004" pitchFamily="50" charset="-127"/>
                        </a:rPr>
                        <a:t> 확보 및 경제적 지원 필요</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헬스 캠페인과 관련이 깊은 국민소득</a:t>
                      </a:r>
                      <a:r>
                        <a:rPr lang="en-US" altLang="ko-KR" sz="1200" b="1" strike="noStrike" kern="1200" cap="none" dirty="0">
                          <a:latin typeface="맑은 고딕" panose="020B0503020000020004" pitchFamily="50" charset="-127"/>
                          <a:ea typeface="맑은 고딕" panose="020B0503020000020004" pitchFamily="50" charset="-127"/>
                        </a:rPr>
                        <a:t>, </a:t>
                      </a:r>
                      <a:r>
                        <a:rPr lang="ko-KR" altLang="en-US" sz="1200" b="1" strike="noStrike" kern="1200" cap="none" dirty="0">
                          <a:latin typeface="맑은 고딕" panose="020B0503020000020004" pitchFamily="50" charset="-127"/>
                          <a:ea typeface="맑은 고딕" panose="020B0503020000020004" pitchFamily="50" charset="-127"/>
                        </a:rPr>
                        <a:t>빈부격차</a:t>
                      </a:r>
                      <a:r>
                        <a:rPr lang="en-US" altLang="ko-KR" sz="1200" b="1" strike="noStrike" kern="1200" cap="none" dirty="0">
                          <a:latin typeface="맑은 고딕" panose="020B0503020000020004" pitchFamily="50" charset="-127"/>
                          <a:ea typeface="맑은 고딕" panose="020B0503020000020004" pitchFamily="50" charset="-127"/>
                        </a:rPr>
                        <a:t>, </a:t>
                      </a:r>
                      <a:r>
                        <a:rPr lang="ko-KR" altLang="en-US" sz="1200" b="1" strike="noStrike" kern="1200" cap="none" dirty="0">
                          <a:latin typeface="맑은 고딕" panose="020B0503020000020004" pitchFamily="50" charset="-127"/>
                          <a:ea typeface="맑은 고딕" panose="020B0503020000020004" pitchFamily="50" charset="-127"/>
                        </a:rPr>
                        <a:t>정보 접근성</a:t>
                      </a:r>
                      <a:r>
                        <a:rPr lang="en-US" altLang="ko-KR" sz="1200" b="1" strike="noStrike" kern="1200" cap="none" dirty="0">
                          <a:latin typeface="맑은 고딕" panose="020B0503020000020004" pitchFamily="50" charset="-127"/>
                          <a:ea typeface="맑은 고딕" panose="020B0503020000020004" pitchFamily="50" charset="-127"/>
                        </a:rPr>
                        <a:t>, </a:t>
                      </a:r>
                      <a:r>
                        <a:rPr lang="ko-KR" altLang="en-US" sz="1200" b="1" strike="noStrike" kern="1200" cap="none" dirty="0">
                          <a:latin typeface="맑은 고딕" panose="020B0503020000020004" pitchFamily="50" charset="-127"/>
                          <a:ea typeface="맑은 고딕" panose="020B0503020000020004" pitchFamily="50" charset="-127"/>
                        </a:rPr>
                        <a:t>교육수준 등의 요인</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의료비 재정 지출의 확대</a:t>
                      </a:r>
                    </a:p>
                  </a:txBody>
                  <a:tcPr marL="36195" marR="36195" marT="36195" marB="36195" anchor="ctr"/>
                </a:tc>
                <a:extLst>
                  <a:ext uri="{0D108BD9-81ED-4DB2-BD59-A6C34878D82A}">
                    <a16:rowId xmlns:a16="http://schemas.microsoft.com/office/drawing/2014/main" val="10002"/>
                  </a:ext>
                </a:extLst>
              </a:tr>
              <a:tr h="1104265">
                <a:tc>
                  <a:txBody>
                    <a:bodyPr/>
                    <a:lstStyle/>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사회적 </a:t>
                      </a:r>
                      <a:endParaRPr lang="ko-KR" altLang="en-US" sz="1200" b="1" strike="noStrike" kern="1200" cap="none" dirty="0">
                        <a:latin typeface="맑은 고딕" panose="020B0503020000020004" pitchFamily="50" charset="-127"/>
                        <a:ea typeface="맑은 고딕" panose="020B0503020000020004" pitchFamily="50" charset="-127"/>
                      </a:endParaRPr>
                    </a:p>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요인(S)</a:t>
                      </a:r>
                      <a:endParaRPr lang="ko-KR" altLang="en-US" sz="1200" b="1" strike="noStrike" kern="1200" cap="none" dirty="0">
                        <a:latin typeface="맑은 고딕" panose="020B0503020000020004" pitchFamily="50" charset="-127"/>
                        <a:ea typeface="맑은 고딕" panose="020B0503020000020004" pitchFamily="50" charset="-127"/>
                      </a:endParaRPr>
                    </a:p>
                  </a:txBody>
                  <a:tcPr marL="36195" marR="36195" marT="36195" marB="36195" anchor="ctr"/>
                </a:tc>
                <a:tc>
                  <a:txBody>
                    <a:bodyPr/>
                    <a:lstStyle/>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건강 이슈가 사회적으로 많은 관심을 받거나</a:t>
                      </a:r>
                      <a:endParaRPr lang="en-US" altLang="ko-KR" sz="1200" b="1" strike="noStrike" kern="1200" cap="none" dirty="0">
                        <a:latin typeface="맑은 고딕" panose="020B0503020000020004" pitchFamily="50" charset="-127"/>
                        <a:ea typeface="맑은 고딕" panose="020B0503020000020004" pitchFamily="50" charset="-127"/>
                      </a:endParaRP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건강과 관련될 때 정부 광고에 영향을 미침</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a:t>
                      </a:r>
                      <a:r>
                        <a:rPr lang="ko-KR" altLang="en-US" sz="1200" b="1" strike="noStrike" kern="1200" cap="none" dirty="0" err="1">
                          <a:latin typeface="맑은 고딕" panose="020B0503020000020004" pitchFamily="50" charset="-127"/>
                          <a:ea typeface="맑은 고딕" panose="020B0503020000020004" pitchFamily="50" charset="-127"/>
                        </a:rPr>
                        <a:t>헬스컴</a:t>
                      </a:r>
                      <a:r>
                        <a:rPr lang="ko-KR" altLang="en-US" sz="1200" b="1" strike="noStrike" kern="1200" cap="none" dirty="0">
                          <a:latin typeface="맑은 고딕" panose="020B0503020000020004" pitchFamily="50" charset="-127"/>
                          <a:ea typeface="맑은 고딕" panose="020B0503020000020004" pitchFamily="50" charset="-127"/>
                        </a:rPr>
                        <a:t> 관련 성별</a:t>
                      </a:r>
                      <a:r>
                        <a:rPr lang="en-US" altLang="ko-KR"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a:latin typeface="맑은 고딕" panose="020B0503020000020004" pitchFamily="50" charset="-127"/>
                          <a:ea typeface="맑은 고딕" panose="020B0503020000020004" pitchFamily="50" charset="-127"/>
                        </a:rPr>
                        <a:t>지역</a:t>
                      </a:r>
                      <a:r>
                        <a:rPr lang="en-US" altLang="ko-KR"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a:latin typeface="맑은 고딕" panose="020B0503020000020004" pitchFamily="50" charset="-127"/>
                          <a:ea typeface="맑은 고딕" panose="020B0503020000020004" pitchFamily="50" charset="-127"/>
                        </a:rPr>
                        <a:t>나이별 격차가 존재하므로 해소방법이 관건임</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사회계층에 대한 혜택의 평등권과 국민 기본권에 관련된 문제 발생</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발전된 의료 인프라에 비해 비합리적인 의료소비문화</a:t>
                      </a:r>
                    </a:p>
                  </a:txBody>
                  <a:tcPr marL="36195" marR="36195" marT="36195" marB="36195" anchor="ctr"/>
                </a:tc>
                <a:extLst>
                  <a:ext uri="{0D108BD9-81ED-4DB2-BD59-A6C34878D82A}">
                    <a16:rowId xmlns:a16="http://schemas.microsoft.com/office/drawing/2014/main" val="10003"/>
                  </a:ext>
                </a:extLst>
              </a:tr>
              <a:tr h="1025525">
                <a:tc>
                  <a:txBody>
                    <a:bodyPr/>
                    <a:lstStyle/>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기술적</a:t>
                      </a:r>
                      <a:endParaRPr lang="ko-KR" altLang="en-US" sz="1200" b="1" strike="noStrike" kern="1200" cap="none" dirty="0">
                        <a:latin typeface="맑은 고딕" panose="020B0503020000020004" pitchFamily="50" charset="-127"/>
                        <a:ea typeface="맑은 고딕" panose="020B0503020000020004" pitchFamily="50" charset="-127"/>
                      </a:endParaRPr>
                    </a:p>
                    <a:p>
                      <a:pPr marL="0" indent="0" algn="ctr"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요인(T)</a:t>
                      </a:r>
                      <a:endParaRPr lang="ko-KR" altLang="en-US" sz="1200" b="1" strike="noStrike" kern="1200" cap="none" dirty="0">
                        <a:latin typeface="맑은 고딕" panose="020B0503020000020004" pitchFamily="50" charset="-127"/>
                        <a:ea typeface="맑은 고딕" panose="020B0503020000020004" pitchFamily="50" charset="-127"/>
                      </a:endParaRPr>
                    </a:p>
                  </a:txBody>
                  <a:tcPr marL="36195" marR="36195" marT="36195" marB="36195" anchor="ctr"/>
                </a:tc>
                <a:tc>
                  <a:txBody>
                    <a:bodyPr/>
                    <a:lstStyle/>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∙건강 이슈가 사회적으로 많은 관심을 받거나 건강과 관련될 때 </a:t>
                      </a:r>
                      <a:endParaRPr lang="en-US" altLang="ko-KR" sz="1200" b="1" strike="noStrike" kern="1200" cap="none" dirty="0">
                        <a:latin typeface="맑은 고딕" panose="020B0503020000020004" pitchFamily="50" charset="-127"/>
                        <a:ea typeface="맑은 고딕" panose="020B0503020000020004" pitchFamily="50" charset="-127"/>
                      </a:endParaRP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정부 광고에 영향을 미침</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a:t>
                      </a:r>
                      <a:r>
                        <a:rPr lang="ko-KR" altLang="en-US" sz="1200" b="1" strike="noStrike" kern="1200" cap="none" dirty="0" err="1">
                          <a:latin typeface="맑은 고딕" panose="020B0503020000020004" pitchFamily="50" charset="-127"/>
                          <a:ea typeface="맑은 고딕" panose="020B0503020000020004" pitchFamily="50" charset="-127"/>
                        </a:rPr>
                        <a:t>헬스컴</a:t>
                      </a:r>
                      <a:r>
                        <a:rPr lang="ko-KR" altLang="en-US" sz="1200" b="1" strike="noStrike" kern="1200" cap="none" dirty="0">
                          <a:latin typeface="맑은 고딕" panose="020B0503020000020004" pitchFamily="50" charset="-127"/>
                          <a:ea typeface="맑은 고딕" panose="020B0503020000020004" pitchFamily="50" charset="-127"/>
                        </a:rPr>
                        <a:t> 관련 성별</a:t>
                      </a:r>
                      <a:r>
                        <a:rPr lang="en-US" altLang="ko-KR"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a:latin typeface="맑은 고딕" panose="020B0503020000020004" pitchFamily="50" charset="-127"/>
                          <a:ea typeface="맑은 고딕" panose="020B0503020000020004" pitchFamily="50" charset="-127"/>
                        </a:rPr>
                        <a:t>지역</a:t>
                      </a:r>
                      <a:r>
                        <a:rPr lang="en-US" altLang="ko-KR"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a:latin typeface="맑은 고딕" panose="020B0503020000020004" pitchFamily="50" charset="-127"/>
                          <a:ea typeface="맑은 고딕" panose="020B0503020000020004" pitchFamily="50" charset="-127"/>
                        </a:rPr>
                        <a:t>나이별 격차가 존재하므로 어떻게 이를 해소할 수 있는가도 관건임</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사회계층에 대한 혜택의 평등권과 국민 기본권에 관련된 문제 발생</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의료 인프라가 매우 발전한 데 비해 비합리적인 의료소비문화는 극히 미약함</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국민에게 적재적소에 노출되는 매체 활용과 한계점 극복</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 의료기술의 획기적인 발전과 </a:t>
                      </a:r>
                      <a:r>
                        <a:rPr lang="en-US" altLang="ko-KR" sz="1200" b="1" strike="noStrike" kern="1200" cap="none" dirty="0">
                          <a:latin typeface="맑은 고딕" panose="020B0503020000020004" pitchFamily="50" charset="-127"/>
                          <a:ea typeface="맑은 고딕" panose="020B0503020000020004" pitchFamily="50" charset="-127"/>
                        </a:rPr>
                        <a:t>ICT </a:t>
                      </a:r>
                      <a:r>
                        <a:rPr lang="ko-KR" altLang="en-US" sz="1200" b="1" strike="noStrike" kern="1200" cap="none" dirty="0">
                          <a:latin typeface="맑은 고딕" panose="020B0503020000020004" pitchFamily="50" charset="-127"/>
                          <a:ea typeface="맑은 고딕" panose="020B0503020000020004" pitchFamily="50" charset="-127"/>
                        </a:rPr>
                        <a:t>기술 발전으로 인한 미디어의 변화와 그로 인한 </a:t>
                      </a:r>
                      <a:endParaRPr lang="en-US" altLang="ko-KR" sz="1200" b="1" strike="noStrike" kern="1200" cap="none" dirty="0">
                        <a:latin typeface="맑은 고딕" panose="020B0503020000020004" pitchFamily="50" charset="-127"/>
                        <a:ea typeface="맑은 고딕" panose="020B0503020000020004" pitchFamily="50" charset="-127"/>
                      </a:endParaRP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커뮤니케이션 방법론의 변화 </a:t>
                      </a:r>
                    </a:p>
                  </a:txBody>
                  <a:tcPr marL="36195" marR="36195" marT="36195" marB="36195" anchor="ctr"/>
                </a:tc>
                <a:extLst>
                  <a:ext uri="{0D108BD9-81ED-4DB2-BD59-A6C34878D82A}">
                    <a16:rowId xmlns:a16="http://schemas.microsoft.com/office/drawing/2014/main" val="10004"/>
                  </a:ext>
                </a:extLst>
              </a:tr>
            </a:tbl>
          </a:graphicData>
        </a:graphic>
      </p:graphicFrame>
      <p:sp>
        <p:nvSpPr>
          <p:cNvPr id="14" name="Shape 291">
            <a:extLst>
              <a:ext uri="{FF2B5EF4-FFF2-40B4-BE49-F238E27FC236}">
                <a16:creationId xmlns:a16="http://schemas.microsoft.com/office/drawing/2014/main" id="{1EC5A5B9-5FF3-4F12-AF16-0FE1432E6871}"/>
              </a:ext>
            </a:extLst>
          </p:cNvPr>
          <p:cNvSpPr/>
          <p:nvPr/>
        </p:nvSpPr>
        <p:spPr>
          <a:xfrm>
            <a:off x="1072678" y="883027"/>
            <a:ext cx="2917999" cy="770617"/>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en-US" altLang="ko-KR" sz="4400" b="1" spc="0" dirty="0">
                <a:ln>
                  <a:solidFill>
                    <a:srgbClr val="696969">
                      <a:alpha val="1000"/>
                    </a:srgbClr>
                  </a:solidFill>
                </a:ln>
                <a:latin typeface="맑은 고딕" panose="020B0503020000020004" pitchFamily="50" charset="-127"/>
                <a:ea typeface="맑은 고딕" panose="020B0503020000020004" pitchFamily="50" charset="-127"/>
              </a:rPr>
              <a:t> PEST </a:t>
            </a:r>
            <a:r>
              <a:rPr lang="ko-KR" altLang="en-US" sz="4400" b="1" spc="0" dirty="0">
                <a:ln>
                  <a:solidFill>
                    <a:srgbClr val="696969">
                      <a:alpha val="1000"/>
                    </a:srgbClr>
                  </a:solidFill>
                </a:ln>
                <a:latin typeface="맑은 고딕" panose="020B0503020000020004" pitchFamily="50" charset="-127"/>
                <a:ea typeface="맑은 고딕" panose="020B0503020000020004" pitchFamily="50" charset="-127"/>
              </a:rPr>
              <a:t>분석</a:t>
            </a:r>
          </a:p>
        </p:txBody>
      </p:sp>
      <p:sp>
        <p:nvSpPr>
          <p:cNvPr id="17" name="Shape 139">
            <a:extLst>
              <a:ext uri="{FF2B5EF4-FFF2-40B4-BE49-F238E27FC236}">
                <a16:creationId xmlns:a16="http://schemas.microsoft.com/office/drawing/2014/main" id="{AAF823B0-FF1D-4FBA-82A8-106B25CCD778}"/>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연구결과</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
        <p:nvSpPr>
          <p:cNvPr id="9" name="Shape 292">
            <a:extLst>
              <a:ext uri="{FF2B5EF4-FFF2-40B4-BE49-F238E27FC236}">
                <a16:creationId xmlns:a16="http://schemas.microsoft.com/office/drawing/2014/main" id="{142D8D2B-BA83-41CF-B467-3FD7AE68864C}"/>
              </a:ext>
            </a:extLst>
          </p:cNvPr>
          <p:cNvSpPr/>
          <p:nvPr/>
        </p:nvSpPr>
        <p:spPr>
          <a:xfrm>
            <a:off x="231261" y="708460"/>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t>0</a:t>
            </a:r>
            <a:r>
              <a:rPr lang="en-US" altLang="ko-KR" sz="6600" dirty="0"/>
              <a:t>2</a:t>
            </a:r>
            <a:endParaRPr sz="6600" dirty="0"/>
          </a:p>
        </p:txBody>
      </p:sp>
    </p:spTree>
    <p:extLst>
      <p:ext uri="{BB962C8B-B14F-4D97-AF65-F5344CB8AC3E}">
        <p14:creationId xmlns:p14="http://schemas.microsoft.com/office/powerpoint/2010/main" val="2636289734"/>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 name="pasted-image.pdf"/>
          <p:cNvPicPr>
            <a:picLocks noChangeAspect="1"/>
          </p:cNvPicPr>
          <p:nvPr/>
        </p:nvPicPr>
        <p:blipFill>
          <a:blip r:embed="rId2">
            <a:alphaModFix amt="47068"/>
          </a:blip>
          <a:stretch>
            <a:fillRect/>
          </a:stretch>
        </p:blipFill>
        <p:spPr>
          <a:xfrm>
            <a:off x="9481243" y="3417322"/>
            <a:ext cx="3971077" cy="5467497"/>
          </a:xfrm>
          <a:prstGeom prst="rect">
            <a:avLst/>
          </a:prstGeom>
          <a:ln w="3175">
            <a:miter lim="400000"/>
          </a:ln>
        </p:spPr>
      </p:pic>
      <p:sp>
        <p:nvSpPr>
          <p:cNvPr id="289" name="Shape 289"/>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p>
        </p:txBody>
      </p:sp>
      <p:sp>
        <p:nvSpPr>
          <p:cNvPr id="290" name="Shape 290"/>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p>
        </p:txBody>
      </p:sp>
      <p:graphicFrame>
        <p:nvGraphicFramePr>
          <p:cNvPr id="12" name="표 11">
            <a:extLst>
              <a:ext uri="{FF2B5EF4-FFF2-40B4-BE49-F238E27FC236}">
                <a16:creationId xmlns:a16="http://schemas.microsoft.com/office/drawing/2014/main" id="{3AD65597-33E7-460C-90BF-05749248CAC6}"/>
              </a:ext>
            </a:extLst>
          </p:cNvPr>
          <p:cNvGraphicFramePr>
            <a:graphicFrameLocks noGrp="1"/>
          </p:cNvGraphicFramePr>
          <p:nvPr>
            <p:extLst>
              <p:ext uri="{D42A27DB-BD31-4B8C-83A1-F6EECF244321}">
                <p14:modId xmlns:p14="http://schemas.microsoft.com/office/powerpoint/2010/main" val="548682794"/>
              </p:ext>
            </p:extLst>
          </p:nvPr>
        </p:nvGraphicFramePr>
        <p:xfrm>
          <a:off x="3236200" y="1856029"/>
          <a:ext cx="7315686" cy="6213911"/>
        </p:xfrm>
        <a:graphic>
          <a:graphicData uri="http://schemas.openxmlformats.org/drawingml/2006/table">
            <a:tbl>
              <a:tblPr firstRow="1" bandRow="1">
                <a:tableStyleId>{D27102A9-8310-4765-A935-A1911B00CA55}</a:tableStyleId>
              </a:tblPr>
              <a:tblGrid>
                <a:gridCol w="3720320">
                  <a:extLst>
                    <a:ext uri="{9D8B030D-6E8A-4147-A177-3AD203B41FA5}">
                      <a16:colId xmlns:a16="http://schemas.microsoft.com/office/drawing/2014/main" val="20000"/>
                    </a:ext>
                  </a:extLst>
                </a:gridCol>
                <a:gridCol w="3595366">
                  <a:extLst>
                    <a:ext uri="{9D8B030D-6E8A-4147-A177-3AD203B41FA5}">
                      <a16:colId xmlns:a16="http://schemas.microsoft.com/office/drawing/2014/main" val="20001"/>
                    </a:ext>
                  </a:extLst>
                </a:gridCol>
              </a:tblGrid>
              <a:tr h="382275">
                <a:tc>
                  <a:txBody>
                    <a:bodyPr/>
                    <a:lstStyle/>
                    <a:p>
                      <a:pPr marL="0" indent="0" algn="ctr" defTabSz="914400" eaLnBrk="0" fontAlgn="auto">
                        <a:lnSpc>
                          <a:spcPct val="123000"/>
                        </a:lnSpc>
                        <a:spcBef>
                          <a:spcPts val="0"/>
                        </a:spcBef>
                        <a:spcAft>
                          <a:spcPts val="0"/>
                        </a:spcAft>
                        <a:buFontTx/>
                        <a:buNone/>
                      </a:pPr>
                      <a:r>
                        <a:rPr lang="en-US" altLang="ko-KR" sz="1600" b="1" strike="noStrike" kern="1200" cap="none" dirty="0">
                          <a:latin typeface="맑은 고딕" panose="020B0503020000020004" pitchFamily="50" charset="-127"/>
                          <a:ea typeface="맑은 고딕" panose="020B0503020000020004" pitchFamily="50" charset="-127"/>
                        </a:rPr>
                        <a:t>강점(Strengths)</a:t>
                      </a:r>
                      <a:endParaRPr lang="ko-KR" altLang="en-US" sz="1600" b="1" strike="noStrike" kern="1200" cap="none" dirty="0">
                        <a:solidFill>
                          <a:srgbClr val="FFFFFF"/>
                        </a:solidFill>
                        <a:latin typeface="맑은 고딕" panose="020B0503020000020004" pitchFamily="50" charset="-127"/>
                        <a:ea typeface="맑은 고딕" panose="020B0503020000020004" pitchFamily="50" charset="-127"/>
                      </a:endParaRPr>
                    </a:p>
                  </a:txBody>
                  <a:tcPr marL="33020" marR="33020" marT="33020" marB="33020" anchor="ctr"/>
                </a:tc>
                <a:tc>
                  <a:txBody>
                    <a:bodyPr/>
                    <a:lstStyle/>
                    <a:p>
                      <a:pPr marL="0" indent="0" algn="ctr" defTabSz="914400" eaLnBrk="0" fontAlgn="auto">
                        <a:lnSpc>
                          <a:spcPct val="123000"/>
                        </a:lnSpc>
                        <a:spcBef>
                          <a:spcPts val="0"/>
                        </a:spcBef>
                        <a:spcAft>
                          <a:spcPts val="0"/>
                        </a:spcAft>
                        <a:buFontTx/>
                        <a:buNone/>
                      </a:pPr>
                      <a:r>
                        <a:rPr lang="en-US" altLang="ko-KR" sz="1600" b="1" strike="noStrike" kern="1200" cap="none" dirty="0">
                          <a:latin typeface="맑은 고딕" panose="020B0503020000020004" pitchFamily="50" charset="-127"/>
                          <a:ea typeface="맑은 고딕" panose="020B0503020000020004" pitchFamily="50" charset="-127"/>
                        </a:rPr>
                        <a:t>약점(Weakness)</a:t>
                      </a:r>
                      <a:endParaRPr lang="ko-KR" altLang="en-US" sz="1600" b="1" strike="noStrike" kern="1200" cap="none" dirty="0">
                        <a:solidFill>
                          <a:srgbClr val="FFFFFF"/>
                        </a:solidFill>
                        <a:latin typeface="맑은 고딕" panose="020B0503020000020004" pitchFamily="50" charset="-127"/>
                        <a:ea typeface="맑은 고딕" panose="020B0503020000020004" pitchFamily="50" charset="-127"/>
                      </a:endParaRPr>
                    </a:p>
                  </a:txBody>
                  <a:tcPr marL="33020" marR="33020" marT="33020" marB="33020" anchor="ctr"/>
                </a:tc>
                <a:extLst>
                  <a:ext uri="{0D108BD9-81ED-4DB2-BD59-A6C34878D82A}">
                    <a16:rowId xmlns:a16="http://schemas.microsoft.com/office/drawing/2014/main" val="10000"/>
                  </a:ext>
                </a:extLst>
              </a:tr>
              <a:tr h="2608156">
                <a:tc>
                  <a:txBody>
                    <a:bodyPr/>
                    <a:lstStyle/>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∙각각의 주제당 전문가와 경험이 있음</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err="1">
                          <a:latin typeface="맑은 고딕" panose="020B0503020000020004" pitchFamily="50" charset="-127"/>
                          <a:ea typeface="맑은 고딕" panose="020B0503020000020004" pitchFamily="50" charset="-127"/>
                        </a:rPr>
                        <a:t>헬스컴</a:t>
                      </a:r>
                      <a:r>
                        <a:rPr lang="ko-KR" altLang="en-US" sz="1200" b="1" strike="noStrike" kern="1200" cap="none" dirty="0">
                          <a:latin typeface="맑은 고딕" panose="020B0503020000020004" pitchFamily="50" charset="-127"/>
                          <a:ea typeface="맑은 고딕" panose="020B0503020000020004" pitchFamily="50" charset="-127"/>
                        </a:rPr>
                        <a:t> 분야가 다양하므로 정부 광고의 중요성과 필요성은 지속됨</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∙국민의 헬스에 관한 관심 증대</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∙헬스 캠페인은 대부분 국가가 해결해야 할 부분임</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∙헬스 캠페인에 대한 국민 호응 유도가 용이함</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∙어느 국가나 나라보다 보건</a:t>
                      </a:r>
                      <a:r>
                        <a:rPr lang="en-US" altLang="ko-KR"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a:latin typeface="맑은 고딕" panose="020B0503020000020004" pitchFamily="50" charset="-127"/>
                          <a:ea typeface="맑은 고딕" panose="020B0503020000020004" pitchFamily="50" charset="-127"/>
                        </a:rPr>
                        <a:t>헬스 관련 정책이 </a:t>
                      </a:r>
                      <a:r>
                        <a:rPr lang="ko-KR" altLang="en-US" sz="1200" b="1" strike="noStrike" kern="1200" cap="none" dirty="0" err="1">
                          <a:latin typeface="맑은 고딕" panose="020B0503020000020004" pitchFamily="50" charset="-127"/>
                          <a:ea typeface="맑은 고딕" panose="020B0503020000020004" pitchFamily="50" charset="-127"/>
                        </a:rPr>
                        <a:t>파워풀한</a:t>
                      </a:r>
                      <a:r>
                        <a:rPr lang="ko-KR" altLang="en-US" sz="1200" b="1" strike="noStrike" kern="1200" cap="none" dirty="0">
                          <a:latin typeface="맑은 고딕" panose="020B0503020000020004" pitchFamily="50" charset="-127"/>
                          <a:ea typeface="맑은 고딕" panose="020B0503020000020004" pitchFamily="50" charset="-127"/>
                        </a:rPr>
                        <a:t> 영향력을 발휘함</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∙사회적으로 중요하거나 필요가 제기된 이슈에 대해서 꾸준하고 지속적인 예산 확보</a:t>
                      </a:r>
                      <a:endParaRPr lang="ko-KR" altLang="en-US" sz="1200" b="1" strike="noStrike" kern="1200" cap="none" dirty="0">
                        <a:solidFill>
                          <a:srgbClr val="000000"/>
                        </a:solidFill>
                        <a:latin typeface="맑은 고딕" panose="020B0503020000020004" pitchFamily="50" charset="-127"/>
                        <a:ea typeface="맑은 고딕" panose="020B0503020000020004" pitchFamily="50" charset="-127"/>
                      </a:endParaRPr>
                    </a:p>
                  </a:txBody>
                  <a:tcPr marL="33020" marR="33020" marT="33020" marB="33020" anchor="ctr"/>
                </a:tc>
                <a:tc>
                  <a:txBody>
                    <a:bodyPr/>
                    <a:lstStyle/>
                    <a:p>
                      <a:pPr marL="0" indent="0" algn="l" defTabSz="914400" eaLnBrk="0" fontAlgn="auto">
                        <a:lnSpc>
                          <a:spcPct val="123000"/>
                        </a:lnSpc>
                        <a:spcBef>
                          <a:spcPts val="0"/>
                        </a:spcBef>
                        <a:spcAft>
                          <a:spcPts val="0"/>
                        </a:spcAft>
                        <a:buFontTx/>
                        <a:buNone/>
                      </a:pPr>
                      <a:r>
                        <a:rPr lang="en-US" altLang="ko-KR"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a:latin typeface="맑은 고딕" panose="020B0503020000020004" pitchFamily="50" charset="-127"/>
                          <a:ea typeface="맑은 고딕" panose="020B0503020000020004" pitchFamily="50" charset="-127"/>
                        </a:rPr>
                        <a:t>정부의 특성상 논란의 대상이 되는 광고를 만들 수 없음</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∙이슈와 관심 정도에 </a:t>
                      </a:r>
                      <a:r>
                        <a:rPr lang="ko-KR" altLang="en-US" sz="1200" b="1" strike="noStrike" kern="1200" cap="none" dirty="0" err="1">
                          <a:latin typeface="맑은 고딕" panose="020B0503020000020004" pitchFamily="50" charset="-127"/>
                          <a:ea typeface="맑은 고딕" panose="020B0503020000020004" pitchFamily="50" charset="-127"/>
                        </a:rPr>
                        <a:t>쏠림현상이</a:t>
                      </a:r>
                      <a:r>
                        <a:rPr lang="ko-KR" altLang="en-US" sz="1200" b="1" strike="noStrike" kern="1200" cap="none" dirty="0">
                          <a:latin typeface="맑은 고딕" panose="020B0503020000020004" pitchFamily="50" charset="-127"/>
                          <a:ea typeface="맑은 고딕" panose="020B0503020000020004" pitchFamily="50" charset="-127"/>
                        </a:rPr>
                        <a:t> 발생함</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∙헬스 캠페인의 특성상 방어를 하는 성격이 강하므로 언제든 공격대상이 될 수 있음</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∙헬스 캠페인이 각각의 부처에서 다루므로 통합적 관리가 안 됨</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err="1">
                          <a:latin typeface="맑은 고딕" panose="020B0503020000020004" pitchFamily="50" charset="-127"/>
                          <a:ea typeface="맑은 고딕" panose="020B0503020000020004" pitchFamily="50" charset="-127"/>
                        </a:rPr>
                        <a:t>헬스컴</a:t>
                      </a:r>
                      <a:r>
                        <a:rPr lang="ko-KR" altLang="en-US" sz="1200" b="1" strike="noStrike" kern="1200" cap="none" dirty="0">
                          <a:latin typeface="맑은 고딕" panose="020B0503020000020004" pitchFamily="50" charset="-127"/>
                          <a:ea typeface="맑은 고딕" panose="020B0503020000020004" pitchFamily="50" charset="-127"/>
                        </a:rPr>
                        <a:t> 내용과 진행 시기에 따라 부정적인 평가를 방지하기 위한 수단으로서 한계</a:t>
                      </a:r>
                    </a:p>
                    <a:p>
                      <a:pPr marL="0" indent="0" algn="l"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∙복잡한 의사결정과 책임소재의 불분명으로 인한 한계</a:t>
                      </a:r>
                      <a:endParaRPr lang="ko-KR" altLang="en-US" sz="1200" b="1" strike="noStrike" kern="1200" cap="none" dirty="0">
                        <a:solidFill>
                          <a:srgbClr val="000000"/>
                        </a:solidFill>
                        <a:latin typeface="맑은 고딕" panose="020B0503020000020004" pitchFamily="50" charset="-127"/>
                        <a:ea typeface="맑은 고딕" panose="020B0503020000020004" pitchFamily="50" charset="-127"/>
                      </a:endParaRPr>
                    </a:p>
                  </a:txBody>
                  <a:tcPr marL="33020" marR="33020" marT="33020" marB="33020"/>
                </a:tc>
                <a:extLst>
                  <a:ext uri="{0D108BD9-81ED-4DB2-BD59-A6C34878D82A}">
                    <a16:rowId xmlns:a16="http://schemas.microsoft.com/office/drawing/2014/main" val="10001"/>
                  </a:ext>
                </a:extLst>
              </a:tr>
              <a:tr h="382275">
                <a:tc>
                  <a:txBody>
                    <a:bodyPr/>
                    <a:lstStyle/>
                    <a:p>
                      <a:pPr marL="0" indent="0" algn="ctr" defTabSz="914400" eaLnBrk="0" fontAlgn="auto">
                        <a:lnSpc>
                          <a:spcPct val="123000"/>
                        </a:lnSpc>
                        <a:spcBef>
                          <a:spcPts val="0"/>
                        </a:spcBef>
                        <a:spcAft>
                          <a:spcPts val="0"/>
                        </a:spcAft>
                        <a:buFontTx/>
                        <a:buNone/>
                      </a:pPr>
                      <a:r>
                        <a:rPr lang="en-US" altLang="ko-KR" sz="1600" b="1" strike="noStrike" kern="1200" cap="none" dirty="0">
                          <a:latin typeface="맑은 고딕" panose="020B0503020000020004" pitchFamily="50" charset="-127"/>
                          <a:ea typeface="맑은 고딕" panose="020B0503020000020004" pitchFamily="50" charset="-127"/>
                        </a:rPr>
                        <a:t>기회(Opportunities)</a:t>
                      </a:r>
                      <a:endParaRPr lang="ko-KR" altLang="en-US" sz="1600" b="1" strike="noStrike" kern="1200" cap="none" dirty="0">
                        <a:solidFill>
                          <a:schemeClr val="bg1"/>
                        </a:solidFill>
                        <a:latin typeface="맑은 고딕" panose="020B0503020000020004" pitchFamily="50" charset="-127"/>
                        <a:ea typeface="맑은 고딕" panose="020B0503020000020004" pitchFamily="50" charset="-127"/>
                      </a:endParaRPr>
                    </a:p>
                  </a:txBody>
                  <a:tcPr marL="33020" marR="33020" marT="33020" marB="33020" anchor="ctr"/>
                </a:tc>
                <a:tc>
                  <a:txBody>
                    <a:bodyPr/>
                    <a:lstStyle/>
                    <a:p>
                      <a:pPr marL="0" indent="0" algn="ctr" defTabSz="914400" eaLnBrk="0" fontAlgn="auto">
                        <a:lnSpc>
                          <a:spcPct val="123000"/>
                        </a:lnSpc>
                        <a:spcBef>
                          <a:spcPts val="0"/>
                        </a:spcBef>
                        <a:spcAft>
                          <a:spcPts val="0"/>
                        </a:spcAft>
                        <a:buFontTx/>
                        <a:buNone/>
                      </a:pPr>
                      <a:r>
                        <a:rPr lang="en-US" altLang="ko-KR" sz="1600" b="1" strike="noStrike" kern="1200" cap="none" dirty="0">
                          <a:latin typeface="맑은 고딕" panose="020B0503020000020004" pitchFamily="50" charset="-127"/>
                          <a:ea typeface="맑은 고딕" panose="020B0503020000020004" pitchFamily="50" charset="-127"/>
                        </a:rPr>
                        <a:t>위기((Threats)</a:t>
                      </a:r>
                      <a:endParaRPr lang="ko-KR" altLang="en-US" sz="1600" b="1" strike="noStrike" kern="1200" cap="none" dirty="0">
                        <a:solidFill>
                          <a:schemeClr val="bg1"/>
                        </a:solidFill>
                        <a:latin typeface="맑은 고딕" panose="020B0503020000020004" pitchFamily="50" charset="-127"/>
                        <a:ea typeface="맑은 고딕" panose="020B0503020000020004" pitchFamily="50" charset="-127"/>
                      </a:endParaRPr>
                    </a:p>
                  </a:txBody>
                  <a:tcPr marL="33020" marR="33020" marT="33020" marB="33020" anchor="ctr"/>
                </a:tc>
                <a:extLst>
                  <a:ext uri="{0D108BD9-81ED-4DB2-BD59-A6C34878D82A}">
                    <a16:rowId xmlns:a16="http://schemas.microsoft.com/office/drawing/2014/main" val="10002"/>
                  </a:ext>
                </a:extLst>
              </a:tr>
              <a:tr h="2841205">
                <a:tc>
                  <a:txBody>
                    <a:bodyPr/>
                    <a:lstStyle/>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∙공공성이 있으므로 비영리기관</a:t>
                      </a:r>
                      <a:r>
                        <a:rPr lang="en-US" altLang="ko-KR" sz="1200" b="1" strike="noStrike" kern="1200" cap="none" dirty="0">
                          <a:latin typeface="맑은 고딕" panose="020B0503020000020004" pitchFamily="50" charset="-127"/>
                          <a:ea typeface="맑은 고딕" panose="020B0503020000020004" pitchFamily="50" charset="-127"/>
                        </a:rPr>
                        <a:t>, </a:t>
                      </a:r>
                      <a:r>
                        <a:rPr lang="ko-KR" altLang="en-US" sz="1200" b="1" strike="noStrike" kern="1200" cap="none" dirty="0">
                          <a:latin typeface="맑은 고딕" panose="020B0503020000020004" pitchFamily="50" charset="-127"/>
                          <a:ea typeface="맑은 고딕" panose="020B0503020000020004" pitchFamily="50" charset="-127"/>
                        </a:rPr>
                        <a:t>유명인</a:t>
                      </a:r>
                      <a:r>
                        <a:rPr lang="en-US" altLang="ko-KR" sz="1200" b="1" strike="noStrike" kern="1200" cap="none" dirty="0">
                          <a:latin typeface="맑은 고딕" panose="020B0503020000020004" pitchFamily="50" charset="-127"/>
                          <a:ea typeface="맑은 고딕" panose="020B0503020000020004" pitchFamily="50" charset="-127"/>
                        </a:rPr>
                        <a:t>, </a:t>
                      </a:r>
                      <a:r>
                        <a:rPr lang="ko-KR" altLang="en-US" sz="1200" b="1" strike="noStrike" kern="1200" cap="none" dirty="0">
                          <a:latin typeface="맑은 고딕" panose="020B0503020000020004" pitchFamily="50" charset="-127"/>
                          <a:ea typeface="맑은 고딕" panose="020B0503020000020004" pitchFamily="50" charset="-127"/>
                        </a:rPr>
                        <a:t>영리 기관</a:t>
                      </a:r>
                      <a:r>
                        <a:rPr lang="en-US" altLang="ko-KR" sz="1200" b="1" strike="noStrike" kern="1200" cap="none" dirty="0">
                          <a:latin typeface="맑은 고딕" panose="020B0503020000020004" pitchFamily="50" charset="-127"/>
                          <a:ea typeface="맑은 고딕" panose="020B0503020000020004" pitchFamily="50" charset="-127"/>
                        </a:rPr>
                        <a:t>, </a:t>
                      </a:r>
                      <a:r>
                        <a:rPr lang="ko-KR" altLang="en-US" sz="1200" b="1" strike="noStrike" kern="1200" cap="none" dirty="0">
                          <a:latin typeface="맑은 고딕" panose="020B0503020000020004" pitchFamily="50" charset="-127"/>
                          <a:ea typeface="맑은 고딕" panose="020B0503020000020004" pitchFamily="50" charset="-127"/>
                        </a:rPr>
                        <a:t>시민단체 등 다양한 파트너십을 구축함</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∙국민의 건강 이슈에 대한 관심도가 매우 높아짐</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∙미리 예측할 수 없으므로 ‘</a:t>
                      </a:r>
                      <a:r>
                        <a:rPr lang="ko-KR" altLang="en-US" sz="1200" b="1" strike="noStrike" kern="1200" cap="none" dirty="0" err="1">
                          <a:latin typeface="맑은 고딕" panose="020B0503020000020004" pitchFamily="50" charset="-127"/>
                          <a:ea typeface="맑은 고딕" panose="020B0503020000020004" pitchFamily="50" charset="-127"/>
                        </a:rPr>
                        <a:t>사건’이</a:t>
                      </a:r>
                      <a:r>
                        <a:rPr lang="ko-KR" altLang="en-US" sz="1200" b="1" strike="noStrike" kern="1200" cap="none" dirty="0">
                          <a:latin typeface="맑은 고딕" panose="020B0503020000020004" pitchFamily="50" charset="-127"/>
                          <a:ea typeface="맑은 고딕" panose="020B0503020000020004" pitchFamily="50" charset="-127"/>
                        </a:rPr>
                        <a:t> 기회 요인이 됨</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∙국민의 건강 관련 관심도 급증으로 영역 확대 가능</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∙여성과 어린이 관련 분야의 경우 지속적 관심 증가</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∙빠른 의사결정과 공공 데이터를 활용해 가짜뉴스 등에 대한 정확한 </a:t>
                      </a:r>
                      <a:r>
                        <a:rPr lang="ko-KR" altLang="en-US" sz="1200" b="1" strike="noStrike" kern="1200" cap="none" dirty="0" err="1">
                          <a:latin typeface="맑은 고딕" panose="020B0503020000020004" pitchFamily="50" charset="-127"/>
                          <a:ea typeface="맑은 고딕" panose="020B0503020000020004" pitchFamily="50" charset="-127"/>
                        </a:rPr>
                        <a:t>팩트체크로</a:t>
                      </a:r>
                      <a:r>
                        <a:rPr lang="ko-KR" altLang="en-US" sz="1200" b="1" strike="noStrike" kern="1200" cap="none" dirty="0">
                          <a:latin typeface="맑은 고딕" panose="020B0503020000020004" pitchFamily="50" charset="-127"/>
                          <a:ea typeface="맑은 고딕" panose="020B0503020000020004" pitchFamily="50" charset="-127"/>
                        </a:rPr>
                        <a:t> 정부의 신뢰도를 높임</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∙의료복지에 대한 중요성 강화 및 예산 지출 확대</a:t>
                      </a:r>
                      <a:endParaRPr lang="ko-KR" altLang="en-US" sz="1200" b="1" strike="noStrike" kern="1200" cap="none" dirty="0">
                        <a:solidFill>
                          <a:srgbClr val="000000"/>
                        </a:solidFill>
                        <a:latin typeface="맑은 고딕" panose="020B0503020000020004" pitchFamily="50" charset="-127"/>
                        <a:ea typeface="맑은 고딕" panose="020B0503020000020004" pitchFamily="50" charset="-127"/>
                      </a:endParaRPr>
                    </a:p>
                  </a:txBody>
                  <a:tcPr marL="33020" marR="33020" marT="33020" marB="33020" anchor="ctr"/>
                </a:tc>
                <a:tc>
                  <a:txBody>
                    <a:bodyPr/>
                    <a:lstStyle/>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∙급변하는 미디어 환경이나 기술 환경에 따라가기 어려움</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a:t>
                      </a:r>
                      <a:r>
                        <a:rPr lang="ko-KR" altLang="en-US" sz="1200" b="1" strike="noStrike" kern="1200" cap="none" dirty="0" err="1">
                          <a:latin typeface="맑은 고딕" panose="020B0503020000020004" pitchFamily="50" charset="-127"/>
                          <a:ea typeface="맑은 고딕" panose="020B0503020000020004" pitchFamily="50" charset="-127"/>
                        </a:rPr>
                        <a:t>헬스컴</a:t>
                      </a:r>
                      <a:r>
                        <a:rPr lang="ko-KR" altLang="en-US" sz="1200" b="1" strike="noStrike" kern="1200" cap="none" dirty="0">
                          <a:latin typeface="맑은 고딕" panose="020B0503020000020004" pitchFamily="50" charset="-127"/>
                          <a:ea typeface="맑은 고딕" panose="020B0503020000020004" pitchFamily="50" charset="-127"/>
                        </a:rPr>
                        <a:t> 실무자 또는 관련 분야의 전문가가 많지 않음</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∙‘사건’ 발생에 따라 상시 위협요인으로 작용함</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∙헬스 캠페인이 성공하더라도 시설 및 인프라 부족</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∙현실적으로 해결하기 어려운 문제 등장 시 한계</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a:t>
                      </a:r>
                      <a:r>
                        <a:rPr lang="en-US" altLang="ko-KR" sz="1200" b="1" strike="noStrike" kern="1200" cap="none" dirty="0">
                          <a:latin typeface="맑은 고딕" panose="020B0503020000020004" pitchFamily="50" charset="-127"/>
                          <a:ea typeface="맑은 고딕" panose="020B0503020000020004" pitchFamily="50" charset="-127"/>
                        </a:rPr>
                        <a:t>SNS </a:t>
                      </a:r>
                      <a:r>
                        <a:rPr lang="ko-KR" altLang="en-US" sz="1200" b="1" strike="noStrike" kern="1200" cap="none" dirty="0">
                          <a:latin typeface="맑은 고딕" panose="020B0503020000020004" pitchFamily="50" charset="-127"/>
                          <a:ea typeface="맑은 고딕" panose="020B0503020000020004" pitchFamily="50" charset="-127"/>
                        </a:rPr>
                        <a:t>발달로 국민의 즉각적인 가짜뉴스 확산을 제어 통제할 방안이 제한적임</a:t>
                      </a:r>
                    </a:p>
                    <a:p>
                      <a:pPr marL="0" indent="0" algn="just" defTabSz="914400" eaLnBrk="0" fontAlgn="auto">
                        <a:lnSpc>
                          <a:spcPct val="123000"/>
                        </a:lnSpc>
                        <a:spcBef>
                          <a:spcPts val="0"/>
                        </a:spcBef>
                        <a:spcAft>
                          <a:spcPts val="0"/>
                        </a:spcAft>
                        <a:buFontTx/>
                        <a:buNone/>
                      </a:pPr>
                      <a:r>
                        <a:rPr lang="ko-KR" altLang="en-US" sz="1200" b="1" strike="noStrike" kern="1200" cap="none" dirty="0">
                          <a:latin typeface="맑은 고딕" panose="020B0503020000020004" pitchFamily="50" charset="-127"/>
                          <a:ea typeface="맑은 고딕" panose="020B0503020000020004" pitchFamily="50" charset="-127"/>
                        </a:rPr>
                        <a:t>∙비합리적인 의료소비 문화 및 지나친 </a:t>
                      </a:r>
                      <a:r>
                        <a:rPr lang="ko-KR" altLang="en-US" sz="1200" b="1" strike="noStrike" kern="1200" cap="none" dirty="0" err="1">
                          <a:latin typeface="맑은 고딕" panose="020B0503020000020004" pitchFamily="50" charset="-127"/>
                          <a:ea typeface="맑은 고딕" panose="020B0503020000020004" pitchFamily="50" charset="-127"/>
                        </a:rPr>
                        <a:t>건강염려</a:t>
                      </a:r>
                      <a:r>
                        <a:rPr lang="ko-KR" altLang="en-US" sz="1200" b="1" strike="noStrike" kern="1200" cap="none" dirty="0">
                          <a:latin typeface="맑은 고딕" panose="020B0503020000020004" pitchFamily="50" charset="-127"/>
                          <a:ea typeface="맑은 고딕" panose="020B0503020000020004" pitchFamily="50" charset="-127"/>
                        </a:rPr>
                        <a:t> 발생</a:t>
                      </a:r>
                      <a:endParaRPr lang="ko-KR" altLang="en-US" sz="1200" b="1" strike="noStrike" kern="1200" cap="none" dirty="0">
                        <a:solidFill>
                          <a:srgbClr val="000000"/>
                        </a:solidFill>
                        <a:latin typeface="맑은 고딕" panose="020B0503020000020004" pitchFamily="50" charset="-127"/>
                        <a:ea typeface="맑은 고딕" panose="020B0503020000020004" pitchFamily="50" charset="-127"/>
                      </a:endParaRPr>
                    </a:p>
                  </a:txBody>
                  <a:tcPr marL="33020" marR="33020" marT="33020" marB="33020" anchor="ctr"/>
                </a:tc>
                <a:extLst>
                  <a:ext uri="{0D108BD9-81ED-4DB2-BD59-A6C34878D82A}">
                    <a16:rowId xmlns:a16="http://schemas.microsoft.com/office/drawing/2014/main" val="10003"/>
                  </a:ext>
                </a:extLst>
              </a:tr>
            </a:tbl>
          </a:graphicData>
        </a:graphic>
      </p:graphicFrame>
      <p:sp>
        <p:nvSpPr>
          <p:cNvPr id="14" name="Shape 291">
            <a:extLst>
              <a:ext uri="{FF2B5EF4-FFF2-40B4-BE49-F238E27FC236}">
                <a16:creationId xmlns:a16="http://schemas.microsoft.com/office/drawing/2014/main" id="{2601A52A-394C-4405-AE22-334731CFB6E2}"/>
              </a:ext>
            </a:extLst>
          </p:cNvPr>
          <p:cNvSpPr/>
          <p:nvPr/>
        </p:nvSpPr>
        <p:spPr>
          <a:xfrm>
            <a:off x="1072678" y="883027"/>
            <a:ext cx="3273866" cy="770617"/>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en-US" altLang="ko-KR" sz="4400" b="1" spc="0" dirty="0">
                <a:ln>
                  <a:solidFill>
                    <a:srgbClr val="696969">
                      <a:alpha val="1000"/>
                    </a:srgbClr>
                  </a:solidFill>
                </a:ln>
                <a:latin typeface="맑은 고딕" panose="020B0503020000020004" pitchFamily="50" charset="-127"/>
                <a:ea typeface="맑은 고딕" panose="020B0503020000020004" pitchFamily="50" charset="-127"/>
              </a:rPr>
              <a:t> SWOT </a:t>
            </a:r>
            <a:r>
              <a:rPr lang="ko-KR" altLang="en-US" sz="4400" b="1" spc="0" dirty="0">
                <a:ln>
                  <a:solidFill>
                    <a:srgbClr val="696969">
                      <a:alpha val="1000"/>
                    </a:srgbClr>
                  </a:solidFill>
                </a:ln>
                <a:latin typeface="맑은 고딕" panose="020B0503020000020004" pitchFamily="50" charset="-127"/>
                <a:ea typeface="맑은 고딕" panose="020B0503020000020004" pitchFamily="50" charset="-127"/>
              </a:rPr>
              <a:t>분석</a:t>
            </a:r>
          </a:p>
        </p:txBody>
      </p:sp>
      <p:sp>
        <p:nvSpPr>
          <p:cNvPr id="16" name="Shape 139">
            <a:extLst>
              <a:ext uri="{FF2B5EF4-FFF2-40B4-BE49-F238E27FC236}">
                <a16:creationId xmlns:a16="http://schemas.microsoft.com/office/drawing/2014/main" id="{73883F3A-626F-4C34-833A-2446E5BCC318}"/>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연구결과</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
        <p:nvSpPr>
          <p:cNvPr id="9" name="Shape 292">
            <a:extLst>
              <a:ext uri="{FF2B5EF4-FFF2-40B4-BE49-F238E27FC236}">
                <a16:creationId xmlns:a16="http://schemas.microsoft.com/office/drawing/2014/main" id="{0F7C9096-5A8A-496E-B888-98B1C5C985B0}"/>
              </a:ext>
            </a:extLst>
          </p:cNvPr>
          <p:cNvSpPr/>
          <p:nvPr/>
        </p:nvSpPr>
        <p:spPr>
          <a:xfrm>
            <a:off x="231261" y="682341"/>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t>0</a:t>
            </a:r>
            <a:r>
              <a:rPr lang="en-US" altLang="ko-KR" sz="6600" dirty="0"/>
              <a:t>3</a:t>
            </a:r>
            <a:endParaRPr sz="6600" dirty="0"/>
          </a:p>
        </p:txBody>
      </p:sp>
    </p:spTree>
    <p:extLst>
      <p:ext uri="{BB962C8B-B14F-4D97-AF65-F5344CB8AC3E}">
        <p14:creationId xmlns:p14="http://schemas.microsoft.com/office/powerpoint/2010/main" val="156054870"/>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6" name="pasted-image.pdf"/>
          <p:cNvPicPr>
            <a:picLocks noChangeAspect="1"/>
          </p:cNvPicPr>
          <p:nvPr/>
        </p:nvPicPr>
        <p:blipFill>
          <a:blip r:embed="rId2">
            <a:alphaModFix amt="47068"/>
          </a:blip>
          <a:stretch>
            <a:fillRect/>
          </a:stretch>
        </p:blipFill>
        <p:spPr>
          <a:xfrm>
            <a:off x="9481243" y="3417322"/>
            <a:ext cx="3971077" cy="5467497"/>
          </a:xfrm>
          <a:prstGeom prst="rect">
            <a:avLst/>
          </a:prstGeom>
          <a:ln w="3175">
            <a:miter lim="400000"/>
          </a:ln>
        </p:spPr>
      </p:pic>
      <p:sp>
        <p:nvSpPr>
          <p:cNvPr id="648" name="Shape 648"/>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sp>
        <p:nvSpPr>
          <p:cNvPr id="649" name="Shape 649"/>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sp>
        <p:nvSpPr>
          <p:cNvPr id="650" name="Shape 650"/>
          <p:cNvSpPr/>
          <p:nvPr/>
        </p:nvSpPr>
        <p:spPr>
          <a:xfrm>
            <a:off x="1028741" y="694193"/>
            <a:ext cx="5865601" cy="770617"/>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4400" b="1" dirty="0">
                <a:ln>
                  <a:solidFill>
                    <a:srgbClr val="A6AAA9">
                      <a:alpha val="1000"/>
                    </a:srgbClr>
                  </a:solidFill>
                </a:ln>
                <a:latin typeface="맑은 고딕" panose="020B0503020000020004" pitchFamily="50" charset="-127"/>
                <a:ea typeface="맑은 고딕" panose="020B0503020000020004" pitchFamily="50" charset="-127"/>
              </a:rPr>
              <a:t>정부 광고의 활성화 방안</a:t>
            </a:r>
            <a:endParaRPr sz="4400" b="1" dirty="0">
              <a:ln>
                <a:solidFill>
                  <a:srgbClr val="A6AAA9">
                    <a:alpha val="1000"/>
                  </a:srgbClr>
                </a:solidFill>
              </a:ln>
              <a:latin typeface="맑은 고딕" panose="020B0503020000020004" pitchFamily="50" charset="-127"/>
              <a:ea typeface="맑은 고딕" panose="020B0503020000020004" pitchFamily="50" charset="-127"/>
            </a:endParaRPr>
          </a:p>
        </p:txBody>
      </p:sp>
      <p:sp>
        <p:nvSpPr>
          <p:cNvPr id="651" name="Shape 651"/>
          <p:cNvSpPr/>
          <p:nvPr/>
        </p:nvSpPr>
        <p:spPr>
          <a:xfrm>
            <a:off x="194004" y="486816"/>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ln>
                  <a:solidFill>
                    <a:srgbClr val="A6AAA9">
                      <a:alpha val="1000"/>
                    </a:srgbClr>
                  </a:solidFill>
                </a:ln>
              </a:rPr>
              <a:t>0</a:t>
            </a:r>
            <a:r>
              <a:rPr lang="en-US" altLang="ko-KR" sz="6600" dirty="0">
                <a:ln>
                  <a:solidFill>
                    <a:srgbClr val="A6AAA9">
                      <a:alpha val="1000"/>
                    </a:srgbClr>
                  </a:solidFill>
                </a:ln>
              </a:rPr>
              <a:t>4</a:t>
            </a:r>
            <a:endParaRPr sz="6600" dirty="0">
              <a:ln>
                <a:solidFill>
                  <a:srgbClr val="A6AAA9">
                    <a:alpha val="1000"/>
                  </a:srgbClr>
                </a:solidFill>
              </a:ln>
            </a:endParaRPr>
          </a:p>
        </p:txBody>
      </p:sp>
      <p:sp>
        <p:nvSpPr>
          <p:cNvPr id="652" name="Shape 652"/>
          <p:cNvSpPr/>
          <p:nvPr/>
        </p:nvSpPr>
        <p:spPr>
          <a:xfrm>
            <a:off x="232833" y="2198278"/>
            <a:ext cx="3442776" cy="384705"/>
          </a:xfrm>
          <a:prstGeom prst="rect">
            <a:avLst/>
          </a:prstGeom>
          <a:blipFill>
            <a:blip r:embed="rId3"/>
          </a:blipFill>
          <a:ln w="3175">
            <a:miter lim="400000"/>
          </a:ln>
          <a:extLst>
            <a:ext uri="{C572A759-6A51-4108-AA02-DFA0A04FC94B}">
              <ma14:wrappingTextBoxFlag xmlns="" xmlns:ma14="http://schemas.microsoft.com/office/mac/drawingml/2011/main" val="1"/>
            </a:ext>
          </a:extLst>
        </p:spPr>
        <p:txBody>
          <a:bodyPr lIns="46302" tIns="46302" rIns="46302" bIns="46302" anchor="ctr"/>
          <a:lstStyle>
            <a:lvl1pPr>
              <a:defRPr sz="1800" spc="-180">
                <a:solidFill>
                  <a:srgbClr val="FFFFFF"/>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dirty="0">
                <a:ln>
                  <a:solidFill>
                    <a:srgbClr val="A6AAA9">
                      <a:alpha val="1000"/>
                    </a:srgbClr>
                  </a:solidFill>
                </a:ln>
                <a:latin typeface="맑은 고딕" panose="020B0503020000020004" pitchFamily="50" charset="-127"/>
                <a:ea typeface="맑은 고딕" panose="020B0503020000020004" pitchFamily="50" charset="-127"/>
              </a:rPr>
              <a:t>정부 광고의 효과</a:t>
            </a:r>
            <a:endParaRPr dirty="0">
              <a:ln>
                <a:solidFill>
                  <a:srgbClr val="A6AAA9">
                    <a:alpha val="1000"/>
                  </a:srgbClr>
                </a:solidFill>
              </a:ln>
              <a:latin typeface="맑은 고딕" panose="020B0503020000020004" pitchFamily="50" charset="-127"/>
              <a:ea typeface="맑은 고딕" panose="020B0503020000020004" pitchFamily="50" charset="-127"/>
            </a:endParaRPr>
          </a:p>
        </p:txBody>
      </p:sp>
      <p:pic>
        <p:nvPicPr>
          <p:cNvPr id="656" name="그림 655"/>
          <p:cNvPicPr>
            <a:picLocks/>
          </p:cNvPicPr>
          <p:nvPr/>
        </p:nvPicPr>
        <p:blipFill>
          <a:blip r:embed="rId4"/>
          <a:stretch>
            <a:fillRect/>
          </a:stretch>
        </p:blipFill>
        <p:spPr>
          <a:xfrm>
            <a:off x="706027" y="7295972"/>
            <a:ext cx="10513516" cy="109058"/>
          </a:xfrm>
          <a:prstGeom prst="rect">
            <a:avLst/>
          </a:prstGeom>
        </p:spPr>
      </p:pic>
      <p:sp>
        <p:nvSpPr>
          <p:cNvPr id="658" name="Shape 658"/>
          <p:cNvSpPr/>
          <p:nvPr/>
        </p:nvSpPr>
        <p:spPr>
          <a:xfrm>
            <a:off x="706027" y="2999728"/>
            <a:ext cx="10513516" cy="0"/>
          </a:xfrm>
          <a:prstGeom prst="line">
            <a:avLst/>
          </a:prstGeom>
          <a:ln w="12700">
            <a:solidFill>
              <a:srgbClr val="D3CCB0"/>
            </a:solidFill>
            <a:miter lim="400000"/>
          </a:ln>
        </p:spPr>
        <p:txBody>
          <a:bodyPr lIns="46302" tIns="46302" rIns="46302" bIns="46302" anchor="ctr"/>
          <a:lstStyle/>
          <a:p>
            <a:pPr>
              <a:defRPr sz="2000"/>
            </a:pPr>
            <a:endParaRPr>
              <a:ln>
                <a:solidFill>
                  <a:srgbClr val="A6AAA9">
                    <a:alpha val="1000"/>
                  </a:srgbClr>
                </a:solidFill>
              </a:ln>
            </a:endParaRPr>
          </a:p>
        </p:txBody>
      </p:sp>
      <p:sp>
        <p:nvSpPr>
          <p:cNvPr id="670" name="Shape 670"/>
          <p:cNvSpPr/>
          <p:nvPr/>
        </p:nvSpPr>
        <p:spPr>
          <a:xfrm>
            <a:off x="993506" y="3196824"/>
            <a:ext cx="8778807" cy="3265659"/>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just" defTabSz="457200">
              <a:lnSpc>
                <a:spcPct val="150000"/>
              </a:lnSpc>
              <a:buSzPct val="75000"/>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헬스 캠페인과 관련된 정부 광고를 활성화하기 위해서는 </a:t>
            </a:r>
          </a:p>
          <a:p>
            <a:pPr marL="307004" indent="-307004" algn="just" defTabSz="457200">
              <a:lnSpc>
                <a:spcPct val="150000"/>
              </a:lnSpc>
              <a:buSzPct val="75000"/>
              <a:buChar char="-"/>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헬스 캠페인의 목적에 부합하는 전략과 타깃이 누구인지를 정확하고 구체적으로 규명할 필요가 있다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p>
          <a:p>
            <a:pPr marL="307004" indent="-307004" algn="just" defTabSz="457200">
              <a:lnSpc>
                <a:spcPct val="150000"/>
              </a:lnSpc>
              <a:buSzPct val="75000"/>
              <a:buChar char="-"/>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핵심 타겟을 설정한 후에 그들의 라이프 스타일을 먼저 고민하고 어떤 메시지를 전달해 주는 것이 효과적인지 분석을 해야 한다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p>
          <a:p>
            <a:pPr marL="307004" indent="-307004" algn="just" defTabSz="457200">
              <a:lnSpc>
                <a:spcPct val="150000"/>
              </a:lnSpc>
              <a:buSzPct val="75000"/>
              <a:buChar char="-"/>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또한 정책이 타겟의 니즈와 어떻게 결합해서 혜택으로 전달될 것인가를 가이드 라인으로 집어준다면 크리에이티브 개발에 도움이 될 것이다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a:t>
            </a:r>
          </a:p>
        </p:txBody>
      </p:sp>
      <p:sp>
        <p:nvSpPr>
          <p:cNvPr id="28" name="Shape 139">
            <a:extLst>
              <a:ext uri="{FF2B5EF4-FFF2-40B4-BE49-F238E27FC236}">
                <a16:creationId xmlns:a16="http://schemas.microsoft.com/office/drawing/2014/main" id="{73E32F7B-F73C-401A-B76C-CC9A9D2894C1}"/>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결론 및 함의</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6" name="pasted-image.pdf"/>
          <p:cNvPicPr>
            <a:picLocks noChangeAspect="1"/>
          </p:cNvPicPr>
          <p:nvPr/>
        </p:nvPicPr>
        <p:blipFill>
          <a:blip r:embed="rId2">
            <a:alphaModFix amt="47068"/>
          </a:blip>
          <a:stretch>
            <a:fillRect/>
          </a:stretch>
        </p:blipFill>
        <p:spPr>
          <a:xfrm>
            <a:off x="9481243" y="3417322"/>
            <a:ext cx="3971077" cy="5467497"/>
          </a:xfrm>
          <a:prstGeom prst="rect">
            <a:avLst/>
          </a:prstGeom>
          <a:ln w="3175">
            <a:miter lim="400000"/>
          </a:ln>
        </p:spPr>
      </p:pic>
      <p:sp>
        <p:nvSpPr>
          <p:cNvPr id="648" name="Shape 648"/>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sp>
        <p:nvSpPr>
          <p:cNvPr id="649" name="Shape 649"/>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pic>
        <p:nvPicPr>
          <p:cNvPr id="656" name="그림 655"/>
          <p:cNvPicPr>
            <a:picLocks/>
          </p:cNvPicPr>
          <p:nvPr/>
        </p:nvPicPr>
        <p:blipFill>
          <a:blip r:embed="rId3"/>
          <a:stretch>
            <a:fillRect/>
          </a:stretch>
        </p:blipFill>
        <p:spPr>
          <a:xfrm>
            <a:off x="706027" y="7414675"/>
            <a:ext cx="10513516" cy="109058"/>
          </a:xfrm>
          <a:prstGeom prst="rect">
            <a:avLst/>
          </a:prstGeom>
        </p:spPr>
      </p:pic>
      <p:sp>
        <p:nvSpPr>
          <p:cNvPr id="658" name="Shape 658"/>
          <p:cNvSpPr/>
          <p:nvPr/>
        </p:nvSpPr>
        <p:spPr>
          <a:xfrm>
            <a:off x="706027" y="2113749"/>
            <a:ext cx="10513516" cy="0"/>
          </a:xfrm>
          <a:prstGeom prst="line">
            <a:avLst/>
          </a:prstGeom>
          <a:ln w="12700">
            <a:solidFill>
              <a:srgbClr val="D3CCB0"/>
            </a:solidFill>
            <a:miter lim="400000"/>
          </a:ln>
        </p:spPr>
        <p:txBody>
          <a:bodyPr lIns="46302" tIns="46302" rIns="46302" bIns="46302" anchor="ctr"/>
          <a:lstStyle/>
          <a:p>
            <a:pPr>
              <a:defRPr sz="2000"/>
            </a:pPr>
            <a:endParaRPr>
              <a:ln>
                <a:solidFill>
                  <a:srgbClr val="A6AAA9">
                    <a:alpha val="1000"/>
                  </a:srgbClr>
                </a:solidFill>
              </a:ln>
            </a:endParaRPr>
          </a:p>
        </p:txBody>
      </p:sp>
      <p:sp>
        <p:nvSpPr>
          <p:cNvPr id="670" name="Shape 670"/>
          <p:cNvSpPr/>
          <p:nvPr/>
        </p:nvSpPr>
        <p:spPr>
          <a:xfrm>
            <a:off x="771680" y="2427895"/>
            <a:ext cx="8778807" cy="3788879"/>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헬스 캠페인의 정부 광고 예산이 한정적이라면 가장 효율적으로 활용할 수 있는 계획성 있는 미디어 전략이 필요하다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endParaRPr lang="en-US" altLang="ko-KR" sz="2000" dirty="0">
              <a:ln>
                <a:solidFill>
                  <a:srgbClr val="A6AAA9">
                    <a:alpha val="1000"/>
                  </a:srgbClr>
                </a:solidFill>
              </a:ln>
              <a:latin typeface="맑은 고딕" panose="020B0503020000020004" pitchFamily="50" charset="-127"/>
              <a:ea typeface="맑은 고딕" panose="020B0503020000020004" pitchFamily="50" charset="-127"/>
            </a:endParaRP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정부와 공기업 광고의 경우 전체적인 규모가 기업광고보다 작고 </a:t>
            </a:r>
            <a:r>
              <a:rPr lang="ko-KR" altLang="en-US" sz="2000" dirty="0" err="1">
                <a:ln>
                  <a:solidFill>
                    <a:srgbClr val="A6AAA9">
                      <a:alpha val="1000"/>
                    </a:srgbClr>
                  </a:solidFill>
                </a:ln>
                <a:latin typeface="맑은 고딕" panose="020B0503020000020004" pitchFamily="50" charset="-127"/>
                <a:ea typeface="맑은 고딕" panose="020B0503020000020004" pitchFamily="50" charset="-127"/>
              </a:rPr>
              <a:t>비주기적인</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 성격을 지니므로 효율적인 매체계획을 수립하기 어려운 상황이다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endParaRPr lang="en-US" altLang="ko-KR" sz="2000" dirty="0">
              <a:ln>
                <a:solidFill>
                  <a:srgbClr val="A6AAA9">
                    <a:alpha val="1000"/>
                  </a:srgbClr>
                </a:solidFill>
              </a:ln>
              <a:latin typeface="맑은 고딕" panose="020B0503020000020004" pitchFamily="50" charset="-127"/>
              <a:ea typeface="맑은 고딕" panose="020B0503020000020004" pitchFamily="50" charset="-127"/>
            </a:endParaRP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정부 광고 목적과 예산에 맞게끔 광고전략을 수립하고 또한 국민에게 전달하는 미디어와 전혀 상관없는 </a:t>
            </a:r>
            <a:r>
              <a:rPr lang="ko-KR" altLang="en-US" sz="2000" dirty="0" err="1">
                <a:ln>
                  <a:solidFill>
                    <a:srgbClr val="A6AAA9">
                      <a:alpha val="1000"/>
                    </a:srgbClr>
                  </a:solidFill>
                </a:ln>
                <a:latin typeface="맑은 고딕" panose="020B0503020000020004" pitchFamily="50" charset="-127"/>
                <a:ea typeface="맑은 고딕" panose="020B0503020000020004" pitchFamily="50" charset="-127"/>
              </a:rPr>
              <a:t>정책성</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 미디어는 배제되어야 한다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endParaRPr lang="en-US" altLang="ko-KR" sz="2000" dirty="0">
              <a:ln>
                <a:solidFill>
                  <a:srgbClr val="A6AAA9">
                    <a:alpha val="1000"/>
                  </a:srgbClr>
                </a:solidFill>
              </a:ln>
              <a:latin typeface="맑은 고딕" panose="020B0503020000020004" pitchFamily="50" charset="-127"/>
              <a:ea typeface="맑은 고딕" panose="020B0503020000020004" pitchFamily="50" charset="-127"/>
            </a:endParaRP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광고 집행 후 결과에 대해서도 철저히 분석해야 하고</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리포트가 데이터화 되어 향후 광고 계획 수립에 적극적으로 반영되어야 한다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p>
        </p:txBody>
      </p:sp>
      <p:sp>
        <p:nvSpPr>
          <p:cNvPr id="12" name="Shape 650">
            <a:extLst>
              <a:ext uri="{FF2B5EF4-FFF2-40B4-BE49-F238E27FC236}">
                <a16:creationId xmlns:a16="http://schemas.microsoft.com/office/drawing/2014/main" id="{2AC7E05B-9AB1-442F-98F6-A16FE3FA7661}"/>
              </a:ext>
            </a:extLst>
          </p:cNvPr>
          <p:cNvSpPr/>
          <p:nvPr/>
        </p:nvSpPr>
        <p:spPr>
          <a:xfrm>
            <a:off x="1028741" y="694193"/>
            <a:ext cx="5865601" cy="770617"/>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4400" b="1" dirty="0">
                <a:ln>
                  <a:solidFill>
                    <a:srgbClr val="A6AAA9">
                      <a:alpha val="1000"/>
                    </a:srgbClr>
                  </a:solidFill>
                </a:ln>
                <a:latin typeface="맑은 고딕" panose="020B0503020000020004" pitchFamily="50" charset="-127"/>
                <a:ea typeface="맑은 고딕" panose="020B0503020000020004" pitchFamily="50" charset="-127"/>
              </a:rPr>
              <a:t>정부 광고의 활성화 방안</a:t>
            </a:r>
            <a:endParaRPr sz="4400" b="1" dirty="0">
              <a:ln>
                <a:solidFill>
                  <a:srgbClr val="A6AAA9">
                    <a:alpha val="1000"/>
                  </a:srgbClr>
                </a:solidFill>
              </a:ln>
              <a:latin typeface="맑은 고딕" panose="020B0503020000020004" pitchFamily="50" charset="-127"/>
              <a:ea typeface="맑은 고딕" panose="020B0503020000020004" pitchFamily="50" charset="-127"/>
            </a:endParaRPr>
          </a:p>
        </p:txBody>
      </p:sp>
      <p:sp>
        <p:nvSpPr>
          <p:cNvPr id="15" name="Shape 139">
            <a:extLst>
              <a:ext uri="{FF2B5EF4-FFF2-40B4-BE49-F238E27FC236}">
                <a16:creationId xmlns:a16="http://schemas.microsoft.com/office/drawing/2014/main" id="{17AE8DCE-1B50-4D42-8B23-83573870248E}"/>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결론 및 함의</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
        <p:nvSpPr>
          <p:cNvPr id="11" name="Shape 651">
            <a:extLst>
              <a:ext uri="{FF2B5EF4-FFF2-40B4-BE49-F238E27FC236}">
                <a16:creationId xmlns:a16="http://schemas.microsoft.com/office/drawing/2014/main" id="{43970C47-A0B8-4178-9525-0926FE3A1CCD}"/>
              </a:ext>
            </a:extLst>
          </p:cNvPr>
          <p:cNvSpPr/>
          <p:nvPr/>
        </p:nvSpPr>
        <p:spPr>
          <a:xfrm>
            <a:off x="194004" y="486816"/>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ln>
                  <a:solidFill>
                    <a:srgbClr val="A6AAA9">
                      <a:alpha val="1000"/>
                    </a:srgbClr>
                  </a:solidFill>
                </a:ln>
              </a:rPr>
              <a:t>0</a:t>
            </a:r>
            <a:r>
              <a:rPr lang="en-US" altLang="ko-KR" sz="6600" dirty="0">
                <a:ln>
                  <a:solidFill>
                    <a:srgbClr val="A6AAA9">
                      <a:alpha val="1000"/>
                    </a:srgbClr>
                  </a:solidFill>
                </a:ln>
              </a:rPr>
              <a:t>4</a:t>
            </a:r>
            <a:endParaRPr sz="6600" dirty="0">
              <a:ln>
                <a:solidFill>
                  <a:srgbClr val="A6AAA9">
                    <a:alpha val="1000"/>
                  </a:srgbClr>
                </a:solidFill>
              </a:ln>
            </a:endParaRPr>
          </a:p>
        </p:txBody>
      </p:sp>
    </p:spTree>
    <p:extLst>
      <p:ext uri="{BB962C8B-B14F-4D97-AF65-F5344CB8AC3E}">
        <p14:creationId xmlns:p14="http://schemas.microsoft.com/office/powerpoint/2010/main" val="1838317022"/>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6" name="pasted-image.pdf"/>
          <p:cNvPicPr>
            <a:picLocks noChangeAspect="1"/>
          </p:cNvPicPr>
          <p:nvPr/>
        </p:nvPicPr>
        <p:blipFill>
          <a:blip r:embed="rId2">
            <a:alphaModFix amt="47068"/>
          </a:blip>
          <a:stretch>
            <a:fillRect/>
          </a:stretch>
        </p:blipFill>
        <p:spPr>
          <a:xfrm>
            <a:off x="9412374" y="3422503"/>
            <a:ext cx="3971077" cy="5467497"/>
          </a:xfrm>
          <a:prstGeom prst="rect">
            <a:avLst/>
          </a:prstGeom>
          <a:ln w="3175">
            <a:miter lim="400000"/>
          </a:ln>
        </p:spPr>
      </p:pic>
      <p:sp>
        <p:nvSpPr>
          <p:cNvPr id="648" name="Shape 648"/>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sp>
        <p:nvSpPr>
          <p:cNvPr id="649" name="Shape 649"/>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pic>
        <p:nvPicPr>
          <p:cNvPr id="656" name="그림 655"/>
          <p:cNvPicPr>
            <a:picLocks/>
          </p:cNvPicPr>
          <p:nvPr/>
        </p:nvPicPr>
        <p:blipFill>
          <a:blip r:embed="rId3"/>
          <a:stretch>
            <a:fillRect/>
          </a:stretch>
        </p:blipFill>
        <p:spPr>
          <a:xfrm>
            <a:off x="706027" y="7414675"/>
            <a:ext cx="10513516" cy="109058"/>
          </a:xfrm>
          <a:prstGeom prst="rect">
            <a:avLst/>
          </a:prstGeom>
        </p:spPr>
      </p:pic>
      <p:sp>
        <p:nvSpPr>
          <p:cNvPr id="658" name="Shape 658"/>
          <p:cNvSpPr/>
          <p:nvPr/>
        </p:nvSpPr>
        <p:spPr>
          <a:xfrm>
            <a:off x="706027" y="1828607"/>
            <a:ext cx="10513516" cy="0"/>
          </a:xfrm>
          <a:prstGeom prst="line">
            <a:avLst/>
          </a:prstGeom>
          <a:ln w="12700">
            <a:solidFill>
              <a:srgbClr val="D3CCB0"/>
            </a:solidFill>
            <a:miter lim="400000"/>
          </a:ln>
        </p:spPr>
        <p:txBody>
          <a:bodyPr lIns="46302" tIns="46302" rIns="46302" bIns="46302" anchor="ctr"/>
          <a:lstStyle/>
          <a:p>
            <a:pPr>
              <a:defRPr sz="2000"/>
            </a:pPr>
            <a:endParaRPr dirty="0">
              <a:ln>
                <a:solidFill>
                  <a:srgbClr val="A6AAA9">
                    <a:alpha val="1000"/>
                  </a:srgbClr>
                </a:solidFill>
              </a:ln>
            </a:endParaRPr>
          </a:p>
        </p:txBody>
      </p:sp>
      <p:sp>
        <p:nvSpPr>
          <p:cNvPr id="670" name="Shape 670"/>
          <p:cNvSpPr/>
          <p:nvPr/>
        </p:nvSpPr>
        <p:spPr>
          <a:xfrm>
            <a:off x="771680" y="2293065"/>
            <a:ext cx="8778807" cy="5247548"/>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캠페인 연속성을 위한 대행사 계약 기간을 장기화하는 방법이 필요하다</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a:t>
            </a: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endParaRPr lang="en-US" altLang="ko-KR" sz="1800" dirty="0">
              <a:ln>
                <a:solidFill>
                  <a:srgbClr val="A6AAA9">
                    <a:alpha val="1000"/>
                  </a:srgbClr>
                </a:solidFill>
              </a:ln>
              <a:latin typeface="맑은 고딕" panose="020B0503020000020004" pitchFamily="50" charset="-127"/>
              <a:ea typeface="맑은 고딕" panose="020B0503020000020004" pitchFamily="50" charset="-127"/>
            </a:endParaRP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정부 광고도 변화하는 미디어 환경에 따라 과도기에 있다</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디지털이 중요하다는 인식이 있으나</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이러한 분야에 전문 지식이 부족하여 결국에는 일반적인 매체를 집행하는 때도 있다</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 </a:t>
            </a: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endParaRPr lang="en-US" altLang="ko-KR" sz="1800" dirty="0">
              <a:ln>
                <a:solidFill>
                  <a:srgbClr val="A6AAA9">
                    <a:alpha val="1000"/>
                  </a:srgbClr>
                </a:solidFill>
              </a:ln>
              <a:latin typeface="맑은 고딕" panose="020B0503020000020004" pitchFamily="50" charset="-127"/>
              <a:ea typeface="맑은 고딕" panose="020B0503020000020004" pitchFamily="50" charset="-127"/>
            </a:endParaRP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헬스 캠페인의 지속성이 있어야 한다</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 1</a:t>
            </a: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년 단위의 캠페인은 효과를 내지 못하므로 누적 효과 등을 고려해 최소한 </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2~3</a:t>
            </a: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년은 진행해야 한다</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 </a:t>
            </a: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endParaRPr lang="en-US" altLang="ko-KR" sz="1800" dirty="0">
              <a:ln>
                <a:solidFill>
                  <a:srgbClr val="A6AAA9">
                    <a:alpha val="1000"/>
                  </a:srgbClr>
                </a:solidFill>
              </a:ln>
              <a:latin typeface="맑은 고딕" panose="020B0503020000020004" pitchFamily="50" charset="-127"/>
              <a:ea typeface="맑은 고딕" panose="020B0503020000020004" pitchFamily="50" charset="-127"/>
            </a:endParaRP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커뮤니케이션과 캠페인 보건의료 분야에 대한 전문성을 동시에 가진 인력을 양성해야 한다</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 </a:t>
            </a: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endParaRPr lang="en-US" altLang="ko-KR" sz="1800" dirty="0">
              <a:ln>
                <a:solidFill>
                  <a:srgbClr val="A6AAA9">
                    <a:alpha val="1000"/>
                  </a:srgbClr>
                </a:solidFill>
              </a:ln>
              <a:latin typeface="맑은 고딕" panose="020B0503020000020004" pitchFamily="50" charset="-127"/>
              <a:ea typeface="맑은 고딕" panose="020B0503020000020004" pitchFamily="50" charset="-127"/>
            </a:endParaRP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캠페인 전략에 대한 커뮤니케이션 비전문가의 승인이 이루어지는 과정이 많고</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1800" dirty="0">
                <a:ln>
                  <a:solidFill>
                    <a:srgbClr val="A6AAA9">
                      <a:alpha val="1000"/>
                    </a:srgbClr>
                  </a:solidFill>
                </a:ln>
                <a:latin typeface="맑은 고딕" panose="020B0503020000020004" pitchFamily="50" charset="-127"/>
                <a:ea typeface="맑은 고딕" panose="020B0503020000020004" pitchFamily="50" charset="-127"/>
              </a:rPr>
              <a:t>순환보직으로 인한 담당자의 작은 교체 및 정부 입찰로 인한 외부 전문가의 잦은 교체로 인해 관련 분야의 전문성이 지속해서 이어지지 않는 것이 가장 큰 문제라 생각된다</a:t>
            </a:r>
            <a:r>
              <a:rPr lang="en-US" altLang="ko-KR" sz="1800" dirty="0">
                <a:ln>
                  <a:solidFill>
                    <a:srgbClr val="A6AAA9">
                      <a:alpha val="1000"/>
                    </a:srgbClr>
                  </a:solidFill>
                </a:ln>
                <a:latin typeface="맑은 고딕" panose="020B0503020000020004" pitchFamily="50" charset="-127"/>
                <a:ea typeface="맑은 고딕" panose="020B0503020000020004" pitchFamily="50" charset="-127"/>
              </a:rPr>
              <a:t>. </a:t>
            </a: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endParaRPr lang="en-US" altLang="ko-KR" sz="1800" dirty="0">
              <a:ln>
                <a:solidFill>
                  <a:srgbClr val="A6AAA9">
                    <a:alpha val="1000"/>
                  </a:srgbClr>
                </a:solidFill>
              </a:ln>
              <a:latin typeface="맑은 고딕" panose="020B0503020000020004" pitchFamily="50" charset="-127"/>
              <a:ea typeface="맑은 고딕" panose="020B0503020000020004" pitchFamily="50" charset="-127"/>
            </a:endParaRPr>
          </a:p>
          <a:p>
            <a:pPr marL="342900" indent="-342900" algn="just" defTabSz="457200">
              <a:lnSpc>
                <a:spcPct val="11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endParaRPr lang="en-US" altLang="ko-KR" sz="1800" dirty="0">
              <a:ln>
                <a:solidFill>
                  <a:srgbClr val="A6AAA9">
                    <a:alpha val="1000"/>
                  </a:srgbClr>
                </a:solidFill>
              </a:ln>
              <a:latin typeface="맑은 고딕" panose="020B0503020000020004" pitchFamily="50" charset="-127"/>
              <a:ea typeface="맑은 고딕" panose="020B0503020000020004" pitchFamily="50" charset="-127"/>
            </a:endParaRPr>
          </a:p>
        </p:txBody>
      </p:sp>
      <p:sp>
        <p:nvSpPr>
          <p:cNvPr id="15" name="Shape 650">
            <a:extLst>
              <a:ext uri="{FF2B5EF4-FFF2-40B4-BE49-F238E27FC236}">
                <a16:creationId xmlns:a16="http://schemas.microsoft.com/office/drawing/2014/main" id="{A214FFCC-A4BD-4DC6-854D-34157C750C3B}"/>
              </a:ext>
            </a:extLst>
          </p:cNvPr>
          <p:cNvSpPr/>
          <p:nvPr/>
        </p:nvSpPr>
        <p:spPr>
          <a:xfrm>
            <a:off x="1028741" y="694193"/>
            <a:ext cx="5865601" cy="770617"/>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4400" b="1" dirty="0">
                <a:ln>
                  <a:solidFill>
                    <a:srgbClr val="A6AAA9">
                      <a:alpha val="1000"/>
                    </a:srgbClr>
                  </a:solidFill>
                </a:ln>
                <a:latin typeface="맑은 고딕" panose="020B0503020000020004" pitchFamily="50" charset="-127"/>
                <a:ea typeface="맑은 고딕" panose="020B0503020000020004" pitchFamily="50" charset="-127"/>
              </a:rPr>
              <a:t>정부 광고의 활성화 방안</a:t>
            </a:r>
            <a:endParaRPr sz="4400" b="1" dirty="0">
              <a:ln>
                <a:solidFill>
                  <a:srgbClr val="A6AAA9">
                    <a:alpha val="1000"/>
                  </a:srgbClr>
                </a:solidFill>
              </a:ln>
              <a:latin typeface="맑은 고딕" panose="020B0503020000020004" pitchFamily="50" charset="-127"/>
              <a:ea typeface="맑은 고딕" panose="020B0503020000020004" pitchFamily="50" charset="-127"/>
            </a:endParaRPr>
          </a:p>
        </p:txBody>
      </p:sp>
      <p:sp>
        <p:nvSpPr>
          <p:cNvPr id="18" name="Shape 139">
            <a:extLst>
              <a:ext uri="{FF2B5EF4-FFF2-40B4-BE49-F238E27FC236}">
                <a16:creationId xmlns:a16="http://schemas.microsoft.com/office/drawing/2014/main" id="{ABDBA85E-3289-454D-80A0-1DB6E70E9559}"/>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결론 및 함의</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
        <p:nvSpPr>
          <p:cNvPr id="11" name="Shape 651">
            <a:extLst>
              <a:ext uri="{FF2B5EF4-FFF2-40B4-BE49-F238E27FC236}">
                <a16:creationId xmlns:a16="http://schemas.microsoft.com/office/drawing/2014/main" id="{8D89B4E4-F92C-4106-8055-129EF63B8E76}"/>
              </a:ext>
            </a:extLst>
          </p:cNvPr>
          <p:cNvSpPr/>
          <p:nvPr/>
        </p:nvSpPr>
        <p:spPr>
          <a:xfrm>
            <a:off x="194004" y="486816"/>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ln>
                  <a:solidFill>
                    <a:srgbClr val="A6AAA9">
                      <a:alpha val="1000"/>
                    </a:srgbClr>
                  </a:solidFill>
                </a:ln>
              </a:rPr>
              <a:t>0</a:t>
            </a:r>
            <a:r>
              <a:rPr lang="en-US" altLang="ko-KR" sz="6600" dirty="0">
                <a:ln>
                  <a:solidFill>
                    <a:srgbClr val="A6AAA9">
                      <a:alpha val="1000"/>
                    </a:srgbClr>
                  </a:solidFill>
                </a:ln>
              </a:rPr>
              <a:t>4</a:t>
            </a:r>
            <a:endParaRPr sz="6600" dirty="0">
              <a:ln>
                <a:solidFill>
                  <a:srgbClr val="A6AAA9">
                    <a:alpha val="1000"/>
                  </a:srgbClr>
                </a:solidFill>
              </a:ln>
            </a:endParaRPr>
          </a:p>
        </p:txBody>
      </p:sp>
    </p:spTree>
    <p:extLst>
      <p:ext uri="{BB962C8B-B14F-4D97-AF65-F5344CB8AC3E}">
        <p14:creationId xmlns:p14="http://schemas.microsoft.com/office/powerpoint/2010/main" val="2642174770"/>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6" name="pasted-image.pdf"/>
          <p:cNvPicPr>
            <a:picLocks noChangeAspect="1"/>
          </p:cNvPicPr>
          <p:nvPr/>
        </p:nvPicPr>
        <p:blipFill>
          <a:blip r:embed="rId2">
            <a:alphaModFix amt="47068"/>
          </a:blip>
          <a:stretch>
            <a:fillRect/>
          </a:stretch>
        </p:blipFill>
        <p:spPr>
          <a:xfrm>
            <a:off x="9481243" y="3417322"/>
            <a:ext cx="3971077" cy="5467497"/>
          </a:xfrm>
          <a:prstGeom prst="rect">
            <a:avLst/>
          </a:prstGeom>
          <a:ln w="3175">
            <a:miter lim="400000"/>
          </a:ln>
        </p:spPr>
      </p:pic>
      <p:sp>
        <p:nvSpPr>
          <p:cNvPr id="648" name="Shape 648"/>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sp>
        <p:nvSpPr>
          <p:cNvPr id="649" name="Shape 649"/>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pic>
        <p:nvPicPr>
          <p:cNvPr id="656" name="그림 655"/>
          <p:cNvPicPr>
            <a:picLocks/>
          </p:cNvPicPr>
          <p:nvPr/>
        </p:nvPicPr>
        <p:blipFill>
          <a:blip r:embed="rId3"/>
          <a:stretch>
            <a:fillRect/>
          </a:stretch>
        </p:blipFill>
        <p:spPr>
          <a:xfrm>
            <a:off x="706027" y="6726165"/>
            <a:ext cx="10513516" cy="109058"/>
          </a:xfrm>
          <a:prstGeom prst="rect">
            <a:avLst/>
          </a:prstGeom>
        </p:spPr>
      </p:pic>
      <p:sp>
        <p:nvSpPr>
          <p:cNvPr id="658" name="Shape 658"/>
          <p:cNvSpPr/>
          <p:nvPr/>
        </p:nvSpPr>
        <p:spPr>
          <a:xfrm>
            <a:off x="706027" y="2429921"/>
            <a:ext cx="10513516" cy="0"/>
          </a:xfrm>
          <a:prstGeom prst="line">
            <a:avLst/>
          </a:prstGeom>
          <a:ln w="12700">
            <a:solidFill>
              <a:srgbClr val="D3CCB0"/>
            </a:solidFill>
            <a:miter lim="400000"/>
          </a:ln>
        </p:spPr>
        <p:txBody>
          <a:bodyPr lIns="46302" tIns="46302" rIns="46302" bIns="46302" anchor="ctr"/>
          <a:lstStyle/>
          <a:p>
            <a:pPr>
              <a:defRPr sz="2000"/>
            </a:pPr>
            <a:endParaRPr>
              <a:ln>
                <a:solidFill>
                  <a:srgbClr val="A6AAA9">
                    <a:alpha val="1000"/>
                  </a:srgbClr>
                </a:solidFill>
              </a:ln>
            </a:endParaRPr>
          </a:p>
        </p:txBody>
      </p:sp>
      <p:sp>
        <p:nvSpPr>
          <p:cNvPr id="670" name="Shape 670"/>
          <p:cNvSpPr/>
          <p:nvPr/>
        </p:nvSpPr>
        <p:spPr>
          <a:xfrm>
            <a:off x="993506" y="2857850"/>
            <a:ext cx="8778807" cy="2803994"/>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marL="342900" indent="-342900" algn="just" defTabSz="457200">
              <a:lnSpc>
                <a:spcPct val="15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마지막으로 국민에게 가장 효율적으로 전달하고 오래 기억될 수 있는 광고를 만들기 위한 크리에이티브 전략을 디지털 환경에 맞게 정책 홍보에서 활용해야 한다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a:t>
            </a:r>
          </a:p>
          <a:p>
            <a:pPr marL="342900" indent="-342900" algn="just" defTabSz="457200">
              <a:lnSpc>
                <a:spcPct val="150000"/>
              </a:lnSpc>
              <a:buClr>
                <a:srgbClr val="F38F69"/>
              </a:buClr>
              <a:buSzPct val="75000"/>
              <a:buFont typeface="Wingdings" panose="05000000000000000000" pitchFamily="2" charset="2"/>
              <a:buChar char="l"/>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지금까지 국내 정부 광고는 민간 상업 광고보다 창의력이 떨어진다는 평가를 받아 왔다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정부 광고의 품질이 향상되려면 광고주의 사고방식 개선이 우선되어야 한다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p>
        </p:txBody>
      </p:sp>
      <p:sp>
        <p:nvSpPr>
          <p:cNvPr id="12" name="Shape 650">
            <a:extLst>
              <a:ext uri="{FF2B5EF4-FFF2-40B4-BE49-F238E27FC236}">
                <a16:creationId xmlns:a16="http://schemas.microsoft.com/office/drawing/2014/main" id="{090B55F2-91AB-4D7E-A8A3-F12F0F655989}"/>
              </a:ext>
            </a:extLst>
          </p:cNvPr>
          <p:cNvSpPr/>
          <p:nvPr/>
        </p:nvSpPr>
        <p:spPr>
          <a:xfrm>
            <a:off x="1028741" y="694193"/>
            <a:ext cx="5865601" cy="770617"/>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4400" b="1" dirty="0">
                <a:ln>
                  <a:solidFill>
                    <a:srgbClr val="A6AAA9">
                      <a:alpha val="1000"/>
                    </a:srgbClr>
                  </a:solidFill>
                </a:ln>
                <a:latin typeface="맑은 고딕" panose="020B0503020000020004" pitchFamily="50" charset="-127"/>
                <a:ea typeface="맑은 고딕" panose="020B0503020000020004" pitchFamily="50" charset="-127"/>
              </a:rPr>
              <a:t>정부 광고의 활성화 방안</a:t>
            </a:r>
            <a:endParaRPr sz="4400" b="1" dirty="0">
              <a:ln>
                <a:solidFill>
                  <a:srgbClr val="A6AAA9">
                    <a:alpha val="1000"/>
                  </a:srgbClr>
                </a:solidFill>
              </a:ln>
              <a:latin typeface="맑은 고딕" panose="020B0503020000020004" pitchFamily="50" charset="-127"/>
              <a:ea typeface="맑은 고딕" panose="020B0503020000020004" pitchFamily="50" charset="-127"/>
            </a:endParaRPr>
          </a:p>
        </p:txBody>
      </p:sp>
      <p:sp>
        <p:nvSpPr>
          <p:cNvPr id="15" name="Shape 139">
            <a:extLst>
              <a:ext uri="{FF2B5EF4-FFF2-40B4-BE49-F238E27FC236}">
                <a16:creationId xmlns:a16="http://schemas.microsoft.com/office/drawing/2014/main" id="{3674B165-AC97-47CB-8AD8-3CD5EB3AB91D}"/>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결론 및 함의</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
        <p:nvSpPr>
          <p:cNvPr id="11" name="Shape 651">
            <a:extLst>
              <a:ext uri="{FF2B5EF4-FFF2-40B4-BE49-F238E27FC236}">
                <a16:creationId xmlns:a16="http://schemas.microsoft.com/office/drawing/2014/main" id="{6C11C80D-D28B-42F9-8408-86BADC4F9D7B}"/>
              </a:ext>
            </a:extLst>
          </p:cNvPr>
          <p:cNvSpPr/>
          <p:nvPr/>
        </p:nvSpPr>
        <p:spPr>
          <a:xfrm>
            <a:off x="194004" y="486816"/>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ln>
                  <a:solidFill>
                    <a:srgbClr val="A6AAA9">
                      <a:alpha val="1000"/>
                    </a:srgbClr>
                  </a:solidFill>
                </a:ln>
              </a:rPr>
              <a:t>0</a:t>
            </a:r>
            <a:r>
              <a:rPr lang="en-US" altLang="ko-KR" sz="6600" dirty="0">
                <a:ln>
                  <a:solidFill>
                    <a:srgbClr val="A6AAA9">
                      <a:alpha val="1000"/>
                    </a:srgbClr>
                  </a:solidFill>
                </a:ln>
              </a:rPr>
              <a:t>4</a:t>
            </a:r>
            <a:endParaRPr sz="6600" dirty="0">
              <a:ln>
                <a:solidFill>
                  <a:srgbClr val="A6AAA9">
                    <a:alpha val="1000"/>
                  </a:srgbClr>
                </a:solidFill>
              </a:ln>
            </a:endParaRPr>
          </a:p>
        </p:txBody>
      </p:sp>
    </p:spTree>
    <p:extLst>
      <p:ext uri="{BB962C8B-B14F-4D97-AF65-F5344CB8AC3E}">
        <p14:creationId xmlns:p14="http://schemas.microsoft.com/office/powerpoint/2010/main" val="4133829498"/>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6" name="pasted-image.pdf"/>
          <p:cNvPicPr>
            <a:picLocks noChangeAspect="1"/>
          </p:cNvPicPr>
          <p:nvPr/>
        </p:nvPicPr>
        <p:blipFill>
          <a:blip r:embed="rId2">
            <a:alphaModFix amt="47068"/>
          </a:blip>
          <a:stretch>
            <a:fillRect/>
          </a:stretch>
        </p:blipFill>
        <p:spPr>
          <a:xfrm>
            <a:off x="9481243" y="3417322"/>
            <a:ext cx="3971077" cy="5467497"/>
          </a:xfrm>
          <a:prstGeom prst="rect">
            <a:avLst/>
          </a:prstGeom>
          <a:ln w="3175">
            <a:miter lim="400000"/>
          </a:ln>
        </p:spPr>
      </p:pic>
      <p:sp>
        <p:nvSpPr>
          <p:cNvPr id="648" name="Shape 648"/>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sp>
        <p:nvSpPr>
          <p:cNvPr id="649" name="Shape 649"/>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ln>
                <a:solidFill>
                  <a:srgbClr val="A6AAA9">
                    <a:alpha val="1000"/>
                  </a:srgbClr>
                </a:solidFill>
              </a:ln>
            </a:endParaRPr>
          </a:p>
        </p:txBody>
      </p:sp>
      <p:sp>
        <p:nvSpPr>
          <p:cNvPr id="650" name="Shape 650"/>
          <p:cNvSpPr/>
          <p:nvPr/>
        </p:nvSpPr>
        <p:spPr>
          <a:xfrm>
            <a:off x="993506" y="1024086"/>
            <a:ext cx="3915067" cy="770617"/>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4400" b="1" dirty="0">
                <a:ln>
                  <a:solidFill>
                    <a:srgbClr val="A6AAA9">
                      <a:alpha val="1000"/>
                    </a:srgbClr>
                  </a:solidFill>
                </a:ln>
                <a:latin typeface="맑은 고딕" panose="020B0503020000020004" pitchFamily="50" charset="-127"/>
                <a:ea typeface="맑은 고딕" panose="020B0503020000020004" pitchFamily="50" charset="-127"/>
              </a:rPr>
              <a:t>  결론 및 시사점</a:t>
            </a:r>
            <a:endParaRPr sz="4400" b="1" dirty="0">
              <a:ln>
                <a:solidFill>
                  <a:srgbClr val="A6AAA9">
                    <a:alpha val="1000"/>
                  </a:srgbClr>
                </a:solidFill>
              </a:ln>
              <a:latin typeface="맑은 고딕" panose="020B0503020000020004" pitchFamily="50" charset="-127"/>
              <a:ea typeface="맑은 고딕" panose="020B0503020000020004" pitchFamily="50" charset="-127"/>
            </a:endParaRPr>
          </a:p>
        </p:txBody>
      </p:sp>
      <p:sp>
        <p:nvSpPr>
          <p:cNvPr id="651" name="Shape 651"/>
          <p:cNvSpPr/>
          <p:nvPr/>
        </p:nvSpPr>
        <p:spPr>
          <a:xfrm>
            <a:off x="194004" y="802345"/>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ln>
                  <a:solidFill>
                    <a:srgbClr val="A6AAA9">
                      <a:alpha val="1000"/>
                    </a:srgbClr>
                  </a:solidFill>
                </a:ln>
              </a:rPr>
              <a:t>0</a:t>
            </a:r>
            <a:r>
              <a:rPr lang="en-US" altLang="ko-KR" sz="6600" dirty="0">
                <a:ln>
                  <a:solidFill>
                    <a:srgbClr val="A6AAA9">
                      <a:alpha val="1000"/>
                    </a:srgbClr>
                  </a:solidFill>
                </a:ln>
              </a:rPr>
              <a:t>5</a:t>
            </a:r>
            <a:endParaRPr sz="6600" dirty="0">
              <a:ln>
                <a:solidFill>
                  <a:srgbClr val="A6AAA9">
                    <a:alpha val="1000"/>
                  </a:srgbClr>
                </a:solidFill>
              </a:ln>
            </a:endParaRPr>
          </a:p>
        </p:txBody>
      </p:sp>
      <p:pic>
        <p:nvPicPr>
          <p:cNvPr id="656" name="그림 655"/>
          <p:cNvPicPr>
            <a:picLocks/>
          </p:cNvPicPr>
          <p:nvPr/>
        </p:nvPicPr>
        <p:blipFill>
          <a:blip r:embed="rId3"/>
          <a:stretch>
            <a:fillRect/>
          </a:stretch>
        </p:blipFill>
        <p:spPr>
          <a:xfrm>
            <a:off x="771680" y="8072698"/>
            <a:ext cx="10513516" cy="109058"/>
          </a:xfrm>
          <a:prstGeom prst="rect">
            <a:avLst/>
          </a:prstGeom>
        </p:spPr>
      </p:pic>
      <p:sp>
        <p:nvSpPr>
          <p:cNvPr id="658" name="Shape 658"/>
          <p:cNvSpPr/>
          <p:nvPr/>
        </p:nvSpPr>
        <p:spPr>
          <a:xfrm>
            <a:off x="771680" y="2274014"/>
            <a:ext cx="10513516" cy="0"/>
          </a:xfrm>
          <a:prstGeom prst="line">
            <a:avLst/>
          </a:prstGeom>
          <a:ln w="12700">
            <a:solidFill>
              <a:srgbClr val="D3CCB0"/>
            </a:solidFill>
            <a:miter lim="400000"/>
          </a:ln>
        </p:spPr>
        <p:txBody>
          <a:bodyPr lIns="46302" tIns="46302" rIns="46302" bIns="46302" anchor="ctr"/>
          <a:lstStyle/>
          <a:p>
            <a:pPr>
              <a:defRPr sz="2000"/>
            </a:pPr>
            <a:endParaRPr>
              <a:ln>
                <a:solidFill>
                  <a:srgbClr val="A6AAA9">
                    <a:alpha val="1000"/>
                  </a:srgbClr>
                </a:solidFill>
              </a:ln>
            </a:endParaRPr>
          </a:p>
        </p:txBody>
      </p:sp>
      <p:sp>
        <p:nvSpPr>
          <p:cNvPr id="670" name="Shape 670"/>
          <p:cNvSpPr/>
          <p:nvPr/>
        </p:nvSpPr>
        <p:spPr>
          <a:xfrm>
            <a:off x="993506" y="2504326"/>
            <a:ext cx="9877694" cy="4650653"/>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marL="342900" indent="-342900" algn="just" defTabSz="457200">
              <a:lnSpc>
                <a:spcPct val="150000"/>
              </a:lnSpc>
              <a:buClr>
                <a:srgbClr val="F38F69"/>
              </a:buClr>
              <a:buSzPct val="75000"/>
              <a:buFont typeface="Wingdings" panose="05000000000000000000" pitchFamily="2" charset="2"/>
              <a:buChar char="u"/>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본 연구는 이론적으로는 헬스 캠페인과 관련된 정부 광고의 국내외 현황을 살펴보고</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아울러 미디어 테크놀로지를 활용한 헬스 캠페인 활용사례의 연구로  국내외 헬스 캠페인과 미디어 테크놀로지를 활용한 정부 광고 사례를 통해 학문적 기틀을 마련하였으며</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p>
          <a:p>
            <a:pPr marL="342900" indent="-342900" algn="just" defTabSz="457200">
              <a:lnSpc>
                <a:spcPct val="150000"/>
              </a:lnSpc>
              <a:buClr>
                <a:srgbClr val="F38F69"/>
              </a:buClr>
              <a:buSzPct val="75000"/>
              <a:buFont typeface="Wingdings" panose="05000000000000000000" pitchFamily="2" charset="2"/>
              <a:buChar char="v"/>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또한</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실무적으로는  정부 기관</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공공기관</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광고</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PR </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회사</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학계 등 </a:t>
            </a:r>
            <a:r>
              <a:rPr lang="ko-KR" altLang="en-US" sz="2000" dirty="0" err="1">
                <a:ln>
                  <a:solidFill>
                    <a:srgbClr val="A6AAA9">
                      <a:alpha val="1000"/>
                    </a:srgbClr>
                  </a:solidFill>
                </a:ln>
                <a:latin typeface="맑은 고딕" panose="020B0503020000020004" pitchFamily="50" charset="-127"/>
                <a:ea typeface="맑은 고딕" panose="020B0503020000020004" pitchFamily="50" charset="-127"/>
              </a:rPr>
              <a:t>헬스컴</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 정부 광고와 관련된 전문가 </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10</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명과의 심층 인터뷰를 통해  정부 광고의 헬스 캠페인에 활용할 수 있는 다양한 활성화 방안을 제시하였다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a:t>
            </a:r>
          </a:p>
          <a:p>
            <a:pPr marL="342900" indent="-342900" algn="just" defTabSz="457200">
              <a:lnSpc>
                <a:spcPct val="150000"/>
              </a:lnSpc>
              <a:buClr>
                <a:srgbClr val="F38F69"/>
              </a:buClr>
              <a:buSzPct val="75000"/>
              <a:buFont typeface="Wingdings" panose="05000000000000000000" pitchFamily="2" charset="2"/>
              <a:buChar char="u"/>
              <a:defRPr sz="1500" spc="-150">
                <a:solidFill>
                  <a:srgbClr val="404040"/>
                </a:solidFill>
                <a:latin typeface="Apple SD 산돌고딕 Neo 일반체"/>
                <a:ea typeface="Apple SD 산돌고딕 Neo 일반체"/>
                <a:cs typeface="Apple SD 산돌고딕 Neo 일반체"/>
                <a:sym typeface="Apple SD 산돌고딕 Neo 일반체"/>
              </a:defRPr>
            </a:pP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그러나 본 연구의 한계점으로는 전문가들의 의견만으로 헬스 캠페인 관련 정부 광고에 관한 연구를 일반화할 수는 없을 것이다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따라서 앞으로  지속적으로 헬스 </a:t>
            </a:r>
            <a:r>
              <a:rPr lang="ko-KR" altLang="en-US" sz="2000" dirty="0" err="1">
                <a:ln>
                  <a:solidFill>
                    <a:srgbClr val="A6AAA9">
                      <a:alpha val="1000"/>
                    </a:srgbClr>
                  </a:solidFill>
                </a:ln>
                <a:latin typeface="맑은 고딕" panose="020B0503020000020004" pitchFamily="50" charset="-127"/>
                <a:ea typeface="맑은 고딕" panose="020B0503020000020004" pitchFamily="50" charset="-127"/>
              </a:rPr>
              <a:t>커뮤니케이션뿐만</a:t>
            </a:r>
            <a:r>
              <a:rPr lang="ko-KR" altLang="en-US" sz="2000" dirty="0">
                <a:ln>
                  <a:solidFill>
                    <a:srgbClr val="A6AAA9">
                      <a:alpha val="1000"/>
                    </a:srgbClr>
                  </a:solidFill>
                </a:ln>
                <a:latin typeface="맑은 고딕" panose="020B0503020000020004" pitchFamily="50" charset="-127"/>
                <a:ea typeface="맑은 고딕" panose="020B0503020000020004" pitchFamily="50" charset="-127"/>
              </a:rPr>
              <a:t> 아니라 다양한 정부 광고에 관한 양적인 연구 및 질적인 연구가 진행되어야 할 것이다</a:t>
            </a:r>
            <a:r>
              <a:rPr lang="en-US" altLang="ko-KR" sz="2000" dirty="0">
                <a:ln>
                  <a:solidFill>
                    <a:srgbClr val="A6AAA9">
                      <a:alpha val="1000"/>
                    </a:srgbClr>
                  </a:solidFill>
                </a:ln>
                <a:latin typeface="맑은 고딕" panose="020B0503020000020004" pitchFamily="50" charset="-127"/>
                <a:ea typeface="맑은 고딕" panose="020B0503020000020004" pitchFamily="50" charset="-127"/>
              </a:rPr>
              <a:t>. </a:t>
            </a:r>
          </a:p>
        </p:txBody>
      </p:sp>
      <p:sp>
        <p:nvSpPr>
          <p:cNvPr id="12" name="Shape 139">
            <a:extLst>
              <a:ext uri="{FF2B5EF4-FFF2-40B4-BE49-F238E27FC236}">
                <a16:creationId xmlns:a16="http://schemas.microsoft.com/office/drawing/2014/main" id="{59AF4588-8636-4E57-B88F-CEE3DBF65C52}"/>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결론 및 함의</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
        <p:nvSpPr>
          <p:cNvPr id="13" name="Shape 33">
            <a:extLst>
              <a:ext uri="{FF2B5EF4-FFF2-40B4-BE49-F238E27FC236}">
                <a16:creationId xmlns:a16="http://schemas.microsoft.com/office/drawing/2014/main" id="{A3787D2E-2780-41BD-85F3-83F05B89B520}"/>
              </a:ext>
            </a:extLst>
          </p:cNvPr>
          <p:cNvSpPr/>
          <p:nvPr/>
        </p:nvSpPr>
        <p:spPr>
          <a:xfrm flipV="1">
            <a:off x="0" y="8512630"/>
            <a:ext cx="14224000" cy="377370"/>
          </a:xfrm>
          <a:prstGeom prst="rect">
            <a:avLst/>
          </a:prstGeom>
          <a:blipFill>
            <a:blip r:embed="rId4">
              <a:alphaModFix amt="85000"/>
              <a:extLst>
                <a:ext uri="{BEBA8EAE-BF5A-486C-A8C5-ECC9F3942E4B}">
                  <a14:imgProps xmlns:a14="http://schemas.microsoft.com/office/drawing/2010/main">
                    <a14:imgLayer r:embed="rId5">
                      <a14:imgEffect>
                        <a14:brightnessContrast contrast="40000"/>
                      </a14:imgEffect>
                    </a14:imgLayer>
                  </a14:imgProps>
                </a:ext>
              </a:extLst>
            </a:blip>
          </a:blipFill>
          <a:ln w="3175">
            <a:miter lim="400000"/>
          </a:ln>
        </p:spPr>
        <p:txBody>
          <a:bodyPr lIns="0" tIns="0" rIns="0" bIns="0" anchor="ctr"/>
          <a:lstStyle/>
          <a:p>
            <a:pPr lvl="0">
              <a:defRPr sz="2000">
                <a:solidFill>
                  <a:srgbClr val="FFFFFF"/>
                </a:solidFill>
              </a:defRPr>
            </a:pPr>
            <a:endParaRPr dirty="0"/>
          </a:p>
        </p:txBody>
      </p:sp>
    </p:spTree>
    <p:extLst>
      <p:ext uri="{BB962C8B-B14F-4D97-AF65-F5344CB8AC3E}">
        <p14:creationId xmlns:p14="http://schemas.microsoft.com/office/powerpoint/2010/main" val="3184201426"/>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p>
        </p:txBody>
      </p:sp>
      <p:sp>
        <p:nvSpPr>
          <p:cNvPr id="141" name="Shape 141"/>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p>
        </p:txBody>
      </p:sp>
      <p:sp>
        <p:nvSpPr>
          <p:cNvPr id="142" name="Shape 142"/>
          <p:cNvSpPr/>
          <p:nvPr/>
        </p:nvSpPr>
        <p:spPr>
          <a:xfrm>
            <a:off x="820429" y="767266"/>
            <a:ext cx="6071438" cy="709061"/>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4000" b="1" dirty="0">
                <a:ln>
                  <a:solidFill>
                    <a:schemeClr val="accent1">
                      <a:alpha val="1000"/>
                    </a:schemeClr>
                  </a:solidFill>
                </a:ln>
                <a:latin typeface="맑은 고딕" panose="020B0503020000020004" pitchFamily="50" charset="-127"/>
                <a:ea typeface="맑은 고딕" panose="020B0503020000020004" pitchFamily="50" charset="-127"/>
              </a:rPr>
              <a:t>문제제기 및 연구목적</a:t>
            </a:r>
            <a:endParaRPr sz="4000" b="1" dirty="0">
              <a:ln>
                <a:solidFill>
                  <a:schemeClr val="accent1">
                    <a:alpha val="1000"/>
                  </a:schemeClr>
                </a:solidFill>
              </a:ln>
              <a:latin typeface="맑은 고딕" panose="020B0503020000020004" pitchFamily="50" charset="-127"/>
              <a:ea typeface="맑은 고딕" panose="020B0503020000020004" pitchFamily="50" charset="-127"/>
            </a:endParaRPr>
          </a:p>
        </p:txBody>
      </p:sp>
      <p:sp>
        <p:nvSpPr>
          <p:cNvPr id="143" name="Shape 143"/>
          <p:cNvSpPr/>
          <p:nvPr/>
        </p:nvSpPr>
        <p:spPr>
          <a:xfrm>
            <a:off x="252433" y="688111"/>
            <a:ext cx="622907" cy="803806"/>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dirty="0"/>
              <a:t>01</a:t>
            </a:r>
          </a:p>
        </p:txBody>
      </p:sp>
      <p:sp>
        <p:nvSpPr>
          <p:cNvPr id="148" name="Shape 148"/>
          <p:cNvSpPr/>
          <p:nvPr/>
        </p:nvSpPr>
        <p:spPr>
          <a:xfrm>
            <a:off x="2080531" y="2102867"/>
            <a:ext cx="10882470" cy="796921"/>
          </a:xfrm>
          <a:prstGeom prst="rect">
            <a:avLst/>
          </a:prstGeom>
          <a:blipFill>
            <a:blip r:embed="rId2"/>
          </a:blipFill>
          <a:ln w="3175">
            <a:miter lim="400000"/>
          </a:ln>
        </p:spPr>
        <p:txBody>
          <a:bodyPr lIns="46302" tIns="46302" rIns="46302" bIns="46302" anchor="ctr"/>
          <a:lstStyle/>
          <a:p>
            <a:pPr>
              <a:defRPr sz="2100" spc="-210">
                <a:solidFill>
                  <a:srgbClr val="FFFFFF"/>
                </a:solidFill>
                <a:latin typeface="Apple SD 산돌고딕 Neo 세미볼드체"/>
                <a:ea typeface="Apple SD 산돌고딕 Neo 세미볼드체"/>
                <a:cs typeface="Apple SD 산돌고딕 Neo 세미볼드체"/>
                <a:sym typeface="Apple SD 산돌고딕 Neo 세미볼드체"/>
              </a:defRPr>
            </a:pPr>
            <a:endParaRPr/>
          </a:p>
        </p:txBody>
      </p:sp>
      <p:sp>
        <p:nvSpPr>
          <p:cNvPr id="150" name="Shape 150"/>
          <p:cNvSpPr/>
          <p:nvPr/>
        </p:nvSpPr>
        <p:spPr>
          <a:xfrm>
            <a:off x="2825625" y="2187838"/>
            <a:ext cx="9392283" cy="709061"/>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lvl1pPr algn="l">
              <a:defRPr sz="1900" spc="-190">
                <a:solidFill>
                  <a:srgbClr val="555555"/>
                </a:solidFill>
                <a:latin typeface="Apple SD 산돌고딕 Neo 세미볼드체"/>
                <a:ea typeface="Apple SD 산돌고딕 Neo 세미볼드체"/>
                <a:cs typeface="Apple SD 산돌고딕 Neo 세미볼드체"/>
                <a:sym typeface="Apple SD 산돌고딕 Neo 세미볼드체"/>
              </a:defRPr>
            </a:lvl1pPr>
          </a:lstStyle>
          <a:p>
            <a:pPr algn="ctr"/>
            <a:r>
              <a:rPr lang="ko-KR" altLang="en-US" sz="2000" dirty="0">
                <a:ln>
                  <a:solidFill>
                    <a:srgbClr val="696969">
                      <a:alpha val="1000"/>
                    </a:srgbClr>
                  </a:solidFill>
                </a:ln>
                <a:solidFill>
                  <a:schemeClr val="tx1"/>
                </a:solidFill>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 건강</a:t>
            </a:r>
            <a:r>
              <a:rPr lang="en-US" altLang="ko-KR" sz="2000" dirty="0">
                <a:ln>
                  <a:solidFill>
                    <a:srgbClr val="696969">
                      <a:alpha val="1000"/>
                    </a:srgbClr>
                  </a:solidFill>
                </a:ln>
                <a:solidFill>
                  <a:schemeClr val="tx1"/>
                </a:solidFill>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a:t>
            </a:r>
            <a:r>
              <a:rPr lang="ko-KR" altLang="en-US" sz="2000" dirty="0">
                <a:ln>
                  <a:solidFill>
                    <a:srgbClr val="696969">
                      <a:alpha val="1000"/>
                    </a:srgbClr>
                  </a:solidFill>
                </a:ln>
                <a:solidFill>
                  <a:schemeClr val="tx1"/>
                </a:solidFill>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보건</a:t>
            </a:r>
            <a:r>
              <a:rPr lang="en-US" altLang="ko-KR" sz="2000" dirty="0">
                <a:ln>
                  <a:solidFill>
                    <a:srgbClr val="696969">
                      <a:alpha val="1000"/>
                    </a:srgbClr>
                  </a:solidFill>
                </a:ln>
                <a:solidFill>
                  <a:schemeClr val="tx1"/>
                </a:solidFill>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a:t>
            </a:r>
            <a:r>
              <a:rPr lang="ko-KR" altLang="en-US" sz="2000" dirty="0">
                <a:ln>
                  <a:solidFill>
                    <a:srgbClr val="696969">
                      <a:alpha val="1000"/>
                    </a:srgbClr>
                  </a:solidFill>
                </a:ln>
                <a:solidFill>
                  <a:schemeClr val="tx1"/>
                </a:solidFill>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안전 등 헬스 캠페인에 초점을 두고 관련 정부 광고의 현황을 살펴보고 </a:t>
            </a:r>
            <a:endParaRPr lang="en-US" altLang="ko-KR" sz="2000" dirty="0">
              <a:ln>
                <a:solidFill>
                  <a:srgbClr val="696969">
                    <a:alpha val="1000"/>
                  </a:srgbClr>
                </a:solidFill>
              </a:ln>
              <a:solidFill>
                <a:schemeClr val="tx1"/>
              </a:solidFill>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endParaRPr>
          </a:p>
          <a:p>
            <a:pPr algn="ctr"/>
            <a:r>
              <a:rPr lang="ko-KR" altLang="en-US" sz="2000" dirty="0">
                <a:ln>
                  <a:solidFill>
                    <a:srgbClr val="696969">
                      <a:alpha val="1000"/>
                    </a:srgbClr>
                  </a:solidFill>
                </a:ln>
                <a:solidFill>
                  <a:schemeClr val="tx1"/>
                </a:solidFill>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나아가 향후 전략과 정책 방향에 관하여 심층적으로 연구하고자 함</a:t>
            </a:r>
            <a:r>
              <a:rPr lang="en-US" altLang="ko-KR" sz="2000" dirty="0">
                <a:ln>
                  <a:solidFill>
                    <a:srgbClr val="696969">
                      <a:alpha val="1000"/>
                    </a:srgbClr>
                  </a:solidFill>
                </a:ln>
                <a:solidFill>
                  <a:schemeClr val="tx1"/>
                </a:solidFill>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a:t>
            </a:r>
            <a:endParaRPr sz="2000" dirty="0">
              <a:ln>
                <a:solidFill>
                  <a:srgbClr val="696969">
                    <a:alpha val="1000"/>
                  </a:srgbClr>
                </a:solidFill>
              </a:ln>
              <a:solidFill>
                <a:schemeClr val="tx1"/>
              </a:solidFill>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endParaRPr>
          </a:p>
        </p:txBody>
      </p:sp>
      <p:sp>
        <p:nvSpPr>
          <p:cNvPr id="3" name="직사각형 2">
            <a:extLst>
              <a:ext uri="{FF2B5EF4-FFF2-40B4-BE49-F238E27FC236}">
                <a16:creationId xmlns:a16="http://schemas.microsoft.com/office/drawing/2014/main" id="{8B3E79B1-BBF6-477F-A06F-C5C9432D6ACB}"/>
              </a:ext>
            </a:extLst>
          </p:cNvPr>
          <p:cNvSpPr/>
          <p:nvPr/>
        </p:nvSpPr>
        <p:spPr>
          <a:xfrm>
            <a:off x="2353192" y="3273691"/>
            <a:ext cx="10337148" cy="4770537"/>
          </a:xfrm>
          <a:prstGeom prst="rect">
            <a:avLst/>
          </a:prstGeom>
        </p:spPr>
        <p:txBody>
          <a:bodyPr wrap="square">
            <a:spAutoFit/>
          </a:bodyPr>
          <a:lstStyle/>
          <a:p>
            <a:pPr marL="343122" indent="-343122" algn="l">
              <a:buSzPct val="75000"/>
              <a:buChar char="-"/>
              <a:defRPr sz="1900" spc="-190">
                <a:solidFill>
                  <a:srgbClr val="777777"/>
                </a:solidFill>
              </a:defRPr>
            </a:pP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새로운 테크놀로지와 플랫폼 서비스의 등장으로  정부와 국민</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기업과 소비자</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개인 간의 혁신적인 소통방식을 통해 사회 많은 부문에 영향을 끼치고 있으며 빠른 속도로 트렌드 변화를 맞이하고 있다</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p>
          <a:p>
            <a:pPr marL="343122" indent="-343122" algn="l">
              <a:buSzPct val="75000"/>
              <a:buChar char="-"/>
              <a:defRPr sz="1900" spc="-190">
                <a:solidFill>
                  <a:srgbClr val="777777"/>
                </a:solidFill>
              </a:defRPr>
            </a:pPr>
            <a:endParaRPr lang="en-US" altLang="ko-KR" sz="1600" b="1" dirty="0">
              <a:ln>
                <a:solidFill>
                  <a:srgbClr val="696969">
                    <a:alpha val="1000"/>
                  </a:srgbClr>
                </a:solidFill>
              </a:ln>
              <a:latin typeface="맑은 고딕" panose="020B0503020000020004" pitchFamily="50" charset="-127"/>
              <a:ea typeface="맑은 고딕" panose="020B0503020000020004" pitchFamily="50" charset="-127"/>
            </a:endParaRPr>
          </a:p>
          <a:p>
            <a:pPr marL="343122" indent="-343122" algn="l">
              <a:buSzPct val="75000"/>
              <a:buChar char="-"/>
              <a:defRPr sz="1900" spc="-190">
                <a:solidFill>
                  <a:srgbClr val="777777"/>
                </a:solidFill>
              </a:defRPr>
            </a:pP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최근에 인터넷 혁명으로 인한 모바일</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SNS </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등 뉴미디어 출현으로 새로운 형태의 대중매체 활용 광고환경으로 정부 광고의 성공 여부가 정책 실현에까지 영향을 줄 만큼 광고 기능이 효과를 보고 있다</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p>
          <a:p>
            <a:pPr marL="343122" indent="-343122" algn="l">
              <a:buSzPct val="75000"/>
              <a:buChar char="-"/>
              <a:defRPr sz="1900" spc="-190">
                <a:solidFill>
                  <a:srgbClr val="777777"/>
                </a:solidFill>
              </a:defRPr>
            </a:pPr>
            <a:endParaRPr lang="en-US" altLang="ko-KR" sz="1600" b="1" dirty="0">
              <a:ln>
                <a:solidFill>
                  <a:srgbClr val="696969">
                    <a:alpha val="1000"/>
                  </a:srgbClr>
                </a:solidFill>
              </a:ln>
              <a:latin typeface="맑은 고딕" panose="020B0503020000020004" pitchFamily="50" charset="-127"/>
              <a:ea typeface="맑은 고딕" panose="020B0503020000020004" pitchFamily="50" charset="-127"/>
            </a:endParaRPr>
          </a:p>
          <a:p>
            <a:pPr marL="343122" indent="-343122" algn="l">
              <a:buSzPct val="75000"/>
              <a:buChar char="-"/>
              <a:defRPr sz="1900" spc="-190">
                <a:solidFill>
                  <a:srgbClr val="777777"/>
                </a:solidFill>
              </a:defRPr>
            </a:pP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정부는 건강</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보건</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안전 관련 커뮤니케이션에 대한 정책을 전달하고자 공공분야에서 디지털 테크놀로지를 적극적으로 활용에 나서고 있다</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p>
          <a:p>
            <a:pPr marL="343122" indent="-343122" algn="l">
              <a:buSzPct val="75000"/>
              <a:buChar char="-"/>
              <a:defRPr sz="1900" spc="-190">
                <a:solidFill>
                  <a:srgbClr val="777777"/>
                </a:solidFill>
              </a:defRPr>
            </a:pPr>
            <a:endParaRPr lang="en-US" altLang="ko-KR" sz="1600" b="1" dirty="0">
              <a:ln>
                <a:solidFill>
                  <a:srgbClr val="696969">
                    <a:alpha val="1000"/>
                  </a:srgbClr>
                </a:solidFill>
              </a:ln>
              <a:latin typeface="맑은 고딕" panose="020B0503020000020004" pitchFamily="50" charset="-127"/>
              <a:ea typeface="맑은 고딕" panose="020B0503020000020004" pitchFamily="50" charset="-127"/>
            </a:endParaRPr>
          </a:p>
          <a:p>
            <a:pPr marL="343122" indent="-343122" algn="l">
              <a:buSzPct val="75000"/>
              <a:buChar char="-"/>
              <a:defRPr sz="1900" spc="-190">
                <a:solidFill>
                  <a:srgbClr val="777777"/>
                </a:solidFill>
              </a:defRPr>
            </a:pP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정부 광고와 공익광고에 관한 개별적인 연구는 많지만</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정부 광고와 </a:t>
            </a:r>
            <a:r>
              <a:rPr lang="ko-KR" altLang="en-US" sz="1600" b="1" dirty="0" err="1">
                <a:ln>
                  <a:solidFill>
                    <a:srgbClr val="696969">
                      <a:alpha val="1000"/>
                    </a:srgbClr>
                  </a:solidFill>
                </a:ln>
                <a:latin typeface="맑은 고딕" panose="020B0503020000020004" pitchFamily="50" charset="-127"/>
                <a:ea typeface="맑은 고딕" panose="020B0503020000020004" pitchFamily="50" charset="-127"/>
              </a:rPr>
              <a:t>헬스컴을</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 연계시켜 한 연구는 매우 부족한 상태이다</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a:t>
            </a:r>
          </a:p>
          <a:p>
            <a:pPr marL="343122" indent="-343122" algn="l">
              <a:buSzPct val="75000"/>
              <a:buChar char="-"/>
              <a:defRPr sz="1900" spc="-190">
                <a:solidFill>
                  <a:srgbClr val="777777"/>
                </a:solidFill>
              </a:defRPr>
            </a:pPr>
            <a:endParaRPr lang="en-US" altLang="ko-KR" sz="1600" b="1" dirty="0">
              <a:ln>
                <a:solidFill>
                  <a:srgbClr val="696969">
                    <a:alpha val="1000"/>
                  </a:srgbClr>
                </a:solidFill>
              </a:ln>
              <a:latin typeface="맑은 고딕" panose="020B0503020000020004" pitchFamily="50" charset="-127"/>
              <a:ea typeface="맑은 고딕" panose="020B0503020000020004" pitchFamily="50" charset="-127"/>
            </a:endParaRPr>
          </a:p>
          <a:p>
            <a:pPr marL="343122" indent="-343122" algn="l">
              <a:buSzPct val="75000"/>
              <a:buChar char="-"/>
              <a:defRPr sz="1900" spc="-190">
                <a:solidFill>
                  <a:srgbClr val="777777"/>
                </a:solidFill>
              </a:defRPr>
            </a:pP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따라서 본 연구에서는  해외의 정부 광고 현황 및 운영체계 파악을 통해 국내의 정부 광고 체계의 배경과 환경에 적합한 효율화 방안을 마련과 신유형 미디어 시대의 정책 홍보에 대한 수요가 날로 늘어나고 있는 상황에서 미디어 테크놀로지가 정부 광고의 헬스 캠페인이 어떻게 활용되고 있는가를 알아보고자 한다</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a:t>
            </a:r>
          </a:p>
          <a:p>
            <a:pPr marL="343122" indent="-343122" algn="l">
              <a:buSzPct val="75000"/>
              <a:buChar char="-"/>
              <a:defRPr sz="1900" spc="-190">
                <a:solidFill>
                  <a:srgbClr val="777777"/>
                </a:solidFill>
              </a:defRPr>
            </a:pPr>
            <a:endParaRPr lang="en-US" altLang="ko-KR" sz="1600" b="1" dirty="0">
              <a:ln>
                <a:solidFill>
                  <a:srgbClr val="696969">
                    <a:alpha val="1000"/>
                  </a:srgbClr>
                </a:solidFill>
              </a:ln>
              <a:latin typeface="맑은 고딕" panose="020B0503020000020004" pitchFamily="50" charset="-127"/>
              <a:ea typeface="맑은 고딕" panose="020B0503020000020004" pitchFamily="50" charset="-127"/>
            </a:endParaRPr>
          </a:p>
          <a:p>
            <a:pPr marL="343122" indent="-343122" algn="l">
              <a:buSzPct val="75000"/>
              <a:buChar char="-"/>
              <a:defRPr sz="1900" spc="-190">
                <a:solidFill>
                  <a:srgbClr val="777777"/>
                </a:solidFill>
              </a:defRPr>
            </a:pP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또한</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헬스 커뮤니케이션과 정부 광고에 관해서 전문가 </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10</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명과 </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PEST </a:t>
            </a:r>
            <a:r>
              <a:rPr lang="ko-KR" altLang="en-US" sz="1600" b="1" dirty="0" err="1">
                <a:ln>
                  <a:solidFill>
                    <a:srgbClr val="696969">
                      <a:alpha val="1000"/>
                    </a:srgbClr>
                  </a:solidFill>
                </a:ln>
                <a:latin typeface="맑은 고딕" panose="020B0503020000020004" pitchFamily="50" charset="-127"/>
                <a:ea typeface="맑은 고딕" panose="020B0503020000020004" pitchFamily="50" charset="-127"/>
              </a:rPr>
              <a:t>기밥과</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 </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SWOT </a:t>
            </a:r>
            <a:r>
              <a:rPr lang="ko-KR" altLang="en-US" sz="1600" b="1" dirty="0">
                <a:ln>
                  <a:solidFill>
                    <a:srgbClr val="696969">
                      <a:alpha val="1000"/>
                    </a:srgbClr>
                  </a:solidFill>
                </a:ln>
                <a:latin typeface="맑은 고딕" panose="020B0503020000020004" pitchFamily="50" charset="-127"/>
                <a:ea typeface="맑은 고딕" panose="020B0503020000020004" pitchFamily="50" charset="-127"/>
              </a:rPr>
              <a:t>분석을 활용한 심층인터뷰를 통해 정부 광고의 미디어 테크놀로지 활성화 전략의 이론적 및 실제적인 활용 전략을 제시하고자 한다</a:t>
            </a:r>
            <a:r>
              <a:rPr lang="en-US" altLang="ko-KR" sz="1600" b="1" dirty="0">
                <a:ln>
                  <a:solidFill>
                    <a:srgbClr val="696969">
                      <a:alpha val="1000"/>
                    </a:srgbClr>
                  </a:solidFill>
                </a:ln>
                <a:latin typeface="맑은 고딕" panose="020B0503020000020004" pitchFamily="50" charset="-127"/>
                <a:ea typeface="맑은 고딕" panose="020B0503020000020004" pitchFamily="50" charset="-127"/>
              </a:rPr>
              <a:t>. </a:t>
            </a:r>
          </a:p>
          <a:p>
            <a:pPr marL="343122" indent="-343122" algn="l">
              <a:buSzPct val="75000"/>
              <a:buChar char="-"/>
              <a:defRPr sz="1900" spc="-190">
                <a:solidFill>
                  <a:srgbClr val="777777"/>
                </a:solidFill>
              </a:defRPr>
            </a:pPr>
            <a:endParaRPr lang="en-US" altLang="ko-KR" sz="1600" b="1" dirty="0">
              <a:ln>
                <a:solidFill>
                  <a:srgbClr val="696969">
                    <a:alpha val="1000"/>
                  </a:srgbClr>
                </a:solidFill>
              </a:ln>
              <a:latin typeface="맑은 고딕" panose="020B0503020000020004" pitchFamily="50" charset="-127"/>
              <a:ea typeface="맑은 고딕" panose="020B0503020000020004" pitchFamily="50" charset="-127"/>
            </a:endParaRPr>
          </a:p>
          <a:p>
            <a:pPr marL="343122" indent="-343122" algn="l">
              <a:buSzPct val="75000"/>
              <a:buChar char="-"/>
              <a:defRPr sz="1900" spc="-190">
                <a:solidFill>
                  <a:srgbClr val="777777"/>
                </a:solidFill>
              </a:defRPr>
            </a:pPr>
            <a:endParaRPr lang="ko-KR" altLang="en-US" sz="1600" b="1" dirty="0">
              <a:ln>
                <a:solidFill>
                  <a:srgbClr val="696969">
                    <a:alpha val="1000"/>
                  </a:srgbClr>
                </a:solidFill>
              </a:ln>
              <a:latin typeface="맑은 고딕" panose="020B0503020000020004" pitchFamily="50" charset="-127"/>
              <a:ea typeface="맑은 고딕" panose="020B0503020000020004" pitchFamily="50" charset="-127"/>
            </a:endParaRPr>
          </a:p>
        </p:txBody>
      </p:sp>
      <p:sp>
        <p:nvSpPr>
          <p:cNvPr id="28" name="Shape 33">
            <a:extLst>
              <a:ext uri="{FF2B5EF4-FFF2-40B4-BE49-F238E27FC236}">
                <a16:creationId xmlns:a16="http://schemas.microsoft.com/office/drawing/2014/main" id="{EE39C5F3-912A-495D-8D8B-5231537EC47E}"/>
              </a:ext>
            </a:extLst>
          </p:cNvPr>
          <p:cNvSpPr/>
          <p:nvPr/>
        </p:nvSpPr>
        <p:spPr>
          <a:xfrm flipV="1">
            <a:off x="0" y="8512630"/>
            <a:ext cx="14224000" cy="377370"/>
          </a:xfrm>
          <a:prstGeom prst="rect">
            <a:avLst/>
          </a:prstGeom>
          <a:blipFill>
            <a:blip r:embed="rId3">
              <a:alphaModFix amt="85000"/>
              <a:extLst>
                <a:ext uri="{BEBA8EAE-BF5A-486C-A8C5-ECC9F3942E4B}">
                  <a14:imgProps xmlns:a14="http://schemas.microsoft.com/office/drawing/2010/main">
                    <a14:imgLayer r:embed="rId4">
                      <a14:imgEffect>
                        <a14:brightnessContrast contrast="40000"/>
                      </a14:imgEffect>
                    </a14:imgLayer>
                  </a14:imgProps>
                </a:ext>
              </a:extLst>
            </a:blip>
          </a:blipFill>
          <a:ln w="3175">
            <a:miter lim="400000"/>
          </a:ln>
        </p:spPr>
        <p:txBody>
          <a:bodyPr lIns="0" tIns="0" rIns="0" bIns="0" anchor="ctr"/>
          <a:lstStyle/>
          <a:p>
            <a:pPr lvl="0">
              <a:defRPr sz="2000">
                <a:solidFill>
                  <a:srgbClr val="FFFFFF"/>
                </a:solidFill>
              </a:defRPr>
            </a:pPr>
            <a:endParaRPr dirty="0"/>
          </a:p>
        </p:txBody>
      </p:sp>
      <p:pic>
        <p:nvPicPr>
          <p:cNvPr id="29" name="pasted-image.pdf">
            <a:extLst>
              <a:ext uri="{FF2B5EF4-FFF2-40B4-BE49-F238E27FC236}">
                <a16:creationId xmlns:a16="http://schemas.microsoft.com/office/drawing/2014/main" id="{1494FC3A-EEFA-4D8A-A84F-7FD21F9F6B4A}"/>
              </a:ext>
            </a:extLst>
          </p:cNvPr>
          <p:cNvPicPr>
            <a:picLocks noChangeAspect="1"/>
          </p:cNvPicPr>
          <p:nvPr/>
        </p:nvPicPr>
        <p:blipFill>
          <a:blip r:embed="rId5"/>
          <a:stretch>
            <a:fillRect/>
          </a:stretch>
        </p:blipFill>
        <p:spPr>
          <a:xfrm rot="5400000">
            <a:off x="38209" y="3997009"/>
            <a:ext cx="1580059" cy="1742648"/>
          </a:xfrm>
          <a:prstGeom prst="rect">
            <a:avLst/>
          </a:prstGeom>
          <a:ln w="3175">
            <a:miter lim="400000"/>
          </a:ln>
        </p:spPr>
      </p:pic>
      <p:sp>
        <p:nvSpPr>
          <p:cNvPr id="12" name="Shape 139">
            <a:extLst>
              <a:ext uri="{FF2B5EF4-FFF2-40B4-BE49-F238E27FC236}">
                <a16:creationId xmlns:a16="http://schemas.microsoft.com/office/drawing/2014/main" id="{5108F458-5A09-4BE4-80D6-8477C3F87F5F}"/>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서론</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 name="pasted-image.pdf"/>
          <p:cNvPicPr>
            <a:picLocks noChangeAspect="1"/>
          </p:cNvPicPr>
          <p:nvPr/>
        </p:nvPicPr>
        <p:blipFill>
          <a:blip r:embed="rId2">
            <a:alphaModFix amt="47068"/>
          </a:blip>
          <a:stretch>
            <a:fillRect/>
          </a:stretch>
        </p:blipFill>
        <p:spPr>
          <a:xfrm>
            <a:off x="10359550" y="3733274"/>
            <a:ext cx="3971077" cy="5467497"/>
          </a:xfrm>
          <a:prstGeom prst="rect">
            <a:avLst/>
          </a:prstGeom>
          <a:ln w="3175">
            <a:miter lim="400000"/>
          </a:ln>
        </p:spPr>
      </p:pic>
      <p:sp>
        <p:nvSpPr>
          <p:cNvPr id="232" name="Shape 232"/>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p>
        </p:txBody>
      </p:sp>
      <p:sp>
        <p:nvSpPr>
          <p:cNvPr id="233" name="Shape 233"/>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p>
        </p:txBody>
      </p:sp>
      <p:sp>
        <p:nvSpPr>
          <p:cNvPr id="234" name="Shape 234"/>
          <p:cNvSpPr/>
          <p:nvPr/>
        </p:nvSpPr>
        <p:spPr>
          <a:xfrm>
            <a:off x="1135720" y="969542"/>
            <a:ext cx="4677456" cy="70906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4000" b="1" dirty="0">
                <a:ln>
                  <a:solidFill>
                    <a:srgbClr val="696969">
                      <a:alpha val="1000"/>
                    </a:srgbClr>
                  </a:solidFill>
                </a:ln>
                <a:latin typeface="맑은 고딕" panose="020B0503020000020004" pitchFamily="50" charset="-127"/>
                <a:ea typeface="맑은 고딕" panose="020B0503020000020004" pitchFamily="50" charset="-127"/>
              </a:rPr>
              <a:t>분석대상 및 조사방법</a:t>
            </a:r>
            <a:endParaRPr sz="4000" b="1" dirty="0">
              <a:ln>
                <a:solidFill>
                  <a:srgbClr val="696969">
                    <a:alpha val="1000"/>
                  </a:srgbClr>
                </a:solidFill>
              </a:ln>
              <a:latin typeface="맑은 고딕" panose="020B0503020000020004" pitchFamily="50" charset="-127"/>
              <a:ea typeface="맑은 고딕" panose="020B0503020000020004" pitchFamily="50" charset="-127"/>
            </a:endParaRPr>
          </a:p>
        </p:txBody>
      </p:sp>
      <p:sp>
        <p:nvSpPr>
          <p:cNvPr id="236" name="Shape 236"/>
          <p:cNvSpPr/>
          <p:nvPr/>
        </p:nvSpPr>
        <p:spPr>
          <a:xfrm>
            <a:off x="1135720" y="2567804"/>
            <a:ext cx="468246" cy="600605"/>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3300" spc="-330">
                <a:solidFill>
                  <a:srgbClr val="F3BE3C"/>
                </a:solidFill>
                <a:latin typeface="Dinmed"/>
                <a:ea typeface="Dinmed"/>
                <a:cs typeface="Dinmed"/>
                <a:sym typeface="Dinmed"/>
              </a:defRPr>
            </a:lvl1pPr>
          </a:lstStyle>
          <a:p>
            <a:r>
              <a:t>01</a:t>
            </a:r>
          </a:p>
        </p:txBody>
      </p:sp>
      <p:sp>
        <p:nvSpPr>
          <p:cNvPr id="237" name="Shape 237"/>
          <p:cNvSpPr/>
          <p:nvPr/>
        </p:nvSpPr>
        <p:spPr>
          <a:xfrm>
            <a:off x="1597046" y="2657854"/>
            <a:ext cx="1227152" cy="462840"/>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1900" spc="-190">
                <a:solidFill>
                  <a:srgbClr val="F38F69"/>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2400" b="1" dirty="0"/>
              <a:t>분석대상</a:t>
            </a:r>
            <a:endParaRPr sz="2400" b="1" dirty="0"/>
          </a:p>
        </p:txBody>
      </p:sp>
      <p:sp>
        <p:nvSpPr>
          <p:cNvPr id="238" name="Shape 238"/>
          <p:cNvSpPr/>
          <p:nvPr/>
        </p:nvSpPr>
        <p:spPr>
          <a:xfrm>
            <a:off x="753327" y="3129749"/>
            <a:ext cx="2967925" cy="1"/>
          </a:xfrm>
          <a:prstGeom prst="line">
            <a:avLst/>
          </a:prstGeom>
          <a:ln w="12700">
            <a:solidFill>
              <a:srgbClr val="D3CCB0"/>
            </a:solidFill>
            <a:miter lim="400000"/>
          </a:ln>
        </p:spPr>
        <p:txBody>
          <a:bodyPr lIns="46302" tIns="46302" rIns="46302" bIns="46302" anchor="ctr"/>
          <a:lstStyle/>
          <a:p>
            <a:pPr>
              <a:defRPr sz="2000"/>
            </a:pPr>
            <a:endParaRPr/>
          </a:p>
        </p:txBody>
      </p:sp>
      <p:pic>
        <p:nvPicPr>
          <p:cNvPr id="239" name="그림 238"/>
          <p:cNvPicPr>
            <a:picLocks/>
          </p:cNvPicPr>
          <p:nvPr/>
        </p:nvPicPr>
        <p:blipFill>
          <a:blip r:embed="rId3"/>
          <a:stretch>
            <a:fillRect/>
          </a:stretch>
        </p:blipFill>
        <p:spPr>
          <a:xfrm>
            <a:off x="833027" y="7487107"/>
            <a:ext cx="3031425" cy="63501"/>
          </a:xfrm>
          <a:prstGeom prst="rect">
            <a:avLst/>
          </a:prstGeom>
        </p:spPr>
      </p:pic>
      <p:sp>
        <p:nvSpPr>
          <p:cNvPr id="241" name="Shape 241"/>
          <p:cNvSpPr/>
          <p:nvPr/>
        </p:nvSpPr>
        <p:spPr>
          <a:xfrm>
            <a:off x="753327" y="2634449"/>
            <a:ext cx="2967925" cy="1"/>
          </a:xfrm>
          <a:prstGeom prst="line">
            <a:avLst/>
          </a:prstGeom>
          <a:ln w="12700">
            <a:solidFill>
              <a:srgbClr val="D3CCB0"/>
            </a:solidFill>
            <a:miter lim="400000"/>
          </a:ln>
        </p:spPr>
        <p:txBody>
          <a:bodyPr lIns="46302" tIns="46302" rIns="46302" bIns="46302" anchor="ctr"/>
          <a:lstStyle/>
          <a:p>
            <a:pPr>
              <a:defRPr sz="2000"/>
            </a:pPr>
            <a:endParaRPr/>
          </a:p>
        </p:txBody>
      </p:sp>
      <p:sp>
        <p:nvSpPr>
          <p:cNvPr id="242" name="Shape 242"/>
          <p:cNvSpPr/>
          <p:nvPr/>
        </p:nvSpPr>
        <p:spPr>
          <a:xfrm>
            <a:off x="896526" y="5045886"/>
            <a:ext cx="2967925" cy="2711661"/>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just" defTabSz="457200">
              <a:lnSpc>
                <a:spcPct val="150000"/>
              </a:lnSpc>
              <a:buSzPct val="75000"/>
              <a:defRPr sz="1500" spc="-150">
                <a:solidFill>
                  <a:srgbClr val="404040"/>
                </a:solidFill>
                <a:latin typeface="Apple SD 산돌고딕 Neo 세미볼드체"/>
                <a:ea typeface="Apple SD 산돌고딕 Neo 세미볼드체"/>
                <a:cs typeface="Apple SD 산돌고딕 Neo 세미볼드체"/>
                <a:sym typeface="Apple SD 산돌고딕 Neo 세미볼드체"/>
              </a:defRPr>
            </a:pPr>
            <a:r>
              <a:rPr lang="ko-KR" altLang="en-US"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헬스 캠페인에 관한 정부 광고 학계 및 실무에 종사하고 있는 전문가 </a:t>
            </a:r>
            <a:r>
              <a:rPr lang="en-US" altLang="ko-KR"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10</a:t>
            </a:r>
            <a:r>
              <a:rPr lang="ko-KR" altLang="en-US"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명 </a:t>
            </a:r>
            <a:endParaRPr lang="en-US" altLang="ko-KR"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endParaRPr>
          </a:p>
          <a:p>
            <a:pPr algn="just" defTabSz="457200">
              <a:lnSpc>
                <a:spcPct val="150000"/>
              </a:lnSpc>
              <a:buSzPct val="75000"/>
              <a:defRPr sz="1500" spc="-150">
                <a:solidFill>
                  <a:srgbClr val="404040"/>
                </a:solidFill>
                <a:latin typeface="Apple SD 산돌고딕 Neo 세미볼드체"/>
                <a:ea typeface="Apple SD 산돌고딕 Neo 세미볼드체"/>
                <a:cs typeface="Apple SD 산돌고딕 Neo 세미볼드체"/>
                <a:sym typeface="Apple SD 산돌고딕 Neo 세미볼드체"/>
              </a:defRPr>
            </a:pPr>
            <a:r>
              <a:rPr lang="ko-KR" altLang="en-US" sz="2000" b="1" spc="-300" dirty="0">
                <a:ln>
                  <a:solidFill>
                    <a:srgbClr val="696969">
                      <a:alpha val="1000"/>
                    </a:srgbClr>
                  </a:solidFill>
                </a:ln>
                <a:latin typeface="맑은 고딕" panose="020B0503020000020004" pitchFamily="50" charset="-127"/>
                <a:ea typeface="맑은 고딕" panose="020B0503020000020004" pitchFamily="50" charset="-127"/>
              </a:rPr>
              <a:t>조사기간</a:t>
            </a:r>
            <a:r>
              <a:rPr lang="en-US" altLang="ko-KR" sz="2000" b="1" spc="-300" dirty="0">
                <a:ln>
                  <a:solidFill>
                    <a:srgbClr val="696969">
                      <a:alpha val="1000"/>
                    </a:srgbClr>
                  </a:solidFill>
                </a:ln>
                <a:latin typeface="맑은 고딕" panose="020B0503020000020004" pitchFamily="50" charset="-127"/>
                <a:ea typeface="맑은 고딕" panose="020B0503020000020004" pitchFamily="50" charset="-127"/>
              </a:rPr>
              <a:t>:  </a:t>
            </a:r>
            <a:r>
              <a:rPr lang="en-US" altLang="ko-KR"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2019</a:t>
            </a:r>
            <a:r>
              <a:rPr lang="ko-KR" altLang="en-US"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년 </a:t>
            </a:r>
            <a:r>
              <a:rPr lang="en-US" altLang="ko-KR"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6</a:t>
            </a:r>
            <a:r>
              <a:rPr lang="ko-KR" altLang="en-US"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월 </a:t>
            </a:r>
            <a:r>
              <a:rPr lang="en-US" altLang="ko-KR"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3</a:t>
            </a:r>
            <a:r>
              <a:rPr lang="ko-KR" altLang="en-US"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일부터 </a:t>
            </a:r>
            <a:r>
              <a:rPr lang="en-US" altLang="ko-KR"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6</a:t>
            </a:r>
            <a:r>
              <a:rPr lang="ko-KR" altLang="en-US"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월 </a:t>
            </a:r>
            <a:r>
              <a:rPr lang="en-US" altLang="ko-KR"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21</a:t>
            </a:r>
            <a:r>
              <a:rPr lang="ko-KR" altLang="en-US"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일까지 약 </a:t>
            </a:r>
            <a:r>
              <a:rPr lang="en-US" altLang="ko-KR"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3</a:t>
            </a:r>
            <a:r>
              <a:rPr lang="ko-KR" altLang="en-US" sz="2000" spc="-3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rPr>
              <a:t>주간 진행</a:t>
            </a:r>
          </a:p>
          <a:p>
            <a:pPr algn="just" defTabSz="457200">
              <a:lnSpc>
                <a:spcPct val="110000"/>
              </a:lnSpc>
              <a:buSzPct val="75000"/>
              <a:defRPr sz="1500" spc="-150">
                <a:solidFill>
                  <a:srgbClr val="404040"/>
                </a:solidFill>
                <a:latin typeface="Apple SD 산돌고딕 Neo 세미볼드체"/>
                <a:ea typeface="Apple SD 산돌고딕 Neo 세미볼드체"/>
                <a:cs typeface="Apple SD 산돌고딕 Neo 세미볼드체"/>
                <a:sym typeface="Apple SD 산돌고딕 Neo 세미볼드체"/>
              </a:defRPr>
            </a:pPr>
            <a:endParaRPr sz="2000" spc="-300" dirty="0">
              <a:ln>
                <a:solidFill>
                  <a:srgbClr val="696969">
                    <a:alpha val="1000"/>
                  </a:srgbClr>
                </a:solidFill>
              </a:ln>
              <a:latin typeface="맑은 고딕" panose="020B0503020000020004" pitchFamily="50" charset="-127"/>
              <a:ea typeface="맑은 고딕" panose="020B0503020000020004" pitchFamily="50" charset="-127"/>
            </a:endParaRPr>
          </a:p>
        </p:txBody>
      </p:sp>
      <p:sp>
        <p:nvSpPr>
          <p:cNvPr id="243" name="Shape 243"/>
          <p:cNvSpPr/>
          <p:nvPr/>
        </p:nvSpPr>
        <p:spPr>
          <a:xfrm>
            <a:off x="4839279" y="2570402"/>
            <a:ext cx="468245" cy="600605"/>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3300" spc="-330">
                <a:solidFill>
                  <a:srgbClr val="F3BE3C"/>
                </a:solidFill>
                <a:latin typeface="Dinmed"/>
                <a:ea typeface="Dinmed"/>
                <a:cs typeface="Dinmed"/>
                <a:sym typeface="Dinmed"/>
              </a:defRPr>
            </a:lvl1pPr>
          </a:lstStyle>
          <a:p>
            <a:r>
              <a:t>02</a:t>
            </a:r>
          </a:p>
        </p:txBody>
      </p:sp>
      <p:sp>
        <p:nvSpPr>
          <p:cNvPr id="244" name="Shape 244"/>
          <p:cNvSpPr/>
          <p:nvPr/>
        </p:nvSpPr>
        <p:spPr>
          <a:xfrm>
            <a:off x="5300605" y="2660452"/>
            <a:ext cx="3266172" cy="462840"/>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1900" spc="-190">
                <a:solidFill>
                  <a:srgbClr val="F38F69"/>
                </a:solidFill>
                <a:latin typeface="Apple SD 산돌고딕 Neo 세미볼드체"/>
                <a:ea typeface="Apple SD 산돌고딕 Neo 세미볼드체"/>
                <a:cs typeface="Apple SD 산돌고딕 Neo 세미볼드체"/>
                <a:sym typeface="Apple SD 산돌고딕 Neo 세미볼드체"/>
              </a:defRPr>
            </a:lvl1pPr>
          </a:lstStyle>
          <a:p>
            <a:r>
              <a:rPr sz="2400" b="1" dirty="0" err="1">
                <a:ln>
                  <a:solidFill>
                    <a:srgbClr val="696969">
                      <a:alpha val="1000"/>
                    </a:srgbClr>
                  </a:solidFill>
                </a:ln>
                <a:latin typeface="맑은 고딕" panose="020B0503020000020004" pitchFamily="50" charset="-127"/>
                <a:ea typeface="맑은 고딕" panose="020B0503020000020004" pitchFamily="50" charset="-127"/>
              </a:rPr>
              <a:t>조사</a:t>
            </a:r>
            <a:r>
              <a:rPr lang="ko-KR" altLang="en-US" sz="2400" b="1" dirty="0">
                <a:ln>
                  <a:solidFill>
                    <a:srgbClr val="696969">
                      <a:alpha val="1000"/>
                    </a:srgbClr>
                  </a:solidFill>
                </a:ln>
                <a:latin typeface="맑은 고딕" panose="020B0503020000020004" pitchFamily="50" charset="-127"/>
                <a:ea typeface="맑은 고딕" panose="020B0503020000020004" pitchFamily="50" charset="-127"/>
              </a:rPr>
              <a:t>방법</a:t>
            </a:r>
            <a:r>
              <a:rPr sz="2400" b="1" dirty="0">
                <a:ln>
                  <a:solidFill>
                    <a:srgbClr val="696969">
                      <a:alpha val="1000"/>
                    </a:srgbClr>
                  </a:solidFill>
                </a:ln>
                <a:latin typeface="맑은 고딕" panose="020B0503020000020004" pitchFamily="50" charset="-127"/>
                <a:ea typeface="맑은 고딕" panose="020B0503020000020004" pitchFamily="50" charset="-127"/>
              </a:rPr>
              <a:t> 및 </a:t>
            </a:r>
            <a:r>
              <a:rPr lang="en-US" altLang="ko-KR" sz="2400" b="1" dirty="0">
                <a:ln>
                  <a:solidFill>
                    <a:srgbClr val="696969">
                      <a:alpha val="1000"/>
                    </a:srgbClr>
                  </a:solidFill>
                </a:ln>
                <a:latin typeface="맑은 고딕" panose="020B0503020000020004" pitchFamily="50" charset="-127"/>
                <a:ea typeface="맑은 고딕" panose="020B0503020000020004" pitchFamily="50" charset="-127"/>
              </a:rPr>
              <a:t> </a:t>
            </a:r>
            <a:r>
              <a:rPr lang="ko-KR" altLang="en-US" sz="2400" b="1" dirty="0">
                <a:ln>
                  <a:solidFill>
                    <a:srgbClr val="696969">
                      <a:alpha val="1000"/>
                    </a:srgbClr>
                  </a:solidFill>
                </a:ln>
                <a:latin typeface="맑은 고딕" panose="020B0503020000020004" pitchFamily="50" charset="-127"/>
                <a:ea typeface="맑은 고딕" panose="020B0503020000020004" pitchFamily="50" charset="-127"/>
              </a:rPr>
              <a:t>인터넷 시간</a:t>
            </a:r>
            <a:endParaRPr sz="2400" b="1" dirty="0">
              <a:ln>
                <a:solidFill>
                  <a:srgbClr val="696969">
                    <a:alpha val="1000"/>
                  </a:srgbClr>
                </a:solidFill>
              </a:ln>
              <a:latin typeface="맑은 고딕" panose="020B0503020000020004" pitchFamily="50" charset="-127"/>
              <a:ea typeface="맑은 고딕" panose="020B0503020000020004" pitchFamily="50" charset="-127"/>
            </a:endParaRPr>
          </a:p>
        </p:txBody>
      </p:sp>
      <p:sp>
        <p:nvSpPr>
          <p:cNvPr id="245" name="Shape 245"/>
          <p:cNvSpPr/>
          <p:nvPr/>
        </p:nvSpPr>
        <p:spPr>
          <a:xfrm>
            <a:off x="4456885" y="3132347"/>
            <a:ext cx="8590464" cy="1"/>
          </a:xfrm>
          <a:prstGeom prst="line">
            <a:avLst/>
          </a:prstGeom>
          <a:ln w="12700">
            <a:solidFill>
              <a:srgbClr val="D3CCB0"/>
            </a:solidFill>
            <a:miter lim="400000"/>
          </a:ln>
        </p:spPr>
        <p:txBody>
          <a:bodyPr lIns="46302" tIns="46302" rIns="46302" bIns="46302" anchor="ctr"/>
          <a:lstStyle/>
          <a:p>
            <a:pPr>
              <a:defRPr sz="2000"/>
            </a:pPr>
            <a:endParaRPr/>
          </a:p>
        </p:txBody>
      </p:sp>
      <p:pic>
        <p:nvPicPr>
          <p:cNvPr id="246" name="그림 245"/>
          <p:cNvPicPr>
            <a:picLocks/>
          </p:cNvPicPr>
          <p:nvPr/>
        </p:nvPicPr>
        <p:blipFill>
          <a:blip r:embed="rId4"/>
          <a:stretch>
            <a:fillRect/>
          </a:stretch>
        </p:blipFill>
        <p:spPr>
          <a:xfrm>
            <a:off x="4536585" y="7476382"/>
            <a:ext cx="8590463" cy="63501"/>
          </a:xfrm>
          <a:prstGeom prst="rect">
            <a:avLst/>
          </a:prstGeom>
        </p:spPr>
      </p:pic>
      <p:sp>
        <p:nvSpPr>
          <p:cNvPr id="248" name="Shape 248"/>
          <p:cNvSpPr/>
          <p:nvPr/>
        </p:nvSpPr>
        <p:spPr>
          <a:xfrm>
            <a:off x="4456885" y="2637047"/>
            <a:ext cx="8590464" cy="1"/>
          </a:xfrm>
          <a:prstGeom prst="line">
            <a:avLst/>
          </a:prstGeom>
          <a:ln w="12700">
            <a:solidFill>
              <a:srgbClr val="D3CCB0"/>
            </a:solidFill>
            <a:miter lim="400000"/>
          </a:ln>
        </p:spPr>
        <p:txBody>
          <a:bodyPr lIns="46302" tIns="46302" rIns="46302" bIns="46302" anchor="ctr"/>
          <a:lstStyle/>
          <a:p>
            <a:pPr>
              <a:defRPr sz="2000"/>
            </a:pPr>
            <a:endParaRPr/>
          </a:p>
        </p:txBody>
      </p:sp>
      <p:sp>
        <p:nvSpPr>
          <p:cNvPr id="251" name="Shape 251"/>
          <p:cNvSpPr/>
          <p:nvPr/>
        </p:nvSpPr>
        <p:spPr>
          <a:xfrm>
            <a:off x="4536585" y="3314907"/>
            <a:ext cx="8590463" cy="3785801"/>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l">
              <a:lnSpc>
                <a:spcPct val="170000"/>
              </a:lnSpc>
              <a:defRPr sz="1700" spc="-170">
                <a:solidFill>
                  <a:srgbClr val="686868"/>
                </a:solidFill>
              </a:defRPr>
            </a:pPr>
            <a:r>
              <a:rPr lang="ko-KR" altLang="en-US" sz="2200" b="1" spc="-200" dirty="0"/>
              <a:t>조사방법</a:t>
            </a:r>
            <a:r>
              <a:rPr lang="en-US" altLang="ko-KR" sz="2200" b="1" spc="-200" dirty="0"/>
              <a:t>: </a:t>
            </a:r>
          </a:p>
          <a:p>
            <a:pPr marL="342900" indent="-342900" algn="l">
              <a:lnSpc>
                <a:spcPct val="170000"/>
              </a:lnSpc>
              <a:buFont typeface="Arial" panose="020B0604020202020204" pitchFamily="34" charset="0"/>
              <a:buChar char="•"/>
              <a:defRPr sz="1700" spc="-170">
                <a:solidFill>
                  <a:srgbClr val="686868"/>
                </a:solidFill>
              </a:defRPr>
            </a:pPr>
            <a:r>
              <a:rPr lang="ko-KR" altLang="en-US" sz="2000" spc="-200" dirty="0" err="1">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헬스컴과</a:t>
            </a:r>
            <a:r>
              <a:rPr lang="ko-KR" altLang="en-US" sz="20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 정부 광고에 관한 전문가를 </a:t>
            </a:r>
            <a:r>
              <a:rPr lang="ko-KR" altLang="en-US" sz="2000" spc="-200" dirty="0" err="1">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추천받아서</a:t>
            </a:r>
            <a:r>
              <a:rPr lang="ko-KR" altLang="en-US" sz="20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 전화로 전문가 인터뷰에 응할 수 있는지 의사를 파악한 후에 먼저 이메일을 통해서 설문을 받음</a:t>
            </a:r>
          </a:p>
          <a:p>
            <a:pPr marL="342900" indent="-342900" algn="l">
              <a:lnSpc>
                <a:spcPct val="170000"/>
              </a:lnSpc>
              <a:buFont typeface="Arial" panose="020B0604020202020204" pitchFamily="34" charset="0"/>
              <a:buChar char="•"/>
              <a:defRPr sz="1700" spc="-170">
                <a:solidFill>
                  <a:srgbClr val="686868"/>
                </a:solidFill>
              </a:defRPr>
            </a:pPr>
            <a:r>
              <a:rPr lang="ko-KR" altLang="en-US" sz="20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직접 만나서 궁금한 점이나 더 설명이 필요한 부분에 대해 집중적으로 인터뷰를 실시함</a:t>
            </a:r>
            <a:endParaRPr lang="en-US" altLang="ko-KR" sz="20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endParaRPr>
          </a:p>
          <a:p>
            <a:pPr algn="l">
              <a:lnSpc>
                <a:spcPct val="170000"/>
              </a:lnSpc>
              <a:defRPr sz="1700" spc="-170">
                <a:solidFill>
                  <a:srgbClr val="686868"/>
                </a:solidFill>
              </a:defRPr>
            </a:pPr>
            <a:r>
              <a:rPr lang="ko-KR" altLang="en-US" sz="2200" b="1" spc="-200" dirty="0">
                <a:ln>
                  <a:solidFill>
                    <a:srgbClr val="696969">
                      <a:alpha val="1000"/>
                    </a:srgbClr>
                  </a:solidFill>
                </a:ln>
                <a:latin typeface="맑은 고딕" panose="020B0503020000020004" pitchFamily="50" charset="-127"/>
                <a:ea typeface="맑은 고딕" panose="020B0503020000020004" pitchFamily="50" charset="-127"/>
                <a:cs typeface="Apple SD 산돌고딕 Neo 세미볼드체"/>
                <a:sym typeface="Apple SD 산돌고딕 Neo 세미볼드체"/>
              </a:rPr>
              <a:t>인터뷰 시간</a:t>
            </a:r>
            <a:r>
              <a:rPr lang="en-US" altLang="ko-KR" sz="2000" b="1" spc="-200" dirty="0">
                <a:ln>
                  <a:solidFill>
                    <a:srgbClr val="696969">
                      <a:alpha val="1000"/>
                    </a:srgbClr>
                  </a:solidFill>
                </a:ln>
                <a:latin typeface="맑은 고딕" panose="020B0503020000020004" pitchFamily="50" charset="-127"/>
                <a:ea typeface="맑은 고딕" panose="020B0503020000020004" pitchFamily="50" charset="-127"/>
                <a:cs typeface="Apple SD 산돌고딕 Neo 세미볼드체"/>
                <a:sym typeface="Apple SD 산돌고딕 Neo 세미볼드체"/>
              </a:rPr>
              <a:t>: </a:t>
            </a:r>
          </a:p>
          <a:p>
            <a:pPr algn="l">
              <a:lnSpc>
                <a:spcPct val="170000"/>
              </a:lnSpc>
              <a:defRPr sz="1700" spc="-170">
                <a:solidFill>
                  <a:srgbClr val="686868"/>
                </a:solidFill>
              </a:defRPr>
            </a:pPr>
            <a:r>
              <a:rPr lang="ko-KR" altLang="en-US" sz="20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약 </a:t>
            </a:r>
            <a:r>
              <a:rPr lang="en-US" altLang="ko-KR" sz="20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40</a:t>
            </a:r>
            <a:r>
              <a:rPr lang="ko-KR" altLang="en-US" sz="20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분에서 </a:t>
            </a:r>
            <a:r>
              <a:rPr lang="en-US" altLang="ko-KR" sz="20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1</a:t>
            </a:r>
            <a:r>
              <a:rPr lang="ko-KR" altLang="en-US" sz="20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시간의 시간이 소요</a:t>
            </a:r>
            <a:endParaRPr lang="ko-KR" altLang="en-US" sz="1800" spc="-200" dirty="0">
              <a:ln>
                <a:solidFill>
                  <a:srgbClr val="696969">
                    <a:alpha val="1000"/>
                  </a:srgbClr>
                </a:solidFill>
              </a:ln>
              <a:solidFill>
                <a:schemeClr val="tx1"/>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endParaRPr>
          </a:p>
        </p:txBody>
      </p:sp>
      <p:sp>
        <p:nvSpPr>
          <p:cNvPr id="26" name="Shape 198">
            <a:extLst>
              <a:ext uri="{FF2B5EF4-FFF2-40B4-BE49-F238E27FC236}">
                <a16:creationId xmlns:a16="http://schemas.microsoft.com/office/drawing/2014/main" id="{96751005-16C7-4039-A938-24E0F89FC651}"/>
              </a:ext>
            </a:extLst>
          </p:cNvPr>
          <p:cNvSpPr/>
          <p:nvPr/>
        </p:nvSpPr>
        <p:spPr>
          <a:xfrm>
            <a:off x="208519" y="759867"/>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t>0</a:t>
            </a:r>
            <a:r>
              <a:rPr lang="en-US" altLang="ko-KR" sz="6600" dirty="0"/>
              <a:t>1</a:t>
            </a:r>
            <a:endParaRPr sz="6600" dirty="0"/>
          </a:p>
        </p:txBody>
      </p:sp>
      <p:pic>
        <p:nvPicPr>
          <p:cNvPr id="3" name="그림 2">
            <a:extLst>
              <a:ext uri="{FF2B5EF4-FFF2-40B4-BE49-F238E27FC236}">
                <a16:creationId xmlns:a16="http://schemas.microsoft.com/office/drawing/2014/main" id="{EB5AB7A6-46F7-4647-8AF1-AAF9E4F0A13D}"/>
              </a:ext>
            </a:extLst>
          </p:cNvPr>
          <p:cNvPicPr>
            <a:picLocks noChangeAspect="1"/>
          </p:cNvPicPr>
          <p:nvPr/>
        </p:nvPicPr>
        <p:blipFill>
          <a:blip r:embed="rId5" cstate="print">
            <a:duotone>
              <a:prstClr val="black"/>
              <a:srgbClr val="D4CDB0">
                <a:tint val="45000"/>
                <a:satMod val="400000"/>
              </a:srgbClr>
            </a:duotone>
            <a:extLst>
              <a:ext uri="{BEBA8EAE-BF5A-486C-A8C5-ECC9F3942E4B}">
                <a14:imgProps xmlns:a14="http://schemas.microsoft.com/office/drawing/2010/main">
                  <a14:imgLayer r:embed="rId6">
                    <a14:imgEffect>
                      <a14:artisticPhotocopy/>
                    </a14:imgEffect>
                    <a14:imgEffect>
                      <a14:saturation sat="0"/>
                    </a14:imgEffect>
                  </a14:imgLayer>
                </a14:imgProps>
              </a:ext>
              <a:ext uri="{28A0092B-C50C-407E-A947-70E740481C1C}">
                <a14:useLocalDpi xmlns:a14="http://schemas.microsoft.com/office/drawing/2010/main" val="0"/>
              </a:ext>
            </a:extLst>
          </a:blip>
          <a:stretch>
            <a:fillRect/>
          </a:stretch>
        </p:blipFill>
        <p:spPr>
          <a:xfrm>
            <a:off x="1364472" y="3201324"/>
            <a:ext cx="2004370" cy="2004370"/>
          </a:xfrm>
          <a:prstGeom prst="rect">
            <a:avLst/>
          </a:prstGeom>
        </p:spPr>
      </p:pic>
      <p:sp>
        <p:nvSpPr>
          <p:cNvPr id="24" name="Shape 139">
            <a:extLst>
              <a:ext uri="{FF2B5EF4-FFF2-40B4-BE49-F238E27FC236}">
                <a16:creationId xmlns:a16="http://schemas.microsoft.com/office/drawing/2014/main" id="{2FCD7468-7970-4F43-885A-56552DC196CB}"/>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en-US" altLang="ko-K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 </a:t>
            </a: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연구방법</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 name="pasted-image.pdf"/>
          <p:cNvPicPr>
            <a:picLocks noChangeAspect="1"/>
          </p:cNvPicPr>
          <p:nvPr/>
        </p:nvPicPr>
        <p:blipFill>
          <a:blip r:embed="rId2">
            <a:alphaModFix amt="47068"/>
          </a:blip>
          <a:stretch>
            <a:fillRect/>
          </a:stretch>
        </p:blipFill>
        <p:spPr>
          <a:xfrm>
            <a:off x="9481243" y="3417322"/>
            <a:ext cx="3971077" cy="5467497"/>
          </a:xfrm>
          <a:prstGeom prst="rect">
            <a:avLst/>
          </a:prstGeom>
          <a:ln w="3175">
            <a:miter lim="400000"/>
          </a:ln>
        </p:spPr>
      </p:pic>
      <p:sp>
        <p:nvSpPr>
          <p:cNvPr id="257" name="Shape 257"/>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p>
        </p:txBody>
      </p:sp>
      <p:sp>
        <p:nvSpPr>
          <p:cNvPr id="258" name="Shape 258"/>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p>
        </p:txBody>
      </p:sp>
      <p:sp>
        <p:nvSpPr>
          <p:cNvPr id="261" name="Shape 261"/>
          <p:cNvSpPr/>
          <p:nvPr/>
        </p:nvSpPr>
        <p:spPr>
          <a:xfrm>
            <a:off x="232833" y="881244"/>
            <a:ext cx="5207407" cy="957611"/>
          </a:xfrm>
          <a:prstGeom prst="rect">
            <a:avLst/>
          </a:prstGeom>
          <a:blipFill>
            <a:blip r:embed="rId3"/>
          </a:blipFill>
          <a:ln w="3175">
            <a:miter lim="400000"/>
          </a:ln>
          <a:extLst>
            <a:ext uri="{C572A759-6A51-4108-AA02-DFA0A04FC94B}">
              <ma14:wrappingTextBoxFlag xmlns="" xmlns:ma14="http://schemas.microsoft.com/office/mac/drawingml/2011/main" val="1"/>
            </a:ext>
          </a:extLst>
        </p:spPr>
        <p:txBody>
          <a:bodyPr lIns="46302" tIns="46302" rIns="46302" bIns="46302" anchor="ctr"/>
          <a:lstStyle>
            <a:lvl1pPr>
              <a:defRPr sz="1800" spc="-180">
                <a:solidFill>
                  <a:srgbClr val="FFFFFF"/>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3600" b="1" dirty="0">
                <a:ln>
                  <a:solidFill>
                    <a:srgbClr val="696969">
                      <a:alpha val="1000"/>
                    </a:srgbClr>
                  </a:solidFill>
                </a:ln>
                <a:latin typeface="맑은 고딕" panose="020B0503020000020004" pitchFamily="50" charset="-127"/>
                <a:ea typeface="맑은 고딕" panose="020B0503020000020004" pitchFamily="50" charset="-127"/>
              </a:rPr>
              <a:t>심층인터뷰 대상자</a:t>
            </a:r>
          </a:p>
        </p:txBody>
      </p:sp>
      <p:graphicFrame>
        <p:nvGraphicFramePr>
          <p:cNvPr id="29" name="표 28">
            <a:extLst>
              <a:ext uri="{FF2B5EF4-FFF2-40B4-BE49-F238E27FC236}">
                <a16:creationId xmlns:a16="http://schemas.microsoft.com/office/drawing/2014/main" id="{C82BAD39-59CA-489D-A423-6DD026375981}"/>
              </a:ext>
            </a:extLst>
          </p:cNvPr>
          <p:cNvGraphicFramePr>
            <a:graphicFrameLocks noGrp="1"/>
          </p:cNvGraphicFramePr>
          <p:nvPr>
            <p:extLst>
              <p:ext uri="{D42A27DB-BD31-4B8C-83A1-F6EECF244321}">
                <p14:modId xmlns:p14="http://schemas.microsoft.com/office/powerpoint/2010/main" val="3970745019"/>
              </p:ext>
            </p:extLst>
          </p:nvPr>
        </p:nvGraphicFramePr>
        <p:xfrm>
          <a:off x="2656609" y="2418929"/>
          <a:ext cx="8810172" cy="5476935"/>
        </p:xfrm>
        <a:graphic>
          <a:graphicData uri="http://schemas.openxmlformats.org/drawingml/2006/table">
            <a:tbl>
              <a:tblPr firstRow="1" bandRow="1">
                <a:tableStyleId>{EB9631B5-78F2-41C9-869B-9F39066F8104}</a:tableStyleId>
              </a:tblPr>
              <a:tblGrid>
                <a:gridCol w="881497">
                  <a:extLst>
                    <a:ext uri="{9D8B030D-6E8A-4147-A177-3AD203B41FA5}">
                      <a16:colId xmlns:a16="http://schemas.microsoft.com/office/drawing/2014/main" val="20000"/>
                    </a:ext>
                  </a:extLst>
                </a:gridCol>
                <a:gridCol w="3597067">
                  <a:extLst>
                    <a:ext uri="{9D8B030D-6E8A-4147-A177-3AD203B41FA5}">
                      <a16:colId xmlns:a16="http://schemas.microsoft.com/office/drawing/2014/main" val="20001"/>
                    </a:ext>
                  </a:extLst>
                </a:gridCol>
                <a:gridCol w="943903">
                  <a:extLst>
                    <a:ext uri="{9D8B030D-6E8A-4147-A177-3AD203B41FA5}">
                      <a16:colId xmlns:a16="http://schemas.microsoft.com/office/drawing/2014/main" val="20002"/>
                    </a:ext>
                  </a:extLst>
                </a:gridCol>
                <a:gridCol w="1538690">
                  <a:extLst>
                    <a:ext uri="{9D8B030D-6E8A-4147-A177-3AD203B41FA5}">
                      <a16:colId xmlns:a16="http://schemas.microsoft.com/office/drawing/2014/main" val="20003"/>
                    </a:ext>
                  </a:extLst>
                </a:gridCol>
                <a:gridCol w="1849015">
                  <a:extLst>
                    <a:ext uri="{9D8B030D-6E8A-4147-A177-3AD203B41FA5}">
                      <a16:colId xmlns:a16="http://schemas.microsoft.com/office/drawing/2014/main" val="20004"/>
                    </a:ext>
                  </a:extLst>
                </a:gridCol>
              </a:tblGrid>
              <a:tr h="483929">
                <a:tc>
                  <a:txBody>
                    <a:bodyPr/>
                    <a:lstStyle/>
                    <a:p>
                      <a:pPr marL="0" indent="0" algn="ctr" defTabSz="914400" eaLnBrk="0" fontAlgn="auto">
                        <a:lnSpc>
                          <a:spcPct val="123000"/>
                        </a:lnSpc>
                        <a:spcBef>
                          <a:spcPts val="0"/>
                        </a:spcBef>
                        <a:spcAft>
                          <a:spcPts val="0"/>
                        </a:spcAft>
                        <a:buFontTx/>
                        <a:buNone/>
                      </a:pPr>
                      <a:r>
                        <a:rPr lang="en-US" altLang="ko-KR" sz="2000" b="1" strike="noStrike" kern="1200" cap="none" spc="-150" dirty="0">
                          <a:latin typeface="맑은 고딕" panose="020B0503020000020004" pitchFamily="50" charset="-127"/>
                          <a:ea typeface="맑은 고딕" panose="020B0503020000020004" pitchFamily="50" charset="-127"/>
                          <a:cs typeface="맑은 고딕 Semilight" panose="020B0502040204020203" pitchFamily="50" charset="-127"/>
                        </a:rPr>
                        <a:t>구 분</a:t>
                      </a:r>
                      <a:endParaRPr lang="ko-KR" altLang="en-US" sz="2000" b="1" strike="noStrike" kern="1200" cap="none" spc="-150" dirty="0">
                        <a:solidFill>
                          <a:srgbClr val="FFFFFF"/>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solidFill>
                      <a:srgbClr val="F38F69"/>
                    </a:solidFill>
                  </a:tcPr>
                </a:tc>
                <a:tc>
                  <a:txBody>
                    <a:bodyPr/>
                    <a:lstStyle/>
                    <a:p>
                      <a:pPr marL="0" indent="0" algn="ctr" defTabSz="914400" eaLnBrk="0" fontAlgn="auto">
                        <a:lnSpc>
                          <a:spcPct val="123000"/>
                        </a:lnSpc>
                        <a:spcBef>
                          <a:spcPts val="0"/>
                        </a:spcBef>
                        <a:spcAft>
                          <a:spcPts val="0"/>
                        </a:spcAft>
                        <a:buFontTx/>
                        <a:buNone/>
                      </a:pPr>
                      <a:r>
                        <a:rPr lang="en-US" altLang="ko-KR" sz="2000" b="1" strike="noStrike" kern="1200" cap="none" spc="-150" dirty="0">
                          <a:latin typeface="맑은 고딕" panose="020B0503020000020004" pitchFamily="50" charset="-127"/>
                          <a:ea typeface="맑은 고딕" panose="020B0503020000020004" pitchFamily="50" charset="-127"/>
                          <a:cs typeface="맑은 고딕 Semilight" panose="020B0502040204020203" pitchFamily="50" charset="-127"/>
                        </a:rPr>
                        <a:t>소 속</a:t>
                      </a:r>
                      <a:endParaRPr lang="ko-KR" altLang="en-US" sz="2000" b="1" strike="noStrike" kern="1200" cap="none" spc="-150" dirty="0">
                        <a:solidFill>
                          <a:srgbClr val="FFFFFF"/>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solidFill>
                      <a:srgbClr val="F38F69"/>
                    </a:solidFill>
                  </a:tcPr>
                </a:tc>
                <a:tc>
                  <a:txBody>
                    <a:bodyPr/>
                    <a:lstStyle/>
                    <a:p>
                      <a:pPr marL="0" indent="0" algn="ctr" defTabSz="914400" eaLnBrk="0" fontAlgn="auto">
                        <a:lnSpc>
                          <a:spcPct val="123000"/>
                        </a:lnSpc>
                        <a:spcBef>
                          <a:spcPts val="0"/>
                        </a:spcBef>
                        <a:spcAft>
                          <a:spcPts val="0"/>
                        </a:spcAft>
                        <a:buFontTx/>
                        <a:buNone/>
                      </a:pPr>
                      <a:r>
                        <a:rPr lang="en-US" altLang="ko-KR" sz="2000" b="1" strike="noStrike" kern="1200" cap="none" spc="-150" dirty="0">
                          <a:latin typeface="맑은 고딕" panose="020B0503020000020004" pitchFamily="50" charset="-127"/>
                          <a:ea typeface="맑은 고딕" panose="020B0503020000020004" pitchFamily="50" charset="-127"/>
                          <a:cs typeface="맑은 고딕 Semilight" panose="020B0502040204020203" pitchFamily="50" charset="-127"/>
                        </a:rPr>
                        <a:t>성 별</a:t>
                      </a:r>
                      <a:endParaRPr lang="ko-KR" altLang="en-US" sz="2000" b="1" strike="noStrike" kern="1200" cap="none" spc="-150" dirty="0">
                        <a:solidFill>
                          <a:srgbClr val="FFFFFF"/>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solidFill>
                      <a:srgbClr val="F38F69"/>
                    </a:solidFill>
                  </a:tcPr>
                </a:tc>
                <a:tc>
                  <a:txBody>
                    <a:bodyPr/>
                    <a:lstStyle/>
                    <a:p>
                      <a:pPr marL="0" indent="0" algn="ctr" defTabSz="914400" eaLnBrk="0" fontAlgn="auto">
                        <a:lnSpc>
                          <a:spcPct val="123000"/>
                        </a:lnSpc>
                        <a:spcBef>
                          <a:spcPts val="0"/>
                        </a:spcBef>
                        <a:spcAft>
                          <a:spcPts val="0"/>
                        </a:spcAft>
                        <a:buFontTx/>
                        <a:buNone/>
                      </a:pPr>
                      <a:r>
                        <a:rPr lang="en-US" altLang="ko-KR" sz="2000" b="1" strike="noStrike" kern="1200" cap="none" spc="-150" dirty="0">
                          <a:latin typeface="맑은 고딕" panose="020B0503020000020004" pitchFamily="50" charset="-127"/>
                          <a:ea typeface="맑은 고딕" panose="020B0503020000020004" pitchFamily="50" charset="-127"/>
                          <a:cs typeface="맑은 고딕 Semilight" panose="020B0502040204020203" pitchFamily="50" charset="-127"/>
                        </a:rPr>
                        <a:t>연 령</a:t>
                      </a:r>
                      <a:endParaRPr lang="ko-KR" altLang="en-US" sz="2000" b="1" strike="noStrike" kern="1200" cap="none" spc="-150" dirty="0">
                        <a:solidFill>
                          <a:srgbClr val="FFFFFF"/>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solidFill>
                      <a:srgbClr val="F38F69"/>
                    </a:solidFill>
                  </a:tcPr>
                </a:tc>
                <a:tc>
                  <a:txBody>
                    <a:bodyPr/>
                    <a:lstStyle/>
                    <a:p>
                      <a:pPr marL="0" indent="0" algn="ctr" defTabSz="914400" eaLnBrk="0" fontAlgn="auto">
                        <a:lnSpc>
                          <a:spcPct val="123000"/>
                        </a:lnSpc>
                        <a:spcBef>
                          <a:spcPts val="0"/>
                        </a:spcBef>
                        <a:spcAft>
                          <a:spcPts val="0"/>
                        </a:spcAft>
                        <a:buFontTx/>
                        <a:buNone/>
                      </a:pPr>
                      <a:r>
                        <a:rPr lang="en-US" altLang="ko-KR" sz="2000" b="1" strike="noStrike" kern="1200" cap="none" spc="-150" dirty="0">
                          <a:latin typeface="맑은 고딕" panose="020B0503020000020004" pitchFamily="50" charset="-127"/>
                          <a:ea typeface="맑은 고딕" panose="020B0503020000020004" pitchFamily="50" charset="-127"/>
                          <a:cs typeface="맑은 고딕 Semilight" panose="020B0502040204020203" pitchFamily="50" charset="-127"/>
                        </a:rPr>
                        <a:t> 관 련 경 력</a:t>
                      </a:r>
                      <a:endParaRPr lang="ko-KR" altLang="en-US" sz="2000" b="1" strike="noStrike" kern="1200" cap="none" spc="-150" dirty="0">
                        <a:solidFill>
                          <a:srgbClr val="FFFFFF"/>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solidFill>
                      <a:srgbClr val="F38F69"/>
                    </a:solidFill>
                  </a:tcPr>
                </a:tc>
                <a:extLst>
                  <a:ext uri="{0D108BD9-81ED-4DB2-BD59-A6C34878D82A}">
                    <a16:rowId xmlns:a16="http://schemas.microsoft.com/office/drawing/2014/main" val="10000"/>
                  </a:ext>
                </a:extLst>
              </a:tr>
              <a:tr h="467719">
                <a:tc>
                  <a:txBody>
                    <a:bodyPr/>
                    <a:lstStyle/>
                    <a:p>
                      <a:pPr marL="0" indent="0" algn="ctr" defTabSz="914400" eaLnBrk="0" fontAlgn="auto">
                        <a:lnSpc>
                          <a:spcPct val="123000"/>
                        </a:lnSpc>
                        <a:spcBef>
                          <a:spcPts val="0"/>
                        </a:spcBef>
                        <a:spcAft>
                          <a:spcPts val="0"/>
                        </a:spcAft>
                        <a:buFontTx/>
                        <a:buNone/>
                      </a:pPr>
                      <a:r>
                        <a:rPr lang="en-US" altLang="ko-KR" sz="1800" strike="noStrike" kern="1200" cap="none" spc="-150" baseline="0" dirty="0">
                          <a:latin typeface="맑은 고딕" panose="020B0503020000020004" pitchFamily="50" charset="-127"/>
                          <a:ea typeface="맑은 고딕" panose="020B0503020000020004" pitchFamily="50" charset="-127"/>
                          <a:cs typeface="맑은 고딕 Semilight" panose="020B0502040204020203" pitchFamily="50" charset="-127"/>
                        </a:rPr>
                        <a:t>A</a:t>
                      </a:r>
                      <a:endParaRPr lang="ko-KR" altLang="en-US" sz="1800" b="1" strike="noStrike" kern="1200" cap="none" spc="-150" baseline="0" dirty="0">
                        <a:solidFill>
                          <a:schemeClr val="bg1"/>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정부 기관</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국장</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여</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a:effectLst/>
                          <a:latin typeface="맑은 고딕" panose="020B0503020000020004" pitchFamily="50" charset="-127"/>
                          <a:ea typeface="맑은 고딕" panose="020B0503020000020004" pitchFamily="50" charset="-127"/>
                          <a:cs typeface="맑은 고딕 Semilight" panose="020B0502040204020203" pitchFamily="50" charset="-127"/>
                        </a:rPr>
                        <a:t>40</a:t>
                      </a:r>
                      <a:r>
                        <a:rPr lang="ko-KR" altLang="en-US" sz="2000" kern="0" spc="-150" baseline="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10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extLst>
                  <a:ext uri="{0D108BD9-81ED-4DB2-BD59-A6C34878D82A}">
                    <a16:rowId xmlns:a16="http://schemas.microsoft.com/office/drawing/2014/main" val="10001"/>
                  </a:ext>
                </a:extLst>
              </a:tr>
              <a:tr h="467719">
                <a:tc>
                  <a:txBody>
                    <a:bodyPr/>
                    <a:lstStyle/>
                    <a:p>
                      <a:pPr marL="0" indent="0" algn="ctr" defTabSz="914400" eaLnBrk="0" fontAlgn="auto">
                        <a:lnSpc>
                          <a:spcPct val="123000"/>
                        </a:lnSpc>
                        <a:spcBef>
                          <a:spcPts val="0"/>
                        </a:spcBef>
                        <a:spcAft>
                          <a:spcPts val="0"/>
                        </a:spcAft>
                        <a:buFontTx/>
                        <a:buNone/>
                      </a:pPr>
                      <a:r>
                        <a:rPr lang="en-US" altLang="ko-KR" sz="1800" strike="noStrike" kern="1200" cap="none" spc="-150" baseline="0" dirty="0">
                          <a:latin typeface="맑은 고딕" panose="020B0503020000020004" pitchFamily="50" charset="-127"/>
                          <a:ea typeface="맑은 고딕" panose="020B0503020000020004" pitchFamily="50" charset="-127"/>
                          <a:cs typeface="맑은 고딕 Semilight" panose="020B0502040204020203" pitchFamily="50" charset="-127"/>
                        </a:rPr>
                        <a:t>B</a:t>
                      </a:r>
                      <a:endParaRPr lang="ko-KR" altLang="en-US" sz="1800" b="1" strike="noStrike" kern="1200" cap="none" spc="-150" baseline="0" dirty="0">
                        <a:solidFill>
                          <a:schemeClr val="bg1"/>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정부 기관</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dirty="0" err="1">
                          <a:effectLst/>
                          <a:latin typeface="맑은 고딕" panose="020B0503020000020004" pitchFamily="50" charset="-127"/>
                          <a:ea typeface="맑은 고딕" panose="020B0503020000020004" pitchFamily="50" charset="-127"/>
                          <a:cs typeface="맑은 고딕 Semilight" panose="020B0502040204020203" pitchFamily="50" charset="-127"/>
                        </a:rPr>
                        <a:t>부팀장</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남</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40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15</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extLst>
                  <a:ext uri="{0D108BD9-81ED-4DB2-BD59-A6C34878D82A}">
                    <a16:rowId xmlns:a16="http://schemas.microsoft.com/office/drawing/2014/main" val="10002"/>
                  </a:ext>
                </a:extLst>
              </a:tr>
              <a:tr h="467719">
                <a:tc>
                  <a:txBody>
                    <a:bodyPr/>
                    <a:lstStyle/>
                    <a:p>
                      <a:pPr marL="0" indent="0" algn="ctr" defTabSz="914400" eaLnBrk="0" fontAlgn="auto">
                        <a:lnSpc>
                          <a:spcPct val="123000"/>
                        </a:lnSpc>
                        <a:spcBef>
                          <a:spcPts val="0"/>
                        </a:spcBef>
                        <a:spcAft>
                          <a:spcPts val="0"/>
                        </a:spcAft>
                        <a:buFontTx/>
                        <a:buNone/>
                      </a:pPr>
                      <a:r>
                        <a:rPr lang="en-US" altLang="ko-KR" sz="1800" strike="noStrike" kern="1200" cap="none" spc="-150" baseline="0" dirty="0">
                          <a:latin typeface="맑은 고딕" panose="020B0503020000020004" pitchFamily="50" charset="-127"/>
                          <a:ea typeface="맑은 고딕" panose="020B0503020000020004" pitchFamily="50" charset="-127"/>
                          <a:cs typeface="맑은 고딕 Semilight" panose="020B0502040204020203" pitchFamily="50" charset="-127"/>
                        </a:rPr>
                        <a:t>C</a:t>
                      </a:r>
                      <a:endParaRPr lang="ko-KR" altLang="en-US" sz="1800" b="1" strike="noStrike" kern="1200" cap="none" spc="-150" baseline="0" dirty="0">
                        <a:solidFill>
                          <a:schemeClr val="bg1"/>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공공기관</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팀장</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여</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50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25</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extLst>
                  <a:ext uri="{0D108BD9-81ED-4DB2-BD59-A6C34878D82A}">
                    <a16:rowId xmlns:a16="http://schemas.microsoft.com/office/drawing/2014/main" val="10003"/>
                  </a:ext>
                </a:extLst>
              </a:tr>
              <a:tr h="873807">
                <a:tc>
                  <a:txBody>
                    <a:bodyPr/>
                    <a:lstStyle/>
                    <a:p>
                      <a:pPr marL="0" indent="0" algn="ctr" defTabSz="914400" eaLnBrk="0" fontAlgn="auto">
                        <a:lnSpc>
                          <a:spcPct val="123000"/>
                        </a:lnSpc>
                        <a:spcBef>
                          <a:spcPts val="0"/>
                        </a:spcBef>
                        <a:spcAft>
                          <a:spcPts val="0"/>
                        </a:spcAft>
                        <a:buFontTx/>
                        <a:buNone/>
                      </a:pPr>
                      <a:r>
                        <a:rPr lang="en-US" altLang="ko-KR" sz="1800" strike="noStrike" kern="1200" cap="none" spc="-150" baseline="0" dirty="0">
                          <a:latin typeface="맑은 고딕" panose="020B0503020000020004" pitchFamily="50" charset="-127"/>
                          <a:ea typeface="맑은 고딕" panose="020B0503020000020004" pitchFamily="50" charset="-127"/>
                          <a:cs typeface="맑은 고딕 Semilight" panose="020B0502040204020203" pitchFamily="50" charset="-127"/>
                        </a:rPr>
                        <a:t>D</a:t>
                      </a:r>
                      <a:endParaRPr lang="ko-KR" altLang="en-US" sz="1800" b="1" strike="noStrike" kern="1200" cap="none" spc="-150" baseline="0" dirty="0">
                        <a:solidFill>
                          <a:schemeClr val="bg1"/>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공공기관</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책임연구원</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남</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50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10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extLst>
                  <a:ext uri="{0D108BD9-81ED-4DB2-BD59-A6C34878D82A}">
                    <a16:rowId xmlns:a16="http://schemas.microsoft.com/office/drawing/2014/main" val="10004"/>
                  </a:ext>
                </a:extLst>
              </a:tr>
              <a:tr h="467719">
                <a:tc>
                  <a:txBody>
                    <a:bodyPr/>
                    <a:lstStyle/>
                    <a:p>
                      <a:pPr marL="0" indent="0" algn="ctr" defTabSz="914400" eaLnBrk="0" fontAlgn="auto">
                        <a:lnSpc>
                          <a:spcPct val="123000"/>
                        </a:lnSpc>
                        <a:spcBef>
                          <a:spcPts val="0"/>
                        </a:spcBef>
                        <a:spcAft>
                          <a:spcPts val="0"/>
                        </a:spcAft>
                        <a:buFontTx/>
                        <a:buNone/>
                      </a:pPr>
                      <a:r>
                        <a:rPr lang="en-US" altLang="ko-KR" sz="1800" strike="noStrike" kern="1200" cap="none" spc="-150" baseline="0" dirty="0">
                          <a:latin typeface="맑은 고딕" panose="020B0503020000020004" pitchFamily="50" charset="-127"/>
                          <a:ea typeface="맑은 고딕" panose="020B0503020000020004" pitchFamily="50" charset="-127"/>
                          <a:cs typeface="맑은 고딕 Semilight" panose="020B0502040204020203" pitchFamily="50" charset="-127"/>
                        </a:rPr>
                        <a:t>E</a:t>
                      </a:r>
                      <a:endParaRPr lang="ko-KR" altLang="en-US" sz="1800" b="1" strike="noStrike" kern="1200" cap="none" spc="-150" baseline="0" dirty="0">
                        <a:solidFill>
                          <a:schemeClr val="bg1"/>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공공기관</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연구원</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여</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30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5</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extLst>
                  <a:ext uri="{0D108BD9-81ED-4DB2-BD59-A6C34878D82A}">
                    <a16:rowId xmlns:a16="http://schemas.microsoft.com/office/drawing/2014/main" val="10005"/>
                  </a:ext>
                </a:extLst>
              </a:tr>
              <a:tr h="467719">
                <a:tc>
                  <a:txBody>
                    <a:bodyPr/>
                    <a:lstStyle/>
                    <a:p>
                      <a:pPr marL="0" indent="0" algn="ctr" defTabSz="914400" eaLnBrk="0" fontAlgn="auto">
                        <a:lnSpc>
                          <a:spcPct val="123000"/>
                        </a:lnSpc>
                        <a:spcBef>
                          <a:spcPts val="0"/>
                        </a:spcBef>
                        <a:spcAft>
                          <a:spcPts val="0"/>
                        </a:spcAft>
                        <a:buFontTx/>
                        <a:buNone/>
                      </a:pPr>
                      <a:r>
                        <a:rPr lang="en-US" altLang="ko-KR" sz="1800" strike="noStrike" kern="1200" cap="none" spc="-150" baseline="0" dirty="0">
                          <a:latin typeface="맑은 고딕" panose="020B0503020000020004" pitchFamily="50" charset="-127"/>
                          <a:ea typeface="맑은 고딕" panose="020B0503020000020004" pitchFamily="50" charset="-127"/>
                          <a:cs typeface="맑은 고딕 Semilight" panose="020B0502040204020203" pitchFamily="50" charset="-127"/>
                        </a:rPr>
                        <a:t>F</a:t>
                      </a:r>
                      <a:endParaRPr lang="ko-KR" altLang="en-US" sz="1800" b="1" strike="noStrike" kern="1200" cap="none" spc="-150" baseline="0" dirty="0">
                        <a:solidFill>
                          <a:schemeClr val="bg1"/>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광고 </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PR </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회사</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대표</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남</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50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20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extLst>
                  <a:ext uri="{0D108BD9-81ED-4DB2-BD59-A6C34878D82A}">
                    <a16:rowId xmlns:a16="http://schemas.microsoft.com/office/drawing/2014/main" val="10006"/>
                  </a:ext>
                </a:extLst>
              </a:tr>
              <a:tr h="443024">
                <a:tc>
                  <a:txBody>
                    <a:bodyPr/>
                    <a:lstStyle/>
                    <a:p>
                      <a:pPr marL="0" indent="0" algn="ctr" defTabSz="914400" eaLnBrk="0" fontAlgn="auto">
                        <a:lnSpc>
                          <a:spcPct val="123000"/>
                        </a:lnSpc>
                        <a:spcBef>
                          <a:spcPts val="0"/>
                        </a:spcBef>
                        <a:spcAft>
                          <a:spcPts val="0"/>
                        </a:spcAft>
                        <a:buFontTx/>
                        <a:buNone/>
                      </a:pPr>
                      <a:r>
                        <a:rPr lang="en-US" altLang="ko-KR" sz="1800" strike="noStrike" kern="1200" cap="none" spc="-150" baseline="0" dirty="0">
                          <a:latin typeface="맑은 고딕" panose="020B0503020000020004" pitchFamily="50" charset="-127"/>
                          <a:ea typeface="맑은 고딕" panose="020B0503020000020004" pitchFamily="50" charset="-127"/>
                          <a:cs typeface="맑은 고딕 Semilight" panose="020B0502040204020203" pitchFamily="50" charset="-127"/>
                        </a:rPr>
                        <a:t>G</a:t>
                      </a:r>
                      <a:endParaRPr lang="ko-KR" altLang="en-US" sz="1800" b="1" strike="noStrike" kern="1200" cap="none" spc="-150" baseline="0" dirty="0">
                        <a:solidFill>
                          <a:schemeClr val="bg1"/>
                        </a:solidFill>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33020" marR="33020" marT="33020" marB="33020"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광고 </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PR </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회사</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상무</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여</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40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20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extLst>
                  <a:ext uri="{0D108BD9-81ED-4DB2-BD59-A6C34878D82A}">
                    <a16:rowId xmlns:a16="http://schemas.microsoft.com/office/drawing/2014/main" val="10007"/>
                  </a:ext>
                </a:extLst>
              </a:tr>
              <a:tr h="445860">
                <a:tc>
                  <a:txBody>
                    <a:bodyPr/>
                    <a:lstStyle/>
                    <a:p>
                      <a:pPr marL="0" marR="0" indent="0" algn="ctr" fontAlgn="base" latinLnBrk="1">
                        <a:lnSpc>
                          <a:spcPct val="123000"/>
                        </a:lnSpc>
                        <a:spcBef>
                          <a:spcPts val="0"/>
                        </a:spcBef>
                        <a:spcAft>
                          <a:spcPts val="0"/>
                        </a:spcAft>
                      </a:pPr>
                      <a:r>
                        <a:rPr 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H</a:t>
                      </a:r>
                      <a:endParaRPr lang="en-US" sz="2000" b="1" kern="0" spc="-150" baseline="0" dirty="0">
                        <a:solidFill>
                          <a:schemeClr val="bg1"/>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광고 </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PR </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회사</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이사</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남</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30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12</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extLst>
                  <a:ext uri="{0D108BD9-81ED-4DB2-BD59-A6C34878D82A}">
                    <a16:rowId xmlns:a16="http://schemas.microsoft.com/office/drawing/2014/main" val="3995496984"/>
                  </a:ext>
                </a:extLst>
              </a:tr>
              <a:tr h="445860">
                <a:tc>
                  <a:txBody>
                    <a:bodyPr/>
                    <a:lstStyle/>
                    <a:p>
                      <a:pPr marL="0" marR="0" indent="0" algn="ctr" fontAlgn="base" latinLnBrk="1">
                        <a:lnSpc>
                          <a:spcPct val="123000"/>
                        </a:lnSpc>
                        <a:spcBef>
                          <a:spcPts val="0"/>
                        </a:spcBef>
                        <a:spcAft>
                          <a:spcPts val="0"/>
                        </a:spcAft>
                      </a:pPr>
                      <a:r>
                        <a:rPr 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I</a:t>
                      </a:r>
                      <a:endParaRPr lang="en-US" sz="2000" b="1" kern="0" spc="-150" baseline="0" dirty="0">
                        <a:solidFill>
                          <a:schemeClr val="bg1"/>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S </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대학교</a:t>
                      </a: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교수</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남</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50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20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solidFill>
                      <a:schemeClr val="bg1">
                        <a:lumMod val="95000"/>
                      </a:schemeClr>
                    </a:solidFill>
                  </a:tcPr>
                </a:tc>
                <a:extLst>
                  <a:ext uri="{0D108BD9-81ED-4DB2-BD59-A6C34878D82A}">
                    <a16:rowId xmlns:a16="http://schemas.microsoft.com/office/drawing/2014/main" val="2365810261"/>
                  </a:ext>
                </a:extLst>
              </a:tr>
              <a:tr h="445860">
                <a:tc>
                  <a:txBody>
                    <a:bodyPr/>
                    <a:lstStyle/>
                    <a:p>
                      <a:pPr marL="0" marR="0" indent="0" algn="ctr" fontAlgn="base" latinLnBrk="1">
                        <a:lnSpc>
                          <a:spcPct val="123000"/>
                        </a:lnSpc>
                        <a:spcBef>
                          <a:spcPts val="0"/>
                        </a:spcBef>
                        <a:spcAft>
                          <a:spcPts val="0"/>
                        </a:spcAft>
                      </a:pPr>
                      <a:r>
                        <a:rPr 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J</a:t>
                      </a:r>
                      <a:endParaRPr lang="en-US" sz="2000" b="1" kern="0" spc="-150" baseline="0" dirty="0">
                        <a:solidFill>
                          <a:schemeClr val="bg1"/>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sz="2000" kern="0" spc="-150" baseline="0">
                          <a:effectLst/>
                          <a:latin typeface="맑은 고딕" panose="020B0503020000020004" pitchFamily="50" charset="-127"/>
                          <a:ea typeface="맑은 고딕" panose="020B0503020000020004" pitchFamily="50" charset="-127"/>
                          <a:cs typeface="맑은 고딕 Semilight" panose="020B0502040204020203" pitchFamily="50" charset="-127"/>
                        </a:rPr>
                        <a:t>H </a:t>
                      </a:r>
                      <a:r>
                        <a:rPr lang="ko-KR" altLang="en-US" sz="2000" kern="0" spc="-150" baseline="0">
                          <a:effectLst/>
                          <a:latin typeface="맑은 고딕" panose="020B0503020000020004" pitchFamily="50" charset="-127"/>
                          <a:ea typeface="맑은 고딕" panose="020B0503020000020004" pitchFamily="50" charset="-127"/>
                          <a:cs typeface="맑은 고딕 Semilight" panose="020B0502040204020203" pitchFamily="50" charset="-127"/>
                        </a:rPr>
                        <a:t>대학교</a:t>
                      </a:r>
                      <a:r>
                        <a:rPr lang="en-US" altLang="ko-KR" sz="2000" kern="0" spc="-150" baseline="0">
                          <a:effectLst/>
                          <a:latin typeface="맑은 고딕" panose="020B0503020000020004" pitchFamily="50" charset="-127"/>
                          <a:ea typeface="맑은 고딕" panose="020B0503020000020004" pitchFamily="50" charset="-127"/>
                          <a:cs typeface="맑은 고딕 Semilight" panose="020B0502040204020203" pitchFamily="50" charset="-127"/>
                        </a:rPr>
                        <a:t>/</a:t>
                      </a:r>
                      <a:r>
                        <a:rPr lang="ko-KR" altLang="en-US" sz="2000" kern="0" spc="-150" baseline="0">
                          <a:effectLst/>
                          <a:latin typeface="맑은 고딕" panose="020B0503020000020004" pitchFamily="50" charset="-127"/>
                          <a:ea typeface="맑은 고딕" panose="020B0503020000020004" pitchFamily="50" charset="-127"/>
                          <a:cs typeface="맑은 고딕 Semilight" panose="020B0502040204020203" pitchFamily="50" charset="-127"/>
                        </a:rPr>
                        <a:t>교수</a:t>
                      </a:r>
                      <a:endParaRPr lang="ko-KR" altLang="en-US" sz="2000" kern="0" spc="-150" baseline="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ko-KR" altLang="en-US" sz="2000" kern="0" spc="-150" baseline="0">
                          <a:effectLst/>
                          <a:latin typeface="맑은 고딕" panose="020B0503020000020004" pitchFamily="50" charset="-127"/>
                          <a:ea typeface="맑은 고딕" panose="020B0503020000020004" pitchFamily="50" charset="-127"/>
                          <a:cs typeface="맑은 고딕 Semilight" panose="020B0502040204020203" pitchFamily="50" charset="-127"/>
                        </a:rPr>
                        <a:t>남</a:t>
                      </a:r>
                      <a:endParaRPr lang="ko-KR" altLang="en-US" sz="2000" kern="0" spc="-150" baseline="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50</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대</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tc>
                  <a:txBody>
                    <a:bodyPr/>
                    <a:lstStyle/>
                    <a:p>
                      <a:pPr marL="0" marR="0" indent="0" algn="ctr" fontAlgn="base" latinLnBrk="1">
                        <a:lnSpc>
                          <a:spcPct val="123000"/>
                        </a:lnSpc>
                        <a:spcBef>
                          <a:spcPts val="0"/>
                        </a:spcBef>
                        <a:spcAft>
                          <a:spcPts val="0"/>
                        </a:spcAft>
                      </a:pPr>
                      <a:r>
                        <a:rPr lang="en-US" altLang="ko-KR"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16</a:t>
                      </a:r>
                      <a:r>
                        <a:rPr lang="ko-KR" altLang="en-US" sz="2000" kern="0" spc="-150" baseline="0" dirty="0">
                          <a:effectLst/>
                          <a:latin typeface="맑은 고딕" panose="020B0503020000020004" pitchFamily="50" charset="-127"/>
                          <a:ea typeface="맑은 고딕" panose="020B0503020000020004" pitchFamily="50" charset="-127"/>
                          <a:cs typeface="맑은 고딕 Semilight" panose="020B0502040204020203" pitchFamily="50" charset="-127"/>
                        </a:rPr>
                        <a:t>년</a:t>
                      </a:r>
                      <a:endParaRPr lang="ko-KR" altLang="en-US" sz="2000" kern="0" spc="-150" baseline="0" dirty="0">
                        <a:solidFill>
                          <a:srgbClr val="000000"/>
                        </a:solidFill>
                        <a:effectLst/>
                        <a:latin typeface="맑은 고딕" panose="020B0503020000020004" pitchFamily="50" charset="-127"/>
                        <a:ea typeface="맑은 고딕" panose="020B0503020000020004" pitchFamily="50" charset="-127"/>
                        <a:cs typeface="맑은 고딕 Semilight" panose="020B0502040204020203" pitchFamily="50" charset="-127"/>
                      </a:endParaRPr>
                    </a:p>
                  </a:txBody>
                  <a:tcPr marL="64770" marR="64770" marT="17907" marB="17907" anchor="ctr"/>
                </a:tc>
                <a:extLst>
                  <a:ext uri="{0D108BD9-81ED-4DB2-BD59-A6C34878D82A}">
                    <a16:rowId xmlns:a16="http://schemas.microsoft.com/office/drawing/2014/main" val="853798129"/>
                  </a:ext>
                </a:extLst>
              </a:tr>
            </a:tbl>
          </a:graphicData>
        </a:graphic>
      </p:graphicFrame>
      <p:sp>
        <p:nvSpPr>
          <p:cNvPr id="8" name="Shape 139">
            <a:extLst>
              <a:ext uri="{FF2B5EF4-FFF2-40B4-BE49-F238E27FC236}">
                <a16:creationId xmlns:a16="http://schemas.microsoft.com/office/drawing/2014/main" id="{8A5FA841-A568-486D-92FD-99B3F254EFD7}"/>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연구방법</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hape 317"/>
          <p:cNvSpPr/>
          <p:nvPr/>
        </p:nvSpPr>
        <p:spPr>
          <a:xfrm>
            <a:off x="3034569" y="2852190"/>
            <a:ext cx="5829053" cy="40128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46302" tIns="46302" rIns="46302" bIns="46302" numCol="1" anchor="ctr">
            <a:spAutoFit/>
          </a:bodyPr>
          <a:lstStyle/>
          <a:p>
            <a:pPr algn="l">
              <a:defRPr sz="1700" spc="-170">
                <a:solidFill>
                  <a:srgbClr val="818181"/>
                </a:solidFill>
              </a:defRPr>
            </a:pP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헬스 캠페인에 대한 </a:t>
            </a:r>
            <a:r>
              <a:rPr lang="ko-KR" altLang="en-US" sz="2000" b="1"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해외의 정부 광고 현황</a:t>
            </a: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은 </a:t>
            </a:r>
            <a:r>
              <a:rPr lang="ko-KR" altLang="en-US" sz="2000" dirty="0" err="1">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어떠한가</a:t>
            </a:r>
            <a:r>
              <a:rPr lang="en-US" altLang="ko-KR"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a:t>
            </a:r>
          </a:p>
        </p:txBody>
      </p:sp>
      <p:sp>
        <p:nvSpPr>
          <p:cNvPr id="323" name="Shape 323"/>
          <p:cNvSpPr/>
          <p:nvPr/>
        </p:nvSpPr>
        <p:spPr>
          <a:xfrm>
            <a:off x="3034569" y="3881333"/>
            <a:ext cx="8917078" cy="40128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46302" tIns="46302" rIns="46302" bIns="46302" numCol="1" anchor="ctr">
            <a:spAutoFit/>
          </a:bodyPr>
          <a:lstStyle/>
          <a:p>
            <a:pPr algn="l">
              <a:defRPr sz="1700" spc="-170">
                <a:solidFill>
                  <a:srgbClr val="818181"/>
                </a:solidFill>
              </a:defRPr>
            </a:pP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헬스 캠페인에 대한 정부 광고의 </a:t>
            </a:r>
            <a:r>
              <a:rPr lang="ko-KR" altLang="en-US" sz="2000" b="1"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미디어 테크놀로지 활용 전략</a:t>
            </a: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은 어떠한 것이 있는가</a:t>
            </a:r>
            <a:r>
              <a:rPr lang="en-US" altLang="ko-KR"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cs typeface="Apple SD 산돌고딕 Neo 세미볼드체"/>
                <a:sym typeface="Apple SD 산돌고딕 Neo 세미볼드체"/>
              </a:rPr>
              <a:t>?</a:t>
            </a:r>
          </a:p>
        </p:txBody>
      </p:sp>
      <p:sp>
        <p:nvSpPr>
          <p:cNvPr id="325" name="Shape 325"/>
          <p:cNvSpPr/>
          <p:nvPr/>
        </p:nvSpPr>
        <p:spPr>
          <a:xfrm>
            <a:off x="3034569" y="4916766"/>
            <a:ext cx="5827129" cy="40128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46302" tIns="46302" rIns="46302" bIns="46302" numCol="1" anchor="ctr">
            <a:spAutoFit/>
          </a:bodyPr>
          <a:lstStyle/>
          <a:p>
            <a:pPr algn="l">
              <a:defRPr sz="1700" spc="-170">
                <a:solidFill>
                  <a:srgbClr val="818181"/>
                </a:solidFill>
              </a:defRPr>
            </a:pP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헬스 캠페인에 대한 </a:t>
            </a:r>
            <a:r>
              <a:rPr lang="ko-KR" altLang="en-US" sz="2000" b="1"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정부 광고의 </a:t>
            </a:r>
            <a:r>
              <a:rPr lang="en-US" altLang="ko-KR" sz="2000" b="1"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PEST </a:t>
            </a:r>
            <a:r>
              <a:rPr lang="ko-KR" altLang="en-US" sz="2000" b="1"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전략</a:t>
            </a: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은 무엇인가</a:t>
            </a:r>
            <a:r>
              <a:rPr lang="en-US" altLang="ko-KR"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a:t>
            </a:r>
          </a:p>
        </p:txBody>
      </p:sp>
      <p:sp>
        <p:nvSpPr>
          <p:cNvPr id="328" name="Shape 328"/>
          <p:cNvSpPr/>
          <p:nvPr/>
        </p:nvSpPr>
        <p:spPr>
          <a:xfrm>
            <a:off x="2200923" y="2343339"/>
            <a:ext cx="575050" cy="529294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46302" tIns="46302" rIns="46302" bIns="46302" numCol="1" anchor="ctr">
            <a:spAutoFit/>
          </a:bodyPr>
          <a:lstStyle/>
          <a:p>
            <a:pPr algn="l">
              <a:lnSpc>
                <a:spcPct val="150000"/>
              </a:lnSpc>
              <a:defRPr sz="4600" spc="-460">
                <a:solidFill>
                  <a:srgbClr val="DCDEE0"/>
                </a:solidFill>
                <a:latin typeface="Dinbol"/>
                <a:ea typeface="Dinbol"/>
                <a:cs typeface="Dinbol"/>
                <a:sym typeface="Dinbol"/>
              </a:defRPr>
            </a:pPr>
            <a:r>
              <a:rPr dirty="0">
                <a:solidFill>
                  <a:schemeClr val="bg2">
                    <a:lumMod val="50000"/>
                  </a:schemeClr>
                </a:solidFill>
              </a:rPr>
              <a:t>01</a:t>
            </a:r>
          </a:p>
          <a:p>
            <a:pPr algn="l">
              <a:lnSpc>
                <a:spcPct val="150000"/>
              </a:lnSpc>
              <a:defRPr sz="4600" spc="-460">
                <a:solidFill>
                  <a:srgbClr val="DCDEE0"/>
                </a:solidFill>
                <a:latin typeface="Dinbol"/>
                <a:ea typeface="Dinbol"/>
                <a:cs typeface="Dinbol"/>
                <a:sym typeface="Dinbol"/>
              </a:defRPr>
            </a:pPr>
            <a:r>
              <a:rPr dirty="0">
                <a:solidFill>
                  <a:schemeClr val="bg2">
                    <a:lumMod val="50000"/>
                  </a:schemeClr>
                </a:solidFill>
              </a:rPr>
              <a:t>02</a:t>
            </a:r>
          </a:p>
          <a:p>
            <a:pPr algn="l">
              <a:lnSpc>
                <a:spcPct val="150000"/>
              </a:lnSpc>
              <a:defRPr sz="4600" spc="-460">
                <a:solidFill>
                  <a:srgbClr val="DCDEE0"/>
                </a:solidFill>
                <a:latin typeface="Dinbol"/>
                <a:ea typeface="Dinbol"/>
                <a:cs typeface="Dinbol"/>
                <a:sym typeface="Dinbol"/>
              </a:defRPr>
            </a:pPr>
            <a:r>
              <a:rPr dirty="0">
                <a:solidFill>
                  <a:schemeClr val="bg2">
                    <a:lumMod val="50000"/>
                  </a:schemeClr>
                </a:solidFill>
              </a:rPr>
              <a:t>03</a:t>
            </a:r>
            <a:endParaRPr lang="en-US" altLang="ko-KR" dirty="0">
              <a:solidFill>
                <a:schemeClr val="bg2">
                  <a:lumMod val="50000"/>
                </a:schemeClr>
              </a:solidFill>
            </a:endParaRPr>
          </a:p>
          <a:p>
            <a:pPr algn="l">
              <a:lnSpc>
                <a:spcPct val="150000"/>
              </a:lnSpc>
              <a:defRPr sz="4600" spc="-460">
                <a:solidFill>
                  <a:srgbClr val="DCDEE0"/>
                </a:solidFill>
                <a:latin typeface="Dinbol"/>
                <a:ea typeface="Dinbol"/>
                <a:cs typeface="Dinbol"/>
                <a:sym typeface="Dinbol"/>
              </a:defRPr>
            </a:pPr>
            <a:r>
              <a:rPr lang="en-US" altLang="ko-KR" dirty="0">
                <a:solidFill>
                  <a:schemeClr val="bg2">
                    <a:lumMod val="50000"/>
                  </a:schemeClr>
                </a:solidFill>
              </a:rPr>
              <a:t>04</a:t>
            </a:r>
          </a:p>
          <a:p>
            <a:pPr algn="l">
              <a:lnSpc>
                <a:spcPct val="150000"/>
              </a:lnSpc>
              <a:defRPr sz="4600" spc="-460">
                <a:solidFill>
                  <a:srgbClr val="DCDEE0"/>
                </a:solidFill>
                <a:latin typeface="Dinbol"/>
                <a:ea typeface="Dinbol"/>
                <a:cs typeface="Dinbol"/>
                <a:sym typeface="Dinbol"/>
              </a:defRPr>
            </a:pPr>
            <a:r>
              <a:rPr lang="en-US" altLang="ko-KR" dirty="0">
                <a:solidFill>
                  <a:schemeClr val="bg2">
                    <a:lumMod val="50000"/>
                  </a:schemeClr>
                </a:solidFill>
              </a:rPr>
              <a:t>05</a:t>
            </a:r>
            <a:endParaRPr dirty="0">
              <a:solidFill>
                <a:schemeClr val="bg2">
                  <a:lumMod val="50000"/>
                </a:schemeClr>
              </a:solidFill>
            </a:endParaRPr>
          </a:p>
        </p:txBody>
      </p:sp>
      <p:sp>
        <p:nvSpPr>
          <p:cNvPr id="329" name="Shape 329"/>
          <p:cNvSpPr/>
          <p:nvPr/>
        </p:nvSpPr>
        <p:spPr>
          <a:xfrm>
            <a:off x="1712229" y="2115839"/>
            <a:ext cx="10774142" cy="5924564"/>
          </a:xfrm>
          <a:prstGeom prst="rect">
            <a:avLst/>
          </a:prstGeom>
          <a:noFill/>
          <a:ln w="12700" cap="flat">
            <a:solidFill>
              <a:srgbClr val="A6AAA9"/>
            </a:solidFill>
            <a:prstDash val="solid"/>
            <a:miter lim="400000"/>
          </a:ln>
          <a:effectLst/>
        </p:spPr>
        <p:txBody>
          <a:bodyPr wrap="square" lIns="46302" tIns="46302" rIns="46302" bIns="46302" numCol="1" anchor="ctr">
            <a:noAutofit/>
          </a:bodyPr>
          <a:lstStyle/>
          <a:p>
            <a:pPr>
              <a:defRPr sz="2000">
                <a:solidFill>
                  <a:srgbClr val="FFFFFF"/>
                </a:solidFill>
              </a:defRPr>
            </a:pPr>
            <a:endParaRPr/>
          </a:p>
        </p:txBody>
      </p:sp>
      <p:sp>
        <p:nvSpPr>
          <p:cNvPr id="339" name="Shape 339"/>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p>
        </p:txBody>
      </p:sp>
      <p:sp>
        <p:nvSpPr>
          <p:cNvPr id="340" name="Shape 340"/>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p>
        </p:txBody>
      </p:sp>
      <p:sp>
        <p:nvSpPr>
          <p:cNvPr id="341" name="Shape 341"/>
          <p:cNvSpPr/>
          <p:nvPr/>
        </p:nvSpPr>
        <p:spPr>
          <a:xfrm>
            <a:off x="1091805" y="1010651"/>
            <a:ext cx="2206907" cy="770617"/>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4400" b="1" dirty="0">
                <a:ln>
                  <a:solidFill>
                    <a:srgbClr val="696969">
                      <a:alpha val="1000"/>
                    </a:srgbClr>
                  </a:solidFill>
                </a:ln>
                <a:latin typeface="맑은 고딕" panose="020B0503020000020004" pitchFamily="50" charset="-127"/>
                <a:ea typeface="맑은 고딕" panose="020B0503020000020004" pitchFamily="50" charset="-127"/>
              </a:rPr>
              <a:t>연구문제</a:t>
            </a:r>
            <a:endParaRPr sz="4400" b="1" dirty="0">
              <a:ln>
                <a:solidFill>
                  <a:srgbClr val="696969">
                    <a:alpha val="1000"/>
                  </a:srgbClr>
                </a:solidFill>
              </a:ln>
              <a:latin typeface="맑은 고딕" panose="020B0503020000020004" pitchFamily="50" charset="-127"/>
              <a:ea typeface="맑은 고딕" panose="020B0503020000020004" pitchFamily="50" charset="-127"/>
            </a:endParaRPr>
          </a:p>
        </p:txBody>
      </p:sp>
      <p:sp>
        <p:nvSpPr>
          <p:cNvPr id="342" name="Shape 342"/>
          <p:cNvSpPr/>
          <p:nvPr/>
        </p:nvSpPr>
        <p:spPr>
          <a:xfrm>
            <a:off x="194004" y="833661"/>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t>0</a:t>
            </a:r>
            <a:r>
              <a:rPr lang="en-US" altLang="ko-KR" sz="6600" dirty="0"/>
              <a:t>2</a:t>
            </a:r>
            <a:endParaRPr sz="6600" dirty="0"/>
          </a:p>
        </p:txBody>
      </p:sp>
      <p:sp>
        <p:nvSpPr>
          <p:cNvPr id="35" name="Shape 325">
            <a:extLst>
              <a:ext uri="{FF2B5EF4-FFF2-40B4-BE49-F238E27FC236}">
                <a16:creationId xmlns:a16="http://schemas.microsoft.com/office/drawing/2014/main" id="{E0B15858-D8C7-4C90-9A9E-EF22EAD8A48A}"/>
              </a:ext>
            </a:extLst>
          </p:cNvPr>
          <p:cNvSpPr/>
          <p:nvPr/>
        </p:nvSpPr>
        <p:spPr>
          <a:xfrm>
            <a:off x="3034569" y="6014941"/>
            <a:ext cx="5992239" cy="40128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46302" tIns="46302" rIns="46302" bIns="46302" numCol="1" anchor="ctr">
            <a:spAutoFit/>
          </a:bodyPr>
          <a:lstStyle/>
          <a:p>
            <a:pPr algn="l">
              <a:defRPr sz="1700" spc="-170">
                <a:solidFill>
                  <a:srgbClr val="818181"/>
                </a:solidFill>
              </a:defRPr>
            </a:pP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헬스 캠페인에 대한 </a:t>
            </a:r>
            <a:r>
              <a:rPr lang="ko-KR" altLang="en-US" sz="2000" b="1"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정부 광고의 </a:t>
            </a:r>
            <a:r>
              <a:rPr lang="en-US" altLang="ko-KR" sz="2000" b="1"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SWOT </a:t>
            </a:r>
            <a:r>
              <a:rPr lang="ko-KR" altLang="en-US" sz="2000" b="1"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전략</a:t>
            </a: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은 무엇인가</a:t>
            </a:r>
            <a:r>
              <a:rPr lang="en-US" altLang="ko-KR"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a:t>
            </a:r>
          </a:p>
        </p:txBody>
      </p:sp>
      <p:sp>
        <p:nvSpPr>
          <p:cNvPr id="37" name="Shape 325">
            <a:extLst>
              <a:ext uri="{FF2B5EF4-FFF2-40B4-BE49-F238E27FC236}">
                <a16:creationId xmlns:a16="http://schemas.microsoft.com/office/drawing/2014/main" id="{A9108457-903E-4C5A-8FBB-8769EA98DBE7}"/>
              </a:ext>
            </a:extLst>
          </p:cNvPr>
          <p:cNvSpPr/>
          <p:nvPr/>
        </p:nvSpPr>
        <p:spPr>
          <a:xfrm>
            <a:off x="3034569" y="6944983"/>
            <a:ext cx="6063732" cy="40128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none" lIns="46302" tIns="46302" rIns="46302" bIns="46302" numCol="1" anchor="ctr">
            <a:spAutoFit/>
          </a:bodyPr>
          <a:lstStyle/>
          <a:p>
            <a:pPr algn="l">
              <a:defRPr sz="1700" spc="-170">
                <a:solidFill>
                  <a:srgbClr val="818181"/>
                </a:solidFill>
              </a:defRPr>
            </a:pP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헬스 캠페인에 관한 </a:t>
            </a:r>
            <a:r>
              <a:rPr lang="ko-KR" altLang="en-US" sz="2000" b="1"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정부 광고의 활성화 방안</a:t>
            </a:r>
            <a:r>
              <a:rPr lang="ko-KR" altLang="en-US"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은 무엇인가</a:t>
            </a:r>
            <a:r>
              <a:rPr lang="en-US" altLang="ko-KR" sz="2000" dirty="0">
                <a:ln>
                  <a:solidFill>
                    <a:srgbClr val="696969">
                      <a:alpha val="1000"/>
                    </a:srgbClr>
                  </a:solidFill>
                </a:ln>
                <a:solidFill>
                  <a:schemeClr val="tx1">
                    <a:lumMod val="75000"/>
                    <a:lumOff val="25000"/>
                  </a:schemeClr>
                </a:solidFill>
                <a:latin typeface="맑은 고딕" panose="020B0503020000020004" pitchFamily="50" charset="-127"/>
                <a:ea typeface="맑은 고딕" panose="020B0503020000020004" pitchFamily="50" charset="-127"/>
              </a:rPr>
              <a:t>?</a:t>
            </a:r>
          </a:p>
        </p:txBody>
      </p:sp>
      <p:sp>
        <p:nvSpPr>
          <p:cNvPr id="17" name="Shape 139">
            <a:extLst>
              <a:ext uri="{FF2B5EF4-FFF2-40B4-BE49-F238E27FC236}">
                <a16:creationId xmlns:a16="http://schemas.microsoft.com/office/drawing/2014/main" id="{6539777C-A2B5-47AF-BC44-A7A9EE7150E6}"/>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연구방법</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3867937731"/>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 name="pasted-image.pdf"/>
          <p:cNvPicPr>
            <a:picLocks noChangeAspect="1"/>
          </p:cNvPicPr>
          <p:nvPr/>
        </p:nvPicPr>
        <p:blipFill>
          <a:blip r:embed="rId2">
            <a:alphaModFix amt="47068"/>
          </a:blip>
          <a:stretch>
            <a:fillRect/>
          </a:stretch>
        </p:blipFill>
        <p:spPr>
          <a:xfrm>
            <a:off x="9481243" y="3417322"/>
            <a:ext cx="3971077" cy="5467497"/>
          </a:xfrm>
          <a:prstGeom prst="rect">
            <a:avLst/>
          </a:prstGeom>
          <a:ln w="3175">
            <a:miter lim="400000"/>
          </a:ln>
        </p:spPr>
      </p:pic>
      <p:sp>
        <p:nvSpPr>
          <p:cNvPr id="289" name="Shape 289"/>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a:p>
        </p:txBody>
      </p:sp>
      <p:sp>
        <p:nvSpPr>
          <p:cNvPr id="290" name="Shape 290"/>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a:p>
        </p:txBody>
      </p:sp>
      <p:sp>
        <p:nvSpPr>
          <p:cNvPr id="293" name="Shape 293"/>
          <p:cNvSpPr/>
          <p:nvPr/>
        </p:nvSpPr>
        <p:spPr>
          <a:xfrm>
            <a:off x="682776" y="1685162"/>
            <a:ext cx="5207407" cy="524394"/>
          </a:xfrm>
          <a:prstGeom prst="rect">
            <a:avLst/>
          </a:prstGeom>
          <a:blipFill>
            <a:blip r:embed="rId3"/>
          </a:blipFill>
          <a:ln w="3175">
            <a:miter lim="400000"/>
          </a:ln>
          <a:extLst>
            <a:ext uri="{C572A759-6A51-4108-AA02-DFA0A04FC94B}">
              <ma14:wrappingTextBoxFlag xmlns="" xmlns:ma14="http://schemas.microsoft.com/office/mac/drawingml/2011/main" val="1"/>
            </a:ext>
          </a:extLst>
        </p:spPr>
        <p:txBody>
          <a:bodyPr lIns="46302" tIns="46302" rIns="46302" bIns="46302" anchor="ctr"/>
          <a:lstStyle>
            <a:lvl1pPr>
              <a:defRPr sz="1800" spc="-180">
                <a:solidFill>
                  <a:srgbClr val="FFFFFF"/>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dirty="0">
                <a:ln>
                  <a:solidFill>
                    <a:srgbClr val="696969">
                      <a:alpha val="1000"/>
                    </a:srgbClr>
                  </a:solidFill>
                </a:ln>
                <a:latin typeface="맑은 고딕" panose="020B0503020000020004" pitchFamily="50" charset="-127"/>
                <a:ea typeface="맑은 고딕" panose="020B0503020000020004" pitchFamily="50" charset="-127"/>
              </a:rPr>
              <a:t>기존 미디어와 뉴미디어의 정책홍보기능</a:t>
            </a:r>
          </a:p>
        </p:txBody>
      </p:sp>
      <p:sp>
        <p:nvSpPr>
          <p:cNvPr id="303" name="Shape 303"/>
          <p:cNvSpPr/>
          <p:nvPr/>
        </p:nvSpPr>
        <p:spPr>
          <a:xfrm>
            <a:off x="816911" y="2902881"/>
            <a:ext cx="6295089" cy="4950215"/>
          </a:xfrm>
          <a:prstGeom prst="rect">
            <a:avLst/>
          </a:prstGeom>
          <a:ln w="101600">
            <a:solidFill>
              <a:srgbClr val="F3BE3C"/>
            </a:solidFill>
            <a:miter lim="400000"/>
          </a:ln>
        </p:spPr>
        <p:txBody>
          <a:bodyPr lIns="46302" tIns="46302" rIns="46302" bIns="46302" anchor="ctr"/>
          <a:lstStyle/>
          <a:p>
            <a:endParaRPr lang="ko-KR" altLang="en-US" sz="1600" dirty="0"/>
          </a:p>
        </p:txBody>
      </p:sp>
      <p:pic>
        <p:nvPicPr>
          <p:cNvPr id="12" name="그림 11">
            <a:extLst>
              <a:ext uri="{FF2B5EF4-FFF2-40B4-BE49-F238E27FC236}">
                <a16:creationId xmlns:a16="http://schemas.microsoft.com/office/drawing/2014/main" id="{54DF6E70-C00D-4972-958E-0FEE78F892A7}"/>
              </a:ext>
            </a:extLst>
          </p:cNvPr>
          <p:cNvPicPr>
            <a:picLocks noChangeAspect="1"/>
          </p:cNvPicPr>
          <p:nvPr/>
        </p:nvPicPr>
        <p:blipFill>
          <a:blip r:embed="rId4"/>
          <a:stretch>
            <a:fillRect/>
          </a:stretch>
        </p:blipFill>
        <p:spPr>
          <a:xfrm>
            <a:off x="1208291" y="3323315"/>
            <a:ext cx="5661584" cy="3407367"/>
          </a:xfrm>
          <a:prstGeom prst="rect">
            <a:avLst/>
          </a:prstGeom>
        </p:spPr>
      </p:pic>
      <p:sp>
        <p:nvSpPr>
          <p:cNvPr id="16" name="직사각형 15">
            <a:extLst>
              <a:ext uri="{FF2B5EF4-FFF2-40B4-BE49-F238E27FC236}">
                <a16:creationId xmlns:a16="http://schemas.microsoft.com/office/drawing/2014/main" id="{523E2825-0981-46AD-8FCE-4E345D6A771B}"/>
              </a:ext>
            </a:extLst>
          </p:cNvPr>
          <p:cNvSpPr/>
          <p:nvPr/>
        </p:nvSpPr>
        <p:spPr>
          <a:xfrm>
            <a:off x="816911" y="7151115"/>
            <a:ext cx="6096000" cy="461665"/>
          </a:xfrm>
          <a:prstGeom prst="rect">
            <a:avLst/>
          </a:prstGeom>
        </p:spPr>
        <p:txBody>
          <a:bodyPr>
            <a:spAutoFit/>
          </a:bodyPr>
          <a:lstStyle/>
          <a:p>
            <a:r>
              <a:rPr lang="ko-KR" altLang="en-US" sz="1200" dirty="0">
                <a:solidFill>
                  <a:srgbClr val="333333"/>
                </a:solidFill>
                <a:latin typeface="맑은 고딕" panose="020B0503020000020004" pitchFamily="50" charset="-127"/>
              </a:rPr>
              <a:t>자료</a:t>
            </a:r>
            <a:r>
              <a:rPr lang="en-US" altLang="ko-KR" sz="1200" dirty="0">
                <a:solidFill>
                  <a:srgbClr val="333333"/>
                </a:solidFill>
                <a:latin typeface="맑은 고딕" panose="020B0503020000020004" pitchFamily="50" charset="-127"/>
              </a:rPr>
              <a:t>: </a:t>
            </a:r>
            <a:r>
              <a:rPr lang="ko-KR" altLang="en-US" sz="1200" dirty="0">
                <a:solidFill>
                  <a:srgbClr val="333333"/>
                </a:solidFill>
                <a:latin typeface="맑은 고딕" panose="020B0503020000020004" pitchFamily="50" charset="-127"/>
              </a:rPr>
              <a:t>정부광고를 활용한 정책홍보 효율화 방안 연구</a:t>
            </a:r>
            <a:r>
              <a:rPr lang="en-US" altLang="ko-KR" sz="1200" dirty="0">
                <a:solidFill>
                  <a:srgbClr val="333333"/>
                </a:solidFill>
                <a:latin typeface="맑은 고딕" panose="020B0503020000020004" pitchFamily="50" charset="-127"/>
              </a:rPr>
              <a:t>(</a:t>
            </a:r>
            <a:r>
              <a:rPr lang="ko-KR" altLang="en-US" sz="1200" dirty="0" err="1">
                <a:solidFill>
                  <a:srgbClr val="333333"/>
                </a:solidFill>
                <a:latin typeface="맑은 고딕" panose="020B0503020000020004" pitchFamily="50" charset="-127"/>
              </a:rPr>
              <a:t>최일도외</a:t>
            </a:r>
            <a:r>
              <a:rPr lang="en-US" altLang="ko-KR" sz="1200" dirty="0">
                <a:solidFill>
                  <a:srgbClr val="333333"/>
                </a:solidFill>
                <a:latin typeface="맑은 고딕" panose="020B0503020000020004" pitchFamily="50" charset="-127"/>
              </a:rPr>
              <a:t>,2012)</a:t>
            </a:r>
          </a:p>
          <a:p>
            <a:r>
              <a:rPr lang="ko-KR" altLang="en-US" sz="1200" dirty="0">
                <a:solidFill>
                  <a:srgbClr val="333333"/>
                </a:solidFill>
                <a:latin typeface="맑은 고딕" panose="020B0503020000020004" pitchFamily="50" charset="-127"/>
              </a:rPr>
              <a:t>출처</a:t>
            </a:r>
            <a:r>
              <a:rPr lang="en-US" altLang="ko-KR" sz="1200" dirty="0">
                <a:solidFill>
                  <a:srgbClr val="333333"/>
                </a:solidFill>
                <a:latin typeface="맑은 고딕" panose="020B0503020000020004" pitchFamily="50" charset="-127"/>
              </a:rPr>
              <a:t>: </a:t>
            </a:r>
            <a:r>
              <a:rPr lang="ko-KR" altLang="en-US" sz="1200" dirty="0">
                <a:solidFill>
                  <a:srgbClr val="333333"/>
                </a:solidFill>
                <a:latin typeface="맑은 고딕" panose="020B0503020000020004" pitchFamily="50" charset="-127"/>
              </a:rPr>
              <a:t>한국언론진흥재단</a:t>
            </a:r>
            <a:endParaRPr lang="ko-KR" altLang="en-US" sz="1200" dirty="0"/>
          </a:p>
        </p:txBody>
      </p:sp>
      <p:sp>
        <p:nvSpPr>
          <p:cNvPr id="13" name="Shape 291">
            <a:extLst>
              <a:ext uri="{FF2B5EF4-FFF2-40B4-BE49-F238E27FC236}">
                <a16:creationId xmlns:a16="http://schemas.microsoft.com/office/drawing/2014/main" id="{DBF1E732-795B-4463-97C8-9709E0BD3B21}"/>
              </a:ext>
            </a:extLst>
          </p:cNvPr>
          <p:cNvSpPr/>
          <p:nvPr/>
        </p:nvSpPr>
        <p:spPr>
          <a:xfrm>
            <a:off x="1043256" y="896928"/>
            <a:ext cx="8307295" cy="709061"/>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ko-KR" altLang="en-US" sz="4000" b="1" dirty="0">
                <a:ln>
                  <a:solidFill>
                    <a:srgbClr val="696969">
                      <a:alpha val="1000"/>
                    </a:srgbClr>
                  </a:solidFill>
                </a:ln>
                <a:latin typeface="맑은 고딕" panose="020B0503020000020004" pitchFamily="50" charset="-127"/>
                <a:ea typeface="맑은 고딕" panose="020B0503020000020004" pitchFamily="50" charset="-127"/>
              </a:rPr>
              <a:t>미디어 테크놀로지를 활용한 정부 광고</a:t>
            </a:r>
          </a:p>
        </p:txBody>
      </p:sp>
      <p:sp>
        <p:nvSpPr>
          <p:cNvPr id="18" name="Shape 139">
            <a:extLst>
              <a:ext uri="{FF2B5EF4-FFF2-40B4-BE49-F238E27FC236}">
                <a16:creationId xmlns:a16="http://schemas.microsoft.com/office/drawing/2014/main" id="{56E3278C-8631-4F29-BA9E-4DCA801A5C2E}"/>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연구결과</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
        <p:nvSpPr>
          <p:cNvPr id="19" name="Shape 201">
            <a:extLst>
              <a:ext uri="{FF2B5EF4-FFF2-40B4-BE49-F238E27FC236}">
                <a16:creationId xmlns:a16="http://schemas.microsoft.com/office/drawing/2014/main" id="{A14ACE99-3A48-4180-B94F-B0FC5F8DA2AC}"/>
              </a:ext>
            </a:extLst>
          </p:cNvPr>
          <p:cNvSpPr/>
          <p:nvPr/>
        </p:nvSpPr>
        <p:spPr>
          <a:xfrm>
            <a:off x="7709741" y="2999941"/>
            <a:ext cx="5742579" cy="3265659"/>
          </a:xfrm>
          <a:prstGeom prst="rect">
            <a:avLst/>
          </a:prstGeom>
          <a:ln w="3175">
            <a:solidFill>
              <a:srgbClr val="696969">
                <a:alpha val="1000"/>
              </a:srgbClr>
            </a:solidFill>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lvl1pPr algn="l">
              <a:defRPr sz="1900" spc="-190">
                <a:solidFill>
                  <a:srgbClr val="404040"/>
                </a:solidFill>
                <a:latin typeface="Apple SD 산돌고딕 Neo 세미볼드체"/>
                <a:ea typeface="Apple SD 산돌고딕 Neo 세미볼드체"/>
                <a:cs typeface="Apple SD 산돌고딕 Neo 세미볼드체"/>
                <a:sym typeface="Apple SD 산돌고딕 Neo 세미볼드체"/>
              </a:defRPr>
            </a:lvl1pPr>
          </a:lstStyle>
          <a:p>
            <a:pPr marL="342900" indent="-342900" algn="just">
              <a:lnSpc>
                <a:spcPct val="150000"/>
              </a:lnSpc>
              <a:buClr>
                <a:schemeClr val="accent4"/>
              </a:buClr>
              <a:buFont typeface="Batang" panose="02030600000101010101" pitchFamily="18" charset="-127"/>
              <a:buChar char="▷"/>
            </a:pP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정부 광고를 통한 홍보전략으로 대중매체의 역할 분담을 명확하게 하여 노출효과와 메시지 전달 효과를 높이는 것이 중요하다</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p>
          <a:p>
            <a:pPr marL="342900" indent="-342900" algn="just">
              <a:lnSpc>
                <a:spcPct val="150000"/>
              </a:lnSpc>
              <a:buClr>
                <a:schemeClr val="accent4"/>
              </a:buClr>
              <a:buFont typeface="Batang" panose="02030600000101010101" pitchFamily="18" charset="-127"/>
              <a:buChar char="▷"/>
            </a:pPr>
            <a:r>
              <a:rPr lang="ko-KR" altLang="en-US" sz="2000" dirty="0">
                <a:solidFill>
                  <a:schemeClr val="bg2">
                    <a:lumMod val="25000"/>
                  </a:schemeClr>
                </a:solidFill>
                <a:latin typeface="맑은 고딕" panose="020B0503020000020004" pitchFamily="50" charset="-127"/>
                <a:ea typeface="맑은 고딕" panose="020B0503020000020004" pitchFamily="50" charset="-127"/>
              </a:rPr>
              <a:t>기존미디어와 뉴미디어인 인터넷이나 모바일 등의 매체를 통해 공중과의 관계를 개선하고 우호적인 태도를 형성하는 데 주력해야 하며 품질 향상과 디지털 전략을 마련해야 한다</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a:t>
            </a:r>
          </a:p>
        </p:txBody>
      </p:sp>
      <p:sp>
        <p:nvSpPr>
          <p:cNvPr id="15" name="Shape 198">
            <a:extLst>
              <a:ext uri="{FF2B5EF4-FFF2-40B4-BE49-F238E27FC236}">
                <a16:creationId xmlns:a16="http://schemas.microsoft.com/office/drawing/2014/main" id="{7442D7EA-7899-4A9F-B08B-E9C5A70335FB}"/>
              </a:ext>
            </a:extLst>
          </p:cNvPr>
          <p:cNvSpPr/>
          <p:nvPr/>
        </p:nvSpPr>
        <p:spPr>
          <a:xfrm>
            <a:off x="208519" y="675625"/>
            <a:ext cx="834737" cy="1109171"/>
          </a:xfrm>
          <a:prstGeom prst="rect">
            <a:avLst/>
          </a:prstGeom>
          <a:ln w="3175">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4600" spc="-460">
                <a:solidFill>
                  <a:srgbClr val="D3CCB0"/>
                </a:solidFill>
                <a:latin typeface="Dinbol"/>
                <a:ea typeface="Dinbol"/>
                <a:cs typeface="Dinbol"/>
                <a:sym typeface="Dinbol"/>
              </a:defRPr>
            </a:lvl1pPr>
          </a:lstStyle>
          <a:p>
            <a:r>
              <a:rPr sz="6600" dirty="0"/>
              <a:t>0</a:t>
            </a:r>
            <a:r>
              <a:rPr lang="en-US" altLang="ko-KR" sz="6600" dirty="0"/>
              <a:t>1</a:t>
            </a:r>
            <a:endParaRPr sz="6600" dirty="0"/>
          </a:p>
        </p:txBody>
      </p:sp>
    </p:spTree>
    <p:extLst>
      <p:ext uri="{BB962C8B-B14F-4D97-AF65-F5344CB8AC3E}">
        <p14:creationId xmlns:p14="http://schemas.microsoft.com/office/powerpoint/2010/main" val="671981431"/>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p:nvPr/>
        </p:nvSpPr>
        <p:spPr>
          <a:xfrm>
            <a:off x="1120623" y="2395534"/>
            <a:ext cx="12459910" cy="5609700"/>
          </a:xfrm>
          <a:prstGeom prst="rect">
            <a:avLst/>
          </a:prstGeom>
          <a:ln w="6350">
            <a:solidFill>
              <a:srgbClr val="696969"/>
            </a:solidFill>
            <a:miter lim="400000"/>
          </a:ln>
        </p:spPr>
        <p:txBody>
          <a:bodyPr lIns="46302" tIns="46302" rIns="46302" bIns="46302" anchor="ctr"/>
          <a:lstStyle/>
          <a:p>
            <a:pPr>
              <a:defRPr sz="2000">
                <a:solidFill>
                  <a:srgbClr val="FFFFFF"/>
                </a:solidFill>
              </a:defRPr>
            </a:pPr>
            <a:endParaRPr/>
          </a:p>
        </p:txBody>
      </p:sp>
      <p:pic>
        <p:nvPicPr>
          <p:cNvPr id="193" name="pasted-image.pdf"/>
          <p:cNvPicPr>
            <a:picLocks noChangeAspect="1"/>
          </p:cNvPicPr>
          <p:nvPr/>
        </p:nvPicPr>
        <p:blipFill>
          <a:blip r:embed="rId2">
            <a:alphaModFix amt="47068"/>
          </a:blip>
          <a:stretch>
            <a:fillRect/>
          </a:stretch>
        </p:blipFill>
        <p:spPr>
          <a:xfrm>
            <a:off x="12093814" y="3422503"/>
            <a:ext cx="3971077" cy="5467497"/>
          </a:xfrm>
          <a:prstGeom prst="rect">
            <a:avLst/>
          </a:prstGeom>
          <a:ln w="3175">
            <a:miter lim="400000"/>
          </a:ln>
        </p:spPr>
      </p:pic>
      <p:sp>
        <p:nvSpPr>
          <p:cNvPr id="195" name="Shape 195"/>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dirty="0"/>
          </a:p>
        </p:txBody>
      </p:sp>
      <p:sp>
        <p:nvSpPr>
          <p:cNvPr id="196" name="Shape 196"/>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dirty="0"/>
          </a:p>
        </p:txBody>
      </p:sp>
      <p:sp>
        <p:nvSpPr>
          <p:cNvPr id="197" name="Shape 197"/>
          <p:cNvSpPr/>
          <p:nvPr/>
        </p:nvSpPr>
        <p:spPr>
          <a:xfrm>
            <a:off x="866623" y="1098096"/>
            <a:ext cx="4729393" cy="709061"/>
          </a:xfrm>
          <a:prstGeom prst="rect">
            <a:avLst/>
          </a:prstGeom>
          <a:ln w="3175">
            <a:solidFill>
              <a:srgbClr val="696969">
                <a:alpha val="1000"/>
              </a:srgbClr>
            </a:solidFill>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en-US" altLang="ko-KR" sz="4000" b="1" dirty="0">
                <a:latin typeface="맑은 고딕" panose="020B0503020000020004" pitchFamily="50" charset="-127"/>
                <a:ea typeface="맑은 고딕" panose="020B0503020000020004" pitchFamily="50" charset="-127"/>
              </a:rPr>
              <a:t>1) VR</a:t>
            </a:r>
            <a:r>
              <a:rPr lang="ko-KR" altLang="en-US" sz="4000" b="1" dirty="0">
                <a:latin typeface="맑은 고딕" panose="020B0503020000020004" pitchFamily="50" charset="-127"/>
                <a:ea typeface="맑은 고딕" panose="020B0503020000020004" pitchFamily="50" charset="-127"/>
              </a:rPr>
              <a:t>의 현황 및 발전</a:t>
            </a:r>
          </a:p>
        </p:txBody>
      </p:sp>
      <p:sp>
        <p:nvSpPr>
          <p:cNvPr id="199" name="Shape 199"/>
          <p:cNvSpPr/>
          <p:nvPr/>
        </p:nvSpPr>
        <p:spPr>
          <a:xfrm>
            <a:off x="1120623" y="2256240"/>
            <a:ext cx="12477672" cy="139294"/>
          </a:xfrm>
          <a:prstGeom prst="rect">
            <a:avLst/>
          </a:prstGeom>
          <a:blipFill>
            <a:blip r:embed="rId3"/>
          </a:blipFill>
          <a:ln w="3175">
            <a:miter lim="400000"/>
          </a:ln>
          <a:extLst>
            <a:ext uri="{C572A759-6A51-4108-AA02-DFA0A04FC94B}">
              <ma14:wrappingTextBoxFlag xmlns="" xmlns:ma14="http://schemas.microsoft.com/office/mac/drawingml/2011/main" val="1"/>
            </a:ext>
          </a:extLst>
        </p:spPr>
        <p:txBody>
          <a:bodyPr lIns="46302" tIns="46302" rIns="46302" bIns="46302" anchor="ctr"/>
          <a:lstStyle/>
          <a:p>
            <a:pPr>
              <a:defRPr sz="2200" spc="-220">
                <a:solidFill>
                  <a:srgbClr val="FFFFFF"/>
                </a:solidFill>
                <a:latin typeface="Apple SD 산돌고딕 Neo 세미볼드체"/>
                <a:ea typeface="Apple SD 산돌고딕 Neo 세미볼드체"/>
                <a:cs typeface="Apple SD 산돌고딕 Neo 세미볼드체"/>
                <a:sym typeface="Apple SD 산돌고딕 Neo 세미볼드체"/>
              </a:defRPr>
            </a:pPr>
            <a:endParaRPr sz="1600" spc="-160" dirty="0"/>
          </a:p>
        </p:txBody>
      </p:sp>
      <p:sp>
        <p:nvSpPr>
          <p:cNvPr id="201" name="Shape 201"/>
          <p:cNvSpPr/>
          <p:nvPr/>
        </p:nvSpPr>
        <p:spPr>
          <a:xfrm>
            <a:off x="1120623" y="3040664"/>
            <a:ext cx="12077777" cy="4188988"/>
          </a:xfrm>
          <a:prstGeom prst="rect">
            <a:avLst/>
          </a:prstGeom>
          <a:ln w="3175">
            <a:solidFill>
              <a:srgbClr val="696969">
                <a:alpha val="1000"/>
              </a:srgbClr>
            </a:solidFill>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lvl1pPr algn="l">
              <a:defRPr sz="1900" spc="-190">
                <a:solidFill>
                  <a:srgbClr val="404040"/>
                </a:solidFill>
                <a:latin typeface="Apple SD 산돌고딕 Neo 세미볼드체"/>
                <a:ea typeface="Apple SD 산돌고딕 Neo 세미볼드체"/>
                <a:cs typeface="Apple SD 산돌고딕 Neo 세미볼드체"/>
                <a:sym typeface="Apple SD 산돌고딕 Neo 세미볼드체"/>
              </a:defRPr>
            </a:lvl1pPr>
          </a:lstStyle>
          <a:p>
            <a:pPr marL="342900" indent="-342900" algn="just">
              <a:lnSpc>
                <a:spcPct val="150000"/>
              </a:lnSpc>
              <a:buClr>
                <a:schemeClr val="accent4"/>
              </a:buClr>
              <a:buFont typeface="Batang" panose="02030600000101010101" pitchFamily="18" charset="-127"/>
              <a:buChar char="▷"/>
            </a:pPr>
            <a:r>
              <a:rPr lang="en-US" altLang="ko-KR" sz="2000" dirty="0">
                <a:solidFill>
                  <a:schemeClr val="bg2">
                    <a:lumMod val="25000"/>
                  </a:schemeClr>
                </a:solidFill>
                <a:latin typeface="맑은 고딕" panose="020B0503020000020004" pitchFamily="50" charset="-127"/>
                <a:ea typeface="맑은 고딕" panose="020B0503020000020004" pitchFamily="50" charset="-127"/>
              </a:rPr>
              <a:t>VR</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은 만들어진 가상의 환경은 이용자의 오감을 자극하며 실제와 비슷한 시간적</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공간적</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체험을 가하는 하도록 하여 단순 몰입할 뿐 아니라</a:t>
            </a:r>
          </a:p>
          <a:p>
            <a:pPr marL="342900" indent="-342900" algn="just">
              <a:lnSpc>
                <a:spcPct val="150000"/>
              </a:lnSpc>
              <a:buClr>
                <a:schemeClr val="accent4"/>
              </a:buClr>
              <a:buFont typeface="Batang" panose="02030600000101010101" pitchFamily="18" charset="-127"/>
              <a:buChar char="▷"/>
            </a:pP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실재하는 디바이스를 조작이나 명령을 등 가상현실 속에 구현된 것들과 상호작용이 가능하다고 정의하고 있다</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위키백과</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가상현실의 정의</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p>
          <a:p>
            <a:pPr marL="342900" indent="-342900" algn="just">
              <a:lnSpc>
                <a:spcPct val="150000"/>
              </a:lnSpc>
              <a:buClr>
                <a:schemeClr val="accent4"/>
              </a:buClr>
              <a:buFont typeface="Batang" panose="02030600000101010101" pitchFamily="18" charset="-127"/>
              <a:buChar char="▷"/>
            </a:pPr>
            <a:r>
              <a:rPr lang="en-US" altLang="ko-KR" sz="2000" dirty="0">
                <a:solidFill>
                  <a:schemeClr val="bg2">
                    <a:lumMod val="25000"/>
                  </a:schemeClr>
                </a:solidFill>
                <a:latin typeface="맑은 고딕" panose="020B0503020000020004" pitchFamily="50" charset="-127"/>
                <a:ea typeface="맑은 고딕" panose="020B0503020000020004" pitchFamily="50" charset="-127"/>
              </a:rPr>
              <a:t>ICT</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분야에서 주요분야인 가상현실영역은 다양한 분야에서 활용되고 있으며 그래픽 기술</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인공지능 기술</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생체인식기술</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네트워크기술의 발전과 스마트폰의 등장으로 일반인들이 가상현실을 접하기 </a:t>
            </a:r>
            <a:r>
              <a:rPr lang="ko-KR" altLang="en-US" sz="2000" dirty="0" err="1">
                <a:solidFill>
                  <a:schemeClr val="bg2">
                    <a:lumMod val="25000"/>
                  </a:schemeClr>
                </a:solidFill>
                <a:latin typeface="맑은 고딕" panose="020B0503020000020004" pitchFamily="50" charset="-127"/>
                <a:ea typeface="맑은 고딕" panose="020B0503020000020004" pitchFamily="50" charset="-127"/>
              </a:rPr>
              <a:t>용이해졌다</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a:t>
            </a:r>
          </a:p>
          <a:p>
            <a:pPr marL="342900" indent="-342900" algn="just">
              <a:lnSpc>
                <a:spcPct val="150000"/>
              </a:lnSpc>
              <a:buClr>
                <a:schemeClr val="accent4"/>
              </a:buClr>
              <a:buFont typeface="Batang" panose="02030600000101010101" pitchFamily="18" charset="-127"/>
              <a:buChar char="▷"/>
            </a:pPr>
            <a:r>
              <a:rPr lang="ko-KR" altLang="en-US" sz="2000" dirty="0">
                <a:solidFill>
                  <a:schemeClr val="bg2">
                    <a:lumMod val="25000"/>
                  </a:schemeClr>
                </a:solidFill>
                <a:latin typeface="맑은 고딕" panose="020B0503020000020004" pitchFamily="50" charset="-127"/>
                <a:ea typeface="맑은 고딕" panose="020B0503020000020004" pitchFamily="50" charset="-127"/>
              </a:rPr>
              <a:t>광고</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PR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분야에서 </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VR</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을 활성화하기 위해서는 먼저 킬러 콘텐츠를 육성하고</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아울러 소비자의 니즈에 맞춰 불편한 점을 개선하면서 소비자 및 업계의 인식을 개선해야 하며 </a:t>
            </a:r>
            <a:endParaRPr lang="en-US" altLang="ko-KR" sz="2000" dirty="0">
              <a:solidFill>
                <a:schemeClr val="bg2">
                  <a:lumMod val="25000"/>
                </a:schemeClr>
              </a:solidFill>
              <a:latin typeface="맑은 고딕" panose="020B0503020000020004" pitchFamily="50" charset="-127"/>
              <a:ea typeface="맑은 고딕" panose="020B0503020000020004" pitchFamily="50" charset="-127"/>
            </a:endParaRPr>
          </a:p>
          <a:p>
            <a:pPr marL="342900" indent="-342900" algn="just">
              <a:lnSpc>
                <a:spcPct val="150000"/>
              </a:lnSpc>
              <a:buClr>
                <a:schemeClr val="accent4"/>
              </a:buClr>
              <a:buFont typeface="Batang" panose="02030600000101010101" pitchFamily="18" charset="-127"/>
              <a:buChar char="▷"/>
            </a:pP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지속적인 광고</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PR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관련 </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VR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활성화 정책이 마련과</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중장기 관점에서 </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VR </a:t>
            </a:r>
            <a:r>
              <a:rPr lang="ko-KR" altLang="en-US" sz="2000" dirty="0">
                <a:solidFill>
                  <a:schemeClr val="bg2">
                    <a:lumMod val="25000"/>
                  </a:schemeClr>
                </a:solidFill>
                <a:latin typeface="맑은 고딕" panose="020B0503020000020004" pitchFamily="50" charset="-127"/>
                <a:ea typeface="맑은 고딕" panose="020B0503020000020004" pitchFamily="50" charset="-127"/>
              </a:rPr>
              <a:t>로드맵을 구축해야 한다</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a:t>
            </a:r>
            <a:r>
              <a:rPr lang="ko-KR" altLang="en-US" sz="2000" dirty="0" err="1">
                <a:solidFill>
                  <a:schemeClr val="bg2">
                    <a:lumMod val="25000"/>
                  </a:schemeClr>
                </a:solidFill>
                <a:latin typeface="맑은 고딕" panose="020B0503020000020004" pitchFamily="50" charset="-127"/>
                <a:ea typeface="맑은 고딕" panose="020B0503020000020004" pitchFamily="50" charset="-127"/>
              </a:rPr>
              <a:t>차영란</a:t>
            </a:r>
            <a:r>
              <a:rPr lang="en-US" altLang="ko-KR" sz="2000" dirty="0">
                <a:solidFill>
                  <a:schemeClr val="bg2">
                    <a:lumMod val="25000"/>
                  </a:schemeClr>
                </a:solidFill>
                <a:latin typeface="맑은 고딕" panose="020B0503020000020004" pitchFamily="50" charset="-127"/>
                <a:ea typeface="맑은 고딕" panose="020B0503020000020004" pitchFamily="50" charset="-127"/>
              </a:rPr>
              <a:t>, 2017)</a:t>
            </a:r>
          </a:p>
        </p:txBody>
      </p:sp>
      <p:sp>
        <p:nvSpPr>
          <p:cNvPr id="13" name="Shape 139">
            <a:extLst>
              <a:ext uri="{FF2B5EF4-FFF2-40B4-BE49-F238E27FC236}">
                <a16:creationId xmlns:a16="http://schemas.microsoft.com/office/drawing/2014/main" id="{1C5574A1-DE47-4270-B66F-69A85E7FAE4B}"/>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연구결과</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3331311315"/>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p:nvPr/>
        </p:nvSpPr>
        <p:spPr>
          <a:xfrm>
            <a:off x="1120623" y="2395534"/>
            <a:ext cx="12459910" cy="5609700"/>
          </a:xfrm>
          <a:prstGeom prst="rect">
            <a:avLst/>
          </a:prstGeom>
          <a:ln w="6350">
            <a:solidFill>
              <a:srgbClr val="696969"/>
            </a:solidFill>
            <a:miter lim="400000"/>
          </a:ln>
        </p:spPr>
        <p:txBody>
          <a:bodyPr lIns="46302" tIns="46302" rIns="46302" bIns="46302" anchor="ctr"/>
          <a:lstStyle/>
          <a:p>
            <a:pPr>
              <a:defRPr sz="2000">
                <a:solidFill>
                  <a:srgbClr val="FFFFFF"/>
                </a:solidFill>
              </a:defRPr>
            </a:pPr>
            <a:endParaRPr/>
          </a:p>
        </p:txBody>
      </p:sp>
      <p:pic>
        <p:nvPicPr>
          <p:cNvPr id="193" name="pasted-image.pdf"/>
          <p:cNvPicPr>
            <a:picLocks noChangeAspect="1"/>
          </p:cNvPicPr>
          <p:nvPr/>
        </p:nvPicPr>
        <p:blipFill>
          <a:blip r:embed="rId2">
            <a:alphaModFix amt="47068"/>
          </a:blip>
          <a:stretch>
            <a:fillRect/>
          </a:stretch>
        </p:blipFill>
        <p:spPr>
          <a:xfrm>
            <a:off x="12093814" y="3422503"/>
            <a:ext cx="3971077" cy="5467497"/>
          </a:xfrm>
          <a:prstGeom prst="rect">
            <a:avLst/>
          </a:prstGeom>
          <a:ln w="3175">
            <a:miter lim="400000"/>
          </a:ln>
        </p:spPr>
      </p:pic>
      <p:sp>
        <p:nvSpPr>
          <p:cNvPr id="195" name="Shape 195"/>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dirty="0"/>
          </a:p>
        </p:txBody>
      </p:sp>
      <p:sp>
        <p:nvSpPr>
          <p:cNvPr id="196" name="Shape 196"/>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dirty="0"/>
          </a:p>
        </p:txBody>
      </p:sp>
      <p:sp>
        <p:nvSpPr>
          <p:cNvPr id="197" name="Shape 197"/>
          <p:cNvSpPr/>
          <p:nvPr/>
        </p:nvSpPr>
        <p:spPr>
          <a:xfrm>
            <a:off x="968223" y="1077877"/>
            <a:ext cx="4745423" cy="709061"/>
          </a:xfrm>
          <a:prstGeom prst="rect">
            <a:avLst/>
          </a:prstGeom>
          <a:ln w="3175">
            <a:solidFill>
              <a:srgbClr val="696969">
                <a:alpha val="1000"/>
              </a:srgbClr>
            </a:solidFill>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en-US" altLang="ko-KR" sz="4000" b="1" dirty="0">
                <a:latin typeface="맑은 고딕" panose="020B0503020000020004" pitchFamily="50" charset="-127"/>
                <a:ea typeface="맑은 고딕" panose="020B0503020000020004" pitchFamily="50" charset="-127"/>
              </a:rPr>
              <a:t>2) AR</a:t>
            </a:r>
            <a:r>
              <a:rPr lang="ko-KR" altLang="en-US" sz="4000" b="1" dirty="0">
                <a:latin typeface="맑은 고딕" panose="020B0503020000020004" pitchFamily="50" charset="-127"/>
                <a:ea typeface="맑은 고딕" panose="020B0503020000020004" pitchFamily="50" charset="-127"/>
              </a:rPr>
              <a:t>의 현황 및 발전</a:t>
            </a:r>
          </a:p>
        </p:txBody>
      </p:sp>
      <p:sp>
        <p:nvSpPr>
          <p:cNvPr id="199" name="Shape 199"/>
          <p:cNvSpPr/>
          <p:nvPr/>
        </p:nvSpPr>
        <p:spPr>
          <a:xfrm>
            <a:off x="1120623" y="2256240"/>
            <a:ext cx="12477672" cy="139294"/>
          </a:xfrm>
          <a:prstGeom prst="rect">
            <a:avLst/>
          </a:prstGeom>
          <a:blipFill>
            <a:blip r:embed="rId3"/>
          </a:blipFill>
          <a:ln w="3175">
            <a:miter lim="400000"/>
          </a:ln>
          <a:extLst>
            <a:ext uri="{C572A759-6A51-4108-AA02-DFA0A04FC94B}">
              <ma14:wrappingTextBoxFlag xmlns="" xmlns:ma14="http://schemas.microsoft.com/office/mac/drawingml/2011/main" val="1"/>
            </a:ext>
          </a:extLst>
        </p:spPr>
        <p:txBody>
          <a:bodyPr lIns="46302" tIns="46302" rIns="46302" bIns="46302" anchor="ctr"/>
          <a:lstStyle/>
          <a:p>
            <a:pPr>
              <a:defRPr sz="2200" spc="-220">
                <a:solidFill>
                  <a:srgbClr val="FFFFFF"/>
                </a:solidFill>
                <a:latin typeface="Apple SD 산돌고딕 Neo 세미볼드체"/>
                <a:ea typeface="Apple SD 산돌고딕 Neo 세미볼드체"/>
                <a:cs typeface="Apple SD 산돌고딕 Neo 세미볼드체"/>
                <a:sym typeface="Apple SD 산돌고딕 Neo 세미볼드체"/>
              </a:defRPr>
            </a:pPr>
            <a:endParaRPr sz="1600" spc="-160" dirty="0"/>
          </a:p>
        </p:txBody>
      </p:sp>
      <p:sp>
        <p:nvSpPr>
          <p:cNvPr id="201" name="Shape 201"/>
          <p:cNvSpPr/>
          <p:nvPr/>
        </p:nvSpPr>
        <p:spPr>
          <a:xfrm>
            <a:off x="1311689" y="2231037"/>
            <a:ext cx="12077777" cy="4194952"/>
          </a:xfrm>
          <a:prstGeom prst="rect">
            <a:avLst/>
          </a:prstGeom>
          <a:ln w="3175">
            <a:solidFill>
              <a:srgbClr val="696969">
                <a:alpha val="1000"/>
              </a:srgbClr>
            </a:solidFill>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lvl1pPr algn="l">
              <a:defRPr sz="1900" spc="-190">
                <a:solidFill>
                  <a:srgbClr val="404040"/>
                </a:solidFill>
                <a:latin typeface="Apple SD 산돌고딕 Neo 세미볼드체"/>
                <a:ea typeface="Apple SD 산돌고딕 Neo 세미볼드체"/>
                <a:cs typeface="Apple SD 산돌고딕 Neo 세미볼드체"/>
                <a:sym typeface="Apple SD 산돌고딕 Neo 세미볼드체"/>
              </a:defRPr>
            </a:lvl1pPr>
          </a:lstStyle>
          <a:p>
            <a:pPr algn="just">
              <a:lnSpc>
                <a:spcPct val="150000"/>
              </a:lnSpc>
              <a:buClr>
                <a:schemeClr val="accent4"/>
              </a:buClr>
            </a:pPr>
            <a:endParaRPr lang="en-US" altLang="ko-KR" sz="1800" dirty="0">
              <a:solidFill>
                <a:schemeClr val="bg2">
                  <a:lumMod val="50000"/>
                </a:schemeClr>
              </a:solidFill>
              <a:latin typeface="맑은 고딕" panose="020B0503020000020004" pitchFamily="50" charset="-127"/>
              <a:ea typeface="맑은 고딕" panose="020B0503020000020004" pitchFamily="50" charset="-127"/>
            </a:endParaRPr>
          </a:p>
          <a:p>
            <a:pPr marL="342900" indent="-342900" algn="just">
              <a:lnSpc>
                <a:spcPct val="150000"/>
              </a:lnSpc>
              <a:buClr>
                <a:schemeClr val="accent4"/>
              </a:buClr>
              <a:buFont typeface="Batang" panose="02030600000101010101" pitchFamily="18" charset="-127"/>
              <a:buChar char="▷"/>
            </a:pPr>
            <a:r>
              <a:rPr lang="ko-KR" altLang="en-US" sz="1800" dirty="0">
                <a:solidFill>
                  <a:schemeClr val="bg2">
                    <a:lumMod val="50000"/>
                  </a:schemeClr>
                </a:solidFill>
                <a:latin typeface="맑은 고딕" panose="020B0503020000020004" pitchFamily="50" charset="-127"/>
                <a:ea typeface="맑은 고딕" panose="020B0503020000020004" pitchFamily="50" charset="-127"/>
              </a:rPr>
              <a:t> </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AR</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은</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 MR(Mixed Reality: </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혼합현실</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의 한 분야로 사용자가 눈으로 보는 실제 환경에 </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3</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차원 가상영상을 합성하여 현실에 존재하는 사물처럼 보이게 하는 컴퓨터 그래픽 시스템이다</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a:t>
            </a:r>
          </a:p>
          <a:p>
            <a:pPr marL="342900" indent="-342900" algn="just">
              <a:lnSpc>
                <a:spcPct val="150000"/>
              </a:lnSpc>
              <a:buClr>
                <a:schemeClr val="accent4"/>
              </a:buClr>
              <a:buFont typeface="Batang" panose="02030600000101010101" pitchFamily="18" charset="-127"/>
              <a:buChar char="▷"/>
            </a:pPr>
            <a:endParaRPr lang="en-US" altLang="ko-KR" sz="1800" dirty="0">
              <a:solidFill>
                <a:schemeClr val="bg2">
                  <a:lumMod val="50000"/>
                </a:schemeClr>
              </a:solidFill>
              <a:latin typeface="맑은 고딕" panose="020B0503020000020004" pitchFamily="50" charset="-127"/>
              <a:ea typeface="맑은 고딕" panose="020B0503020000020004" pitchFamily="50" charset="-127"/>
            </a:endParaRPr>
          </a:p>
          <a:p>
            <a:pPr marL="342900" indent="-342900" algn="just">
              <a:lnSpc>
                <a:spcPct val="150000"/>
              </a:lnSpc>
              <a:buClr>
                <a:schemeClr val="accent4"/>
              </a:buClr>
              <a:buFont typeface="Batang" panose="02030600000101010101" pitchFamily="18" charset="-127"/>
              <a:buChar char="▷"/>
            </a:pP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실감미디어 </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AR</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은 </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2016</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년 포켓몬</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GO</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의 성공으로 인해 급속도로 대중화되어 생활 속 기술로 발전하였다</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a:t>
            </a:r>
          </a:p>
          <a:p>
            <a:pPr marL="342900" indent="-342900" algn="just">
              <a:lnSpc>
                <a:spcPct val="150000"/>
              </a:lnSpc>
              <a:buClr>
                <a:schemeClr val="accent4"/>
              </a:buClr>
              <a:buFont typeface="Batang" panose="02030600000101010101" pitchFamily="18" charset="-127"/>
              <a:buChar char="▷"/>
            </a:pPr>
            <a:endParaRPr lang="en-US" altLang="ko-KR" sz="1800" dirty="0">
              <a:solidFill>
                <a:schemeClr val="bg2">
                  <a:lumMod val="50000"/>
                </a:schemeClr>
              </a:solidFill>
              <a:latin typeface="맑은 고딕" panose="020B0503020000020004" pitchFamily="50" charset="-127"/>
              <a:ea typeface="맑은 고딕" panose="020B0503020000020004" pitchFamily="50" charset="-127"/>
            </a:endParaRPr>
          </a:p>
          <a:p>
            <a:pPr marL="342900" indent="-342900" algn="just">
              <a:lnSpc>
                <a:spcPct val="150000"/>
              </a:lnSpc>
              <a:buClr>
                <a:schemeClr val="accent4"/>
              </a:buClr>
              <a:buFont typeface="Batang" panose="02030600000101010101" pitchFamily="18" charset="-127"/>
              <a:buChar char="▷"/>
            </a:pP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전투기의 </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HUD</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와 스마트폰을 거쳐 안경형태까지 다양한 기기에 적용되며 성장하였다</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a:t>
            </a:r>
          </a:p>
          <a:p>
            <a:pPr marL="342900" indent="-342900" algn="just">
              <a:lnSpc>
                <a:spcPct val="150000"/>
              </a:lnSpc>
              <a:buClr>
                <a:schemeClr val="accent4"/>
              </a:buClr>
              <a:buFont typeface="Batang" panose="02030600000101010101" pitchFamily="18" charset="-127"/>
              <a:buChar char="▷"/>
            </a:pPr>
            <a:endParaRPr lang="en-US" altLang="ko-KR" sz="1800" dirty="0">
              <a:solidFill>
                <a:schemeClr val="bg2">
                  <a:lumMod val="50000"/>
                </a:schemeClr>
              </a:solidFill>
              <a:latin typeface="맑은 고딕" panose="020B0503020000020004" pitchFamily="50" charset="-127"/>
              <a:ea typeface="맑은 고딕" panose="020B0503020000020004" pitchFamily="50" charset="-127"/>
            </a:endParaRPr>
          </a:p>
          <a:p>
            <a:pPr marL="342900" indent="-342900" algn="just">
              <a:lnSpc>
                <a:spcPct val="150000"/>
              </a:lnSpc>
              <a:buClr>
                <a:schemeClr val="accent4"/>
              </a:buClr>
              <a:buFont typeface="Batang" panose="02030600000101010101" pitchFamily="18" charset="-127"/>
              <a:buChar char="▷"/>
            </a:pPr>
            <a:r>
              <a:rPr lang="ko-KR" altLang="en-US" sz="1800" dirty="0">
                <a:solidFill>
                  <a:schemeClr val="bg2">
                    <a:lumMod val="50000"/>
                  </a:schemeClr>
                </a:solidFill>
                <a:latin typeface="맑은 고딕" panose="020B0503020000020004" pitchFamily="50" charset="-127"/>
                <a:ea typeface="맑은 고딕" panose="020B0503020000020004" pitchFamily="50" charset="-127"/>
              </a:rPr>
              <a:t>게임</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 </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영상 등 엔터테인먼트 분야로 성장하다가 헬스케어</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 </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부동산</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 </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쇼핑</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 </a:t>
            </a:r>
            <a:r>
              <a:rPr lang="ko-KR" altLang="en-US" sz="1800" dirty="0">
                <a:solidFill>
                  <a:schemeClr val="bg2">
                    <a:lumMod val="50000"/>
                  </a:schemeClr>
                </a:solidFill>
                <a:latin typeface="맑은 고딕" panose="020B0503020000020004" pitchFamily="50" charset="-127"/>
                <a:ea typeface="맑은 고딕" panose="020B0503020000020004" pitchFamily="50" charset="-127"/>
              </a:rPr>
              <a:t>교육 등 활용범위가 확대되고 있다</a:t>
            </a:r>
            <a:r>
              <a:rPr lang="en-US" altLang="ko-KR" sz="1800" dirty="0">
                <a:solidFill>
                  <a:schemeClr val="bg2">
                    <a:lumMod val="50000"/>
                  </a:schemeClr>
                </a:solidFill>
                <a:latin typeface="맑은 고딕" panose="020B0503020000020004" pitchFamily="50" charset="-127"/>
                <a:ea typeface="맑은 고딕" panose="020B0503020000020004" pitchFamily="50" charset="-127"/>
              </a:rPr>
              <a:t>.</a:t>
            </a:r>
          </a:p>
          <a:p>
            <a:pPr marL="342900" indent="-342900" algn="just">
              <a:lnSpc>
                <a:spcPct val="150000"/>
              </a:lnSpc>
              <a:buClr>
                <a:schemeClr val="accent4"/>
              </a:buClr>
              <a:buFont typeface="Batang" panose="02030600000101010101" pitchFamily="18" charset="-127"/>
              <a:buChar char="▷"/>
            </a:pPr>
            <a:endParaRPr lang="en-US" altLang="ko-KR" sz="1800" dirty="0">
              <a:solidFill>
                <a:schemeClr val="bg2">
                  <a:lumMod val="50000"/>
                </a:schemeClr>
              </a:solidFill>
              <a:latin typeface="맑은 고딕" panose="020B0503020000020004" pitchFamily="50" charset="-127"/>
              <a:ea typeface="맑은 고딕" panose="020B0503020000020004" pitchFamily="50" charset="-127"/>
            </a:endParaRPr>
          </a:p>
        </p:txBody>
      </p:sp>
      <p:sp>
        <p:nvSpPr>
          <p:cNvPr id="15" name="Shape 139">
            <a:extLst>
              <a:ext uri="{FF2B5EF4-FFF2-40B4-BE49-F238E27FC236}">
                <a16:creationId xmlns:a16="http://schemas.microsoft.com/office/drawing/2014/main" id="{FECDAE6A-D8BA-4591-8A65-CF09C426C438}"/>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연구결과</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pic>
        <p:nvPicPr>
          <p:cNvPr id="11" name="Picture 2" descr="http://cdn4.tricksmachine.com/wp-content/uploads/2012/05/reality-virtuality_continuum.jpg">
            <a:extLst>
              <a:ext uri="{FF2B5EF4-FFF2-40B4-BE49-F238E27FC236}">
                <a16:creationId xmlns:a16="http://schemas.microsoft.com/office/drawing/2014/main" id="{6D8EECC4-62E8-4909-A9CB-6730A0D0839C}"/>
              </a:ext>
            </a:extLst>
          </p:cNvPr>
          <p:cNvPicPr>
            <a:picLocks noChangeAspect="1" noChangeArrowheads="1"/>
          </p:cNvPicPr>
          <p:nvPr/>
        </p:nvPicPr>
        <p:blipFill>
          <a:blip r:embed="rId4"/>
          <a:srcRect/>
          <a:stretch>
            <a:fillRect/>
          </a:stretch>
        </p:blipFill>
        <p:spPr bwMode="auto">
          <a:xfrm>
            <a:off x="2803154" y="6168860"/>
            <a:ext cx="5007617" cy="1410289"/>
          </a:xfrm>
          <a:prstGeom prst="rect">
            <a:avLst/>
          </a:prstGeom>
          <a:noFill/>
        </p:spPr>
      </p:pic>
      <p:pic>
        <p:nvPicPr>
          <p:cNvPr id="12" name="그림 11" descr="그리기이(가) 표시된 사진&#10;&#10;자동 생성된 설명">
            <a:extLst>
              <a:ext uri="{FF2B5EF4-FFF2-40B4-BE49-F238E27FC236}">
                <a16:creationId xmlns:a16="http://schemas.microsoft.com/office/drawing/2014/main" id="{5EF9B87B-4057-483C-9178-5FCFF1A842FE}"/>
              </a:ext>
            </a:extLst>
          </p:cNvPr>
          <p:cNvPicPr>
            <a:picLocks noChangeAspect="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9302236" y="6168860"/>
            <a:ext cx="1684736" cy="1684736"/>
          </a:xfrm>
          <a:prstGeom prst="rect">
            <a:avLst/>
          </a:prstGeom>
        </p:spPr>
      </p:pic>
      <p:sp>
        <p:nvSpPr>
          <p:cNvPr id="13" name="직사각형 12">
            <a:extLst>
              <a:ext uri="{FF2B5EF4-FFF2-40B4-BE49-F238E27FC236}">
                <a16:creationId xmlns:a16="http://schemas.microsoft.com/office/drawing/2014/main" id="{64EC5419-FACD-4619-B627-7999D0CA5A8C}"/>
              </a:ext>
            </a:extLst>
          </p:cNvPr>
          <p:cNvSpPr/>
          <p:nvPr/>
        </p:nvSpPr>
        <p:spPr>
          <a:xfrm>
            <a:off x="3823500" y="7476695"/>
            <a:ext cx="2472473" cy="341568"/>
          </a:xfrm>
          <a:prstGeom prst="rect">
            <a:avLst/>
          </a:prstGeom>
        </p:spPr>
        <p:txBody>
          <a:bodyPr wrap="none">
            <a:spAutoFit/>
          </a:bodyPr>
          <a:lstStyle/>
          <a:p>
            <a:pPr algn="ctr" fontAlgn="base">
              <a:lnSpc>
                <a:spcPct val="130000"/>
              </a:lnSpc>
            </a:pPr>
            <a:r>
              <a:rPr lang="ko-KR" altLang="en-US" sz="1400" kern="0" spc="-80" dirty="0">
                <a:solidFill>
                  <a:srgbClr val="000000"/>
                </a:solidFill>
                <a:latin typeface="맑은 고딕" panose="020B0503020000020004" pitchFamily="50" charset="-127"/>
                <a:ea typeface="맑은 고딕" panose="020B0503020000020004" pitchFamily="50" charset="-127"/>
              </a:rPr>
              <a:t>자료</a:t>
            </a:r>
            <a:r>
              <a:rPr lang="en-US" altLang="ko-KR" sz="1400" kern="0" spc="-80" dirty="0">
                <a:solidFill>
                  <a:srgbClr val="000000"/>
                </a:solidFill>
                <a:latin typeface="맑은 고딕" panose="020B0503020000020004" pitchFamily="50" charset="-127"/>
                <a:ea typeface="맑은 고딕" panose="020B0503020000020004" pitchFamily="50" charset="-127"/>
              </a:rPr>
              <a:t>: </a:t>
            </a:r>
            <a:r>
              <a:rPr lang="ko-KR" altLang="en-US" sz="1400" kern="0" spc="-80" dirty="0">
                <a:solidFill>
                  <a:srgbClr val="000000"/>
                </a:solidFill>
                <a:latin typeface="맑은 고딕" panose="020B0503020000020004" pitchFamily="50" charset="-127"/>
                <a:ea typeface="맑은 고딕" panose="020B0503020000020004" pitchFamily="50" charset="-127"/>
              </a:rPr>
              <a:t>현실</a:t>
            </a:r>
            <a:r>
              <a:rPr lang="en-US" altLang="ko-KR" sz="1400" kern="0" spc="-30" dirty="0">
                <a:solidFill>
                  <a:srgbClr val="000000"/>
                </a:solidFill>
                <a:latin typeface="맑은 고딕" panose="020B0503020000020004" pitchFamily="50" charset="-127"/>
                <a:ea typeface="맑은 고딕" panose="020B0503020000020004" pitchFamily="50" charset="-127"/>
              </a:rPr>
              <a:t>-</a:t>
            </a:r>
            <a:r>
              <a:rPr lang="ko-KR" altLang="en-US" sz="1400" kern="0" spc="-80" dirty="0">
                <a:solidFill>
                  <a:srgbClr val="000000"/>
                </a:solidFill>
                <a:latin typeface="맑은 고딕" panose="020B0503020000020004" pitchFamily="50" charset="-127"/>
                <a:ea typeface="맑은 고딕" panose="020B0503020000020004" pitchFamily="50" charset="-127"/>
              </a:rPr>
              <a:t>가상 환경 연속체계</a:t>
            </a:r>
            <a:endParaRPr lang="ko-KR" altLang="en-US" sz="1400" kern="0" dirty="0">
              <a:solidFill>
                <a:srgbClr val="000000"/>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2920960979"/>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p:nvPr/>
        </p:nvSpPr>
        <p:spPr>
          <a:xfrm>
            <a:off x="1120623" y="2395534"/>
            <a:ext cx="12459910" cy="5609700"/>
          </a:xfrm>
          <a:prstGeom prst="rect">
            <a:avLst/>
          </a:prstGeom>
          <a:ln w="6350">
            <a:solidFill>
              <a:srgbClr val="696969"/>
            </a:solidFill>
            <a:miter lim="400000"/>
          </a:ln>
        </p:spPr>
        <p:txBody>
          <a:bodyPr lIns="46302" tIns="46302" rIns="46302" bIns="46302" anchor="ctr"/>
          <a:lstStyle/>
          <a:p>
            <a:pPr>
              <a:defRPr sz="2000">
                <a:solidFill>
                  <a:srgbClr val="FFFFFF"/>
                </a:solidFill>
              </a:defRPr>
            </a:pPr>
            <a:endParaRPr/>
          </a:p>
        </p:txBody>
      </p:sp>
      <p:pic>
        <p:nvPicPr>
          <p:cNvPr id="193" name="pasted-image.pdf"/>
          <p:cNvPicPr>
            <a:picLocks noChangeAspect="1"/>
          </p:cNvPicPr>
          <p:nvPr/>
        </p:nvPicPr>
        <p:blipFill>
          <a:blip r:embed="rId2">
            <a:alphaModFix amt="47068"/>
          </a:blip>
          <a:stretch>
            <a:fillRect/>
          </a:stretch>
        </p:blipFill>
        <p:spPr>
          <a:xfrm>
            <a:off x="12093814" y="3422503"/>
            <a:ext cx="3971077" cy="5467497"/>
          </a:xfrm>
          <a:prstGeom prst="rect">
            <a:avLst/>
          </a:prstGeom>
          <a:ln w="3175">
            <a:miter lim="400000"/>
          </a:ln>
        </p:spPr>
      </p:pic>
      <p:sp>
        <p:nvSpPr>
          <p:cNvPr id="195" name="Shape 195"/>
          <p:cNvSpPr/>
          <p:nvPr/>
        </p:nvSpPr>
        <p:spPr>
          <a:xfrm>
            <a:off x="-42334" y="533399"/>
            <a:ext cx="14308668" cy="1"/>
          </a:xfrm>
          <a:prstGeom prst="line">
            <a:avLst/>
          </a:prstGeom>
          <a:ln w="12700">
            <a:solidFill>
              <a:srgbClr val="696969"/>
            </a:solidFill>
            <a:miter lim="400000"/>
          </a:ln>
        </p:spPr>
        <p:txBody>
          <a:bodyPr lIns="46302" tIns="46302" rIns="46302" bIns="46302" anchor="ctr"/>
          <a:lstStyle/>
          <a:p>
            <a:pPr>
              <a:defRPr sz="2000"/>
            </a:pPr>
            <a:endParaRPr dirty="0"/>
          </a:p>
        </p:txBody>
      </p:sp>
      <p:sp>
        <p:nvSpPr>
          <p:cNvPr id="196" name="Shape 196"/>
          <p:cNvSpPr/>
          <p:nvPr/>
        </p:nvSpPr>
        <p:spPr>
          <a:xfrm>
            <a:off x="-12700" y="8762999"/>
            <a:ext cx="14224000" cy="1"/>
          </a:xfrm>
          <a:prstGeom prst="line">
            <a:avLst/>
          </a:prstGeom>
          <a:ln w="12700">
            <a:solidFill>
              <a:srgbClr val="696969"/>
            </a:solidFill>
            <a:miter lim="400000"/>
          </a:ln>
        </p:spPr>
        <p:txBody>
          <a:bodyPr lIns="46302" tIns="46302" rIns="46302" bIns="46302" anchor="ctr"/>
          <a:lstStyle/>
          <a:p>
            <a:pPr>
              <a:defRPr sz="2000"/>
            </a:pPr>
            <a:endParaRPr dirty="0"/>
          </a:p>
        </p:txBody>
      </p:sp>
      <p:sp>
        <p:nvSpPr>
          <p:cNvPr id="197" name="Shape 197"/>
          <p:cNvSpPr/>
          <p:nvPr/>
        </p:nvSpPr>
        <p:spPr>
          <a:xfrm>
            <a:off x="680357" y="1089355"/>
            <a:ext cx="4393403" cy="709061"/>
          </a:xfrm>
          <a:prstGeom prst="rect">
            <a:avLst/>
          </a:prstGeom>
          <a:ln w="3175">
            <a:solidFill>
              <a:srgbClr val="696969">
                <a:alpha val="1000"/>
              </a:srgbClr>
            </a:solidFill>
            <a:miter lim="400000"/>
          </a:ln>
          <a:extLst>
            <a:ext uri="{C572A759-6A51-4108-AA02-DFA0A04FC94B}">
              <ma14:wrappingTextBoxFlag xmlns="" xmlns:ma14="http://schemas.microsoft.com/office/mac/drawingml/2011/main" val="1"/>
            </a:ext>
          </a:extLst>
        </p:spPr>
        <p:txBody>
          <a:bodyPr wrap="none" lIns="46302" tIns="46302" rIns="46302" bIns="46302" anchor="ctr">
            <a:spAutoFit/>
          </a:bodyPr>
          <a:lstStyle>
            <a:lvl1pPr algn="l">
              <a:defRPr sz="2800" spc="-280">
                <a:solidFill>
                  <a:srgbClr val="F3BE3C"/>
                </a:solidFill>
                <a:latin typeface="Apple SD 산돌고딕 Neo 세미볼드체"/>
                <a:ea typeface="Apple SD 산돌고딕 Neo 세미볼드체"/>
                <a:cs typeface="Apple SD 산돌고딕 Neo 세미볼드체"/>
                <a:sym typeface="Apple SD 산돌고딕 Neo 세미볼드체"/>
              </a:defRPr>
            </a:lvl1pPr>
          </a:lstStyle>
          <a:p>
            <a:r>
              <a:rPr lang="en-US" altLang="ko-KR" sz="4000" b="1" dirty="0">
                <a:latin typeface="맑은 고딕" panose="020B0503020000020004" pitchFamily="50" charset="-127"/>
                <a:ea typeface="맑은 고딕" panose="020B0503020000020004" pitchFamily="50" charset="-127"/>
              </a:rPr>
              <a:t>3) AI</a:t>
            </a:r>
            <a:r>
              <a:rPr lang="ko-KR" altLang="en-US" sz="4000" b="1" dirty="0">
                <a:latin typeface="맑은 고딕" panose="020B0503020000020004" pitchFamily="50" charset="-127"/>
                <a:ea typeface="맑은 고딕" panose="020B0503020000020004" pitchFamily="50" charset="-127"/>
              </a:rPr>
              <a:t>의 현황 및 발전</a:t>
            </a:r>
          </a:p>
        </p:txBody>
      </p:sp>
      <p:sp>
        <p:nvSpPr>
          <p:cNvPr id="199" name="Shape 199"/>
          <p:cNvSpPr/>
          <p:nvPr/>
        </p:nvSpPr>
        <p:spPr>
          <a:xfrm>
            <a:off x="1120623" y="2256240"/>
            <a:ext cx="12477672" cy="139294"/>
          </a:xfrm>
          <a:prstGeom prst="rect">
            <a:avLst/>
          </a:prstGeom>
          <a:blipFill>
            <a:blip r:embed="rId3"/>
          </a:blipFill>
          <a:ln w="3175">
            <a:miter lim="400000"/>
          </a:ln>
          <a:extLst>
            <a:ext uri="{C572A759-6A51-4108-AA02-DFA0A04FC94B}">
              <ma14:wrappingTextBoxFlag xmlns="" xmlns:ma14="http://schemas.microsoft.com/office/mac/drawingml/2011/main" val="1"/>
            </a:ext>
          </a:extLst>
        </p:spPr>
        <p:txBody>
          <a:bodyPr lIns="46302" tIns="46302" rIns="46302" bIns="46302" anchor="ctr"/>
          <a:lstStyle/>
          <a:p>
            <a:pPr>
              <a:defRPr sz="2200" spc="-220">
                <a:solidFill>
                  <a:srgbClr val="FFFFFF"/>
                </a:solidFill>
                <a:latin typeface="Apple SD 산돌고딕 Neo 세미볼드체"/>
                <a:ea typeface="Apple SD 산돌고딕 Neo 세미볼드체"/>
                <a:cs typeface="Apple SD 산돌고딕 Neo 세미볼드체"/>
                <a:sym typeface="Apple SD 산돌고딕 Neo 세미볼드체"/>
              </a:defRPr>
            </a:pPr>
            <a:endParaRPr sz="1600" spc="-160" dirty="0"/>
          </a:p>
        </p:txBody>
      </p:sp>
      <p:sp>
        <p:nvSpPr>
          <p:cNvPr id="201" name="Shape 201"/>
          <p:cNvSpPr/>
          <p:nvPr/>
        </p:nvSpPr>
        <p:spPr>
          <a:xfrm>
            <a:off x="1120623" y="2508988"/>
            <a:ext cx="12077777" cy="4090693"/>
          </a:xfrm>
          <a:prstGeom prst="rect">
            <a:avLst/>
          </a:prstGeom>
          <a:ln w="3175">
            <a:solidFill>
              <a:srgbClr val="696969">
                <a:alpha val="1000"/>
              </a:srgbClr>
            </a:solidFill>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lvl1pPr algn="l">
              <a:defRPr sz="1900" spc="-190">
                <a:solidFill>
                  <a:srgbClr val="404040"/>
                </a:solidFill>
                <a:latin typeface="Apple SD 산돌고딕 Neo 세미볼드체"/>
                <a:ea typeface="Apple SD 산돌고딕 Neo 세미볼드체"/>
                <a:cs typeface="Apple SD 산돌고딕 Neo 세미볼드체"/>
                <a:sym typeface="Apple SD 산돌고딕 Neo 세미볼드체"/>
              </a:defRPr>
            </a:lvl1pPr>
          </a:lstStyle>
          <a:p>
            <a:pPr marL="342900" indent="-342900" algn="just">
              <a:lnSpc>
                <a:spcPct val="150000"/>
              </a:lnSpc>
              <a:buClr>
                <a:schemeClr val="accent4"/>
              </a:buClr>
              <a:buFont typeface="Batang" panose="02030600000101010101" pitchFamily="18" charset="-127"/>
              <a:buChar char="▷"/>
            </a:pPr>
            <a:r>
              <a:rPr lang="ko-KR" altLang="en-US" sz="2200" dirty="0">
                <a:solidFill>
                  <a:schemeClr val="bg2">
                    <a:lumMod val="25000"/>
                  </a:schemeClr>
                </a:solidFill>
                <a:latin typeface="맑은 고딕" panose="020B0503020000020004" pitchFamily="50" charset="-127"/>
                <a:ea typeface="맑은 고딕" panose="020B0503020000020004" pitchFamily="50" charset="-127"/>
              </a:rPr>
              <a:t>검색엔진 최적화 시장은 인공지능의 발달로 웹사이트 중심 검색엔진에서 음성인식기술 중심으로 변화되었다</a:t>
            </a:r>
            <a:r>
              <a:rPr lang="en-US" altLang="ko-KR" sz="2200" dirty="0">
                <a:solidFill>
                  <a:schemeClr val="bg2">
                    <a:lumMod val="25000"/>
                  </a:schemeClr>
                </a:solidFill>
                <a:latin typeface="맑은 고딕" panose="020B0503020000020004" pitchFamily="50" charset="-127"/>
                <a:ea typeface="맑은 고딕" panose="020B0503020000020004" pitchFamily="50" charset="-127"/>
              </a:rPr>
              <a:t>.</a:t>
            </a:r>
          </a:p>
          <a:p>
            <a:pPr marL="342900" indent="-342900" algn="just">
              <a:lnSpc>
                <a:spcPct val="150000"/>
              </a:lnSpc>
              <a:buClr>
                <a:schemeClr val="accent4"/>
              </a:buClr>
              <a:buFont typeface="Batang" panose="02030600000101010101" pitchFamily="18" charset="-127"/>
              <a:buChar char="▷"/>
            </a:pPr>
            <a:r>
              <a:rPr lang="ko-KR" altLang="en-US" sz="2200" dirty="0">
                <a:solidFill>
                  <a:schemeClr val="bg2">
                    <a:lumMod val="25000"/>
                  </a:schemeClr>
                </a:solidFill>
                <a:latin typeface="맑은 고딕" panose="020B0503020000020004" pitchFamily="50" charset="-127"/>
                <a:ea typeface="맑은 고딕" panose="020B0503020000020004" pitchFamily="50" charset="-127"/>
              </a:rPr>
              <a:t>인공지능 기반의 이미지 검색 기술은 </a:t>
            </a:r>
            <a:r>
              <a:rPr lang="en-US" altLang="ko-KR" sz="2200" dirty="0">
                <a:solidFill>
                  <a:schemeClr val="bg2">
                    <a:lumMod val="25000"/>
                  </a:schemeClr>
                </a:solidFill>
                <a:latin typeface="맑은 고딕" panose="020B0503020000020004" pitchFamily="50" charset="-127"/>
                <a:ea typeface="맑은 고딕" panose="020B0503020000020004" pitchFamily="50" charset="-127"/>
              </a:rPr>
              <a:t>SNS</a:t>
            </a:r>
            <a:r>
              <a:rPr lang="ko-KR" altLang="en-US" sz="2200" dirty="0">
                <a:solidFill>
                  <a:schemeClr val="bg2">
                    <a:lumMod val="25000"/>
                  </a:schemeClr>
                </a:solidFill>
                <a:latin typeface="맑은 고딕" panose="020B0503020000020004" pitchFamily="50" charset="-127"/>
                <a:ea typeface="맑은 고딕" panose="020B0503020000020004" pitchFamily="50" charset="-127"/>
              </a:rPr>
              <a:t>의 이미지 중심의 마케팅 서비스로 인해 비주얼 중심의 트렌드로 이동하고 있으므로 발전하고 있다</a:t>
            </a:r>
            <a:r>
              <a:rPr lang="en-US" altLang="ko-KR" sz="2200" dirty="0">
                <a:solidFill>
                  <a:schemeClr val="bg2">
                    <a:lumMod val="25000"/>
                  </a:schemeClr>
                </a:solidFill>
                <a:latin typeface="맑은 고딕" panose="020B0503020000020004" pitchFamily="50" charset="-127"/>
                <a:ea typeface="맑은 고딕" panose="020B0503020000020004" pitchFamily="50" charset="-127"/>
              </a:rPr>
              <a:t>.</a:t>
            </a:r>
          </a:p>
          <a:p>
            <a:pPr marL="342900" indent="-342900" algn="just">
              <a:lnSpc>
                <a:spcPct val="150000"/>
              </a:lnSpc>
              <a:buClr>
                <a:schemeClr val="accent4"/>
              </a:buClr>
              <a:buFont typeface="Batang" panose="02030600000101010101" pitchFamily="18" charset="-127"/>
              <a:buChar char="▷"/>
            </a:pPr>
            <a:r>
              <a:rPr lang="ko-KR" altLang="en-US" sz="2200" dirty="0">
                <a:solidFill>
                  <a:schemeClr val="bg2">
                    <a:lumMod val="25000"/>
                  </a:schemeClr>
                </a:solidFill>
                <a:latin typeface="맑은 고딕" panose="020B0503020000020004" pitchFamily="50" charset="-127"/>
                <a:ea typeface="맑은 고딕" panose="020B0503020000020004" pitchFamily="50" charset="-127"/>
              </a:rPr>
              <a:t>이는 브랜드가 </a:t>
            </a:r>
            <a:r>
              <a:rPr lang="en-US" altLang="ko-KR" sz="2200" dirty="0">
                <a:solidFill>
                  <a:schemeClr val="bg2">
                    <a:lumMod val="25000"/>
                  </a:schemeClr>
                </a:solidFill>
                <a:latin typeface="맑은 고딕" panose="020B0503020000020004" pitchFamily="50" charset="-127"/>
                <a:ea typeface="맑은 고딕" panose="020B0503020000020004" pitchFamily="50" charset="-127"/>
              </a:rPr>
              <a:t>SNS</a:t>
            </a:r>
            <a:r>
              <a:rPr lang="ko-KR" altLang="en-US" sz="2200" dirty="0">
                <a:solidFill>
                  <a:schemeClr val="bg2">
                    <a:lumMod val="25000"/>
                  </a:schemeClr>
                </a:solidFill>
                <a:latin typeface="맑은 고딕" panose="020B0503020000020004" pitchFamily="50" charset="-127"/>
                <a:ea typeface="맑은 고딕" panose="020B0503020000020004" pitchFamily="50" charset="-127"/>
              </a:rPr>
              <a:t>활용 캠페인 진행 시 수많은 카테고리 이미지 중 브랜드 관련 이미지를 추출할 수 있도록 도와주며 효율성을 제고한다</a:t>
            </a:r>
            <a:r>
              <a:rPr lang="en-US" altLang="ko-KR" sz="2200" dirty="0">
                <a:solidFill>
                  <a:schemeClr val="bg2">
                    <a:lumMod val="25000"/>
                  </a:schemeClr>
                </a:solidFill>
                <a:latin typeface="맑은 고딕" panose="020B0503020000020004" pitchFamily="50" charset="-127"/>
                <a:ea typeface="맑은 고딕" panose="020B0503020000020004" pitchFamily="50" charset="-127"/>
              </a:rPr>
              <a:t>.</a:t>
            </a:r>
          </a:p>
          <a:p>
            <a:pPr marL="342900" indent="-342900" algn="just">
              <a:lnSpc>
                <a:spcPct val="150000"/>
              </a:lnSpc>
              <a:buClr>
                <a:schemeClr val="accent4"/>
              </a:buClr>
              <a:buFont typeface="Batang" panose="02030600000101010101" pitchFamily="18" charset="-127"/>
              <a:buChar char="▷"/>
            </a:pPr>
            <a:r>
              <a:rPr lang="ko-KR" altLang="en-US" sz="2200" dirty="0" err="1">
                <a:solidFill>
                  <a:schemeClr val="bg2">
                    <a:lumMod val="25000"/>
                  </a:schemeClr>
                </a:solidFill>
                <a:latin typeface="맑은 고딕" panose="020B0503020000020004" pitchFamily="50" charset="-127"/>
                <a:ea typeface="맑은 고딕" panose="020B0503020000020004" pitchFamily="50" charset="-127"/>
              </a:rPr>
              <a:t>챗봇의</a:t>
            </a:r>
            <a:r>
              <a:rPr lang="ko-KR" altLang="en-US" sz="2200" dirty="0">
                <a:solidFill>
                  <a:schemeClr val="bg2">
                    <a:lumMod val="25000"/>
                  </a:schemeClr>
                </a:solidFill>
                <a:latin typeface="맑은 고딕" panose="020B0503020000020004" pitchFamily="50" charset="-127"/>
                <a:ea typeface="맑은 고딕" panose="020B0503020000020004" pitchFamily="50" charset="-127"/>
              </a:rPr>
              <a:t>  빠르고 간편한 대화 프로세스와 연중무휴 서비스는 고객과의 관계구축과 브랜드 매출 증가에 큰 도움이 된다</a:t>
            </a:r>
            <a:r>
              <a:rPr lang="en-US" altLang="ko-KR" sz="2200" dirty="0">
                <a:solidFill>
                  <a:schemeClr val="bg2">
                    <a:lumMod val="25000"/>
                  </a:schemeClr>
                </a:solidFill>
                <a:latin typeface="맑은 고딕" panose="020B0503020000020004" pitchFamily="50" charset="-127"/>
                <a:ea typeface="맑은 고딕" panose="020B0503020000020004" pitchFamily="50" charset="-127"/>
              </a:rPr>
              <a:t>.</a:t>
            </a:r>
          </a:p>
        </p:txBody>
      </p:sp>
      <p:sp>
        <p:nvSpPr>
          <p:cNvPr id="13" name="Shape 139">
            <a:extLst>
              <a:ext uri="{FF2B5EF4-FFF2-40B4-BE49-F238E27FC236}">
                <a16:creationId xmlns:a16="http://schemas.microsoft.com/office/drawing/2014/main" id="{69DE3794-357D-44D9-8ECC-114C1C921E56}"/>
              </a:ext>
            </a:extLst>
          </p:cNvPr>
          <p:cNvSpPr/>
          <p:nvPr/>
        </p:nvSpPr>
        <p:spPr>
          <a:xfrm>
            <a:off x="11202548" y="66714"/>
            <a:ext cx="2817105" cy="524396"/>
          </a:xfrm>
          <a:prstGeom prst="rect">
            <a:avLst/>
          </a:prstGeom>
          <a:ln w="3175">
            <a:miter lim="400000"/>
          </a:ln>
          <a:extLst>
            <a:ext uri="{C572A759-6A51-4108-AA02-DFA0A04FC94B}">
              <ma14:wrappingTextBoxFlag xmlns="" xmlns:ma14="http://schemas.microsoft.com/office/mac/drawingml/2011/main" val="1"/>
            </a:ext>
          </a:extLst>
        </p:spPr>
        <p:txBody>
          <a:bodyPr wrap="square" lIns="46302" tIns="46302" rIns="46302" bIns="46302" anchor="ctr">
            <a:spAutoFit/>
          </a:bodyPr>
          <a:lstStyle/>
          <a:p>
            <a:pPr algn="r">
              <a:defRPr sz="2000" spc="-200">
                <a:solidFill>
                  <a:srgbClr val="F3BE3C"/>
                </a:solidFill>
                <a:latin typeface="Apple SD 산돌고딕 Neo 세미볼드체"/>
                <a:ea typeface="Apple SD 산돌고딕 Neo 세미볼드체"/>
                <a:cs typeface="Apple SD 산돌고딕 Neo 세미볼드체"/>
                <a:sym typeface="Apple SD 산돌고딕 Neo 세미볼드체"/>
              </a:defRPr>
            </a:pPr>
            <a:r>
              <a:rPr lang="ko-KR" altLang="en-US"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rPr>
              <a:t>연구결과</a:t>
            </a:r>
            <a:endParaRPr sz="2800" b="1" dirty="0">
              <a:ln>
                <a:solidFill>
                  <a:schemeClr val="accent1">
                    <a:alpha val="1000"/>
                  </a:schemeClr>
                </a:solidFill>
              </a:ln>
              <a:solidFill>
                <a:schemeClr val="accent4"/>
              </a:solidFill>
              <a:latin typeface="맑은 고딕" panose="020B0503020000020004" pitchFamily="50" charset="-127"/>
              <a:ea typeface="맑은 고딕" panose="020B0503020000020004" pitchFamily="50" charset="-127"/>
            </a:endParaRPr>
          </a:p>
        </p:txBody>
      </p:sp>
      <p:pic>
        <p:nvPicPr>
          <p:cNvPr id="11" name="그림 10" descr="공, 스포츠, 방, 테이블이(가) 표시된 사진&#10;&#10;자동 생성된 설명">
            <a:extLst>
              <a:ext uri="{FF2B5EF4-FFF2-40B4-BE49-F238E27FC236}">
                <a16:creationId xmlns:a16="http://schemas.microsoft.com/office/drawing/2014/main" id="{03F2D45B-172F-482A-8FC2-3746210B26A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50200" y="6142427"/>
            <a:ext cx="1632296" cy="1632296"/>
          </a:xfrm>
          <a:prstGeom prst="rect">
            <a:avLst/>
          </a:prstGeom>
        </p:spPr>
      </p:pic>
    </p:spTree>
    <p:extLst>
      <p:ext uri="{BB962C8B-B14F-4D97-AF65-F5344CB8AC3E}">
        <p14:creationId xmlns:p14="http://schemas.microsoft.com/office/powerpoint/2010/main" val="3652859126"/>
      </p:ext>
    </p:extLst>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Apple SD 산돌고딕 Neo 옅은체"/>
        <a:ea typeface="Apple SD 산돌고딕 Neo 옅은체"/>
        <a:cs typeface="Apple SD 산돌고딕 Neo 옅은체"/>
      </a:majorFont>
      <a:minorFont>
        <a:latin typeface="Apple SD 산돌고딕 Neo 옅은체"/>
        <a:ea typeface="Apple SD 산돌고딕 Neo 옅은체"/>
        <a:cs typeface="Apple SD 산돌고딕 Neo 옅은체"/>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381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3d/>
      </a:spPr>
      <a:bodyPr rot="0" spcFirstLastPara="1" vertOverflow="overflow" horzOverflow="overflow" vert="horz" wrap="square" lIns="46302" tIns="46302" rIns="46302" bIns="46302" numCol="1" spcCol="38100" rtlCol="0" anchor="ctr">
        <a:spAutoFit/>
      </a:bodyPr>
      <a:lstStyle>
        <a:defPPr marL="0" marR="0" indent="0" algn="ctr" defTabSz="532473"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mn-lt"/>
            <a:ea typeface="+mn-ea"/>
            <a:cs typeface="+mn-cs"/>
            <a:sym typeface="Apple SD 산돌고딕 Neo 옅은체"/>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46302" tIns="46302" rIns="46302" bIns="46302" numCol="1" spcCol="38100" rtlCol="0" anchor="ctr">
        <a:spAutoFit/>
      </a:bodyPr>
      <a:lstStyle>
        <a:defPPr marL="0" marR="0" indent="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Apple SD 산돌고딕 Neo 옅은체"/>
        <a:ea typeface="Apple SD 산돌고딕 Neo 옅은체"/>
        <a:cs typeface="Apple SD 산돌고딕 Neo 옅은체"/>
      </a:majorFont>
      <a:minorFont>
        <a:latin typeface="Apple SD 산돌고딕 Neo 옅은체"/>
        <a:ea typeface="Apple SD 산돌고딕 Neo 옅은체"/>
        <a:cs typeface="Apple SD 산돌고딕 Neo 옅은체"/>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381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3d/>
      </a:spPr>
      <a:bodyPr rot="0" spcFirstLastPara="1" vertOverflow="overflow" horzOverflow="overflow" vert="horz" wrap="square" lIns="46302" tIns="46302" rIns="46302" bIns="46302" numCol="1" spcCol="38100" rtlCol="0" anchor="ctr">
        <a:spAutoFit/>
      </a:bodyPr>
      <a:lstStyle>
        <a:defPPr marL="0" marR="0" indent="0" algn="ctr" defTabSz="532473"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mn-lt"/>
            <a:ea typeface="+mn-ea"/>
            <a:cs typeface="+mn-cs"/>
            <a:sym typeface="Apple SD 산돌고딕 Neo 옅은체"/>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46302" tIns="46302" rIns="46302" bIns="46302" numCol="1" spcCol="38100" rtlCol="0" anchor="ctr">
        <a:spAutoFit/>
      </a:bodyPr>
      <a:lstStyle>
        <a:defPPr marL="0" marR="0" indent="0" algn="ctr" defTabSz="532473"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Apple SD 산돌고딕 Neo 옅은체"/>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1085</TotalTime>
  <Words>1773</Words>
  <Application>Microsoft Office PowerPoint</Application>
  <PresentationFormat>사용자 지정</PresentationFormat>
  <Paragraphs>249</Paragraphs>
  <Slides>16</Slides>
  <Notes>1</Notes>
  <HiddenSlides>0</HiddenSlides>
  <MMClips>0</MMClips>
  <ScaleCrop>false</ScaleCrop>
  <HeadingPairs>
    <vt:vector size="6" baseType="variant">
      <vt:variant>
        <vt:lpstr>사용한 글꼴</vt:lpstr>
      </vt:variant>
      <vt:variant>
        <vt:i4>10</vt:i4>
      </vt:variant>
      <vt:variant>
        <vt:lpstr>테마</vt:lpstr>
      </vt:variant>
      <vt:variant>
        <vt:i4>1</vt:i4>
      </vt:variant>
      <vt:variant>
        <vt:lpstr>슬라이드 제목</vt:lpstr>
      </vt:variant>
      <vt:variant>
        <vt:i4>16</vt:i4>
      </vt:variant>
    </vt:vector>
  </HeadingPairs>
  <TitlesOfParts>
    <vt:vector size="27" baseType="lpstr">
      <vt:lpstr>Apple SD 산돌고딕 Neo 세미볼드체</vt:lpstr>
      <vt:lpstr>Apple SD 산돌고딕 Neo 옅은체</vt:lpstr>
      <vt:lpstr>Dinbol</vt:lpstr>
      <vt:lpstr>Dinmed</vt:lpstr>
      <vt:lpstr>Helvetica Light</vt:lpstr>
      <vt:lpstr>Helvetica Neue</vt:lpstr>
      <vt:lpstr>맑은 고딕</vt:lpstr>
      <vt:lpstr>Batang</vt:lpstr>
      <vt:lpstr>Arial</vt:lpstr>
      <vt:lpstr>Wingdings</vt:lpstr>
      <vt:lpstr>White</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unina</dc:creator>
  <cp:lastModifiedBy>USER</cp:lastModifiedBy>
  <cp:revision>63</cp:revision>
  <dcterms:modified xsi:type="dcterms:W3CDTF">2019-11-11T01:49:07Z</dcterms:modified>
</cp:coreProperties>
</file>