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15" r:id="rId1"/>
  </p:sldMasterIdLst>
  <p:notesMasterIdLst>
    <p:notesMasterId r:id="rId55"/>
  </p:notesMasterIdLst>
  <p:handoutMasterIdLst>
    <p:handoutMasterId r:id="rId56"/>
  </p:handoutMasterIdLst>
  <p:sldIdLst>
    <p:sldId id="867" r:id="rId2"/>
    <p:sldId id="929" r:id="rId3"/>
    <p:sldId id="931" r:id="rId4"/>
    <p:sldId id="930" r:id="rId5"/>
    <p:sldId id="934" r:id="rId6"/>
    <p:sldId id="933" r:id="rId7"/>
    <p:sldId id="897" r:id="rId8"/>
    <p:sldId id="935" r:id="rId9"/>
    <p:sldId id="932" r:id="rId10"/>
    <p:sldId id="920" r:id="rId11"/>
    <p:sldId id="870" r:id="rId12"/>
    <p:sldId id="871" r:id="rId13"/>
    <p:sldId id="872" r:id="rId14"/>
    <p:sldId id="913" r:id="rId15"/>
    <p:sldId id="922" r:id="rId16"/>
    <p:sldId id="911" r:id="rId17"/>
    <p:sldId id="914" r:id="rId18"/>
    <p:sldId id="896" r:id="rId19"/>
    <p:sldId id="902" r:id="rId20"/>
    <p:sldId id="904" r:id="rId21"/>
    <p:sldId id="899" r:id="rId22"/>
    <p:sldId id="900" r:id="rId23"/>
    <p:sldId id="901" r:id="rId24"/>
    <p:sldId id="883" r:id="rId25"/>
    <p:sldId id="923" r:id="rId26"/>
    <p:sldId id="924" r:id="rId27"/>
    <p:sldId id="925" r:id="rId28"/>
    <p:sldId id="916" r:id="rId29"/>
    <p:sldId id="926" r:id="rId30"/>
    <p:sldId id="927" r:id="rId31"/>
    <p:sldId id="928" r:id="rId32"/>
    <p:sldId id="917" r:id="rId33"/>
    <p:sldId id="884" r:id="rId34"/>
    <p:sldId id="863" r:id="rId35"/>
    <p:sldId id="864" r:id="rId36"/>
    <p:sldId id="865" r:id="rId37"/>
    <p:sldId id="905" r:id="rId38"/>
    <p:sldId id="866" r:id="rId39"/>
    <p:sldId id="886" r:id="rId40"/>
    <p:sldId id="887" r:id="rId41"/>
    <p:sldId id="892" r:id="rId42"/>
    <p:sldId id="936" r:id="rId43"/>
    <p:sldId id="888" r:id="rId44"/>
    <p:sldId id="893" r:id="rId45"/>
    <p:sldId id="903" r:id="rId46"/>
    <p:sldId id="894" r:id="rId47"/>
    <p:sldId id="889" r:id="rId48"/>
    <p:sldId id="890" r:id="rId49"/>
    <p:sldId id="891" r:id="rId50"/>
    <p:sldId id="906" r:id="rId51"/>
    <p:sldId id="907" r:id="rId52"/>
    <p:sldId id="918" r:id="rId53"/>
    <p:sldId id="919" r:id="rId5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66"/>
    <a:srgbClr val="663300"/>
    <a:srgbClr val="FFCC99"/>
    <a:srgbClr val="D3CFC5"/>
    <a:srgbClr val="90866E"/>
    <a:srgbClr val="A50021"/>
    <a:srgbClr val="B1AA99"/>
    <a:srgbClr val="DAD5BE"/>
    <a:srgbClr val="D2CF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03" autoAdjust="0"/>
    <p:restoredTop sz="94610" autoAdjust="0"/>
  </p:normalViewPr>
  <p:slideViewPr>
    <p:cSldViewPr>
      <p:cViewPr varScale="1">
        <p:scale>
          <a:sx n="111" d="100"/>
          <a:sy n="111" d="100"/>
        </p:scale>
        <p:origin x="29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83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굴림" pitchFamily="50" charset="-127"/>
              </a:defRPr>
            </a:lvl1pPr>
          </a:lstStyle>
          <a:p>
            <a:pPr>
              <a:defRPr/>
            </a:pPr>
            <a:fld id="{4B2FC712-2A4E-4FD7-AEDA-768B92E85C03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73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noProof="0"/>
              <a:t>Click to edit Master text styles</a:t>
            </a:r>
          </a:p>
          <a:p>
            <a:pPr lvl="1"/>
            <a:r>
              <a:rPr lang="en-US" altLang="ko-KR" noProof="0"/>
              <a:t>Second level</a:t>
            </a:r>
          </a:p>
          <a:p>
            <a:pPr lvl="2"/>
            <a:r>
              <a:rPr lang="en-US" altLang="ko-KR" noProof="0"/>
              <a:t>Third level</a:t>
            </a:r>
          </a:p>
          <a:p>
            <a:pPr lvl="3"/>
            <a:r>
              <a:rPr lang="en-US" altLang="ko-KR" noProof="0"/>
              <a:t>Fourth level</a:t>
            </a:r>
          </a:p>
          <a:p>
            <a:pPr lvl="4"/>
            <a:r>
              <a:rPr lang="en-US" altLang="ko-KR" noProof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굴림" pitchFamily="50" charset="-127"/>
              </a:defRPr>
            </a:lvl1pPr>
          </a:lstStyle>
          <a:p>
            <a:pPr>
              <a:defRPr/>
            </a:pPr>
            <a:fld id="{C71CFD45-CFFA-4AEE-BE57-BC100673EBDC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702CB3-12E7-4D3B-B54E-6FA96EF9F57D}" type="slidenum">
              <a:rPr lang="ko-KR" altLang="en-US" smtClean="0"/>
              <a:pPr/>
              <a:t>1</a:t>
            </a:fld>
            <a:endParaRPr lang="en-US" altLang="ko-KR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49062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Pr>
        <a:solidFill>
          <a:srgbClr val="9182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noFill/>
        </p:spPr>
        <p:txBody>
          <a:bodyPr/>
          <a:lstStyle>
            <a:lvl1pPr algn="ctr">
              <a:defRPr sz="4400">
                <a:solidFill>
                  <a:srgbClr val="FFCC99"/>
                </a:solidFill>
              </a:defRPr>
            </a:lvl1pPr>
          </a:lstStyle>
          <a:p>
            <a:r>
              <a:rPr lang="en-US" altLang="ko-KR"/>
              <a:t>Click to edit Master title style</a:t>
            </a:r>
          </a:p>
        </p:txBody>
      </p:sp>
      <p:sp>
        <p:nvSpPr>
          <p:cNvPr id="2232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ko-KR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" y="63246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438400" y="6381750"/>
            <a:ext cx="42672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534150"/>
            <a:ext cx="21336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31D7B-6E5F-4039-B330-14264F09ECA6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pic>
        <p:nvPicPr>
          <p:cNvPr id="25190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76200"/>
            <a:ext cx="12382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1B30B4-40B9-41CF-8935-351C402DD537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97563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97563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57427F-C148-4C8E-9889-BBE484328E56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제목 및 다이어그램 또는 조직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SmartArt 개체 틀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ko-KR" altLang="en-US" noProof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CBDD6C-E955-4A01-AA38-284F86E60493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3704B3-0D34-40C5-BA01-7FF85D6F901C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37EA2-A7AC-47A9-A9B6-E1060F0AA4D6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6B47BD-6908-48C9-8562-885A867423EF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06D295-A011-4785-B0A9-8EA74DCEE471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93C9B-F8DE-4129-8822-E0104E1A03B6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B3D38-F42E-4187-B7B4-47715FC4FA92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5FE85B-8721-4603-B2B7-1F6D6359752C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1C1B9-5F2A-42F4-9637-1F488C07E00A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ChangeArrowheads="1"/>
          </p:cNvSpPr>
          <p:nvPr/>
        </p:nvSpPr>
        <p:spPr bwMode="auto">
          <a:xfrm>
            <a:off x="533400" y="304800"/>
            <a:ext cx="8229600" cy="7620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ea typeface="굴림" pitchFamily="50" charset="-127"/>
            </a:endParaRPr>
          </a:p>
        </p:txBody>
      </p:sp>
      <p:sp>
        <p:nvSpPr>
          <p:cNvPr id="2222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762000"/>
          </a:xfrm>
          <a:prstGeom prst="rect">
            <a:avLst/>
          </a:prstGeom>
          <a:solidFill>
            <a:srgbClr val="91826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</a:p>
        </p:txBody>
      </p:sp>
      <p:sp>
        <p:nvSpPr>
          <p:cNvPr id="22221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34150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222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90800" y="6553200"/>
            <a:ext cx="3810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222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534150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굴림" pitchFamily="50" charset="-127"/>
              </a:defRPr>
            </a:lvl1pPr>
          </a:lstStyle>
          <a:p>
            <a:pPr>
              <a:defRPr/>
            </a:pPr>
            <a:fld id="{82B734E9-B0CB-4500-A5A3-0B0643431C5E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q"/>
        <a:defRPr sz="3200">
          <a:solidFill>
            <a:srgbClr val="3333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rgbClr val="3333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–"/>
        <a:defRPr sz="2400">
          <a:solidFill>
            <a:srgbClr val="3333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3333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3333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3333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3333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3333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333300"/>
          </a:solidFill>
          <a:latin typeface="+mn-lt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EE6F3D6-5382-44F1-8C6B-71D3C3E1D779}" type="slidenum">
              <a:rPr lang="ko-KR" altLang="en-US" smtClean="0"/>
              <a:pPr/>
              <a:t>1</a:t>
            </a:fld>
            <a:endParaRPr lang="en-US" altLang="ko-KR"/>
          </a:p>
        </p:txBody>
      </p:sp>
      <p:sp>
        <p:nvSpPr>
          <p:cNvPr id="2160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77975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ko-KR" sz="4000" b="1" dirty="0">
                <a:ea typeface="굴림" pitchFamily="50" charset="-127"/>
              </a:rPr>
              <a:t>E-Commerce </a:t>
            </a:r>
            <a:r>
              <a:rPr lang="ko-KR" altLang="en-US" sz="4000" b="1" dirty="0">
                <a:ea typeface="굴림" pitchFamily="50" charset="-127"/>
              </a:rPr>
              <a:t>시장의 명암과 </a:t>
            </a:r>
            <a:br>
              <a:rPr lang="en-US" altLang="ko-KR" sz="4000" b="1" dirty="0">
                <a:ea typeface="굴림" pitchFamily="50" charset="-127"/>
              </a:rPr>
            </a:br>
            <a:r>
              <a:rPr lang="ko-KR" altLang="en-US" sz="4000" b="1" dirty="0">
                <a:ea typeface="굴림" pitchFamily="50" charset="-127"/>
              </a:rPr>
              <a:t>향후 대응 방향</a:t>
            </a:r>
            <a:br>
              <a:rPr lang="en-US" altLang="ko-KR" sz="4000" b="1" dirty="0">
                <a:ea typeface="굴림" pitchFamily="50" charset="-127"/>
              </a:rPr>
            </a:br>
            <a:endParaRPr lang="en-US" altLang="ko-KR" sz="4000" b="1" dirty="0">
              <a:ea typeface="굴림" pitchFamily="50" charset="-127"/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95300" y="3276600"/>
            <a:ext cx="8153400" cy="2209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altLang="ko-KR" b="1" dirty="0">
                <a:effectLst>
                  <a:outerShdw blurRad="38100" dist="38100" dir="2700000" algn="tl">
                    <a:srgbClr val="000000"/>
                  </a:outerShdw>
                </a:effectLst>
                <a:ea typeface="굴림" pitchFamily="50" charset="-127"/>
              </a:rPr>
              <a:t>2024. 11. 22.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ko-KR" altLang="en-US" b="1" dirty="0">
                <a:effectLst>
                  <a:outerShdw blurRad="38100" dist="38100" dir="2700000" algn="tl">
                    <a:srgbClr val="000000"/>
                  </a:outerShdw>
                </a:effectLst>
                <a:ea typeface="굴림" pitchFamily="50" charset="-127"/>
              </a:rPr>
              <a:t>재무관리학회</a:t>
            </a:r>
            <a:r>
              <a:rPr lang="en-US" altLang="ko-KR" b="1" dirty="0">
                <a:effectLst>
                  <a:outerShdw blurRad="38100" dist="38100" dir="2700000" algn="tl">
                    <a:srgbClr val="000000"/>
                  </a:outerShdw>
                </a:effectLst>
                <a:ea typeface="굴림" pitchFamily="50" charset="-127"/>
              </a:rPr>
              <a:t>/</a:t>
            </a:r>
            <a:r>
              <a:rPr lang="ko-KR" altLang="en-US" b="1" dirty="0">
                <a:effectLst>
                  <a:outerShdw blurRad="38100" dist="38100" dir="2700000" algn="tl">
                    <a:srgbClr val="000000"/>
                  </a:outerShdw>
                </a:effectLst>
                <a:ea typeface="굴림" pitchFamily="50" charset="-127"/>
              </a:rPr>
              <a:t>은행법학회 추계 공동학술대회</a:t>
            </a:r>
            <a:endParaRPr lang="en-US" altLang="ko-KR" b="1" dirty="0">
              <a:effectLst>
                <a:outerShdw blurRad="38100" dist="38100" dir="2700000" algn="tl">
                  <a:srgbClr val="000000"/>
                </a:outerShdw>
              </a:effectLst>
              <a:ea typeface="굴림" pitchFamily="50" charset="-127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altLang="ko-KR" b="1" dirty="0">
              <a:effectLst>
                <a:outerShdw blurRad="38100" dist="38100" dir="2700000" algn="tl">
                  <a:srgbClr val="000000"/>
                </a:outerShdw>
              </a:effectLst>
              <a:ea typeface="굴림" pitchFamily="50" charset="-127"/>
            </a:endParaRPr>
          </a:p>
          <a:p>
            <a:pPr marL="514350" indent="-514350" eaLnBrk="1" hangingPunct="1">
              <a:lnSpc>
                <a:spcPct val="90000"/>
              </a:lnSpc>
              <a:defRPr/>
            </a:pPr>
            <a:r>
              <a:rPr lang="ko-KR" altLang="en-US" b="1" dirty="0">
                <a:effectLst>
                  <a:outerShdw blurRad="38100" dist="38100" dir="2700000" algn="tl">
                    <a:srgbClr val="000000"/>
                  </a:outerShdw>
                </a:effectLst>
                <a:ea typeface="굴림" pitchFamily="50" charset="-127"/>
              </a:rPr>
              <a:t>김  우  진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ko-KR" altLang="en-US" b="1" dirty="0">
                <a:effectLst>
                  <a:outerShdw blurRad="38100" dist="38100" dir="2700000" algn="tl">
                    <a:srgbClr val="000000"/>
                  </a:outerShdw>
                </a:effectLst>
                <a:ea typeface="굴림" pitchFamily="50" charset="-127"/>
              </a:rPr>
              <a:t>서울대학교 경영</a:t>
            </a:r>
            <a:r>
              <a:rPr lang="en-US" altLang="ko-KR" b="1" dirty="0">
                <a:effectLst>
                  <a:outerShdw blurRad="38100" dist="38100" dir="2700000" algn="tl">
                    <a:srgbClr val="000000"/>
                  </a:outerShdw>
                </a:effectLst>
                <a:ea typeface="굴림" pitchFamily="50" charset="-127"/>
              </a:rPr>
              <a:t>(</a:t>
            </a:r>
            <a:r>
              <a:rPr lang="ko-KR" altLang="en-US" b="1" dirty="0">
                <a:effectLst>
                  <a:outerShdw blurRad="38100" dist="38100" dir="2700000" algn="tl">
                    <a:srgbClr val="000000"/>
                  </a:outerShdw>
                </a:effectLst>
                <a:ea typeface="굴림" pitchFamily="50" charset="-127"/>
              </a:rPr>
              <a:t>전문</a:t>
            </a:r>
            <a:r>
              <a:rPr lang="en-US" altLang="ko-KR" b="1" dirty="0">
                <a:effectLst>
                  <a:outerShdw blurRad="38100" dist="38100" dir="2700000" algn="tl">
                    <a:srgbClr val="000000"/>
                  </a:outerShdw>
                </a:effectLst>
                <a:ea typeface="굴림" pitchFamily="50" charset="-127"/>
              </a:rPr>
              <a:t>)</a:t>
            </a:r>
            <a:r>
              <a:rPr lang="ko-KR" altLang="en-US" b="1" dirty="0">
                <a:effectLst>
                  <a:outerShdw blurRad="38100" dist="38100" dir="2700000" algn="tl">
                    <a:srgbClr val="000000"/>
                  </a:outerShdw>
                </a:effectLst>
                <a:ea typeface="굴림" pitchFamily="50" charset="-127"/>
              </a:rPr>
              <a:t>대학</a:t>
            </a:r>
            <a:r>
              <a:rPr lang="en-US" altLang="ko-KR" b="1" dirty="0">
                <a:effectLst>
                  <a:outerShdw blurRad="38100" dist="38100" dir="2700000" algn="tl">
                    <a:srgbClr val="000000"/>
                  </a:outerShdw>
                </a:effectLst>
                <a:ea typeface="굴림" pitchFamily="50" charset="-127"/>
              </a:rPr>
              <a:t>(</a:t>
            </a:r>
            <a:r>
              <a:rPr lang="ko-KR" altLang="en-US" b="1" dirty="0">
                <a:effectLst>
                  <a:outerShdw blurRad="38100" dist="38100" dir="2700000" algn="tl">
                    <a:srgbClr val="000000"/>
                  </a:outerShdw>
                </a:effectLst>
                <a:ea typeface="굴림" pitchFamily="50" charset="-127"/>
              </a:rPr>
              <a:t>원</a:t>
            </a:r>
            <a:r>
              <a:rPr lang="en-US" altLang="ko-KR" b="1" dirty="0">
                <a:effectLst>
                  <a:outerShdw blurRad="38100" dist="38100" dir="2700000" algn="tl">
                    <a:srgbClr val="000000"/>
                  </a:outerShdw>
                </a:effectLst>
                <a:ea typeface="굴림" pitchFamily="50" charset="-127"/>
              </a:rPr>
              <a:t>)</a:t>
            </a:r>
            <a:endParaRPr lang="ko-KR" altLang="en-US" b="1" dirty="0">
              <a:effectLst>
                <a:outerShdw blurRad="38100" dist="38100" dir="2700000" algn="tl">
                  <a:srgbClr val="000000"/>
                </a:outerShdw>
              </a:effectLst>
              <a:ea typeface="굴림" pitchFamily="50" charset="-127"/>
            </a:endParaRPr>
          </a:p>
        </p:txBody>
      </p:sp>
      <p:sp>
        <p:nvSpPr>
          <p:cNvPr id="89090" name="AutoShape 2" descr="data:image/jpeg;base64,/9j/4AAQSkZJRgABAQAAAQABAAD/2wCEAAkGBwgHBgkIBwgKCgkLDRYPDQwMDRsUFRAWIB0iIiAdHx8kKDQsJCYxJx8fLT0tMTU3Ojo6Iys/RD84QzQ5OjcBCgoKDQwNGg8PGjclHyU3Nzc3Nzc3Nzc3Nzc3Nzc3Nzc3Nzc3Nzc3Nzc3Nzc3Nzc3Nzc3Nzc3Nzc3Nzc3Nzc3N//AABEIAFsAZgMBEQACEQEDEQH/xAAcAAACAwADAQAAAAAAAAAAAAAFBgAEBwEDCAL/xABHEAABAgMFBQQGBgcGBwAAAAABAgMEBREABhIhMRMUQVFhBxUygSJSYnGRoRYzQrHC8BcjNENykrIkVpTh4/FTc6LD0dLi/8QAGwEAAQUBAQAAAAAAAAAAAAAABAACAwUGAQf/xAA+EQABAwEEBgcHAwMDBQAAAAABAAIDEQQSITEFE0FRYXEigZGhsdHwBhQjMkLB4VLC8RZjchXS4iQlM1Ni/9oADAMBAAIRAxEAPwDcbJJdcQ+1DMrefcQ202MS1rVQJHMm3CQBUpzWue4NaKkrOLxdqLbS1MSGHS8Umm8vg4T/AAp1PvNPdYGW2gYMWqsPsu94D7SacBn1n+UlRt87xRhJcmr6AfsskNgfy0sG60ynatJDoOwRZRg88fFVmLzz5hWJucR1fafUr5E2aJ5B9RUr9FWF4oYm9lPBMUm7TZxCLSmYoajmeJICF+RGXxFiI7a8fNiqi1+zFleKwktPaPPvWsSaaNTaWsxzLTzSHU1CXkYVD88xlazY8PbeCxFpgdZ5TE4gkbjUJSn945nOY1cmuckrWlVImPGSG+gVp5/Cw0kr3m5F2q5sdgs9mjFp0hgDk3aer1xQVUxjpdEKlclj42ez5YKXXi6pTEPzwpJwkjmch8rRX3NN1hLndwRws0M7RaLSxsUIyFOk7rz6h+VyLzTaQ0lqJgqdzl1WHYhONpg8RUDEtXuIA8rLXPj6NbzvBd/02zWz45Zqoht2ntwA6k4S290GuJYls1cYhJqsUXDpdxpSqtAkqpTF7OfKxLZ2k3XYOVHPouUMdPCC6MbaUw30zpxTKDadVilkkuFKCUkkgACpJ4WSSxC/173Z9FrhIRZTLWV0SB++I+2enIefuqLTaDIboyXoeg9DtsjBLKOme7hz3pQsItEpZLq+2GXYh1DLDanHVnChCBUqPIC3QCTQKOSRsbS55oAtQurcWElDAm96FtBTYxBhxQ2bXVR0J6ae+1lDZWsF+RYjSenpbU73ex1odozPLcE0zFLk4hVKinly6ThOJ3Edm68n2ifq0dPEeOHiS4F4xwCpIHCzvowX5Nm0A8P1Hu57A623pnAbtKAmRXabSS5FlOzW+niUA+FJ9Y5mvxioXNo3otRwcyCXWT/FnOQzAPHeeAyQuHS5Gwjkuuc0mVyRFd6m72Snaa0JzP58ItGKuF2LBu9GvLYpBNpA6yXYwbOfl4odBJxh6V3GYKG0ikZO3zhNONFfYT7s+nGzBtbCOZRUppS0aTNT9MY+429f4VCFDbEQqXXQbXGzDMPzZaaBA4luuSE6+mc+XC0YoDdixO9FSFz26/SBus2MG3dXeeGW9Otx7ysl5u778wMfFttkiKSPQWRqgKOaqD7R1p8TIJRXVk1O9Z/S2jntabY1lxhPy7Rxpsru2J6sUqBJvanN1y27ZYYUUvRqtkCDmEaq+WXnYW1yXI6Dar32esgtFsDnZNx69nn1LErU69IUskkQkkmjp5GCFlzJcXqpRySgc1HgLSRxukNGoO226Cxx35TTxPJahKpdKbmlENCtKml4H0ZNtgYqeeTaOZOvXhZMYyDAYuWItVptOlfiSG5CN+X/ACPJFVJELEMRc/d32aL9KEgIYVS0fYSdTzcVpXVItLkavxOwevFAVvtLLOLsf1OOZ5nwaO9d8eG0oairwkOKKxu0vaBWkr4AJ1cXxqchStBQm3XUzf2KOG8SWWbDe44YftHeeNaIbOW0vtCYXxeDEAlQ3eVNqqVq4YyPrFeyMh1ztG8A9KXLcjLK4sdqrCKv2vOwcK/KOJx5IdNWnZlBiMvS53Pd9ojYS1vJx6mgVTj7I06UrZjwXCsmDdyLszmwSauxDWTHN+wcvM/hD4pt+cS1LkbS7102fAykUdiOWXEn811tG4F7ceixExOZZZbsfxrSduxvX66slRO1mstWiAQmQ3Va+tfc8cQevFxXQZe/KzMXtw6LPFEi7ZpQZTrrScgMm/YDj/KrwC4mJC2rrI7slcOoKiJlEEBa8JrVavuQnztxpJwiwA2+vBSztjZR1uOskdkwZCu4fuPUthlUczMpexGQzgcaeTiSoAivkdLWbXBzQ4LDzQvhkMbxQhZf2zvlU0lzHBDCl/zKp+G1fbz0mhbL2Tj+FI/eQOz+Vndq9a5Md17pxE7SqMiHRBStrN2LdyFBqE1+/QfKxENnMnSOAVLpPTDLIdUwXpDkB9/JO8si1RTa5RcSHTCQDRpEzZ1GRNMymviV1PyFDY1jqi5CKDeszaIhG73jSbrzzkwffcOSsSlxplb0uua2IqJKgI2cxPppCuPpfvFcgMvnZzCB0YsTtPrNQ2hrnATW83W/SwYHs2DicURgCzBRT0JJgqZTVZ/tke+qqWz7aunBtPy1s9tGmjcTtPrwQst6Vgkn6Ef0tG3kPFx78lcUdyfU3DJVMpytPpuOHClsH1jo2jkkZnkTU2f8pwxKHA1javNyPx5bzxyHchkTspbMEOPhc7vI4klloJATDp9kaNI6nM8zaM0a79TvXYjI708VG/ChGZ3/AHceAwCHTFDEujWo28Su+rwO/sktZFW2q6YU8svERw0yraN1Gmr+k7YEXAXzRmOy/ChHzPOZ5n7BUJw0iHebml93d8j1/sclhzVKanKvn+VaWY8U6U2J2BE2Vxe0waOF1n1SHP16wzVeZQi3kNze/b5hoUD+xydg4VEcgPs8KnXmRpZrxXpzGg2BS2eUMJs2i23nfVIfXrZVKc/vDETjZshtEJAM/UQbOSEdep62FlmL8MhuWgsOjI7LV5N55zcc/wABar2Tvl26DaCfqX3ED44vxWsrGaxLF+0bA23uO8A/ZLPbNCqExlkQEkhxpTYoOINfxWHtzcWlW/spKBHKwnIg+uxA4CRwElYbmN6yoKUMTEsQf1rvIr9VPv8A8rRNibGL0vYj7RpCe2OMFgy2v2DlvPrijUYp6aQrcwve93XJEU3SVsDCp4DQBOtOp8sIztKauF6XBuwKtiDLO8waPGsmPzPOQ9eqlXavzeWpiJopMguo0KIhUei5Ep4V40PTXrrZ+L21d0WeKHoyzS3IPjWg/VmGn12dyIwjj82l43Qdw3XZTXaVCHYhHQ/YSeep87SCr24dFnihJWss8vT+LOdmYaf3HhkFflalRsIiGu+13bJGxlF4cK3hx2YOgPFas+Q42ezpCjMG+vVULaBqnl9pN+U7Ng5/7R1nYrkLV+FELd3CxB/ajyMeKupRXxqPrmor62Ys8YijMt6gfRr79pxd+nLt3DgMeSosqV+ul90mxiUs71NX6rSF8czm6vXoNOlmDa2Pt9ZolwGEttP+LBhh+0d570PYUmEiX4C6TXeE3cVSNmsScSWjxqrifZGQ62jBum7Fi7aUU4GRjZbcbkY+VgzPIbOZQyZR0quW464He97zOZuPvZhon+n3DPqBS0b3sg4uRtms9q0qA2mrgGwbfPnks8mcxi5rGLi499Tzy9VK4DkBwHSwD3uebzlr7LZYrNGI4hQBVbMRC2/sqhyxc9hZBG2dccFeVcP4bXFjFIgvNvaKQP0g4DYAPXaid8IWLflK35Wy05MYf04YuICik6EprlipWlbSzNcW1bmgdHSRNnDZiRGc6ffhVZWytiWR2NSRPbxuryFS40wv/uL92Q8rV2DD+p62bg+0RUHwbOOokfYd5VxwsyyPEZeAqnl5HCA3ApONDB4BdMifZH+dnGjHXn9J25DNDrRFq7L8KzjNxwJ5eZ/CIReCEiWplfV0zGbKpukmZ9IN10qBUfn7R0kPRN6U1OwIWKsrDBo4XIx80h29frqRGMz2Uyv08mijWCkjPpVPCqftq0GeQ86WedjpuoIWPbDo0f5SHDv+kd5RR7axcOI69SkwMuBGxliSSV8g5Txnk2BTTI2kNSL0mA3efkgm3Y3aqx9J+1+7/HcP/o9yvxVYyDU/NlGXytAqWFKwqcTw2hHhHsDXicym0hxFXYBDR/Dfdh6b9+YHLzPVvVdcPFTiHDVFyeRtppgSA268gcD/AMJFOHipys2heKZN9dilD47M69/5JT1gH9x7uaTrzX4hoKF7nug2iHh0VSqJaTT34P8A2/3sJLag0XIlodHaCkmf7zbzUnYfv5LO1KKlFSiSompJ1JsAtg1oaKDJcW4nLvgIN+YRrMHCoxvPLCEDqefSzmNL3BoUFonZZ4nSvyC9GyqBblsuhoJn6thtLaTzoNbXzWhrQ0LyWeZ00rpXZk1Vo5izlEs5vTduMlK3Hrrsw8K1FlRi4tS8KmEnM0UfA3qThz+QsFLC5mMeFcytPo/SEU4DbaS67S62mB6tp3VwS3KnhCxBl9zmTFzNYIfmrqaBCeOAHwJ9o5n4WHYaG7Did6trSwyM12kDdjGTBt57zwGXDFXJa+zLY0wl3E993je+tmDnpNtc8JOv8R58dLOaQ11I+k7eh7RG+0R6y1/CgGTRmfW7+UQhXWZPMsDOK8N7XslrxVahuYrwA/OG0gIY79T/AAQsjX2mGp+DZh2u8yfVUUDjMpj2Xpu6qc3ndFGYVihDFeCBogc1HMjztJUMNXYuQV11oiLYBq4BmTt57SeAwRmJWxLYZM2vPEM7RrNCE12bR4BCdVK9o560oMrSkhovSFARsfPJqLI049p57hwy5lZbfG+0ZeFZh2AqGl4OTQPpOdV/+NPfatntLpMBgFt9FaCisY1j+k/fu5eaVLCq/Usl1coSpa0oQkqUo0AAqSeQt0Cqa5waKnJbF2c3NVJ2+8pkike4miGz+5SfxH5DLna1stn1fSdmvPdO6Y97dqYfkHefJPljFnVLJJcKSFAgioOoskkpz+5LMfAqhJTEmVtuLxutsNjA8faAoT0FadLDyWcObRporix6XfDLrJm6wgUFTiOX8V4oHE3Un8KlMou+0xAy5w0iI0PVedHNZyIHsp+OdoTBIOhHgN6sI9J2OQm02ur5Bk2nRHLPtPYvgSefSuHMsulKFQqV0D8ziHGw671AqcKfKufA2WrkYLsTacV33ux2l+vt0l4jJgBoPMprupdaGu/DqUVGIj3s34pfiWeQ5D7+NiIYRGOKp9I6Sktr9zBk3YF3XmuxL7yMoRHJWlxsHZPNqopFdeh87dlhbKKOTbBpGewvvRHPMHas3mfZbN4dRMvfh4tvgCdmv4HL52AfYXj5TVa2z+1NnePitLT2jzQc3DvQFUMpXX/nN0/qtF7rNuVh/UGjv/Z3HyRSXdl88iVDfVw8GjjVW0UPIZfO0jbFIc8EFaPaiysHwgXHsHrqWhXZuVKrv4XWkF+Lp+0PUJH8I0T9/Wx0VnZHlmsrpDTFpt2DzRu4ffemW06qlLJJcHQ2SSyyTdssFFORpm0v3FiGZK0qQ/tVvKxABCU4Rma88qZ5Z2vZtBSNDNW68XcKUUQk3oe/26JS6oMXfKmwci5FhKj5BJ++xDfZx1OlJ3flLW8EVX2xyxmQQsa9BLVHxGM7ky6FBtIUUgqWQKVpyrYUaCmdM6NruiNvkF3WCiDfp1V/d1P+N/8Aixf9Of3e78putV2Y9syoKHlzvcaV77C7xTfKYP1i0U8GfgrXraGLQWsc8az5TTLgDv4rpl4Log+3Nlb6RGSFxDXFTMUFqHkUivxtI/2deB0JKnl/KQl4J8mN+pFAXbanyorawj+TCWh6biuKQDoRQ1rpS1PFYLRJOYKUcM+CeXACqz93t0AcUGrvVRwK4yh/otdD2cNMZO78qPW8EUlXbNLn5ZGxkzgVQq2VoQzDsvB1b5UCTqBQCmZ686Cw02gpWytjjdWuZyA8U4SCmKEL7dHNqdnIEbOuWKM9Kn8liR7OYYy48vym63gnu49/pXe8ONQ6HIaNaTiXDOkElPrJI1GfQ9LVNu0bNY6F2IO0KRrw5N1q9OXB0NkkvHL31rn8R++3pbPlHUhV6huaLufRyB7nEHuuxTTw4sVM8XHFXWvG3n9r9417tdW8iG0pgsEvkIn9IcyDex2++nY48Gzplgri9GlMOuVthYrnuDK5UxzrxyxUB+ZNKU9qlBh2dOFNytXf9n9X0/prU7niJ+jcD9Jd37zwK22PZ18aqeHLSmlqC13Ne7UfLsz+6kblihPaoLvfQ2P3/c9rszumHDtNt9nDTPXWnCtcrE6L9496bq68eW2q4+l1ee171uENt9tuO1c2Pq4vQ2mHrTB8rbQXNY67S9Qfele9Dr1HIBd7uiF7n3HctmNlgw6devOudbefz6/WHW1vbUUKUWO9soh/p5Lt5p3bu7WLY6YNorHSnH56dLabQl73N9z5qnwwUMnzLaZeJJ3S3uAgO79mMGzwbPBT4aWyz9dfN+t7vU2FFiV39y/TS19GMO4b0vBsfBg2Zx09muKnDSltVaL/APpP/UfNQZ554dahFL+C9BWyCnXB0skllkm7GoKFdjO9pgI9mIZKEpRD7JTS8QIWlWI5ihGmdbXs2nZHBurbdI41rzFFEI96HP8AYUlTyixeApbJ9EOQYUoDqQsV+FiG+0Zp0o+/8LmqRZfY5LHpBCwT0atMfD4wI1loJDiSoqAUgk1pXWtfusMNOzNmMgHROzyKdqxRBv0Er/vEj/Af6li/6j/td/4TdUlDtHkPcM4k8kVEB8sQCEbbZ4cWJ501pU+tztYaMtOuiknpSpJp1BNeKGidYTsLZQ+kxk+W4yNUswobUfMqNPhasf7ROu9COh51TxEnyZXFkUfdpqQmF2UKxmwps0W0r1gTqTnWutqiPSFojnM4NXHPinloIos/c7CgXFFq8OFBOQXBYiPecYtcD2jNMYu/8KPVcUUlXYzLoeWRkHMo4xS3loWzEMsbJbBSCDTNVQa5jp8BpdOyula+NtKZitQV0RiiEOdhThdOC8CNmTkVQWY/67FD2jwxjx5/hc1Se7j3Bld0A46wpyJjXU4FxLoAIT6qQNB8+tqm3aRltho7ADYpGtDU3Wr05SySUsklLJJSySUskkFm91JFOo1EbNJa1ERKEhCXFFVQASQMjzJsTFa54WlkbiAuFoOaNWGXVLJJSySUsklLJJSySUskl//Z"/>
          <p:cNvSpPr>
            <a:spLocks noChangeAspect="1" noChangeArrowheads="1"/>
          </p:cNvSpPr>
          <p:nvPr/>
        </p:nvSpPr>
        <p:spPr bwMode="auto">
          <a:xfrm>
            <a:off x="92075" y="-411163"/>
            <a:ext cx="962025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6137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6B0EFB69-2FC9-4785-BDEC-17D5CA42A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10</a:t>
            </a:fld>
            <a:endParaRPr lang="en-US" altLang="ko-KR"/>
          </a:p>
        </p:txBody>
      </p:sp>
      <p:pic>
        <p:nvPicPr>
          <p:cNvPr id="1026" name="Picture 2" descr="https://d2phebdq64jyfk.cloudfront.net/media/article/cb0aa36dcf7d4d2589c34eeba81627f4.jpeg">
            <a:extLst>
              <a:ext uri="{FF2B5EF4-FFF2-40B4-BE49-F238E27FC236}">
                <a16:creationId xmlns:a16="http://schemas.microsoft.com/office/drawing/2014/main" id="{24325CE9-4216-4203-B49D-E3C36DCA83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57739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11</a:t>
            </a:fld>
            <a:endParaRPr lang="en-US" altLang="ko-KR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337" y="1027033"/>
            <a:ext cx="8801326" cy="4803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3822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12</a:t>
            </a:fld>
            <a:endParaRPr lang="en-US" altLang="ko-KR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74" y="209372"/>
            <a:ext cx="4592627" cy="411480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35" y="4343400"/>
            <a:ext cx="4560466" cy="2246386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0108" y="304800"/>
            <a:ext cx="4656860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2812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13</a:t>
            </a:fld>
            <a:endParaRPr lang="en-US" altLang="ko-KR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"/>
            <a:ext cx="4648200" cy="6585873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6019" y="152400"/>
            <a:ext cx="4635162" cy="50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8977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14</a:t>
            </a:fld>
            <a:endParaRPr lang="en-US" altLang="ko-KR"/>
          </a:p>
        </p:txBody>
      </p:sp>
      <p:sp>
        <p:nvSpPr>
          <p:cNvPr id="3" name="직사각형 2"/>
          <p:cNvSpPr/>
          <p:nvPr/>
        </p:nvSpPr>
        <p:spPr>
          <a:xfrm>
            <a:off x="14955" y="76200"/>
            <a:ext cx="9052845" cy="68172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[</a:t>
            </a:r>
            <a:r>
              <a:rPr lang="ko-KR" altLang="en-US" dirty="0" err="1"/>
              <a:t>티메프</a:t>
            </a:r>
            <a:r>
              <a:rPr lang="ko-KR" altLang="en-US" dirty="0"/>
              <a:t> 합병 꼼수</a:t>
            </a:r>
            <a:r>
              <a:rPr lang="en-US" altLang="ko-KR" dirty="0"/>
              <a:t>] </a:t>
            </a:r>
            <a:r>
              <a:rPr lang="ko-KR" altLang="en-US" dirty="0"/>
              <a:t>피해자 피</a:t>
            </a:r>
            <a:r>
              <a:rPr lang="en-US" altLang="ko-KR" dirty="0"/>
              <a:t>, </a:t>
            </a:r>
            <a:r>
              <a:rPr lang="ko-KR" altLang="en-US" dirty="0"/>
              <a:t>땀</a:t>
            </a:r>
            <a:r>
              <a:rPr lang="en-US" altLang="ko-KR" dirty="0"/>
              <a:t>, </a:t>
            </a:r>
            <a:r>
              <a:rPr lang="ko-KR" altLang="en-US" dirty="0"/>
              <a:t>눈물에 또다시 숟가락 얹으려는 구영배</a:t>
            </a:r>
          </a:p>
          <a:p>
            <a:r>
              <a:rPr lang="ko-KR" altLang="en-US" dirty="0" err="1"/>
              <a:t>김정래</a:t>
            </a:r>
            <a:r>
              <a:rPr lang="ko-KR" altLang="en-US" dirty="0"/>
              <a:t> 기자 </a:t>
            </a:r>
            <a:r>
              <a:rPr lang="en-US" altLang="ko-KR" dirty="0"/>
              <a:t>2024-08-11 14:58 </a:t>
            </a:r>
            <a:r>
              <a:rPr lang="ko-KR" altLang="en-US" dirty="0" err="1"/>
              <a:t>아주경제</a:t>
            </a:r>
            <a:endParaRPr lang="en-US" altLang="ko-KR" dirty="0"/>
          </a:p>
          <a:p>
            <a:r>
              <a:rPr lang="ko-KR" altLang="en-US" dirty="0"/>
              <a:t>의사결정은 </a:t>
            </a:r>
            <a:r>
              <a:rPr lang="en-US" altLang="ko-KR" dirty="0"/>
              <a:t>＇</a:t>
            </a:r>
            <a:r>
              <a:rPr lang="ko-KR" altLang="en-US" dirty="0"/>
              <a:t>독점</a:t>
            </a:r>
            <a:r>
              <a:rPr lang="en-US" altLang="ko-KR" dirty="0"/>
              <a:t>＇</a:t>
            </a:r>
            <a:r>
              <a:rPr lang="ko-KR" altLang="en-US" dirty="0"/>
              <a:t>하고 손실은 떠넘기는 신규 법인 설립 계획</a:t>
            </a:r>
          </a:p>
          <a:p>
            <a:r>
              <a:rPr lang="ko-KR" altLang="en-US" dirty="0"/>
              <a:t>반드시 갚아야할 빚</a:t>
            </a:r>
            <a:r>
              <a:rPr lang="en-US" altLang="ko-KR" dirty="0"/>
              <a:t>(</a:t>
            </a:r>
            <a:r>
              <a:rPr lang="ko-KR" altLang="en-US" dirty="0"/>
              <a:t>채권</a:t>
            </a:r>
            <a:r>
              <a:rPr lang="en-US" altLang="ko-KR" dirty="0"/>
              <a:t>)</a:t>
            </a:r>
            <a:r>
              <a:rPr lang="ko-KR" altLang="en-US" dirty="0"/>
              <a:t>이</a:t>
            </a:r>
            <a:r>
              <a:rPr lang="en-US" altLang="ko-KR" dirty="0"/>
              <a:t>, </a:t>
            </a:r>
            <a:r>
              <a:rPr lang="ko-KR" altLang="en-US" dirty="0"/>
              <a:t>갚지 않아도 될 빚</a:t>
            </a:r>
            <a:r>
              <a:rPr lang="en-US" altLang="ko-KR" dirty="0"/>
              <a:t>(</a:t>
            </a:r>
            <a:r>
              <a:rPr lang="ko-KR" altLang="en-US" dirty="0"/>
              <a:t>주식</a:t>
            </a:r>
            <a:r>
              <a:rPr lang="en-US" altLang="ko-KR" dirty="0"/>
              <a:t>)</a:t>
            </a:r>
            <a:r>
              <a:rPr lang="ko-KR" altLang="en-US" dirty="0"/>
              <a:t>으로 둔갑</a:t>
            </a:r>
          </a:p>
          <a:p>
            <a:pPr>
              <a:spcAft>
                <a:spcPts val="600"/>
              </a:spcAft>
            </a:pPr>
            <a:r>
              <a:rPr lang="ko-KR" altLang="en-US" dirty="0"/>
              <a:t>법원 타당성 검증</a:t>
            </a:r>
            <a:r>
              <a:rPr lang="en-US" altLang="ko-KR" dirty="0"/>
              <a:t>, </a:t>
            </a:r>
            <a:r>
              <a:rPr lang="ko-KR" altLang="en-US" dirty="0"/>
              <a:t>상환전환우선주 도입해 안전장치 마련 필수</a:t>
            </a:r>
          </a:p>
          <a:p>
            <a:r>
              <a:rPr lang="ko-KR" altLang="en-US" dirty="0"/>
              <a:t>구영배 </a:t>
            </a:r>
            <a:r>
              <a:rPr lang="ko-KR" altLang="en-US" dirty="0" err="1"/>
              <a:t>큐텐</a:t>
            </a:r>
            <a:r>
              <a:rPr lang="ko-KR" altLang="en-US" dirty="0"/>
              <a:t> 대표의 </a:t>
            </a:r>
            <a:r>
              <a:rPr lang="ko-KR" altLang="en-US" dirty="0" err="1"/>
              <a:t>티몬</a:t>
            </a:r>
            <a:r>
              <a:rPr lang="en-US" altLang="ko-KR" dirty="0"/>
              <a:t>·</a:t>
            </a:r>
            <a:r>
              <a:rPr lang="ko-KR" altLang="en-US" dirty="0" err="1"/>
              <a:t>위메프</a:t>
            </a:r>
            <a:r>
              <a:rPr lang="en-US" altLang="ko-KR" dirty="0"/>
              <a:t>(</a:t>
            </a:r>
            <a:r>
              <a:rPr lang="ko-KR" altLang="en-US" dirty="0" err="1"/>
              <a:t>티메프</a:t>
            </a:r>
            <a:r>
              <a:rPr lang="en-US" altLang="ko-KR" dirty="0"/>
              <a:t>) </a:t>
            </a:r>
            <a:r>
              <a:rPr lang="ko-KR" altLang="en-US" dirty="0"/>
              <a:t>합병 묘수가 ‘</a:t>
            </a:r>
            <a:r>
              <a:rPr lang="ko-KR" altLang="en-US" dirty="0" err="1"/>
              <a:t>꼼수’라는</a:t>
            </a:r>
            <a:r>
              <a:rPr lang="ko-KR" altLang="en-US" dirty="0"/>
              <a:t> 지적이 일고 있다</a:t>
            </a:r>
            <a:r>
              <a:rPr lang="en-US" altLang="ko-KR" dirty="0"/>
              <a:t>. </a:t>
            </a:r>
            <a:r>
              <a:rPr lang="ko-KR" altLang="en-US" dirty="0"/>
              <a:t>사업 정상화를 통해 피해 구제에 나서겠다는 계획이지만</a:t>
            </a:r>
            <a:r>
              <a:rPr lang="en-US" altLang="ko-KR" dirty="0"/>
              <a:t>, </a:t>
            </a:r>
            <a:r>
              <a:rPr lang="ko-KR" altLang="en-US" dirty="0"/>
              <a:t>의사결정은 ‘</a:t>
            </a:r>
            <a:r>
              <a:rPr lang="ko-KR" altLang="en-US" dirty="0" err="1"/>
              <a:t>독점’하고</a:t>
            </a:r>
            <a:r>
              <a:rPr lang="ko-KR" altLang="en-US" dirty="0"/>
              <a:t> 손실은 떠넘기는 신규 법인 설립 계획을 발표했기 때문이다</a:t>
            </a:r>
            <a:r>
              <a:rPr lang="en-US" altLang="ko-KR" dirty="0"/>
              <a:t>. 11</a:t>
            </a:r>
            <a:r>
              <a:rPr lang="ko-KR" altLang="en-US" dirty="0"/>
              <a:t>일 </a:t>
            </a:r>
            <a:r>
              <a:rPr lang="ko-KR" altLang="en-US" dirty="0" err="1"/>
              <a:t>큐텐에</a:t>
            </a:r>
            <a:r>
              <a:rPr lang="ko-KR" altLang="en-US" dirty="0"/>
              <a:t> 따르면 </a:t>
            </a:r>
            <a:r>
              <a:rPr lang="ko-KR" altLang="en-US" dirty="0" err="1"/>
              <a:t>티몬과</a:t>
            </a:r>
            <a:r>
              <a:rPr lang="ko-KR" altLang="en-US" dirty="0"/>
              <a:t> </a:t>
            </a:r>
            <a:r>
              <a:rPr lang="ko-KR" altLang="en-US" dirty="0" err="1"/>
              <a:t>위메프를</a:t>
            </a:r>
            <a:r>
              <a:rPr lang="ko-KR" altLang="en-US" dirty="0"/>
              <a:t> 합병하기 위한 플랫폼으로 </a:t>
            </a:r>
            <a:r>
              <a:rPr lang="en-US" altLang="ko-KR" dirty="0"/>
              <a:t>'KCCW'(K-Commerce Center for World)</a:t>
            </a:r>
            <a:r>
              <a:rPr lang="ko-KR" altLang="en-US" dirty="0"/>
              <a:t>라는 명칭의 신규 법인 설립을 법원에 신청하고 </a:t>
            </a:r>
            <a:r>
              <a:rPr lang="en-US" altLang="ko-KR" dirty="0"/>
              <a:t>1</a:t>
            </a:r>
            <a:r>
              <a:rPr lang="ko-KR" altLang="en-US" dirty="0"/>
              <a:t>차로 설립자본금 </a:t>
            </a:r>
            <a:r>
              <a:rPr lang="en-US" altLang="ko-KR" dirty="0"/>
              <a:t>9</a:t>
            </a:r>
            <a:r>
              <a:rPr lang="ko-KR" altLang="en-US" dirty="0"/>
              <a:t>억</a:t>
            </a:r>
            <a:r>
              <a:rPr lang="en-US" altLang="ko-KR" dirty="0"/>
              <a:t>9999</a:t>
            </a:r>
            <a:r>
              <a:rPr lang="ko-KR" altLang="en-US" dirty="0"/>
              <a:t>만</a:t>
            </a:r>
            <a:r>
              <a:rPr lang="en-US" altLang="ko-KR" dirty="0"/>
              <a:t>9900</a:t>
            </a:r>
            <a:r>
              <a:rPr lang="ko-KR" altLang="en-US" dirty="0"/>
              <a:t>원을 출자한다</a:t>
            </a:r>
            <a:r>
              <a:rPr lang="en-US" altLang="ko-KR" dirty="0"/>
              <a:t>. KCCW</a:t>
            </a:r>
            <a:r>
              <a:rPr lang="ko-KR" altLang="en-US" dirty="0"/>
              <a:t>를 기반으로 </a:t>
            </a:r>
            <a:r>
              <a:rPr lang="ko-KR" altLang="en-US" dirty="0" err="1"/>
              <a:t>큐텐의</a:t>
            </a:r>
            <a:r>
              <a:rPr lang="ko-KR" altLang="en-US" dirty="0"/>
              <a:t> 아시아 시장과 </a:t>
            </a:r>
            <a:r>
              <a:rPr lang="en-US" altLang="ko-KR" dirty="0"/>
              <a:t>'</a:t>
            </a:r>
            <a:r>
              <a:rPr lang="ko-KR" altLang="en-US" dirty="0"/>
              <a:t>위시</a:t>
            </a:r>
            <a:r>
              <a:rPr lang="en-US" altLang="ko-KR" dirty="0"/>
              <a:t>'</a:t>
            </a:r>
            <a:r>
              <a:rPr lang="ko-KR" altLang="en-US" dirty="0"/>
              <a:t>가 가진 미국</a:t>
            </a:r>
            <a:r>
              <a:rPr lang="en-US" altLang="ko-KR" dirty="0"/>
              <a:t>·</a:t>
            </a:r>
            <a:r>
              <a:rPr lang="ko-KR" altLang="en-US" dirty="0"/>
              <a:t>유럽 시장</a:t>
            </a:r>
            <a:r>
              <a:rPr lang="en-US" altLang="ko-KR" dirty="0"/>
              <a:t>, </a:t>
            </a:r>
            <a:r>
              <a:rPr lang="ko-KR" altLang="en-US" dirty="0" err="1"/>
              <a:t>샵클루즈의</a:t>
            </a:r>
            <a:r>
              <a:rPr lang="ko-KR" altLang="en-US" dirty="0"/>
              <a:t> 인도 시장까지 아우르는 글로벌 전자상거래</a:t>
            </a:r>
            <a:r>
              <a:rPr lang="en-US" altLang="ko-KR" dirty="0"/>
              <a:t>(</a:t>
            </a:r>
            <a:r>
              <a:rPr lang="ko-KR" altLang="en-US" dirty="0" err="1"/>
              <a:t>이커머스</a:t>
            </a:r>
            <a:r>
              <a:rPr lang="en-US" altLang="ko-KR" dirty="0"/>
              <a:t>) </a:t>
            </a:r>
            <a:r>
              <a:rPr lang="ko-KR" altLang="en-US" dirty="0"/>
              <a:t>플랫폼으로 확장한다는 목표다</a:t>
            </a:r>
            <a:r>
              <a:rPr lang="en-US" altLang="ko-KR" dirty="0"/>
              <a:t>. </a:t>
            </a:r>
            <a:r>
              <a:rPr lang="ko-KR" altLang="en-US" dirty="0"/>
              <a:t>아울러 </a:t>
            </a:r>
            <a:r>
              <a:rPr lang="ko-KR" altLang="en-US" b="1" u="sng" dirty="0" err="1"/>
              <a:t>판매자를</a:t>
            </a:r>
            <a:r>
              <a:rPr lang="ko-KR" altLang="en-US" b="1" u="sng" dirty="0"/>
              <a:t> </a:t>
            </a:r>
            <a:r>
              <a:rPr lang="ko-KR" altLang="en-US" b="1" u="sng" dirty="0" err="1"/>
              <a:t>주주조합</a:t>
            </a:r>
            <a:r>
              <a:rPr lang="ko-KR" altLang="en-US" b="1" u="sng" dirty="0"/>
              <a:t> 형태로 </a:t>
            </a:r>
            <a:r>
              <a:rPr lang="en-US" altLang="ko-KR" b="1" u="sng" dirty="0"/>
              <a:t>KCCW</a:t>
            </a:r>
            <a:r>
              <a:rPr lang="ko-KR" altLang="en-US" b="1" u="sng" dirty="0"/>
              <a:t>에 참여</a:t>
            </a:r>
            <a:r>
              <a:rPr lang="ko-KR" altLang="en-US" dirty="0"/>
              <a:t>시킨다는 계획이다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구 대표가 신규 법인 설립자본금을 ‘</a:t>
            </a:r>
            <a:r>
              <a:rPr lang="en-US" altLang="ko-KR" dirty="0"/>
              <a:t>10</a:t>
            </a:r>
            <a:r>
              <a:rPr lang="ko-KR" altLang="en-US" dirty="0"/>
              <a:t>억원</a:t>
            </a:r>
            <a:r>
              <a:rPr lang="en-US" altLang="ko-KR" dirty="0"/>
              <a:t>-100</a:t>
            </a:r>
            <a:r>
              <a:rPr lang="ko-KR" altLang="en-US" dirty="0" err="1"/>
              <a:t>원’으로</a:t>
            </a:r>
            <a:r>
              <a:rPr lang="ko-KR" altLang="en-US" dirty="0"/>
              <a:t> 설정한 이유는 상법상 자본금이 </a:t>
            </a:r>
            <a:r>
              <a:rPr lang="en-US" altLang="ko-KR" dirty="0"/>
              <a:t>10</a:t>
            </a:r>
            <a:r>
              <a:rPr lang="ko-KR" altLang="en-US" dirty="0"/>
              <a:t>억원 미만인 소규모 회사가 갖는 특례 때문이다</a:t>
            </a:r>
            <a:r>
              <a:rPr lang="en-US" altLang="ko-KR" dirty="0"/>
              <a:t>. </a:t>
            </a:r>
            <a:r>
              <a:rPr lang="ko-KR" altLang="en-US" dirty="0"/>
              <a:t>대표적인 것으로 주식회사 설립 시의 특례</a:t>
            </a:r>
            <a:r>
              <a:rPr lang="en-US" altLang="ko-KR" dirty="0"/>
              <a:t>, </a:t>
            </a:r>
            <a:r>
              <a:rPr lang="ko-KR" altLang="en-US" dirty="0"/>
              <a:t>주주총회에 관한 특례</a:t>
            </a:r>
            <a:r>
              <a:rPr lang="en-US" altLang="ko-KR" dirty="0"/>
              <a:t>, </a:t>
            </a:r>
            <a:r>
              <a:rPr lang="ko-KR" altLang="en-US" dirty="0"/>
              <a:t>이사 및 이사회에 관한 특례</a:t>
            </a:r>
            <a:r>
              <a:rPr lang="en-US" altLang="ko-KR" dirty="0"/>
              <a:t>, </a:t>
            </a:r>
            <a:r>
              <a:rPr lang="ko-KR" altLang="en-US" dirty="0"/>
              <a:t>감사에 관한 특례</a:t>
            </a:r>
            <a:r>
              <a:rPr lang="en-US" altLang="ko-KR" dirty="0"/>
              <a:t>, </a:t>
            </a:r>
            <a:r>
              <a:rPr lang="ko-KR" altLang="en-US" dirty="0"/>
              <a:t>의사록 공증에서의 특례 등이 있다</a:t>
            </a:r>
            <a:r>
              <a:rPr lang="en-US" altLang="ko-KR" dirty="0"/>
              <a:t>. </a:t>
            </a:r>
            <a:r>
              <a:rPr lang="ko-KR" altLang="en-US" dirty="0"/>
              <a:t>눈여겨볼 부분은 ‘이사 및 이사회 관련한 </a:t>
            </a:r>
            <a:r>
              <a:rPr lang="ko-KR" altLang="en-US" dirty="0" err="1"/>
              <a:t>특례’와</a:t>
            </a:r>
            <a:r>
              <a:rPr lang="ko-KR" altLang="en-US" dirty="0"/>
              <a:t> ‘주주총회 </a:t>
            </a:r>
            <a:r>
              <a:rPr lang="ko-KR" altLang="en-US" dirty="0" err="1"/>
              <a:t>특례’다</a:t>
            </a:r>
            <a:r>
              <a:rPr lang="en-US" altLang="ko-KR" dirty="0"/>
              <a:t>. </a:t>
            </a:r>
            <a:r>
              <a:rPr lang="ko-KR" altLang="en-US" dirty="0"/>
              <a:t>주주 의사 결정권과 밀접한 관계가 있기 때문이다</a:t>
            </a:r>
            <a:r>
              <a:rPr lang="en-US" altLang="ko-KR" dirty="0"/>
              <a:t>. </a:t>
            </a:r>
            <a:r>
              <a:rPr lang="ko-KR" altLang="en-US" dirty="0"/>
              <a:t>주식회사의 이사는 원래 </a:t>
            </a:r>
            <a:r>
              <a:rPr lang="en-US" altLang="ko-KR" dirty="0"/>
              <a:t>3</a:t>
            </a:r>
            <a:r>
              <a:rPr lang="ko-KR" altLang="en-US" dirty="0"/>
              <a:t>명 이상이어야 한다</a:t>
            </a:r>
            <a:r>
              <a:rPr lang="en-US" altLang="ko-KR" dirty="0"/>
              <a:t>. </a:t>
            </a:r>
            <a:r>
              <a:rPr lang="ko-KR" altLang="en-US" dirty="0"/>
              <a:t>하지만 소규모 주식회사는 </a:t>
            </a:r>
            <a:r>
              <a:rPr lang="en-US" altLang="ko-KR" dirty="0"/>
              <a:t>1</a:t>
            </a:r>
            <a:r>
              <a:rPr lang="ko-KR" altLang="en-US" dirty="0"/>
              <a:t>명 또는 </a:t>
            </a:r>
            <a:r>
              <a:rPr lang="en-US" altLang="ko-KR" dirty="0"/>
              <a:t>2</a:t>
            </a:r>
            <a:r>
              <a:rPr lang="ko-KR" altLang="en-US" dirty="0"/>
              <a:t>명의 이사만 두는 것도 가능하다</a:t>
            </a:r>
            <a:r>
              <a:rPr lang="en-US" altLang="ko-KR" dirty="0"/>
              <a:t>. </a:t>
            </a:r>
            <a:r>
              <a:rPr lang="ko-KR" altLang="en-US" dirty="0"/>
              <a:t>만약 </a:t>
            </a:r>
            <a:r>
              <a:rPr lang="en-US" altLang="ko-KR" dirty="0"/>
              <a:t>1</a:t>
            </a:r>
            <a:r>
              <a:rPr lang="ko-KR" altLang="en-US" dirty="0"/>
              <a:t>인 이사의 경우라면 그 이사가 회사를 대표한다</a:t>
            </a:r>
            <a:r>
              <a:rPr lang="en-US" altLang="ko-KR" dirty="0"/>
              <a:t>...</a:t>
            </a:r>
            <a:r>
              <a:rPr lang="ko-KR" altLang="en-US" dirty="0"/>
              <a:t>구 대표는 </a:t>
            </a:r>
            <a:r>
              <a:rPr lang="ko-KR" altLang="en-US" dirty="0" err="1"/>
              <a:t>티몬과</a:t>
            </a:r>
            <a:r>
              <a:rPr lang="ko-KR" altLang="en-US" dirty="0"/>
              <a:t> </a:t>
            </a:r>
            <a:r>
              <a:rPr lang="ko-KR" altLang="en-US" dirty="0" err="1"/>
              <a:t>위메프의</a:t>
            </a:r>
            <a:r>
              <a:rPr lang="ko-KR" altLang="en-US" dirty="0"/>
              <a:t> 보유지분을 </a:t>
            </a:r>
            <a:r>
              <a:rPr lang="en-US" altLang="ko-KR" dirty="0"/>
              <a:t>100% </a:t>
            </a:r>
            <a:r>
              <a:rPr lang="ko-KR" altLang="en-US" dirty="0"/>
              <a:t>감자하고 자신의 </a:t>
            </a:r>
            <a:r>
              <a:rPr lang="ko-KR" altLang="en-US" dirty="0" err="1"/>
              <a:t>큐텐</a:t>
            </a:r>
            <a:r>
              <a:rPr lang="ko-KR" altLang="en-US" dirty="0"/>
              <a:t> 지분 </a:t>
            </a:r>
            <a:r>
              <a:rPr lang="en-US" altLang="ko-KR" dirty="0"/>
              <a:t>38% </a:t>
            </a:r>
            <a:r>
              <a:rPr lang="ko-KR" altLang="en-US" dirty="0"/>
              <a:t>전부를 </a:t>
            </a:r>
            <a:r>
              <a:rPr lang="ko-KR" altLang="en-US" dirty="0" err="1"/>
              <a:t>합병법인에</a:t>
            </a:r>
            <a:r>
              <a:rPr lang="ko-KR" altLang="en-US" dirty="0"/>
              <a:t> 백지 신탁할 예정이다</a:t>
            </a:r>
            <a:r>
              <a:rPr lang="en-US" altLang="ko-KR" dirty="0"/>
              <a:t>. </a:t>
            </a:r>
            <a:r>
              <a:rPr lang="ko-KR" altLang="en-US" dirty="0"/>
              <a:t>이렇게 되면 </a:t>
            </a:r>
            <a:r>
              <a:rPr lang="en-US" altLang="ko-KR" dirty="0"/>
              <a:t>KCCW</a:t>
            </a:r>
            <a:r>
              <a:rPr lang="ko-KR" altLang="en-US" dirty="0"/>
              <a:t>가 </a:t>
            </a:r>
            <a:r>
              <a:rPr lang="ko-KR" altLang="en-US" dirty="0" err="1"/>
              <a:t>큐텐그룹</a:t>
            </a:r>
            <a:r>
              <a:rPr lang="ko-KR" altLang="en-US" dirty="0"/>
              <a:t> 전체를 지배하는 이른바 지주회사가 된다</a:t>
            </a:r>
            <a:r>
              <a:rPr lang="en-US" altLang="ko-KR" dirty="0"/>
              <a:t>. </a:t>
            </a:r>
            <a:r>
              <a:rPr lang="ko-KR" altLang="en-US" dirty="0"/>
              <a:t>특히 </a:t>
            </a:r>
            <a:r>
              <a:rPr lang="ko-KR" altLang="en-US" b="1" u="sng" dirty="0"/>
              <a:t>판매자의 </a:t>
            </a:r>
            <a:r>
              <a:rPr lang="ko-KR" altLang="en-US" b="1" u="sng" dirty="0" err="1"/>
              <a:t>미정산</a:t>
            </a:r>
            <a:r>
              <a:rPr lang="ko-KR" altLang="en-US" b="1" u="sng" dirty="0"/>
              <a:t> 채권을 전환사채</a:t>
            </a:r>
            <a:r>
              <a:rPr lang="en-US" altLang="ko-KR" b="1" u="sng" dirty="0"/>
              <a:t>(CB)</a:t>
            </a:r>
            <a:r>
              <a:rPr lang="ko-KR" altLang="en-US" b="1" u="sng" dirty="0"/>
              <a:t>화해서 주식으로 나눠주겠다는 계획이다</a:t>
            </a:r>
            <a:r>
              <a:rPr lang="en-US" altLang="ko-KR" b="1" u="sng" dirty="0"/>
              <a:t>. </a:t>
            </a:r>
            <a:r>
              <a:rPr lang="ko-KR" altLang="en-US" dirty="0"/>
              <a:t>반드시 갚아야 할 빚</a:t>
            </a:r>
            <a:r>
              <a:rPr lang="en-US" altLang="ko-KR" dirty="0"/>
              <a:t>(</a:t>
            </a:r>
            <a:r>
              <a:rPr lang="ko-KR" altLang="en-US" dirty="0"/>
              <a:t>채권</a:t>
            </a:r>
            <a:r>
              <a:rPr lang="en-US" altLang="ko-KR" dirty="0"/>
              <a:t>)</a:t>
            </a:r>
            <a:r>
              <a:rPr lang="ko-KR" altLang="en-US" dirty="0"/>
              <a:t>이</a:t>
            </a:r>
            <a:r>
              <a:rPr lang="en-US" altLang="ko-KR" dirty="0"/>
              <a:t>, </a:t>
            </a:r>
            <a:r>
              <a:rPr lang="ko-KR" altLang="en-US" dirty="0"/>
              <a:t>갚지 않아도 문제없는 빚</a:t>
            </a:r>
            <a:r>
              <a:rPr lang="en-US" altLang="ko-KR" dirty="0"/>
              <a:t>(</a:t>
            </a:r>
            <a:r>
              <a:rPr lang="ko-KR" altLang="en-US" dirty="0"/>
              <a:t>주식</a:t>
            </a:r>
            <a:r>
              <a:rPr lang="en-US" altLang="ko-KR" dirty="0"/>
              <a:t>)</a:t>
            </a:r>
            <a:r>
              <a:rPr lang="ko-KR" altLang="en-US" dirty="0"/>
              <a:t>으로 둔갑한다는 의미다</a:t>
            </a:r>
            <a:r>
              <a:rPr lang="en-US" altLang="ko-KR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1366055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15</a:t>
            </a:fld>
            <a:endParaRPr lang="en-US" altLang="ko-KR"/>
          </a:p>
        </p:txBody>
      </p:sp>
      <p:sp>
        <p:nvSpPr>
          <p:cNvPr id="3" name="직사각형 2"/>
          <p:cNvSpPr/>
          <p:nvPr/>
        </p:nvSpPr>
        <p:spPr>
          <a:xfrm>
            <a:off x="76200" y="76200"/>
            <a:ext cx="88392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err="1"/>
              <a:t>티메프가</a:t>
            </a:r>
            <a:r>
              <a:rPr lang="ko-KR" altLang="en-US" dirty="0"/>
              <a:t> 부른 </a:t>
            </a:r>
            <a:r>
              <a:rPr lang="ko-KR" altLang="en-US" dirty="0" err="1"/>
              <a:t>이커머스</a:t>
            </a:r>
            <a:r>
              <a:rPr lang="ko-KR" altLang="en-US" dirty="0"/>
              <a:t> 지각변동</a:t>
            </a:r>
            <a:r>
              <a:rPr lang="en-US" altLang="ko-KR" dirty="0"/>
              <a:t>…"</a:t>
            </a:r>
            <a:r>
              <a:rPr lang="ko-KR" altLang="en-US" dirty="0"/>
              <a:t>대형 오픈마켓 강세</a:t>
            </a:r>
            <a:r>
              <a:rPr lang="en-US" altLang="ko-KR" dirty="0"/>
              <a:t>"(</a:t>
            </a:r>
            <a:r>
              <a:rPr lang="ko-KR" altLang="en-US" dirty="0"/>
              <a:t>종합</a:t>
            </a:r>
            <a:r>
              <a:rPr lang="en-US" altLang="ko-KR" dirty="0"/>
              <a:t>)</a:t>
            </a:r>
          </a:p>
          <a:p>
            <a:r>
              <a:rPr lang="ko-KR" altLang="en-US" dirty="0"/>
              <a:t>입력</a:t>
            </a:r>
            <a:r>
              <a:rPr lang="en-US" altLang="ko-KR" dirty="0"/>
              <a:t>2024.08.11. </a:t>
            </a:r>
            <a:r>
              <a:rPr lang="ko-KR" altLang="en-US" dirty="0"/>
              <a:t>오후 </a:t>
            </a:r>
            <a:r>
              <a:rPr lang="en-US" altLang="ko-KR" dirty="0"/>
              <a:t>12:04  </a:t>
            </a:r>
            <a:r>
              <a:rPr lang="ko-KR" altLang="en-US" dirty="0"/>
              <a:t>수정</a:t>
            </a:r>
            <a:r>
              <a:rPr lang="en-US" altLang="ko-KR" dirty="0"/>
              <a:t>2024.08.11. </a:t>
            </a:r>
            <a:r>
              <a:rPr lang="ko-KR" altLang="en-US" dirty="0"/>
              <a:t>오후 </a:t>
            </a:r>
            <a:r>
              <a:rPr lang="en-US" altLang="ko-KR" dirty="0"/>
              <a:t>12:05 </a:t>
            </a:r>
            <a:r>
              <a:rPr lang="ko-KR" altLang="en-US" dirty="0" err="1"/>
              <a:t>기사원문</a:t>
            </a:r>
            <a:endParaRPr lang="ko-KR" altLang="en-US" dirty="0"/>
          </a:p>
          <a:p>
            <a:r>
              <a:rPr lang="en-US" altLang="ko-KR" dirty="0"/>
              <a:t>G</a:t>
            </a:r>
            <a:r>
              <a:rPr lang="ko-KR" altLang="en-US" dirty="0"/>
              <a:t>마켓</a:t>
            </a:r>
            <a:r>
              <a:rPr lang="en-US" altLang="ko-KR" dirty="0"/>
              <a:t>·11</a:t>
            </a:r>
            <a:r>
              <a:rPr lang="ko-KR" altLang="en-US" dirty="0"/>
              <a:t>번가</a:t>
            </a:r>
            <a:r>
              <a:rPr lang="en-US" altLang="ko-KR" dirty="0"/>
              <a:t>·</a:t>
            </a:r>
            <a:r>
              <a:rPr lang="ko-KR" altLang="en-US" dirty="0" err="1"/>
              <a:t>롯데온</a:t>
            </a:r>
            <a:r>
              <a:rPr lang="ko-KR" altLang="en-US" dirty="0"/>
              <a:t> 등 판매</a:t>
            </a:r>
            <a:r>
              <a:rPr lang="en-US" altLang="ko-KR" dirty="0"/>
              <a:t>·</a:t>
            </a:r>
            <a:r>
              <a:rPr lang="ko-KR" altLang="en-US" dirty="0"/>
              <a:t>이용자 </a:t>
            </a:r>
            <a:r>
              <a:rPr lang="en-US" altLang="ko-KR" dirty="0"/>
              <a:t>'</a:t>
            </a:r>
            <a:r>
              <a:rPr lang="ko-KR" altLang="en-US" dirty="0"/>
              <a:t>쑥</a:t>
            </a:r>
            <a:r>
              <a:rPr lang="en-US" altLang="ko-KR" dirty="0"/>
              <a:t>'</a:t>
            </a:r>
          </a:p>
          <a:p>
            <a:r>
              <a:rPr lang="en-US" altLang="ko-KR" dirty="0"/>
              <a:t>"</a:t>
            </a:r>
            <a:r>
              <a:rPr lang="ko-KR" altLang="en-US" dirty="0"/>
              <a:t>플랫폼 갈아타기 핵심 요소는 </a:t>
            </a:r>
            <a:r>
              <a:rPr lang="en-US" altLang="ko-KR" dirty="0"/>
              <a:t>'</a:t>
            </a:r>
            <a:r>
              <a:rPr lang="ko-KR" altLang="en-US" dirty="0"/>
              <a:t>거래 안전성</a:t>
            </a:r>
            <a:r>
              <a:rPr lang="en-US" altLang="ko-KR" dirty="0"/>
              <a:t>'"</a:t>
            </a:r>
          </a:p>
          <a:p>
            <a:r>
              <a:rPr lang="en-US" altLang="ko-KR" dirty="0"/>
              <a:t>(</a:t>
            </a:r>
            <a:r>
              <a:rPr lang="ko-KR" altLang="en-US" dirty="0"/>
              <a:t>서울</a:t>
            </a:r>
            <a:r>
              <a:rPr lang="en-US" altLang="ko-KR" dirty="0"/>
              <a:t>=</a:t>
            </a:r>
            <a:r>
              <a:rPr lang="ko-KR" altLang="en-US" dirty="0"/>
              <a:t>연합뉴스</a:t>
            </a:r>
            <a:r>
              <a:rPr lang="en-US" altLang="ko-KR" dirty="0"/>
              <a:t>) </a:t>
            </a:r>
            <a:r>
              <a:rPr lang="ko-KR" altLang="en-US" dirty="0"/>
              <a:t>전성훈 기자 </a:t>
            </a:r>
            <a:r>
              <a:rPr lang="en-US" altLang="ko-KR" dirty="0"/>
              <a:t>= </a:t>
            </a:r>
            <a:r>
              <a:rPr lang="ko-KR" altLang="en-US" dirty="0" err="1"/>
              <a:t>티몬과</a:t>
            </a:r>
            <a:r>
              <a:rPr lang="ko-KR" altLang="en-US" dirty="0"/>
              <a:t> </a:t>
            </a:r>
            <a:r>
              <a:rPr lang="ko-KR" altLang="en-US" dirty="0" err="1"/>
              <a:t>위메프</a:t>
            </a:r>
            <a:r>
              <a:rPr lang="en-US" altLang="ko-KR" dirty="0"/>
              <a:t>(</a:t>
            </a:r>
            <a:r>
              <a:rPr lang="ko-KR" altLang="en-US" dirty="0" err="1"/>
              <a:t>티메프</a:t>
            </a:r>
            <a:r>
              <a:rPr lang="en-US" altLang="ko-KR" dirty="0"/>
              <a:t>)</a:t>
            </a:r>
            <a:r>
              <a:rPr lang="ko-KR" altLang="en-US" dirty="0"/>
              <a:t>의 대규모 판매대금 </a:t>
            </a:r>
            <a:r>
              <a:rPr lang="ko-KR" altLang="en-US" dirty="0" err="1"/>
              <a:t>미정산</a:t>
            </a:r>
            <a:r>
              <a:rPr lang="ko-KR" altLang="en-US" dirty="0"/>
              <a:t> 사태가 터진 지 한 달 만에 국내 전자상거래</a:t>
            </a:r>
            <a:r>
              <a:rPr lang="en-US" altLang="ko-KR" dirty="0"/>
              <a:t>(</a:t>
            </a:r>
            <a:r>
              <a:rPr lang="ko-KR" altLang="en-US" dirty="0" err="1"/>
              <a:t>이커머스</a:t>
            </a:r>
            <a:r>
              <a:rPr lang="en-US" altLang="ko-KR" dirty="0"/>
              <a:t>) </a:t>
            </a:r>
            <a:r>
              <a:rPr lang="ko-KR" altLang="en-US" dirty="0"/>
              <a:t>시장 구도에 적지 않은 변화가 나타나고 있다</a:t>
            </a:r>
            <a:r>
              <a:rPr lang="en-US" altLang="ko-KR" dirty="0"/>
              <a:t>. </a:t>
            </a:r>
            <a:r>
              <a:rPr lang="ko-KR" altLang="en-US" dirty="0" err="1"/>
              <a:t>티메프의</a:t>
            </a:r>
            <a:r>
              <a:rPr lang="ko-KR" altLang="en-US" dirty="0"/>
              <a:t> 우수 </a:t>
            </a:r>
            <a:r>
              <a:rPr lang="ko-KR" altLang="en-US" dirty="0" err="1"/>
              <a:t>판매자를</a:t>
            </a:r>
            <a:r>
              <a:rPr lang="ko-KR" altLang="en-US" dirty="0"/>
              <a:t> 흡수하려는 기존 플랫폼 간 치열한 경쟁 속에 </a:t>
            </a:r>
            <a:r>
              <a:rPr lang="ko-KR" altLang="en-US" dirty="0" err="1"/>
              <a:t>판매자들의</a:t>
            </a:r>
            <a:r>
              <a:rPr lang="ko-KR" altLang="en-US" dirty="0"/>
              <a:t> 대규모 이동이 시작됐고</a:t>
            </a:r>
            <a:r>
              <a:rPr lang="en-US" altLang="ko-KR" dirty="0"/>
              <a:t>, </a:t>
            </a:r>
            <a:r>
              <a:rPr lang="ko-KR" altLang="en-US" dirty="0" err="1"/>
              <a:t>티메프</a:t>
            </a:r>
            <a:r>
              <a:rPr lang="ko-KR" altLang="en-US" dirty="0"/>
              <a:t> 충성 고객들도 새로운 </a:t>
            </a:r>
            <a:r>
              <a:rPr lang="ko-KR" altLang="en-US" dirty="0" err="1"/>
              <a:t>소비처를</a:t>
            </a:r>
            <a:r>
              <a:rPr lang="ko-KR" altLang="en-US" dirty="0"/>
              <a:t> 물색하는 모양새다</a:t>
            </a:r>
            <a:r>
              <a:rPr lang="en-US" altLang="ko-KR" dirty="0"/>
              <a:t>. 11</a:t>
            </a:r>
            <a:r>
              <a:rPr lang="ko-KR" altLang="en-US" dirty="0"/>
              <a:t>일 유통업계에 따르면 </a:t>
            </a:r>
            <a:r>
              <a:rPr lang="ko-KR" altLang="en-US" dirty="0" err="1"/>
              <a:t>티메프</a:t>
            </a:r>
            <a:r>
              <a:rPr lang="ko-KR" altLang="en-US" dirty="0"/>
              <a:t> 사태 이후 새로운 둥지를 찾으려는 </a:t>
            </a:r>
            <a:r>
              <a:rPr lang="ko-KR" altLang="en-US" dirty="0" err="1"/>
              <a:t>판매자들의</a:t>
            </a:r>
            <a:r>
              <a:rPr lang="ko-KR" altLang="en-US" dirty="0"/>
              <a:t> 움직임이 본격화했다</a:t>
            </a:r>
            <a:r>
              <a:rPr lang="en-US" altLang="ko-KR" dirty="0"/>
              <a:t>. </a:t>
            </a:r>
            <a:r>
              <a:rPr lang="ko-KR" altLang="en-US" dirty="0" err="1"/>
              <a:t>티메프와</a:t>
            </a:r>
            <a:r>
              <a:rPr lang="ko-KR" altLang="en-US" dirty="0"/>
              <a:t> 관계사인 </a:t>
            </a:r>
            <a:r>
              <a:rPr lang="ko-KR" altLang="en-US" dirty="0" err="1"/>
              <a:t>인터파크커머스</a:t>
            </a:r>
            <a:r>
              <a:rPr lang="en-US" altLang="ko-KR" dirty="0"/>
              <a:t>, </a:t>
            </a:r>
            <a:r>
              <a:rPr lang="ko-KR" altLang="en-US" dirty="0"/>
              <a:t>모회사 </a:t>
            </a:r>
            <a:r>
              <a:rPr lang="ko-KR" altLang="en-US" dirty="0" err="1"/>
              <a:t>큐텐의</a:t>
            </a:r>
            <a:r>
              <a:rPr lang="ko-KR" altLang="en-US" dirty="0"/>
              <a:t> 해외 직접판매</a:t>
            </a:r>
            <a:r>
              <a:rPr lang="en-US" altLang="ko-KR" dirty="0"/>
              <a:t>(</a:t>
            </a:r>
            <a:r>
              <a:rPr lang="ko-KR" altLang="en-US" dirty="0" err="1"/>
              <a:t>역직구</a:t>
            </a:r>
            <a:r>
              <a:rPr lang="en-US" altLang="ko-KR" dirty="0"/>
              <a:t>) </a:t>
            </a:r>
            <a:r>
              <a:rPr lang="ko-KR" altLang="en-US" dirty="0"/>
              <a:t>영역까지 포함하면 입점 </a:t>
            </a:r>
            <a:r>
              <a:rPr lang="ko-KR" altLang="en-US" dirty="0" err="1"/>
              <a:t>판매사가</a:t>
            </a:r>
            <a:r>
              <a:rPr lang="ko-KR" altLang="en-US" dirty="0"/>
              <a:t> </a:t>
            </a:r>
            <a:r>
              <a:rPr lang="en-US" altLang="ko-KR" dirty="0"/>
              <a:t>10</a:t>
            </a:r>
            <a:r>
              <a:rPr lang="ko-KR" altLang="en-US" dirty="0" err="1"/>
              <a:t>만곳에</a:t>
            </a:r>
            <a:r>
              <a:rPr lang="ko-KR" altLang="en-US" dirty="0"/>
              <a:t> 이를 것으로 추산된다</a:t>
            </a:r>
            <a:r>
              <a:rPr lang="en-US" altLang="ko-KR" dirty="0"/>
              <a:t>. </a:t>
            </a:r>
            <a:r>
              <a:rPr lang="ko-KR" altLang="en-US" dirty="0"/>
              <a:t>대다수 </a:t>
            </a:r>
            <a:r>
              <a:rPr lang="ko-KR" altLang="en-US" dirty="0" err="1"/>
              <a:t>판매사는</a:t>
            </a:r>
            <a:r>
              <a:rPr lang="ko-KR" altLang="en-US" dirty="0"/>
              <a:t> 여러 플랫폼에 입점했으나 </a:t>
            </a:r>
            <a:r>
              <a:rPr lang="ko-KR" altLang="en-US" dirty="0" err="1"/>
              <a:t>큐텐</a:t>
            </a:r>
            <a:r>
              <a:rPr lang="ko-KR" altLang="en-US" dirty="0"/>
              <a:t> 계열에서만 판매 활동을 한 곳도 상당수 있는 것으로 알려졌다</a:t>
            </a:r>
            <a:r>
              <a:rPr lang="en-US" altLang="ko-KR" dirty="0"/>
              <a:t>. </a:t>
            </a:r>
            <a:r>
              <a:rPr lang="ko-KR" altLang="en-US" dirty="0"/>
              <a:t>이들 </a:t>
            </a:r>
            <a:r>
              <a:rPr lang="ko-KR" altLang="en-US" dirty="0" err="1"/>
              <a:t>판매자는</a:t>
            </a:r>
            <a:r>
              <a:rPr lang="ko-KR" altLang="en-US" dirty="0"/>
              <a:t> 사태가 터지고 얼마 후 </a:t>
            </a:r>
            <a:r>
              <a:rPr lang="ko-KR" altLang="en-US" dirty="0" err="1"/>
              <a:t>큐텐</a:t>
            </a:r>
            <a:r>
              <a:rPr lang="ko-KR" altLang="en-US" dirty="0"/>
              <a:t> 계열 플랫폼 운영이 사실상 중단되면서 당장 새로운 채널을 찾아야 하는 상황이 됐다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특히 </a:t>
            </a:r>
            <a:r>
              <a:rPr lang="ko-KR" altLang="en-US" dirty="0" err="1"/>
              <a:t>미정산</a:t>
            </a:r>
            <a:r>
              <a:rPr lang="ko-KR" altLang="en-US" dirty="0"/>
              <a:t> 피해를 본 판매자의 경우 사업을 유지하기 위해서라도 다른 플랫폼에 서둘러 자리를 잡아야 하는 처지다</a:t>
            </a:r>
            <a:r>
              <a:rPr lang="en-US" altLang="ko-KR" dirty="0"/>
              <a:t>. </a:t>
            </a:r>
            <a:r>
              <a:rPr lang="ko-KR" altLang="en-US" dirty="0"/>
              <a:t>최근 다른 플랫폼의 신규 입점 판매자 수가 증가 추세에 있는 것도 이러한 배경이 작용했다</a:t>
            </a:r>
            <a:r>
              <a:rPr lang="en-US" altLang="ko-KR" dirty="0"/>
              <a:t>. </a:t>
            </a:r>
            <a:r>
              <a:rPr lang="ko-KR" altLang="en-US" dirty="0"/>
              <a:t>롯데쇼핑의 </a:t>
            </a:r>
            <a:r>
              <a:rPr lang="ko-KR" altLang="en-US" dirty="0" err="1"/>
              <a:t>이커머스</a:t>
            </a:r>
            <a:r>
              <a:rPr lang="ko-KR" altLang="en-US" dirty="0"/>
              <a:t> 플랫폼 </a:t>
            </a:r>
            <a:r>
              <a:rPr lang="ko-KR" altLang="en-US" dirty="0" err="1"/>
              <a:t>롯데온에</a:t>
            </a:r>
            <a:r>
              <a:rPr lang="ko-KR" altLang="en-US" dirty="0"/>
              <a:t> 따르면 이달 </a:t>
            </a:r>
            <a:r>
              <a:rPr lang="en-US" altLang="ko-KR" dirty="0"/>
              <a:t>1∼7</a:t>
            </a:r>
            <a:r>
              <a:rPr lang="ko-KR" altLang="en-US" dirty="0"/>
              <a:t>일 새로 입점한 판매자 수는 지난달 같은 기간에 비해 </a:t>
            </a:r>
            <a:r>
              <a:rPr lang="en-US" altLang="ko-KR" dirty="0"/>
              <a:t>20%</a:t>
            </a:r>
            <a:r>
              <a:rPr lang="ko-KR" altLang="en-US" dirty="0"/>
              <a:t>가량 늘었다</a:t>
            </a:r>
            <a:r>
              <a:rPr lang="en-US" altLang="ko-KR" dirty="0"/>
              <a:t>. </a:t>
            </a:r>
            <a:r>
              <a:rPr lang="ko-KR" altLang="en-US" dirty="0" err="1"/>
              <a:t>롯데온은</a:t>
            </a:r>
            <a:r>
              <a:rPr lang="ko-KR" altLang="en-US" dirty="0"/>
              <a:t> </a:t>
            </a:r>
            <a:r>
              <a:rPr lang="en-US" altLang="ko-KR" dirty="0"/>
              <a:t>"</a:t>
            </a:r>
            <a:r>
              <a:rPr lang="ko-KR" altLang="en-US" dirty="0"/>
              <a:t>여름철 비수기에 휴가 </a:t>
            </a:r>
            <a:r>
              <a:rPr lang="ko-KR" altLang="en-US" dirty="0" err="1"/>
              <a:t>절정기라는</a:t>
            </a:r>
            <a:r>
              <a:rPr lang="ko-KR" altLang="en-US" dirty="0"/>
              <a:t> 점을 고려하면 이례적인 증가세</a:t>
            </a:r>
            <a:r>
              <a:rPr lang="en-US" altLang="ko-KR" dirty="0"/>
              <a:t>"</a:t>
            </a:r>
            <a:r>
              <a:rPr lang="ko-KR" altLang="en-US" dirty="0"/>
              <a:t>라고 했다</a:t>
            </a:r>
            <a:r>
              <a:rPr lang="en-US" altLang="ko-KR" dirty="0"/>
              <a:t>. 11</a:t>
            </a:r>
            <a:r>
              <a:rPr lang="ko-KR" altLang="en-US" dirty="0"/>
              <a:t>번가에서도 지난달 신규 입점 판매자 수가 전달 대비 </a:t>
            </a:r>
            <a:r>
              <a:rPr lang="en-US" altLang="ko-KR" dirty="0"/>
              <a:t>16%</a:t>
            </a:r>
            <a:r>
              <a:rPr lang="ko-KR" altLang="en-US" dirty="0"/>
              <a:t>가량 늘어난 것으로 집계됐다</a:t>
            </a:r>
            <a:r>
              <a:rPr lang="en-US" altLang="ko-KR" dirty="0"/>
              <a:t>. </a:t>
            </a:r>
            <a:r>
              <a:rPr lang="ko-KR" altLang="en-US" dirty="0"/>
              <a:t>그동안 월간 신규 입점 판매자 증가율이 </a:t>
            </a:r>
            <a:r>
              <a:rPr lang="en-US" altLang="ko-KR" dirty="0"/>
              <a:t>5% </a:t>
            </a:r>
            <a:r>
              <a:rPr lang="ko-KR" altLang="en-US" dirty="0"/>
              <a:t>안팎이었던 것과 비교하면 눈에 띄는 수치다</a:t>
            </a:r>
            <a:r>
              <a:rPr lang="en-US" altLang="ko-KR" dirty="0"/>
              <a:t>. G</a:t>
            </a:r>
            <a:r>
              <a:rPr lang="ko-KR" altLang="en-US" dirty="0"/>
              <a:t>마켓</a:t>
            </a:r>
            <a:r>
              <a:rPr lang="en-US" altLang="ko-KR" dirty="0"/>
              <a:t>(</a:t>
            </a:r>
            <a:r>
              <a:rPr lang="ko-KR" altLang="en-US" dirty="0" err="1"/>
              <a:t>지마켓</a:t>
            </a:r>
            <a:r>
              <a:rPr lang="en-US" altLang="ko-KR" dirty="0"/>
              <a:t>) </a:t>
            </a:r>
            <a:r>
              <a:rPr lang="ko-KR" altLang="en-US" dirty="0"/>
              <a:t>역시 최근 신규 판매자 유입세가 가파른 것으로 보고 있다</a:t>
            </a:r>
            <a:r>
              <a:rPr lang="en-US" altLang="ko-KR" dirty="0"/>
              <a:t>. </a:t>
            </a:r>
            <a:r>
              <a:rPr lang="ko-KR" altLang="en-US" dirty="0"/>
              <a:t>여기에는 각 플랫폼이 우수 </a:t>
            </a:r>
            <a:r>
              <a:rPr lang="ko-KR" altLang="en-US" dirty="0" err="1"/>
              <a:t>판매자를</a:t>
            </a:r>
            <a:r>
              <a:rPr lang="ko-KR" altLang="en-US" dirty="0"/>
              <a:t> 유치하고자 경쟁적으로 내놓은 지원 정책도 영향을 준 것으로 업계는 분석한다</a:t>
            </a:r>
            <a:r>
              <a:rPr lang="en-US" altLang="ko-KR" dirty="0"/>
              <a:t>….</a:t>
            </a:r>
          </a:p>
        </p:txBody>
      </p:sp>
    </p:spTree>
    <p:extLst>
      <p:ext uri="{BB962C8B-B14F-4D97-AF65-F5344CB8AC3E}">
        <p14:creationId xmlns:p14="http://schemas.microsoft.com/office/powerpoint/2010/main" val="29129388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16</a:t>
            </a:fld>
            <a:endParaRPr lang="en-US" altLang="ko-KR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197532"/>
            <a:ext cx="5080988" cy="653415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143000"/>
            <a:ext cx="3962400" cy="5638494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0" y="152400"/>
            <a:ext cx="4014188" cy="286232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ko-KR" altLang="en-US" dirty="0" err="1"/>
              <a:t>이커머스</a:t>
            </a:r>
            <a:r>
              <a:rPr lang="ko-KR" altLang="en-US" dirty="0"/>
              <a:t> 플랫폼 </a:t>
            </a:r>
            <a:r>
              <a:rPr lang="en-US" altLang="ko-KR" dirty="0"/>
              <a:t>10</a:t>
            </a:r>
            <a:r>
              <a:rPr lang="ko-KR" altLang="en-US" dirty="0" err="1"/>
              <a:t>곳중</a:t>
            </a:r>
            <a:r>
              <a:rPr lang="ko-KR" altLang="en-US" dirty="0"/>
              <a:t> </a:t>
            </a:r>
            <a:r>
              <a:rPr lang="en-US" altLang="ko-KR" dirty="0"/>
              <a:t>4</a:t>
            </a:r>
            <a:r>
              <a:rPr lang="ko-KR" altLang="en-US" dirty="0"/>
              <a:t>곳 ‘완전자본잠식’</a:t>
            </a:r>
          </a:p>
          <a:p>
            <a:r>
              <a:rPr lang="ko-KR" altLang="en-US" dirty="0"/>
              <a:t>동아일보 </a:t>
            </a:r>
            <a:r>
              <a:rPr lang="en-US" altLang="ko-KR" dirty="0"/>
              <a:t>2024-08-12</a:t>
            </a:r>
          </a:p>
          <a:p>
            <a:endParaRPr lang="en-US" altLang="ko-KR" dirty="0"/>
          </a:p>
          <a:p>
            <a:r>
              <a:rPr lang="ko-KR" altLang="en-US" dirty="0"/>
              <a:t>온라인쇼핑 </a:t>
            </a:r>
            <a:r>
              <a:rPr lang="ko-KR" altLang="en-US" dirty="0" err="1"/>
              <a:t>거래액</a:t>
            </a:r>
            <a:r>
              <a:rPr lang="ko-KR" altLang="en-US" dirty="0"/>
              <a:t> </a:t>
            </a:r>
            <a:r>
              <a:rPr lang="en-US" altLang="ko-KR" dirty="0"/>
              <a:t>20</a:t>
            </a:r>
            <a:r>
              <a:rPr lang="ko-KR" altLang="en-US" dirty="0" err="1"/>
              <a:t>년새</a:t>
            </a:r>
            <a:r>
              <a:rPr lang="ko-KR" altLang="en-US" dirty="0"/>
              <a:t> </a:t>
            </a:r>
            <a:r>
              <a:rPr lang="en-US" altLang="ko-KR" dirty="0"/>
              <a:t>300</a:t>
            </a:r>
            <a:r>
              <a:rPr lang="ko-KR" altLang="en-US" dirty="0"/>
              <a:t>배 껑충</a:t>
            </a:r>
            <a:r>
              <a:rPr lang="en-US" altLang="ko-KR" dirty="0"/>
              <a:t>… 1</a:t>
            </a:r>
            <a:r>
              <a:rPr lang="ko-KR" altLang="en-US" dirty="0"/>
              <a:t>위 </a:t>
            </a:r>
            <a:r>
              <a:rPr lang="ko-KR" altLang="en-US" dirty="0" err="1"/>
              <a:t>쿠팡</a:t>
            </a:r>
            <a:r>
              <a:rPr lang="ko-KR" altLang="en-US" dirty="0"/>
              <a:t> 빼면 모두 적자</a:t>
            </a:r>
          </a:p>
          <a:p>
            <a:r>
              <a:rPr lang="ko-KR" altLang="en-US" dirty="0"/>
              <a:t>온라인쇼핑 </a:t>
            </a:r>
            <a:r>
              <a:rPr lang="ko-KR" altLang="en-US" dirty="0" err="1"/>
              <a:t>거래액</a:t>
            </a:r>
            <a:r>
              <a:rPr lang="ko-KR" altLang="en-US" dirty="0"/>
              <a:t> </a:t>
            </a:r>
            <a:r>
              <a:rPr lang="en-US" altLang="ko-KR" dirty="0"/>
              <a:t>20</a:t>
            </a:r>
            <a:r>
              <a:rPr lang="ko-KR" altLang="en-US" dirty="0" err="1"/>
              <a:t>년새</a:t>
            </a:r>
            <a:r>
              <a:rPr lang="ko-KR" altLang="en-US" dirty="0"/>
              <a:t> </a:t>
            </a:r>
            <a:r>
              <a:rPr lang="en-US" altLang="ko-KR" dirty="0"/>
              <a:t>300</a:t>
            </a:r>
            <a:r>
              <a:rPr lang="ko-KR" altLang="en-US" dirty="0"/>
              <a:t>배 껑충</a:t>
            </a:r>
            <a:r>
              <a:rPr lang="en-US" altLang="ko-KR" dirty="0"/>
              <a:t>… 1</a:t>
            </a:r>
            <a:r>
              <a:rPr lang="ko-KR" altLang="en-US" dirty="0"/>
              <a:t>위 </a:t>
            </a:r>
            <a:r>
              <a:rPr lang="ko-KR" altLang="en-US" dirty="0" err="1"/>
              <a:t>쿠팡</a:t>
            </a:r>
            <a:r>
              <a:rPr lang="ko-KR" altLang="en-US" dirty="0"/>
              <a:t> 빼면 모두 적자</a:t>
            </a:r>
          </a:p>
          <a:p>
            <a:r>
              <a:rPr lang="ko-KR" altLang="en-US" dirty="0"/>
              <a:t>점유율 </a:t>
            </a:r>
            <a:r>
              <a:rPr lang="ko-KR" altLang="en-US" dirty="0" err="1"/>
              <a:t>상위기업</a:t>
            </a:r>
            <a:r>
              <a:rPr lang="ko-KR" altLang="en-US" dirty="0"/>
              <a:t> 작년 재무상태 분석</a:t>
            </a:r>
          </a:p>
          <a:p>
            <a:r>
              <a:rPr lang="ko-KR" altLang="en-US" dirty="0"/>
              <a:t>적자 </a:t>
            </a:r>
            <a:r>
              <a:rPr lang="ko-KR" altLang="en-US" dirty="0" err="1"/>
              <a:t>계속땐</a:t>
            </a:r>
            <a:r>
              <a:rPr lang="ko-KR" altLang="en-US" dirty="0"/>
              <a:t> ‘제</a:t>
            </a:r>
            <a:r>
              <a:rPr lang="en-US" altLang="ko-KR" dirty="0"/>
              <a:t>2 </a:t>
            </a:r>
            <a:r>
              <a:rPr lang="ko-KR" altLang="en-US" dirty="0" err="1"/>
              <a:t>티메프</a:t>
            </a:r>
            <a:r>
              <a:rPr lang="ko-KR" altLang="en-US" dirty="0"/>
              <a:t>’ 사태 우려</a:t>
            </a:r>
          </a:p>
        </p:txBody>
      </p:sp>
    </p:spTree>
    <p:extLst>
      <p:ext uri="{BB962C8B-B14F-4D97-AF65-F5344CB8AC3E}">
        <p14:creationId xmlns:p14="http://schemas.microsoft.com/office/powerpoint/2010/main" val="1649841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17</a:t>
            </a:fld>
            <a:endParaRPr lang="en-US" altLang="ko-KR"/>
          </a:p>
        </p:txBody>
      </p:sp>
      <p:sp>
        <p:nvSpPr>
          <p:cNvPr id="3" name="직사각형 2"/>
          <p:cNvSpPr/>
          <p:nvPr/>
        </p:nvSpPr>
        <p:spPr>
          <a:xfrm>
            <a:off x="76200" y="41493"/>
            <a:ext cx="89916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/>
              <a:t>제</a:t>
            </a:r>
            <a:r>
              <a:rPr lang="en-US" altLang="ko-KR" dirty="0"/>
              <a:t>2 </a:t>
            </a:r>
            <a:r>
              <a:rPr lang="ko-KR" altLang="en-US" dirty="0" err="1"/>
              <a:t>티메프</a:t>
            </a:r>
            <a:r>
              <a:rPr lang="ko-KR" altLang="en-US" dirty="0"/>
              <a:t> 될라</a:t>
            </a:r>
            <a:r>
              <a:rPr lang="en-US" altLang="ko-KR" dirty="0"/>
              <a:t>… </a:t>
            </a:r>
            <a:r>
              <a:rPr lang="ko-KR" altLang="en-US" dirty="0"/>
              <a:t>리스</a:t>
            </a:r>
            <a:r>
              <a:rPr lang="en-US" altLang="ko-KR" dirty="0"/>
              <a:t>·</a:t>
            </a:r>
            <a:r>
              <a:rPr lang="ko-KR" altLang="en-US" dirty="0"/>
              <a:t>상조</a:t>
            </a:r>
            <a:r>
              <a:rPr lang="en-US" altLang="ko-KR" dirty="0"/>
              <a:t>·</a:t>
            </a:r>
            <a:r>
              <a:rPr lang="ko-KR" altLang="en-US" dirty="0"/>
              <a:t>여행 피해구제 매년 </a:t>
            </a:r>
            <a:r>
              <a:rPr lang="en-US" altLang="ko-KR" dirty="0"/>
              <a:t>800</a:t>
            </a:r>
            <a:r>
              <a:rPr lang="ko-KR" altLang="en-US" dirty="0"/>
              <a:t>건 </a:t>
            </a:r>
            <a:r>
              <a:rPr lang="en-US" altLang="ko-KR" dirty="0"/>
              <a:t>[</a:t>
            </a:r>
            <a:r>
              <a:rPr lang="ko-KR" altLang="en-US" dirty="0"/>
              <a:t>규제 공백 </a:t>
            </a:r>
            <a:r>
              <a:rPr lang="en-US" altLang="ko-KR" dirty="0"/>
              <a:t>'</a:t>
            </a:r>
            <a:r>
              <a:rPr lang="ko-KR" altLang="en-US" dirty="0"/>
              <a:t>금융 </a:t>
            </a:r>
            <a:r>
              <a:rPr lang="ko-KR" altLang="en-US" dirty="0" err="1"/>
              <a:t>그레이존</a:t>
            </a:r>
            <a:r>
              <a:rPr lang="en-US" altLang="ko-KR" dirty="0"/>
              <a:t>']</a:t>
            </a:r>
          </a:p>
          <a:p>
            <a:r>
              <a:rPr lang="ko-KR" altLang="en-US" dirty="0"/>
              <a:t>서혜진 기자</a:t>
            </a:r>
            <a:r>
              <a:rPr lang="en-US" altLang="ko-KR" dirty="0"/>
              <a:t>,</a:t>
            </a:r>
            <a:r>
              <a:rPr lang="ko-KR" altLang="en-US" dirty="0"/>
              <a:t>김동찬 기자 파이낸셜뉴스 입력 </a:t>
            </a:r>
            <a:r>
              <a:rPr lang="en-US" altLang="ko-KR" dirty="0"/>
              <a:t>2024.08.11 18:33 </a:t>
            </a:r>
            <a:r>
              <a:rPr lang="ko-KR" altLang="en-US" dirty="0"/>
              <a:t>수정 </a:t>
            </a:r>
            <a:r>
              <a:rPr lang="en-US" altLang="ko-KR" dirty="0"/>
              <a:t>2024.08.11 18:33</a:t>
            </a:r>
          </a:p>
          <a:p>
            <a:endParaRPr lang="en-US" altLang="ko-KR" dirty="0"/>
          </a:p>
          <a:p>
            <a:r>
              <a:rPr lang="ko-KR" altLang="en-US" dirty="0"/>
              <a:t>선불</a:t>
            </a:r>
            <a:r>
              <a:rPr lang="en-US" altLang="ko-KR" dirty="0"/>
              <a:t>·</a:t>
            </a:r>
            <a:r>
              <a:rPr lang="ko-KR" altLang="en-US" dirty="0"/>
              <a:t>보증금 미지급으로 갈등</a:t>
            </a:r>
            <a:r>
              <a:rPr lang="en-US" altLang="ko-KR" dirty="0"/>
              <a:t>, </a:t>
            </a:r>
            <a:r>
              <a:rPr lang="ko-KR" altLang="en-US" dirty="0"/>
              <a:t> 상반기 </a:t>
            </a:r>
            <a:r>
              <a:rPr lang="ko-KR" altLang="en-US" dirty="0" err="1"/>
              <a:t>피해구제만</a:t>
            </a:r>
            <a:r>
              <a:rPr lang="ko-KR" altLang="en-US" dirty="0"/>
              <a:t> </a:t>
            </a:r>
            <a:r>
              <a:rPr lang="en-US" altLang="ko-KR" dirty="0"/>
              <a:t>500</a:t>
            </a:r>
            <a:r>
              <a:rPr lang="ko-KR" altLang="en-US" dirty="0"/>
              <a:t>건 달해</a:t>
            </a:r>
            <a:endParaRPr lang="en-US" altLang="ko-KR" dirty="0"/>
          </a:p>
          <a:p>
            <a:r>
              <a:rPr lang="ko-KR" altLang="en-US" dirty="0"/>
              <a:t>소비자 보호장치 등 규제 구멍</a:t>
            </a:r>
          </a:p>
          <a:p>
            <a:endParaRPr lang="en-US" altLang="ko-KR" dirty="0"/>
          </a:p>
          <a:p>
            <a:r>
              <a:rPr lang="ko-KR" altLang="en-US" dirty="0"/>
              <a:t>정부의 </a:t>
            </a:r>
            <a:r>
              <a:rPr lang="ko-KR" altLang="en-US" dirty="0" err="1"/>
              <a:t>규제공백이</a:t>
            </a:r>
            <a:r>
              <a:rPr lang="ko-KR" altLang="en-US" dirty="0"/>
              <a:t> 있는 대표적인 </a:t>
            </a:r>
            <a:r>
              <a:rPr lang="en-US" altLang="ko-KR" dirty="0"/>
              <a:t>'</a:t>
            </a:r>
            <a:r>
              <a:rPr lang="ko-KR" altLang="en-US" dirty="0"/>
              <a:t>금융 </a:t>
            </a:r>
            <a:r>
              <a:rPr lang="ko-KR" altLang="en-US" dirty="0" err="1"/>
              <a:t>그레이존</a:t>
            </a:r>
            <a:r>
              <a:rPr lang="en-US" altLang="ko-KR" dirty="0"/>
              <a:t>(grey zone)'</a:t>
            </a:r>
            <a:r>
              <a:rPr lang="ko-KR" altLang="en-US" dirty="0"/>
              <a:t>인 리스</a:t>
            </a:r>
            <a:r>
              <a:rPr lang="en-US" altLang="ko-KR" dirty="0"/>
              <a:t>·</a:t>
            </a:r>
            <a:r>
              <a:rPr lang="ko-KR" altLang="en-US" dirty="0"/>
              <a:t>상조</a:t>
            </a:r>
            <a:r>
              <a:rPr lang="en-US" altLang="ko-KR" dirty="0"/>
              <a:t>·</a:t>
            </a:r>
            <a:r>
              <a:rPr lang="ko-KR" altLang="en-US" dirty="0" err="1"/>
              <a:t>여행업에서</a:t>
            </a:r>
            <a:r>
              <a:rPr lang="ko-KR" altLang="en-US" dirty="0"/>
              <a:t> 보증금 미지급 등 계약 관련 문제로 발생한 소비자 피해구제가 올해 상반기에만 </a:t>
            </a:r>
            <a:r>
              <a:rPr lang="en-US" altLang="ko-KR" dirty="0"/>
              <a:t>500</a:t>
            </a:r>
            <a:r>
              <a:rPr lang="ko-KR" altLang="en-US" dirty="0"/>
              <a:t>여건에 이르는 것으로 나타났다</a:t>
            </a:r>
            <a:r>
              <a:rPr lang="en-US" altLang="ko-KR" dirty="0"/>
              <a:t>. </a:t>
            </a:r>
            <a:r>
              <a:rPr lang="ko-KR" altLang="en-US" dirty="0"/>
              <a:t>최근 </a:t>
            </a:r>
            <a:r>
              <a:rPr lang="en-US" altLang="ko-KR" dirty="0"/>
              <a:t>5</a:t>
            </a:r>
            <a:r>
              <a:rPr lang="ko-KR" altLang="en-US" dirty="0" err="1"/>
              <a:t>년반</a:t>
            </a:r>
            <a:r>
              <a:rPr lang="ko-KR" altLang="en-US" dirty="0"/>
              <a:t> 동안 진행된 소비자 피해구제는 </a:t>
            </a:r>
            <a:r>
              <a:rPr lang="en-US" altLang="ko-KR" dirty="0"/>
              <a:t>4500</a:t>
            </a:r>
            <a:r>
              <a:rPr lang="ko-KR" altLang="en-US" dirty="0"/>
              <a:t>건에 육박한다</a:t>
            </a:r>
            <a:r>
              <a:rPr lang="en-US" altLang="ko-KR" dirty="0"/>
              <a:t>. '</a:t>
            </a:r>
            <a:r>
              <a:rPr lang="ko-KR" altLang="en-US" dirty="0"/>
              <a:t>조 단위</a:t>
            </a:r>
            <a:r>
              <a:rPr lang="en-US" altLang="ko-KR" dirty="0"/>
              <a:t>' </a:t>
            </a:r>
            <a:r>
              <a:rPr lang="ko-KR" altLang="en-US" dirty="0"/>
              <a:t>피해금액이 예상되는 </a:t>
            </a:r>
            <a:r>
              <a:rPr lang="ko-KR" altLang="en-US" dirty="0" err="1"/>
              <a:t>티몬</a:t>
            </a:r>
            <a:r>
              <a:rPr lang="en-US" altLang="ko-KR" dirty="0"/>
              <a:t>·</a:t>
            </a:r>
            <a:r>
              <a:rPr lang="ko-KR" altLang="en-US" dirty="0" err="1"/>
              <a:t>위메프</a:t>
            </a:r>
            <a:r>
              <a:rPr lang="en-US" altLang="ko-KR" dirty="0"/>
              <a:t>(</a:t>
            </a:r>
            <a:r>
              <a:rPr lang="ko-KR" altLang="en-US" dirty="0" err="1"/>
              <a:t>티메프</a:t>
            </a:r>
            <a:r>
              <a:rPr lang="en-US" altLang="ko-KR" dirty="0"/>
              <a:t>) </a:t>
            </a:r>
            <a:r>
              <a:rPr lang="ko-KR" altLang="en-US" dirty="0"/>
              <a:t>사태를 진정시키기 위해 정부가 다급하게 </a:t>
            </a:r>
            <a:r>
              <a:rPr lang="ko-KR" altLang="en-US" dirty="0" err="1"/>
              <a:t>이커머스</a:t>
            </a:r>
            <a:r>
              <a:rPr lang="ko-KR" altLang="en-US" dirty="0"/>
              <a:t> 제도개선 방안을 발표했지만 여전히 곳곳에 </a:t>
            </a:r>
            <a:r>
              <a:rPr lang="en-US" altLang="ko-KR" dirty="0"/>
              <a:t>'</a:t>
            </a:r>
            <a:r>
              <a:rPr lang="ko-KR" altLang="en-US" dirty="0"/>
              <a:t>규제 사각지대</a:t>
            </a:r>
            <a:r>
              <a:rPr lang="en-US" altLang="ko-KR" dirty="0"/>
              <a:t>'</a:t>
            </a:r>
            <a:r>
              <a:rPr lang="ko-KR" altLang="en-US" dirty="0"/>
              <a:t>가 산재해 있다는 지적이 나온다</a:t>
            </a:r>
            <a:r>
              <a:rPr lang="en-US" altLang="ko-KR" dirty="0"/>
              <a:t>.</a:t>
            </a:r>
            <a:r>
              <a:rPr lang="ko-KR" altLang="en-US" dirty="0"/>
              <a:t>파이낸셜뉴스가 </a:t>
            </a:r>
            <a:r>
              <a:rPr lang="en-US" altLang="ko-KR" dirty="0"/>
              <a:t>11</a:t>
            </a:r>
            <a:r>
              <a:rPr lang="ko-KR" altLang="en-US" dirty="0"/>
              <a:t>일 </a:t>
            </a:r>
            <a:r>
              <a:rPr lang="ko-KR" altLang="en-US" dirty="0" err="1"/>
              <a:t>한국소비자원으로부터</a:t>
            </a:r>
            <a:r>
              <a:rPr lang="ko-KR" altLang="en-US" dirty="0"/>
              <a:t> 입수한 </a:t>
            </a:r>
            <a:r>
              <a:rPr lang="en-US" altLang="ko-KR" dirty="0"/>
              <a:t>'</a:t>
            </a:r>
            <a:r>
              <a:rPr lang="ko-KR" altLang="en-US" dirty="0" err="1"/>
              <a:t>자동차리스</a:t>
            </a:r>
            <a:r>
              <a:rPr lang="en-US" altLang="ko-KR" dirty="0"/>
              <a:t>·</a:t>
            </a:r>
            <a:r>
              <a:rPr lang="ko-KR" altLang="en-US" dirty="0"/>
              <a:t>상조</a:t>
            </a:r>
            <a:r>
              <a:rPr lang="en-US" altLang="ko-KR" dirty="0"/>
              <a:t>·</a:t>
            </a:r>
            <a:r>
              <a:rPr lang="ko-KR" altLang="en-US" dirty="0"/>
              <a:t>여행 품목의 계약 관련 피해구제 현황</a:t>
            </a:r>
            <a:r>
              <a:rPr lang="en-US" altLang="ko-KR" dirty="0"/>
              <a:t>'</a:t>
            </a:r>
            <a:r>
              <a:rPr lang="ko-KR" altLang="en-US" dirty="0"/>
              <a:t>에 따르면 올해 </a:t>
            </a:r>
            <a:r>
              <a:rPr lang="en-US" altLang="ko-KR" dirty="0"/>
              <a:t>1~6</a:t>
            </a:r>
            <a:r>
              <a:rPr lang="ko-KR" altLang="en-US" dirty="0"/>
              <a:t>월 피해구제 건수는 </a:t>
            </a:r>
            <a:r>
              <a:rPr lang="en-US" altLang="ko-KR" dirty="0"/>
              <a:t>499</a:t>
            </a:r>
            <a:r>
              <a:rPr lang="ko-KR" altLang="en-US" dirty="0"/>
              <a:t>건으로 집계됐다</a:t>
            </a:r>
            <a:r>
              <a:rPr lang="en-US" altLang="ko-KR" dirty="0"/>
              <a:t>. </a:t>
            </a:r>
            <a:r>
              <a:rPr lang="ko-KR" altLang="en-US" dirty="0"/>
              <a:t>구체적으로 자동차리스와 상조서비스에서 각각 </a:t>
            </a:r>
            <a:r>
              <a:rPr lang="en-US" altLang="ko-KR" dirty="0"/>
              <a:t>5</a:t>
            </a:r>
            <a:r>
              <a:rPr lang="ko-KR" altLang="en-US" dirty="0"/>
              <a:t>건과 </a:t>
            </a:r>
            <a:r>
              <a:rPr lang="en-US" altLang="ko-KR" dirty="0"/>
              <a:t>61</a:t>
            </a:r>
            <a:r>
              <a:rPr lang="ko-KR" altLang="en-US" dirty="0"/>
              <a:t>건</a:t>
            </a:r>
            <a:r>
              <a:rPr lang="en-US" altLang="ko-KR" dirty="0"/>
              <a:t>, </a:t>
            </a:r>
            <a:r>
              <a:rPr lang="ko-KR" altLang="en-US" dirty="0"/>
              <a:t>여행 품목에서 </a:t>
            </a:r>
            <a:r>
              <a:rPr lang="en-US" altLang="ko-KR" dirty="0"/>
              <a:t>433</a:t>
            </a:r>
            <a:r>
              <a:rPr lang="ko-KR" altLang="en-US" dirty="0"/>
              <a:t>건에 달하는 계약 관련 피해구제가 이뤄졌다</a:t>
            </a:r>
            <a:r>
              <a:rPr lang="en-US" altLang="ko-KR" dirty="0"/>
              <a:t>…</a:t>
            </a:r>
            <a:r>
              <a:rPr lang="ko-KR" altLang="en-US" dirty="0"/>
              <a:t>매년 </a:t>
            </a:r>
            <a:r>
              <a:rPr lang="en-US" altLang="ko-KR" dirty="0"/>
              <a:t>800</a:t>
            </a:r>
            <a:r>
              <a:rPr lang="ko-KR" altLang="en-US" dirty="0" err="1"/>
              <a:t>건꼴로</a:t>
            </a:r>
            <a:r>
              <a:rPr lang="ko-KR" altLang="en-US" dirty="0"/>
              <a:t> 피해구제가 발생하는 셈이다</a:t>
            </a:r>
            <a:r>
              <a:rPr lang="en-US" altLang="ko-KR" dirty="0"/>
              <a:t>.</a:t>
            </a:r>
          </a:p>
          <a:p>
            <a:r>
              <a:rPr lang="en-US" altLang="ko-KR" dirty="0"/>
              <a:t>..</a:t>
            </a:r>
            <a:r>
              <a:rPr lang="ko-KR" altLang="en-US" dirty="0"/>
              <a:t>올해 초 </a:t>
            </a:r>
            <a:r>
              <a:rPr lang="ko-KR" altLang="en-US" dirty="0" err="1"/>
              <a:t>수천억원</a:t>
            </a:r>
            <a:r>
              <a:rPr lang="ko-KR" altLang="en-US" dirty="0"/>
              <a:t> 규모의 자동차 리스 보증금을 고객에게 돌려주지 않고 잠적한 리스회사 대표와 일당에 대해 경찰이 수사에 나서기도 했다</a:t>
            </a:r>
            <a:r>
              <a:rPr lang="en-US" altLang="ko-KR" dirty="0"/>
              <a:t>. </a:t>
            </a:r>
            <a:r>
              <a:rPr lang="ko-KR" altLang="en-US" dirty="0"/>
              <a:t>현재까지 알려진 피해자만 최소 </a:t>
            </a:r>
            <a:r>
              <a:rPr lang="en-US" altLang="ko-KR" dirty="0"/>
              <a:t>1000~2000</a:t>
            </a:r>
            <a:r>
              <a:rPr lang="ko-KR" altLang="en-US" dirty="0"/>
              <a:t>명에 달한다</a:t>
            </a:r>
            <a:r>
              <a:rPr lang="en-US" altLang="ko-KR" dirty="0"/>
              <a:t>. </a:t>
            </a:r>
            <a:r>
              <a:rPr lang="ko-KR" altLang="en-US" dirty="0"/>
              <a:t>최소 수백만원에서 최대 </a:t>
            </a:r>
            <a:r>
              <a:rPr lang="en-US" altLang="ko-KR" dirty="0"/>
              <a:t>7</a:t>
            </a:r>
            <a:r>
              <a:rPr lang="ko-KR" altLang="en-US" dirty="0"/>
              <a:t>억원까지 보증금을 뜯긴 피해자들은 집단소송을 준비 중이다</a:t>
            </a:r>
            <a:r>
              <a:rPr lang="en-US" altLang="ko-KR" dirty="0"/>
              <a:t>. </a:t>
            </a:r>
            <a:r>
              <a:rPr lang="ko-KR" altLang="en-US" dirty="0"/>
              <a:t>상조회사 역시 마찬가지다</a:t>
            </a:r>
            <a:r>
              <a:rPr lang="en-US" altLang="ko-KR" dirty="0"/>
              <a:t>. </a:t>
            </a:r>
            <a:r>
              <a:rPr lang="ko-KR" altLang="en-US" dirty="0" err="1"/>
              <a:t>상조회사는</a:t>
            </a:r>
            <a:r>
              <a:rPr lang="ko-KR" altLang="en-US" dirty="0"/>
              <a:t> 공정거래위원회 관리하에 있는 </a:t>
            </a:r>
            <a:r>
              <a:rPr lang="ko-KR" altLang="en-US" dirty="0" err="1"/>
              <a:t>선불식</a:t>
            </a:r>
            <a:r>
              <a:rPr lang="ko-KR" altLang="en-US" dirty="0"/>
              <a:t> 할부거래업자다</a:t>
            </a:r>
            <a:r>
              <a:rPr lang="en-US" altLang="ko-KR" dirty="0"/>
              <a:t>. </a:t>
            </a:r>
            <a:r>
              <a:rPr lang="ko-KR" altLang="en-US" dirty="0"/>
              <a:t>할부거래법에 따라 선수금의 </a:t>
            </a:r>
            <a:r>
              <a:rPr lang="en-US" altLang="ko-KR" dirty="0"/>
              <a:t>50%</a:t>
            </a:r>
            <a:r>
              <a:rPr lang="ko-KR" altLang="en-US" dirty="0"/>
              <a:t>를 은행에 예치해야 하는 것을 제외하면 자금운용 규제는 전무하다</a:t>
            </a:r>
            <a:r>
              <a:rPr lang="en-US" altLang="ko-KR" dirty="0"/>
              <a:t>…</a:t>
            </a:r>
            <a:r>
              <a:rPr lang="ko-KR" altLang="en-US" dirty="0"/>
              <a:t>크루즈여행처럼 여행일정이 정해지지 않은 적립식 여행상품도 안전하지 않다</a:t>
            </a:r>
            <a:r>
              <a:rPr lang="en-US" altLang="ko-KR" dirty="0"/>
              <a:t>….</a:t>
            </a:r>
          </a:p>
        </p:txBody>
      </p:sp>
    </p:spTree>
    <p:extLst>
      <p:ext uri="{BB962C8B-B14F-4D97-AF65-F5344CB8AC3E}">
        <p14:creationId xmlns:p14="http://schemas.microsoft.com/office/powerpoint/2010/main" val="3273979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18</a:t>
            </a:fld>
            <a:endParaRPr lang="en-US" altLang="ko-KR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2607" y="76200"/>
            <a:ext cx="5496394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4500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19</a:t>
            </a:fld>
            <a:endParaRPr lang="en-US" altLang="ko-KR"/>
          </a:p>
        </p:txBody>
      </p:sp>
      <p:sp>
        <p:nvSpPr>
          <p:cNvPr id="3" name="직사각형 2"/>
          <p:cNvSpPr/>
          <p:nvPr/>
        </p:nvSpPr>
        <p:spPr>
          <a:xfrm>
            <a:off x="40593" y="0"/>
            <a:ext cx="90678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err="1"/>
              <a:t>구두상품권</a:t>
            </a:r>
            <a:r>
              <a:rPr lang="ko-KR" altLang="en-US" dirty="0"/>
              <a:t> 남발 </a:t>
            </a:r>
            <a:r>
              <a:rPr lang="en-US" altLang="ko-KR" dirty="0"/>
              <a:t>'</a:t>
            </a:r>
            <a:r>
              <a:rPr lang="ko-KR" altLang="en-US" dirty="0"/>
              <a:t>부메랑</a:t>
            </a:r>
            <a:r>
              <a:rPr lang="en-US" altLang="ko-KR" dirty="0"/>
              <a:t>'…</a:t>
            </a:r>
            <a:r>
              <a:rPr lang="ko-KR" altLang="en-US" dirty="0"/>
              <a:t>제화 빅</a:t>
            </a:r>
            <a:r>
              <a:rPr lang="en-US" altLang="ko-KR" dirty="0"/>
              <a:t>3</a:t>
            </a:r>
            <a:r>
              <a:rPr lang="ko-KR" altLang="en-US" dirty="0"/>
              <a:t>의 위기</a:t>
            </a:r>
          </a:p>
          <a:p>
            <a:r>
              <a:rPr lang="ko-KR" altLang="en-US" dirty="0"/>
              <a:t>입력</a:t>
            </a:r>
            <a:r>
              <a:rPr lang="en-US" altLang="ko-KR" dirty="0"/>
              <a:t>2014.07.31 21:48 </a:t>
            </a:r>
            <a:r>
              <a:rPr lang="ko-KR" altLang="en-US" dirty="0"/>
              <a:t>수정</a:t>
            </a:r>
            <a:r>
              <a:rPr lang="en-US" altLang="ko-KR" dirty="0"/>
              <a:t>2014.07.31 21:48 </a:t>
            </a:r>
            <a:r>
              <a:rPr lang="ko-KR" altLang="en-US" dirty="0"/>
              <a:t>지면</a:t>
            </a:r>
            <a:r>
              <a:rPr lang="en-US" altLang="ko-KR" dirty="0"/>
              <a:t>A14</a:t>
            </a:r>
          </a:p>
          <a:p>
            <a:endParaRPr lang="en-US" altLang="ko-KR" dirty="0"/>
          </a:p>
          <a:p>
            <a:r>
              <a:rPr lang="ko-KR" altLang="en-US" dirty="0"/>
              <a:t>연구개발 소홀</a:t>
            </a:r>
            <a:r>
              <a:rPr lang="en-US" altLang="ko-KR" dirty="0"/>
              <a:t>…</a:t>
            </a:r>
            <a:r>
              <a:rPr lang="ko-KR" altLang="en-US" dirty="0"/>
              <a:t>해외명품</a:t>
            </a:r>
            <a:r>
              <a:rPr lang="en-US" altLang="ko-KR" dirty="0"/>
              <a:t>·</a:t>
            </a:r>
            <a:r>
              <a:rPr lang="ko-KR" altLang="en-US" dirty="0" err="1"/>
              <a:t>후발업체에</a:t>
            </a:r>
            <a:r>
              <a:rPr lang="ko-KR" altLang="en-US" dirty="0"/>
              <a:t> 밀려 법정관리 신청 </a:t>
            </a:r>
            <a:r>
              <a:rPr lang="ko-KR" altLang="en-US" dirty="0" err="1"/>
              <a:t>에스콰이아</a:t>
            </a:r>
            <a:r>
              <a:rPr lang="en-US" altLang="ko-KR" dirty="0"/>
              <a:t>·</a:t>
            </a:r>
            <a:r>
              <a:rPr lang="ko-KR" altLang="en-US" dirty="0"/>
              <a:t>실적 </a:t>
            </a:r>
            <a:r>
              <a:rPr lang="ko-KR" altLang="en-US" dirty="0" err="1"/>
              <a:t>반토막</a:t>
            </a:r>
            <a:r>
              <a:rPr lang="ko-KR" altLang="en-US" dirty="0"/>
              <a:t> </a:t>
            </a:r>
            <a:r>
              <a:rPr lang="ko-KR" altLang="en-US" dirty="0" err="1"/>
              <a:t>엘칸토</a:t>
            </a:r>
            <a:r>
              <a:rPr lang="ko-KR" altLang="en-US" dirty="0"/>
              <a:t> </a:t>
            </a:r>
            <a:r>
              <a:rPr lang="ko-KR" altLang="en-US" dirty="0" err="1"/>
              <a:t>구두상품권</a:t>
            </a:r>
            <a:r>
              <a:rPr lang="ko-KR" altLang="en-US" dirty="0"/>
              <a:t> 남발 </a:t>
            </a:r>
            <a:r>
              <a:rPr lang="en-US" altLang="ko-KR" dirty="0"/>
              <a:t>'</a:t>
            </a:r>
            <a:r>
              <a:rPr lang="ko-KR" altLang="en-US" dirty="0"/>
              <a:t>부메랑</a:t>
            </a:r>
            <a:r>
              <a:rPr lang="en-US" altLang="ko-KR" dirty="0"/>
              <a:t>'…</a:t>
            </a:r>
            <a:r>
              <a:rPr lang="ko-KR" altLang="en-US" dirty="0"/>
              <a:t>제화 빅</a:t>
            </a:r>
            <a:r>
              <a:rPr lang="en-US" altLang="ko-KR" dirty="0"/>
              <a:t>3</a:t>
            </a:r>
            <a:r>
              <a:rPr lang="ko-KR" altLang="en-US" dirty="0"/>
              <a:t>의 위기</a:t>
            </a:r>
            <a:endParaRPr lang="en-US" altLang="ko-KR" dirty="0"/>
          </a:p>
          <a:p>
            <a:endParaRPr lang="en-US" altLang="ko-KR" dirty="0"/>
          </a:p>
          <a:p>
            <a:r>
              <a:rPr lang="en-US" altLang="ko-KR" dirty="0"/>
              <a:t>1950~1960</a:t>
            </a:r>
            <a:r>
              <a:rPr lang="ko-KR" altLang="en-US" dirty="0"/>
              <a:t>년대 설립돼 대량생산을 통한 기성화 시대를 연 이들 </a:t>
            </a:r>
            <a:r>
              <a:rPr lang="en-US" altLang="ko-KR" dirty="0"/>
              <a:t>3</a:t>
            </a:r>
            <a:r>
              <a:rPr lang="ko-KR" altLang="en-US" dirty="0"/>
              <a:t>사의 위상은 급격히 쪼그라들었다</a:t>
            </a:r>
            <a:r>
              <a:rPr lang="en-US" altLang="ko-KR" dirty="0"/>
              <a:t>. </a:t>
            </a:r>
            <a:r>
              <a:rPr lang="ko-KR" altLang="en-US" dirty="0"/>
              <a:t>금강제화 매출은 </a:t>
            </a:r>
            <a:r>
              <a:rPr lang="en-US" altLang="ko-KR" dirty="0"/>
              <a:t>2003</a:t>
            </a:r>
            <a:r>
              <a:rPr lang="ko-KR" altLang="en-US" dirty="0"/>
              <a:t>년 </a:t>
            </a:r>
            <a:r>
              <a:rPr lang="en-US" altLang="ko-KR" dirty="0"/>
              <a:t>4493</a:t>
            </a:r>
            <a:r>
              <a:rPr lang="ko-KR" altLang="en-US" dirty="0"/>
              <a:t>억원에서 지난해 </a:t>
            </a:r>
            <a:r>
              <a:rPr lang="en-US" altLang="ko-KR" dirty="0"/>
              <a:t>3485</a:t>
            </a:r>
            <a:r>
              <a:rPr lang="ko-KR" altLang="en-US" dirty="0"/>
              <a:t>억원</a:t>
            </a:r>
            <a:r>
              <a:rPr lang="en-US" altLang="ko-KR" dirty="0"/>
              <a:t>, </a:t>
            </a:r>
            <a:r>
              <a:rPr lang="ko-KR" altLang="en-US" dirty="0" err="1"/>
              <a:t>에스콰이아</a:t>
            </a:r>
            <a:r>
              <a:rPr lang="en-US" altLang="ko-KR" dirty="0"/>
              <a:t>(</a:t>
            </a:r>
            <a:r>
              <a:rPr lang="ko-KR" altLang="en-US" dirty="0" err="1"/>
              <a:t>법인명</a:t>
            </a:r>
            <a:r>
              <a:rPr lang="ko-KR" altLang="en-US" dirty="0"/>
              <a:t> </a:t>
            </a:r>
            <a:r>
              <a:rPr lang="en-US" altLang="ko-KR" dirty="0"/>
              <a:t>EFC)</a:t>
            </a:r>
            <a:r>
              <a:rPr lang="ko-KR" altLang="en-US" dirty="0"/>
              <a:t>는 </a:t>
            </a:r>
            <a:r>
              <a:rPr lang="en-US" altLang="ko-KR" dirty="0"/>
              <a:t>2427</a:t>
            </a:r>
            <a:r>
              <a:rPr lang="ko-KR" altLang="en-US" dirty="0"/>
              <a:t>억원에서 </a:t>
            </a:r>
            <a:r>
              <a:rPr lang="en-US" altLang="ko-KR" dirty="0"/>
              <a:t>1562</a:t>
            </a:r>
            <a:r>
              <a:rPr lang="ko-KR" altLang="en-US" dirty="0"/>
              <a:t>억원으로 </a:t>
            </a:r>
            <a:r>
              <a:rPr lang="en-US" altLang="ko-KR" dirty="0"/>
              <a:t>10</a:t>
            </a:r>
            <a:r>
              <a:rPr lang="ko-KR" altLang="en-US" dirty="0"/>
              <a:t>년 새 </a:t>
            </a:r>
            <a:r>
              <a:rPr lang="en-US" altLang="ko-KR" dirty="0"/>
              <a:t>800</a:t>
            </a:r>
            <a:r>
              <a:rPr lang="ko-KR" altLang="en-US" dirty="0"/>
              <a:t>억</a:t>
            </a:r>
            <a:r>
              <a:rPr lang="en-US" altLang="ko-KR" dirty="0"/>
              <a:t>~1000</a:t>
            </a:r>
            <a:r>
              <a:rPr lang="ko-KR" altLang="en-US" dirty="0" err="1"/>
              <a:t>억원가량</a:t>
            </a:r>
            <a:r>
              <a:rPr lang="ko-KR" altLang="en-US" dirty="0"/>
              <a:t> 줄었다</a:t>
            </a:r>
            <a:r>
              <a:rPr lang="en-US" altLang="ko-KR" dirty="0"/>
              <a:t>. </a:t>
            </a:r>
            <a:r>
              <a:rPr lang="ko-KR" altLang="en-US" dirty="0" err="1"/>
              <a:t>엘칸토는</a:t>
            </a:r>
            <a:r>
              <a:rPr lang="ko-KR" altLang="en-US" dirty="0"/>
              <a:t> </a:t>
            </a:r>
            <a:r>
              <a:rPr lang="en-US" altLang="ko-KR" dirty="0"/>
              <a:t>748</a:t>
            </a:r>
            <a:r>
              <a:rPr lang="ko-KR" altLang="en-US" dirty="0"/>
              <a:t>억원에서 </a:t>
            </a:r>
            <a:r>
              <a:rPr lang="en-US" altLang="ko-KR" dirty="0"/>
              <a:t>310</a:t>
            </a:r>
            <a:r>
              <a:rPr lang="ko-KR" altLang="en-US" dirty="0"/>
              <a:t>억원으로 절반 이하로 급감했다</a:t>
            </a:r>
            <a:r>
              <a:rPr lang="en-US" altLang="ko-KR" dirty="0"/>
              <a:t>. </a:t>
            </a:r>
            <a:r>
              <a:rPr lang="ko-KR" altLang="en-US" dirty="0" err="1"/>
              <a:t>에스콰이아는</a:t>
            </a:r>
            <a:r>
              <a:rPr lang="ko-KR" altLang="en-US" dirty="0"/>
              <a:t> </a:t>
            </a:r>
            <a:r>
              <a:rPr lang="en-US" altLang="ko-KR" dirty="0"/>
              <a:t>2009</a:t>
            </a:r>
            <a:r>
              <a:rPr lang="ko-KR" altLang="en-US" dirty="0"/>
              <a:t>년 사모펀드에 넘어갔다가 판매 부진에 따른 자금난을 견디지 못하고 지난 </a:t>
            </a:r>
            <a:r>
              <a:rPr lang="en-US" altLang="ko-KR" dirty="0"/>
              <a:t>30</a:t>
            </a:r>
            <a:r>
              <a:rPr lang="ko-KR" altLang="en-US" dirty="0"/>
              <a:t>일 법정관리를 신청했고</a:t>
            </a:r>
            <a:r>
              <a:rPr lang="en-US" altLang="ko-KR" dirty="0"/>
              <a:t>, </a:t>
            </a:r>
            <a:r>
              <a:rPr lang="ko-KR" altLang="en-US" dirty="0" err="1"/>
              <a:t>엘칸토는</a:t>
            </a:r>
            <a:r>
              <a:rPr lang="ko-KR" altLang="en-US" dirty="0"/>
              <a:t> 모나리자</a:t>
            </a:r>
            <a:r>
              <a:rPr lang="en-US" altLang="ko-KR" dirty="0"/>
              <a:t>(2005</a:t>
            </a:r>
            <a:r>
              <a:rPr lang="ko-KR" altLang="en-US" dirty="0"/>
              <a:t>년</a:t>
            </a:r>
            <a:r>
              <a:rPr lang="en-US" altLang="ko-KR" dirty="0"/>
              <a:t>)</a:t>
            </a:r>
            <a:r>
              <a:rPr lang="ko-KR" altLang="en-US" dirty="0"/>
              <a:t>와 이랜드</a:t>
            </a:r>
            <a:r>
              <a:rPr lang="en-US" altLang="ko-KR" dirty="0"/>
              <a:t>(2011</a:t>
            </a:r>
            <a:r>
              <a:rPr lang="ko-KR" altLang="en-US" dirty="0"/>
              <a:t>년</a:t>
            </a:r>
            <a:r>
              <a:rPr lang="en-US" altLang="ko-KR" dirty="0"/>
              <a:t>) </a:t>
            </a:r>
            <a:r>
              <a:rPr lang="ko-KR" altLang="en-US" dirty="0"/>
              <a:t>등으로 주인이 바뀌었지만 실적 개선은 이뤄지지 않고 있다</a:t>
            </a:r>
            <a:r>
              <a:rPr lang="en-US" altLang="ko-KR" dirty="0"/>
              <a:t>. </a:t>
            </a:r>
            <a:r>
              <a:rPr lang="ko-KR" altLang="en-US" dirty="0"/>
              <a:t>그 빈자리는 </a:t>
            </a:r>
            <a:r>
              <a:rPr lang="ko-KR" altLang="en-US" dirty="0" err="1"/>
              <a:t>탠디</a:t>
            </a:r>
            <a:r>
              <a:rPr lang="en-US" altLang="ko-KR" dirty="0"/>
              <a:t>, </a:t>
            </a:r>
            <a:r>
              <a:rPr lang="ko-KR" altLang="en-US" dirty="0"/>
              <a:t>소다 등 다품종 소량생산의 일명 ‘</a:t>
            </a:r>
            <a:r>
              <a:rPr lang="ko-KR" altLang="en-US" dirty="0" err="1"/>
              <a:t>살롱화’와</a:t>
            </a:r>
            <a:r>
              <a:rPr lang="ko-KR" altLang="en-US" dirty="0"/>
              <a:t> 해외 명품 구두들이 채우고 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패션업계 전문가들은 토종 </a:t>
            </a:r>
            <a:r>
              <a:rPr lang="en-US" altLang="ko-KR" dirty="0"/>
              <a:t>3</a:t>
            </a:r>
            <a:r>
              <a:rPr lang="ko-KR" altLang="en-US" dirty="0"/>
              <a:t>사의 </a:t>
            </a:r>
            <a:r>
              <a:rPr lang="ko-KR" altLang="en-US" dirty="0" err="1"/>
              <a:t>패착으로</a:t>
            </a:r>
            <a:r>
              <a:rPr lang="ko-KR" altLang="en-US" dirty="0"/>
              <a:t> ‘상품권 </a:t>
            </a:r>
            <a:r>
              <a:rPr lang="ko-KR" altLang="en-US" dirty="0" err="1"/>
              <a:t>장사’부터</a:t>
            </a:r>
            <a:r>
              <a:rPr lang="ko-KR" altLang="en-US" dirty="0"/>
              <a:t> 꼽는다</a:t>
            </a:r>
            <a:r>
              <a:rPr lang="en-US" altLang="ko-KR" dirty="0"/>
              <a:t>. </a:t>
            </a:r>
            <a:r>
              <a:rPr lang="ko-KR" altLang="en-US" dirty="0" err="1"/>
              <a:t>구두상품권</a:t>
            </a:r>
            <a:r>
              <a:rPr lang="ko-KR" altLang="en-US" dirty="0"/>
              <a:t> 덕에 컸지만</a:t>
            </a:r>
            <a:r>
              <a:rPr lang="en-US" altLang="ko-KR" dirty="0"/>
              <a:t>, </a:t>
            </a:r>
            <a:r>
              <a:rPr lang="ko-KR" altLang="en-US" dirty="0"/>
              <a:t>나중에 발목을 잡은 것도 상품권이었다는 것이다</a:t>
            </a:r>
            <a:r>
              <a:rPr lang="en-US" altLang="ko-KR" dirty="0"/>
              <a:t>. </a:t>
            </a:r>
            <a:r>
              <a:rPr lang="ko-KR" altLang="en-US" dirty="0"/>
              <a:t>구두상품권은 </a:t>
            </a:r>
            <a:r>
              <a:rPr lang="en-US" altLang="ko-KR" dirty="0"/>
              <a:t>1980</a:t>
            </a:r>
            <a:r>
              <a:rPr lang="ko-KR" altLang="en-US" dirty="0"/>
              <a:t>년대 명절 선물로 많이 팔리며 매출의 </a:t>
            </a:r>
            <a:r>
              <a:rPr lang="en-US" altLang="ko-KR" dirty="0"/>
              <a:t>70% </a:t>
            </a:r>
            <a:r>
              <a:rPr lang="ko-KR" altLang="en-US" dirty="0"/>
              <a:t>정도를 차지하는 효자 역할을 했다</a:t>
            </a:r>
            <a:r>
              <a:rPr lang="en-US" altLang="ko-KR" dirty="0"/>
              <a:t>. </a:t>
            </a:r>
            <a:r>
              <a:rPr lang="ko-KR" altLang="en-US" dirty="0"/>
              <a:t>하지만 </a:t>
            </a:r>
            <a:r>
              <a:rPr lang="en-US" altLang="ko-KR" dirty="0"/>
              <a:t>1994</a:t>
            </a:r>
            <a:r>
              <a:rPr lang="ko-KR" altLang="en-US" dirty="0"/>
              <a:t>년 백화점상품권이 등장하며 인기가 떨어지자 업체들은 구두상품권을 </a:t>
            </a:r>
            <a:r>
              <a:rPr lang="en-US" altLang="ko-KR" dirty="0"/>
              <a:t>10~20% </a:t>
            </a:r>
            <a:r>
              <a:rPr lang="ko-KR" altLang="en-US" dirty="0"/>
              <a:t>할인 판매하기 시작했다</a:t>
            </a:r>
            <a:r>
              <a:rPr lang="en-US" altLang="ko-KR" dirty="0"/>
              <a:t>. </a:t>
            </a:r>
            <a:r>
              <a:rPr lang="ko-KR" altLang="en-US" dirty="0"/>
              <a:t>제품 가치가 떨어졌고</a:t>
            </a:r>
            <a:r>
              <a:rPr lang="en-US" altLang="ko-KR" dirty="0"/>
              <a:t>, </a:t>
            </a:r>
            <a:r>
              <a:rPr lang="ko-KR" altLang="en-US" dirty="0"/>
              <a:t>할인율을 더 높여야 하는 악순환에 빠졌다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이랜드 관계자는 “</a:t>
            </a:r>
            <a:r>
              <a:rPr lang="ko-KR" altLang="en-US" dirty="0" err="1"/>
              <a:t>엘칸토를</a:t>
            </a:r>
            <a:r>
              <a:rPr lang="ko-KR" altLang="en-US" dirty="0"/>
              <a:t> 인수하고 보니 </a:t>
            </a:r>
            <a:r>
              <a:rPr lang="ko-KR" altLang="en-US" b="1" u="sng" dirty="0"/>
              <a:t>상품권 발행 규모를 도저히 파악할 수 없을 만큼 무분별하게 발행</a:t>
            </a:r>
            <a:r>
              <a:rPr lang="ko-KR" altLang="en-US" dirty="0"/>
              <a:t>되고 </a:t>
            </a:r>
            <a:r>
              <a:rPr lang="ko-KR" altLang="en-US" dirty="0" err="1"/>
              <a:t>있었다”며</a:t>
            </a:r>
            <a:r>
              <a:rPr lang="ko-KR" altLang="en-US" dirty="0"/>
              <a:t> “신규 발행을 전면 중단하고 기존 </a:t>
            </a:r>
            <a:r>
              <a:rPr lang="ko-KR" altLang="en-US" dirty="0" err="1"/>
              <a:t>발행분만</a:t>
            </a:r>
            <a:r>
              <a:rPr lang="ko-KR" altLang="en-US" dirty="0"/>
              <a:t> 회수하는 </a:t>
            </a:r>
            <a:r>
              <a:rPr lang="ko-KR" altLang="en-US" dirty="0" err="1"/>
              <a:t>중”이라고</a:t>
            </a:r>
            <a:r>
              <a:rPr lang="ko-KR" altLang="en-US" dirty="0"/>
              <a:t> 말했다</a:t>
            </a:r>
            <a:r>
              <a:rPr lang="en-US" altLang="ko-KR" dirty="0"/>
              <a:t>. </a:t>
            </a:r>
            <a:r>
              <a:rPr lang="ko-KR" altLang="en-US" dirty="0" err="1"/>
              <a:t>금강제화와</a:t>
            </a:r>
            <a:r>
              <a:rPr lang="ko-KR" altLang="en-US" dirty="0"/>
              <a:t> </a:t>
            </a:r>
            <a:r>
              <a:rPr lang="en-US" altLang="ko-KR" dirty="0"/>
              <a:t>EFC</a:t>
            </a:r>
            <a:r>
              <a:rPr lang="ko-KR" altLang="en-US" dirty="0"/>
              <a:t>는 상품권 발행을 많이 줄이긴 했지만 여전히 매출의 상당 부분을 의존하고 있다</a:t>
            </a:r>
            <a:r>
              <a:rPr lang="en-US" altLang="ko-KR" dirty="0"/>
              <a:t>. </a:t>
            </a:r>
            <a:r>
              <a:rPr lang="ko-KR" altLang="en-US" dirty="0"/>
              <a:t>상품권이 이끈 급성장에 취해 변화하는 소비자들의 욕구를 제대로 감지하지 못했다는 지적도 많다</a:t>
            </a:r>
            <a:r>
              <a:rPr lang="en-US" altLang="ko-KR" dirty="0"/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276749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0B900574-ED4C-4B9C-89EC-B68DE24D86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3532941"/>
            <a:ext cx="6934200" cy="3325059"/>
          </a:xfrm>
          <a:prstGeom prst="rect">
            <a:avLst/>
          </a:prstGeom>
        </p:spPr>
      </p:pic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B2BB0EC5-B6C1-4D89-9380-B7E49DAEE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2</a:t>
            </a:fld>
            <a:endParaRPr lang="en-US" altLang="ko-KR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3D78EB18-1F4D-409B-A6F5-98C303CD7F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100" y="187785"/>
            <a:ext cx="7162800" cy="337111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2A17218E-F873-428A-802D-37E1F61B18AC}"/>
              </a:ext>
            </a:extLst>
          </p:cNvPr>
          <p:cNvSpPr/>
          <p:nvPr/>
        </p:nvSpPr>
        <p:spPr>
          <a:xfrm>
            <a:off x="-76200" y="0"/>
            <a:ext cx="6477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https://www.fki.or.kr/main/news/statement_detail.do?bbs_id=00035615&amp;category=ST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A7777448-7329-4B95-B47F-A996A6912E3C}"/>
              </a:ext>
            </a:extLst>
          </p:cNvPr>
          <p:cNvSpPr/>
          <p:nvPr/>
        </p:nvSpPr>
        <p:spPr bwMode="auto">
          <a:xfrm>
            <a:off x="990600" y="5715000"/>
            <a:ext cx="2286000" cy="381000"/>
          </a:xfrm>
          <a:prstGeom prst="rect">
            <a:avLst/>
          </a:prstGeom>
          <a:solidFill>
            <a:srgbClr val="FF0000">
              <a:alpha val="40000"/>
            </a:srgbClr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118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20</a:t>
            </a:fld>
            <a:endParaRPr lang="en-US" altLang="ko-KR"/>
          </a:p>
        </p:txBody>
      </p:sp>
      <p:sp>
        <p:nvSpPr>
          <p:cNvPr id="3" name="직사각형 2"/>
          <p:cNvSpPr/>
          <p:nvPr/>
        </p:nvSpPr>
        <p:spPr>
          <a:xfrm>
            <a:off x="0" y="232767"/>
            <a:ext cx="90678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err="1"/>
              <a:t>에스콰이아는</a:t>
            </a:r>
            <a:r>
              <a:rPr lang="ko-KR" altLang="en-US" dirty="0"/>
              <a:t> 왜 </a:t>
            </a:r>
            <a:r>
              <a:rPr lang="ko-KR" altLang="en-US" dirty="0" err="1"/>
              <a:t>몰락위기에</a:t>
            </a:r>
            <a:r>
              <a:rPr lang="ko-KR" altLang="en-US" dirty="0"/>
              <a:t> </a:t>
            </a:r>
            <a:r>
              <a:rPr lang="ko-KR" altLang="en-US" dirty="0" err="1"/>
              <a:t>처했나</a:t>
            </a:r>
            <a:endParaRPr lang="ko-KR" altLang="en-US" dirty="0"/>
          </a:p>
          <a:p>
            <a:r>
              <a:rPr lang="ko-KR" altLang="en-US" dirty="0" err="1"/>
              <a:t>장윤경</a:t>
            </a:r>
            <a:r>
              <a:rPr lang="ko-KR" altLang="en-US" dirty="0"/>
              <a:t> 기자 </a:t>
            </a:r>
            <a:r>
              <a:rPr lang="en-US" altLang="ko-KR" dirty="0"/>
              <a:t>strangebride@businesspost.co.kr 2014-08-01 12:59:11</a:t>
            </a:r>
          </a:p>
          <a:p>
            <a:endParaRPr lang="ko-KR" altLang="en-US" dirty="0"/>
          </a:p>
          <a:p>
            <a:r>
              <a:rPr lang="ko-KR" altLang="en-US" dirty="0"/>
              <a:t>국내 </a:t>
            </a:r>
            <a:r>
              <a:rPr lang="en-US" altLang="ko-KR" dirty="0"/>
              <a:t>3</a:t>
            </a:r>
            <a:r>
              <a:rPr lang="ko-KR" altLang="en-US" dirty="0"/>
              <a:t>대 구두 브랜드인 </a:t>
            </a:r>
            <a:r>
              <a:rPr lang="ko-KR" altLang="en-US" dirty="0" err="1"/>
              <a:t>에스콰이아가</a:t>
            </a:r>
            <a:r>
              <a:rPr lang="ko-KR" altLang="en-US" dirty="0"/>
              <a:t> 몰락의 위기에 몰렸다</a:t>
            </a:r>
            <a:r>
              <a:rPr lang="en-US" altLang="ko-KR" dirty="0"/>
              <a:t>. 54</a:t>
            </a:r>
            <a:r>
              <a:rPr lang="ko-KR" altLang="en-US" dirty="0"/>
              <a:t>년 역사를 뒤로 하고 법정관리를 신청했다</a:t>
            </a:r>
            <a:r>
              <a:rPr lang="en-US" altLang="ko-KR" dirty="0"/>
              <a:t>. </a:t>
            </a:r>
            <a:r>
              <a:rPr lang="ko-KR" altLang="en-US" dirty="0"/>
              <a:t>경기침체에다 수입제품 공세에 밀려 자금난을 이겨내지 못했다</a:t>
            </a:r>
            <a:r>
              <a:rPr lang="en-US" altLang="ko-KR" dirty="0"/>
              <a:t>.</a:t>
            </a:r>
          </a:p>
          <a:p>
            <a:r>
              <a:rPr lang="en-US" altLang="ko-KR" dirty="0"/>
              <a:t>EFC</a:t>
            </a:r>
            <a:r>
              <a:rPr lang="ko-KR" altLang="en-US" dirty="0"/>
              <a:t>는 지난 </a:t>
            </a:r>
            <a:r>
              <a:rPr lang="en-US" altLang="ko-KR" dirty="0"/>
              <a:t>3</a:t>
            </a:r>
            <a:r>
              <a:rPr lang="ko-KR" altLang="en-US" dirty="0"/>
              <a:t>월 주거래은행인 </a:t>
            </a:r>
            <a:r>
              <a:rPr lang="en-US" altLang="ko-KR" dirty="0"/>
              <a:t>KB</a:t>
            </a:r>
            <a:r>
              <a:rPr lang="ko-KR" altLang="en-US" dirty="0"/>
              <a:t>국민은행에 워크아웃을 신청했다</a:t>
            </a:r>
            <a:r>
              <a:rPr lang="en-US" altLang="ko-KR" dirty="0"/>
              <a:t>. </a:t>
            </a:r>
            <a:r>
              <a:rPr lang="ko-KR" altLang="en-US" dirty="0" err="1"/>
              <a:t>에스콰이아는</a:t>
            </a:r>
            <a:r>
              <a:rPr lang="ko-KR" altLang="en-US" dirty="0"/>
              <a:t> </a:t>
            </a:r>
            <a:r>
              <a:rPr lang="en-US" altLang="ko-KR" dirty="0"/>
              <a:t>2</a:t>
            </a:r>
            <a:r>
              <a:rPr lang="ko-KR" altLang="en-US" dirty="0"/>
              <a:t>월 만기가 돌아온 한화저축은행 대출금 </a:t>
            </a:r>
            <a:r>
              <a:rPr lang="en-US" altLang="ko-KR" dirty="0"/>
              <a:t>50</a:t>
            </a:r>
            <a:r>
              <a:rPr lang="ko-KR" altLang="en-US" dirty="0"/>
              <a:t>억 원을 상환하지 못했다</a:t>
            </a:r>
            <a:r>
              <a:rPr lang="en-US" altLang="ko-KR" dirty="0"/>
              <a:t>….</a:t>
            </a:r>
          </a:p>
          <a:p>
            <a:endParaRPr lang="en-US" altLang="ko-KR" dirty="0"/>
          </a:p>
          <a:p>
            <a:r>
              <a:rPr lang="en-US" altLang="ko-KR" dirty="0"/>
              <a:t>◆ </a:t>
            </a:r>
            <a:r>
              <a:rPr lang="ko-KR" altLang="en-US" dirty="0"/>
              <a:t>구두 상품권에 취해 소비자 변화에 대응 못해</a:t>
            </a:r>
            <a:endParaRPr lang="en-US" altLang="ko-KR" dirty="0"/>
          </a:p>
          <a:p>
            <a:endParaRPr lang="ko-KR" altLang="en-US" dirty="0"/>
          </a:p>
          <a:p>
            <a:r>
              <a:rPr lang="ko-KR" altLang="en-US" dirty="0"/>
              <a:t>한 때 국내 </a:t>
            </a:r>
            <a:r>
              <a:rPr lang="ko-KR" altLang="en-US" dirty="0" err="1"/>
              <a:t>구두시장을</a:t>
            </a:r>
            <a:r>
              <a:rPr lang="ko-KR" altLang="en-US" dirty="0"/>
              <a:t> 장악했던 금강제화</a:t>
            </a:r>
            <a:r>
              <a:rPr lang="en-US" altLang="ko-KR" dirty="0"/>
              <a:t>, </a:t>
            </a:r>
            <a:r>
              <a:rPr lang="ko-KR" altLang="en-US" dirty="0" err="1"/>
              <a:t>에스콰이아</a:t>
            </a:r>
            <a:r>
              <a:rPr lang="en-US" altLang="ko-KR" dirty="0"/>
              <a:t>, </a:t>
            </a:r>
            <a:r>
              <a:rPr lang="ko-KR" altLang="en-US" dirty="0" err="1"/>
              <a:t>엘칸토의</a:t>
            </a:r>
            <a:r>
              <a:rPr lang="ko-KR" altLang="en-US" dirty="0"/>
              <a:t> 위상은 모두 형편없다</a:t>
            </a:r>
            <a:r>
              <a:rPr lang="en-US" altLang="ko-KR" dirty="0"/>
              <a:t>.</a:t>
            </a:r>
          </a:p>
          <a:p>
            <a:r>
              <a:rPr lang="ko-KR" altLang="en-US" dirty="0" err="1"/>
              <a:t>에스콰이아는</a:t>
            </a:r>
            <a:r>
              <a:rPr lang="ko-KR" altLang="en-US" dirty="0"/>
              <a:t> 법정관리를 신청했고 </a:t>
            </a:r>
            <a:r>
              <a:rPr lang="ko-KR" altLang="en-US" dirty="0" err="1"/>
              <a:t>엘칸토는</a:t>
            </a:r>
            <a:r>
              <a:rPr lang="ko-KR" altLang="en-US" dirty="0"/>
              <a:t> 계속 주인이 바뀌어 현재 이랜드가 소유하고 있지만 실적개선은 이뤄지지 않고 있다</a:t>
            </a:r>
            <a:r>
              <a:rPr lang="en-US" altLang="ko-KR" dirty="0"/>
              <a:t>. </a:t>
            </a:r>
            <a:r>
              <a:rPr lang="ko-KR" altLang="en-US" dirty="0"/>
              <a:t>그나마 금강제화만이 명맥을 유지하고 있다</a:t>
            </a:r>
            <a:r>
              <a:rPr lang="en-US" altLang="ko-KR" dirty="0"/>
              <a:t>. </a:t>
            </a:r>
            <a:r>
              <a:rPr lang="ko-KR" altLang="en-US" dirty="0" err="1"/>
              <a:t>금강제화도</a:t>
            </a:r>
            <a:r>
              <a:rPr lang="ko-KR" altLang="en-US" dirty="0"/>
              <a:t> </a:t>
            </a:r>
            <a:r>
              <a:rPr lang="en-US" altLang="ko-KR" dirty="0"/>
              <a:t>2003</a:t>
            </a:r>
            <a:r>
              <a:rPr lang="ko-KR" altLang="en-US" dirty="0"/>
              <a:t>년 매출 </a:t>
            </a:r>
            <a:r>
              <a:rPr lang="en-US" altLang="ko-KR" dirty="0"/>
              <a:t>4493</a:t>
            </a:r>
            <a:r>
              <a:rPr lang="ko-KR" altLang="en-US" dirty="0"/>
              <a:t>억 원에서 지난해 </a:t>
            </a:r>
            <a:r>
              <a:rPr lang="en-US" altLang="ko-KR" dirty="0"/>
              <a:t>3485</a:t>
            </a:r>
            <a:r>
              <a:rPr lang="ko-KR" altLang="en-US" dirty="0"/>
              <a:t>억 원으로 줄었다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이들 구두업체들의 위기는 ‘상품권 </a:t>
            </a:r>
            <a:r>
              <a:rPr lang="ko-KR" altLang="en-US" dirty="0" err="1"/>
              <a:t>장사’에서</a:t>
            </a:r>
            <a:r>
              <a:rPr lang="ko-KR" altLang="en-US" dirty="0"/>
              <a:t> 비롯됐다는 것이 대체적 분석이다</a:t>
            </a:r>
            <a:r>
              <a:rPr lang="en-US" altLang="ko-KR" dirty="0"/>
              <a:t>. </a:t>
            </a:r>
            <a:r>
              <a:rPr lang="ko-KR" altLang="en-US" dirty="0"/>
              <a:t>구두 상품권 덕분에 매출을 올렸지만 결국 발목이 잡혔다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구두 상품권은 한 때 </a:t>
            </a:r>
            <a:r>
              <a:rPr lang="ko-KR" altLang="en-US" b="1" u="sng" dirty="0"/>
              <a:t>선물용</a:t>
            </a:r>
            <a:r>
              <a:rPr lang="ko-KR" altLang="en-US" dirty="0"/>
              <a:t>으로 불티나게 팔리면서 매출의 </a:t>
            </a:r>
            <a:r>
              <a:rPr lang="en-US" altLang="ko-KR" dirty="0"/>
              <a:t>70% </a:t>
            </a:r>
            <a:r>
              <a:rPr lang="ko-KR" altLang="en-US" dirty="0"/>
              <a:t>정도를 차지하기도 했다</a:t>
            </a:r>
            <a:r>
              <a:rPr lang="en-US" altLang="ko-KR" dirty="0"/>
              <a:t>. </a:t>
            </a:r>
            <a:r>
              <a:rPr lang="ko-KR" altLang="en-US" dirty="0"/>
              <a:t>하지만 백화점 상품권이 등장하면서 구두 상품권의 인기가 시들해지자 구두업체들은 앞다퉈 할인판매에 들어갔다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그러면서 구두업체들은 </a:t>
            </a:r>
            <a:r>
              <a:rPr lang="ko-KR" altLang="en-US" b="1" u="sng" dirty="0" err="1"/>
              <a:t>구두가격을</a:t>
            </a:r>
            <a:r>
              <a:rPr lang="ko-KR" altLang="en-US" b="1" u="sng" dirty="0"/>
              <a:t> 올렸고 </a:t>
            </a:r>
            <a:r>
              <a:rPr lang="ko-KR" altLang="en-US" dirty="0"/>
              <a:t>사실상 </a:t>
            </a:r>
            <a:r>
              <a:rPr lang="ko-KR" altLang="en-US" dirty="0" err="1"/>
              <a:t>구두가격이</a:t>
            </a:r>
            <a:r>
              <a:rPr lang="ko-KR" altLang="en-US" dirty="0"/>
              <a:t> 거품을 만들었다</a:t>
            </a:r>
            <a:r>
              <a:rPr lang="en-US" altLang="ko-KR" dirty="0"/>
              <a:t>. </a:t>
            </a:r>
            <a:r>
              <a:rPr lang="ko-KR" altLang="en-US" dirty="0"/>
              <a:t>이는 결과적으로 제품의 가치를 떨어뜨렸고 다시 할인율을 더 올려야 하는 악순환구조를 낳고 말았다</a:t>
            </a:r>
            <a:r>
              <a:rPr lang="en-US" altLang="ko-KR" dirty="0"/>
              <a:t>…</a:t>
            </a:r>
            <a:r>
              <a:rPr lang="ko-KR" altLang="en-US" dirty="0"/>
              <a:t>또 </a:t>
            </a:r>
            <a:r>
              <a:rPr lang="en-US" altLang="ko-KR" dirty="0"/>
              <a:t>EFC</a:t>
            </a:r>
            <a:r>
              <a:rPr lang="ko-KR" altLang="en-US" dirty="0"/>
              <a:t>는 </a:t>
            </a:r>
            <a:r>
              <a:rPr lang="ko-KR" altLang="en-US" dirty="0" err="1"/>
              <a:t>에스콰이아라는</a:t>
            </a:r>
            <a:r>
              <a:rPr lang="ko-KR" altLang="en-US" dirty="0"/>
              <a:t> 브랜드를 활용해 </a:t>
            </a:r>
            <a:r>
              <a:rPr lang="ko-KR" altLang="en-US" dirty="0" err="1"/>
              <a:t>의류사업에</a:t>
            </a:r>
            <a:r>
              <a:rPr lang="ko-KR" altLang="en-US" dirty="0"/>
              <a:t> 진출하는 등 사업을 다각화했지만 오히려 </a:t>
            </a:r>
            <a:r>
              <a:rPr lang="ko-KR" altLang="en-US" dirty="0" err="1"/>
              <a:t>자금압박만</a:t>
            </a:r>
            <a:r>
              <a:rPr lang="ko-KR" altLang="en-US" dirty="0"/>
              <a:t> 가중하는 꼴이 됐다</a:t>
            </a:r>
            <a:r>
              <a:rPr lang="en-US" altLang="ko-KR" dirty="0"/>
              <a:t>….</a:t>
            </a:r>
          </a:p>
        </p:txBody>
      </p:sp>
    </p:spTree>
    <p:extLst>
      <p:ext uri="{BB962C8B-B14F-4D97-AF65-F5344CB8AC3E}">
        <p14:creationId xmlns:p14="http://schemas.microsoft.com/office/powerpoint/2010/main" val="14079395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21</a:t>
            </a:fld>
            <a:endParaRPr lang="en-US" altLang="ko-KR"/>
          </a:p>
        </p:txBody>
      </p:sp>
      <p:sp>
        <p:nvSpPr>
          <p:cNvPr id="3" name="직사각형 2"/>
          <p:cNvSpPr/>
          <p:nvPr/>
        </p:nvSpPr>
        <p:spPr>
          <a:xfrm>
            <a:off x="0" y="0"/>
            <a:ext cx="912619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/>
              <a:t>구두 한 켤레 못 사는 </a:t>
            </a:r>
            <a:r>
              <a:rPr lang="en-US" altLang="ko-KR" dirty="0"/>
              <a:t>10</a:t>
            </a:r>
            <a:r>
              <a:rPr lang="ko-KR" altLang="en-US" dirty="0"/>
              <a:t>만원 </a:t>
            </a:r>
            <a:r>
              <a:rPr lang="ko-KR" altLang="en-US" dirty="0" err="1"/>
              <a:t>구두상품권</a:t>
            </a:r>
            <a:r>
              <a:rPr lang="ko-KR" altLang="en-US" dirty="0"/>
              <a:t> </a:t>
            </a:r>
            <a:r>
              <a:rPr lang="en-US" altLang="ko-KR" dirty="0"/>
              <a:t>'</a:t>
            </a:r>
            <a:r>
              <a:rPr lang="ko-KR" altLang="en-US" dirty="0"/>
              <a:t>있으나 마나</a:t>
            </a:r>
            <a:r>
              <a:rPr lang="en-US" altLang="ko-KR" dirty="0"/>
              <a:t>‘ </a:t>
            </a:r>
            <a:r>
              <a:rPr lang="ko-KR" altLang="en-US" dirty="0" err="1"/>
              <a:t>노컷뉴스</a:t>
            </a:r>
            <a:r>
              <a:rPr lang="en-US" altLang="ko-KR" dirty="0"/>
              <a:t>2007.10.01 16:01</a:t>
            </a:r>
          </a:p>
          <a:p>
            <a:r>
              <a:rPr lang="ko-KR" altLang="en-US" dirty="0"/>
              <a:t>상품권 거래사이트의 경우</a:t>
            </a:r>
            <a:r>
              <a:rPr lang="en-US" altLang="ko-KR" dirty="0"/>
              <a:t>, </a:t>
            </a:r>
            <a:r>
              <a:rPr lang="ko-KR" altLang="en-US" dirty="0"/>
              <a:t>최대 </a:t>
            </a:r>
            <a:r>
              <a:rPr lang="en-US" altLang="ko-KR" dirty="0"/>
              <a:t>47% </a:t>
            </a:r>
            <a:r>
              <a:rPr lang="ko-KR" altLang="en-US" dirty="0"/>
              <a:t>할인판매로 신용 잃어</a:t>
            </a:r>
          </a:p>
          <a:p>
            <a:endParaRPr lang="en-US" altLang="ko-KR" dirty="0"/>
          </a:p>
          <a:p>
            <a:r>
              <a:rPr lang="ko-KR" altLang="en-US" dirty="0"/>
              <a:t>추석 때 친지로부터 받은 </a:t>
            </a:r>
            <a:r>
              <a:rPr lang="en-US" altLang="ko-KR" dirty="0"/>
              <a:t>10</a:t>
            </a:r>
            <a:r>
              <a:rPr lang="ko-KR" altLang="en-US" dirty="0"/>
              <a:t>만 원권 상품권으로 구두를 사러 나온 주부 최모</a:t>
            </a:r>
            <a:r>
              <a:rPr lang="en-US" altLang="ko-KR" dirty="0"/>
              <a:t>(39·</a:t>
            </a:r>
            <a:r>
              <a:rPr lang="ko-KR" altLang="en-US" dirty="0"/>
              <a:t>여</a:t>
            </a:r>
            <a:r>
              <a:rPr lang="en-US" altLang="ko-KR" dirty="0"/>
              <a:t>) </a:t>
            </a:r>
            <a:r>
              <a:rPr lang="ko-KR" altLang="en-US" dirty="0"/>
              <a:t>씨는 </a:t>
            </a:r>
            <a:r>
              <a:rPr lang="en-US" altLang="ko-KR" dirty="0"/>
              <a:t>"</a:t>
            </a:r>
            <a:r>
              <a:rPr lang="ko-KR" altLang="en-US" dirty="0"/>
              <a:t>마음에 드는 구두 가격이 </a:t>
            </a:r>
            <a:r>
              <a:rPr lang="en-US" altLang="ko-KR" dirty="0"/>
              <a:t>20</a:t>
            </a:r>
            <a:r>
              <a:rPr lang="ko-KR" altLang="en-US" dirty="0"/>
              <a:t>만 원이 넘어 구입을 망설이고 있다</a:t>
            </a:r>
            <a:r>
              <a:rPr lang="en-US" altLang="ko-KR" dirty="0"/>
              <a:t>"</a:t>
            </a:r>
            <a:r>
              <a:rPr lang="ko-KR" altLang="en-US" dirty="0"/>
              <a:t>면서 </a:t>
            </a:r>
            <a:r>
              <a:rPr lang="en-US" altLang="ko-KR" dirty="0"/>
              <a:t>"10</a:t>
            </a:r>
            <a:r>
              <a:rPr lang="ko-KR" altLang="en-US" dirty="0"/>
              <a:t>만 원권 상품권 한 장이면 충분할 줄 알았는데 상품권 금액만큼의 돈을 더 보태야 살 수 있다니 부담이 된다</a:t>
            </a:r>
            <a:r>
              <a:rPr lang="en-US" altLang="ko-KR" dirty="0"/>
              <a:t>"</a:t>
            </a:r>
            <a:r>
              <a:rPr lang="ko-KR" altLang="en-US" dirty="0"/>
              <a:t>고 푸념했다</a:t>
            </a:r>
            <a:r>
              <a:rPr lang="en-US" altLang="ko-KR" dirty="0"/>
              <a:t>. </a:t>
            </a:r>
            <a:r>
              <a:rPr lang="ko-KR" altLang="en-US" dirty="0"/>
              <a:t>금강제화 </a:t>
            </a:r>
            <a:r>
              <a:rPr lang="ko-KR" altLang="en-US" dirty="0" err="1"/>
              <a:t>에스콰이어</a:t>
            </a:r>
            <a:r>
              <a:rPr lang="ko-KR" altLang="en-US" dirty="0"/>
              <a:t> 등 국내 유명 제화브랜드의 구두 한 켤레 가격은 평균 </a:t>
            </a:r>
            <a:r>
              <a:rPr lang="en-US" altLang="ko-KR" dirty="0"/>
              <a:t>15</a:t>
            </a:r>
            <a:r>
              <a:rPr lang="ko-KR" altLang="en-US" dirty="0"/>
              <a:t>만</a:t>
            </a:r>
            <a:r>
              <a:rPr lang="en-US" altLang="ko-KR" dirty="0"/>
              <a:t>~20</a:t>
            </a:r>
            <a:r>
              <a:rPr lang="ko-KR" altLang="en-US" dirty="0"/>
              <a:t>만 원선</a:t>
            </a:r>
            <a:r>
              <a:rPr lang="en-US" altLang="ko-KR" dirty="0"/>
              <a:t>. </a:t>
            </a:r>
            <a:r>
              <a:rPr lang="ko-KR" altLang="en-US" dirty="0"/>
              <a:t>어떤 구두는 </a:t>
            </a:r>
            <a:r>
              <a:rPr lang="en-US" altLang="ko-KR" dirty="0"/>
              <a:t>30</a:t>
            </a:r>
            <a:r>
              <a:rPr lang="ko-KR" altLang="en-US" dirty="0"/>
              <a:t>만 원이 넘었다</a:t>
            </a:r>
            <a:r>
              <a:rPr lang="en-US" altLang="ko-KR" dirty="0"/>
              <a:t>. </a:t>
            </a:r>
            <a:r>
              <a:rPr lang="ko-KR" altLang="en-US" dirty="0"/>
              <a:t>이날 최 씨는 결국 구두 사는 것을 포기하고 돌아서야만 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구두 가격 왜 이렇게 비싼가</a:t>
            </a:r>
          </a:p>
          <a:p>
            <a:r>
              <a:rPr lang="ko-KR" altLang="en-US" dirty="0"/>
              <a:t>현재 온</a:t>
            </a:r>
            <a:r>
              <a:rPr lang="en-US" altLang="ko-KR" dirty="0"/>
              <a:t>·</a:t>
            </a:r>
            <a:r>
              <a:rPr lang="ko-KR" altLang="en-US" dirty="0"/>
              <a:t>오프라인 상품권 판매업체가 취급하는 상품권의 종류는 백화점 구두 문화 주유 생활</a:t>
            </a:r>
            <a:r>
              <a:rPr lang="en-US" altLang="ko-KR" dirty="0"/>
              <a:t>·</a:t>
            </a:r>
            <a:r>
              <a:rPr lang="ko-KR" altLang="en-US" dirty="0"/>
              <a:t>외식상품권 등이다</a:t>
            </a:r>
            <a:r>
              <a:rPr lang="en-US" altLang="ko-KR" dirty="0"/>
              <a:t>. </a:t>
            </a:r>
            <a:r>
              <a:rPr lang="ko-KR" altLang="en-US" dirty="0"/>
              <a:t>이들 중 구두상품권을 제외한 다른 상품권의 할인율은 </a:t>
            </a:r>
            <a:r>
              <a:rPr lang="en-US" altLang="ko-KR" dirty="0"/>
              <a:t>3~5% </a:t>
            </a:r>
            <a:r>
              <a:rPr lang="ko-KR" altLang="en-US" dirty="0"/>
              <a:t>수준</a:t>
            </a:r>
            <a:r>
              <a:rPr lang="en-US" altLang="ko-KR" dirty="0"/>
              <a:t>. </a:t>
            </a:r>
            <a:r>
              <a:rPr lang="ko-KR" altLang="en-US" dirty="0"/>
              <a:t>상품권 </a:t>
            </a:r>
            <a:r>
              <a:rPr lang="ko-KR" altLang="en-US" dirty="0" err="1"/>
              <a:t>거래사이트</a:t>
            </a:r>
            <a:r>
              <a:rPr lang="ko-KR" altLang="en-US" dirty="0"/>
              <a:t> </a:t>
            </a:r>
            <a:r>
              <a:rPr lang="ko-KR" altLang="en-US" dirty="0" err="1"/>
              <a:t>티켓나라의</a:t>
            </a:r>
            <a:r>
              <a:rPr lang="ko-KR" altLang="en-US" dirty="0"/>
              <a:t> 경우 지난 </a:t>
            </a:r>
            <a:r>
              <a:rPr lang="en-US" altLang="ko-KR" dirty="0"/>
              <a:t>28</a:t>
            </a:r>
            <a:r>
              <a:rPr lang="ko-KR" altLang="en-US" dirty="0"/>
              <a:t>일 기준 롯데백화점과 현대백화점 </a:t>
            </a:r>
            <a:r>
              <a:rPr lang="en-US" altLang="ko-KR" dirty="0"/>
              <a:t>10</a:t>
            </a:r>
            <a:r>
              <a:rPr lang="ko-KR" altLang="en-US" dirty="0"/>
              <a:t>만원 권 상품권의 거래가격은 </a:t>
            </a:r>
            <a:r>
              <a:rPr lang="en-US" altLang="ko-KR" dirty="0"/>
              <a:t>9</a:t>
            </a:r>
            <a:r>
              <a:rPr lang="ko-KR" altLang="en-US" dirty="0"/>
              <a:t>만</a:t>
            </a:r>
            <a:r>
              <a:rPr lang="en-US" altLang="ko-KR" dirty="0"/>
              <a:t>5000</a:t>
            </a:r>
            <a:r>
              <a:rPr lang="ko-KR" altLang="en-US" dirty="0"/>
              <a:t>원</a:t>
            </a:r>
            <a:r>
              <a:rPr lang="en-US" altLang="ko-KR" dirty="0"/>
              <a:t>, 1</a:t>
            </a:r>
            <a:r>
              <a:rPr lang="ko-KR" altLang="en-US" dirty="0"/>
              <a:t>만원 권 문화 상품권은 </a:t>
            </a:r>
            <a:r>
              <a:rPr lang="en-US" altLang="ko-KR" dirty="0"/>
              <a:t>9500</a:t>
            </a:r>
            <a:r>
              <a:rPr lang="ko-KR" altLang="en-US" dirty="0"/>
              <a:t>원</a:t>
            </a:r>
            <a:r>
              <a:rPr lang="en-US" altLang="ko-KR" dirty="0"/>
              <a:t>, 5</a:t>
            </a:r>
            <a:r>
              <a:rPr lang="ko-KR" altLang="en-US" dirty="0"/>
              <a:t>만 원권 농협상품권이 </a:t>
            </a:r>
            <a:r>
              <a:rPr lang="en-US" altLang="ko-KR" dirty="0"/>
              <a:t>4</a:t>
            </a:r>
            <a:r>
              <a:rPr lang="ko-KR" altLang="en-US" dirty="0"/>
              <a:t>만</a:t>
            </a:r>
            <a:r>
              <a:rPr lang="en-US" altLang="ko-KR" dirty="0"/>
              <a:t>8750</a:t>
            </a:r>
            <a:r>
              <a:rPr lang="ko-KR" altLang="en-US" dirty="0"/>
              <a:t>원에 거래되고 있었다</a:t>
            </a:r>
            <a:r>
              <a:rPr lang="en-US" altLang="ko-KR" dirty="0"/>
              <a:t>. </a:t>
            </a:r>
            <a:r>
              <a:rPr lang="ko-KR" altLang="en-US" dirty="0"/>
              <a:t>반면 금강제화 </a:t>
            </a:r>
            <a:r>
              <a:rPr lang="en-US" altLang="ko-KR" dirty="0"/>
              <a:t>10</a:t>
            </a:r>
            <a:r>
              <a:rPr lang="ko-KR" altLang="en-US" dirty="0"/>
              <a:t>만 원권 상품권의 거래가격은 </a:t>
            </a:r>
            <a:r>
              <a:rPr lang="en-US" altLang="ko-KR" dirty="0"/>
              <a:t>7</a:t>
            </a:r>
            <a:r>
              <a:rPr lang="ko-KR" altLang="en-US" dirty="0"/>
              <a:t>만 원</a:t>
            </a:r>
            <a:r>
              <a:rPr lang="en-US" altLang="ko-KR" dirty="0"/>
              <a:t>, </a:t>
            </a:r>
            <a:r>
              <a:rPr lang="ko-KR" altLang="en-US" dirty="0" err="1"/>
              <a:t>에스콰이어는</a:t>
            </a:r>
            <a:r>
              <a:rPr lang="ko-KR" altLang="en-US" dirty="0"/>
              <a:t> </a:t>
            </a:r>
            <a:r>
              <a:rPr lang="en-US" altLang="ko-KR" dirty="0"/>
              <a:t>6</a:t>
            </a:r>
            <a:r>
              <a:rPr lang="ko-KR" altLang="en-US" dirty="0"/>
              <a:t>만 원</a:t>
            </a:r>
            <a:r>
              <a:rPr lang="en-US" altLang="ko-KR" dirty="0"/>
              <a:t>, </a:t>
            </a:r>
            <a:r>
              <a:rPr lang="ko-KR" altLang="en-US" dirty="0" err="1"/>
              <a:t>엘칸토는</a:t>
            </a:r>
            <a:r>
              <a:rPr lang="ko-KR" altLang="en-US" dirty="0"/>
              <a:t> </a:t>
            </a:r>
            <a:r>
              <a:rPr lang="en-US" altLang="ko-KR" dirty="0"/>
              <a:t>5</a:t>
            </a:r>
            <a:r>
              <a:rPr lang="ko-KR" altLang="en-US" dirty="0"/>
              <a:t>만</a:t>
            </a:r>
            <a:r>
              <a:rPr lang="en-US" altLang="ko-KR" dirty="0"/>
              <a:t>3000</a:t>
            </a:r>
            <a:r>
              <a:rPr lang="ko-KR" altLang="en-US" dirty="0"/>
              <a:t>원으로</a:t>
            </a:r>
            <a:r>
              <a:rPr lang="en-US" altLang="ko-KR" dirty="0"/>
              <a:t>, </a:t>
            </a:r>
            <a:r>
              <a:rPr lang="ko-KR" altLang="en-US" b="1" u="sng" dirty="0"/>
              <a:t>최저 </a:t>
            </a:r>
            <a:r>
              <a:rPr lang="en-US" altLang="ko-KR" b="1" u="sng" dirty="0"/>
              <a:t>30%</a:t>
            </a:r>
            <a:r>
              <a:rPr lang="ko-KR" altLang="en-US" b="1" u="sng" dirty="0"/>
              <a:t>에서 최대 </a:t>
            </a:r>
            <a:r>
              <a:rPr lang="en-US" altLang="ko-KR" b="1" u="sng" dirty="0"/>
              <a:t>47%</a:t>
            </a:r>
            <a:r>
              <a:rPr lang="ko-KR" altLang="en-US" b="1" u="sng" dirty="0"/>
              <a:t>까지 싼 가격에 거래되고 </a:t>
            </a:r>
            <a:r>
              <a:rPr lang="ko-KR" altLang="en-US" dirty="0"/>
              <a:t>있다</a:t>
            </a:r>
            <a:r>
              <a:rPr lang="en-US" altLang="ko-KR" dirty="0"/>
              <a:t>. </a:t>
            </a:r>
            <a:r>
              <a:rPr lang="ko-KR" altLang="en-US" dirty="0"/>
              <a:t>상품권 할인은 온라인이나 백화점 인근 상품권 판매소 등지 이외 금강제화 업체에서도 이뤄진다</a:t>
            </a:r>
            <a:r>
              <a:rPr lang="en-US" altLang="ko-KR" dirty="0"/>
              <a:t>. </a:t>
            </a:r>
            <a:r>
              <a:rPr lang="ko-KR" altLang="en-US" dirty="0"/>
              <a:t>금강제화 </a:t>
            </a:r>
            <a:r>
              <a:rPr lang="ko-KR" altLang="en-US" dirty="0" err="1"/>
              <a:t>영업팀에</a:t>
            </a:r>
            <a:r>
              <a:rPr lang="ko-KR" altLang="en-US" dirty="0"/>
              <a:t> 상품권 구매를 문의한 결과 </a:t>
            </a:r>
            <a:r>
              <a:rPr lang="en-US" altLang="ko-KR" dirty="0"/>
              <a:t>10</a:t>
            </a:r>
            <a:r>
              <a:rPr lang="ko-KR" altLang="en-US" dirty="0"/>
              <a:t>만 원권 상품권 </a:t>
            </a:r>
            <a:r>
              <a:rPr lang="en-US" altLang="ko-KR" dirty="0"/>
              <a:t>10</a:t>
            </a:r>
            <a:r>
              <a:rPr lang="ko-KR" altLang="en-US" dirty="0"/>
              <a:t>장 이상을 구입할 경우 총 구매금액의 </a:t>
            </a:r>
            <a:r>
              <a:rPr lang="en-US" altLang="ko-KR" dirty="0"/>
              <a:t>20%</a:t>
            </a:r>
            <a:r>
              <a:rPr lang="ko-KR" altLang="en-US" dirty="0"/>
              <a:t>를 할인해 주고 </a:t>
            </a:r>
            <a:r>
              <a:rPr lang="ko-KR" altLang="en-US" dirty="0" err="1"/>
              <a:t>구입매수가</a:t>
            </a:r>
            <a:r>
              <a:rPr lang="ko-KR" altLang="en-US" dirty="0"/>
              <a:t> </a:t>
            </a:r>
            <a:r>
              <a:rPr lang="en-US" altLang="ko-KR" dirty="0"/>
              <a:t>50</a:t>
            </a:r>
            <a:r>
              <a:rPr lang="ko-KR" altLang="en-US" dirty="0"/>
              <a:t>장 또는 </a:t>
            </a:r>
            <a:r>
              <a:rPr lang="en-US" altLang="ko-KR" dirty="0"/>
              <a:t>100</a:t>
            </a:r>
            <a:r>
              <a:rPr lang="ko-KR" altLang="en-US" dirty="0"/>
              <a:t>장 이상이 되면 </a:t>
            </a:r>
            <a:r>
              <a:rPr lang="en-US" altLang="ko-KR" dirty="0"/>
              <a:t>1~2% </a:t>
            </a:r>
            <a:r>
              <a:rPr lang="ko-KR" altLang="en-US" dirty="0"/>
              <a:t>추가 할인도 가능하다고 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따라서 </a:t>
            </a:r>
            <a:r>
              <a:rPr lang="ko-KR" altLang="en-US" dirty="0" err="1"/>
              <a:t>제화업계</a:t>
            </a:r>
            <a:r>
              <a:rPr lang="ko-KR" altLang="en-US" dirty="0"/>
              <a:t> 내에서는 이러한 유명 업체들의 무분별한 상품권 할인이 구두 가격을 상승시킨 이유가 아니냐는 의혹이 제기되고 있다</a:t>
            </a:r>
            <a:r>
              <a:rPr lang="en-US" altLang="ko-KR" dirty="0"/>
              <a:t>…..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8D88A9-B702-45A5-BD45-4F1BA6390506}"/>
              </a:ext>
            </a:extLst>
          </p:cNvPr>
          <p:cNvSpPr txBox="1"/>
          <p:nvPr/>
        </p:nvSpPr>
        <p:spPr>
          <a:xfrm>
            <a:off x="76200" y="6250225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/>
              <a:t>=&gt; </a:t>
            </a:r>
            <a:r>
              <a:rPr lang="ko-KR" altLang="en-US" sz="2400" b="1" dirty="0"/>
              <a:t>현대판 </a:t>
            </a:r>
            <a:r>
              <a:rPr lang="ko-KR" altLang="en-US" sz="2400" b="1" dirty="0" err="1"/>
              <a:t>시뇨리지</a:t>
            </a:r>
            <a:r>
              <a:rPr lang="en-US" altLang="ko-KR" sz="2400" b="1" dirty="0"/>
              <a:t>…..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1613476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22</a:t>
            </a:fld>
            <a:endParaRPr lang="en-US" altLang="ko-KR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828800"/>
            <a:ext cx="3695700" cy="3695700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4038600" y="838200"/>
            <a:ext cx="49530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/>
              <a:t>당백전</a:t>
            </a:r>
            <a:r>
              <a:rPr lang="en-US" altLang="ko-KR" dirty="0"/>
              <a:t>(</a:t>
            </a:r>
            <a:r>
              <a:rPr lang="ko-KR" altLang="en-US" dirty="0"/>
              <a:t>當百錢</a:t>
            </a:r>
            <a:r>
              <a:rPr lang="en-US" altLang="ko-KR" dirty="0"/>
              <a:t>)</a:t>
            </a:r>
            <a:r>
              <a:rPr lang="ko-KR" altLang="en-US" dirty="0"/>
              <a:t>은 조선 후기의 화폐로</a:t>
            </a:r>
            <a:r>
              <a:rPr lang="en-US" altLang="ko-KR" dirty="0"/>
              <a:t>, </a:t>
            </a:r>
            <a:r>
              <a:rPr lang="ko-KR" altLang="en-US" dirty="0"/>
              <a:t>좌의정 김병학</a:t>
            </a:r>
            <a:r>
              <a:rPr lang="en-US" altLang="ko-KR" dirty="0"/>
              <a:t>(</a:t>
            </a:r>
            <a:r>
              <a:rPr lang="ko-KR" altLang="en-US" dirty="0"/>
              <a:t>金炳學</a:t>
            </a:r>
            <a:r>
              <a:rPr lang="en-US" altLang="ko-KR" dirty="0"/>
              <a:t>)</a:t>
            </a:r>
            <a:r>
              <a:rPr lang="ko-KR" altLang="en-US" dirty="0"/>
              <a:t>의 건의로 </a:t>
            </a:r>
            <a:r>
              <a:rPr lang="en-US" altLang="ko-KR" dirty="0"/>
              <a:t>1866</a:t>
            </a:r>
            <a:r>
              <a:rPr lang="ko-KR" altLang="en-US" dirty="0"/>
              <a:t>년</a:t>
            </a:r>
            <a:r>
              <a:rPr lang="en-US" altLang="ko-KR" dirty="0"/>
              <a:t>(</a:t>
            </a:r>
            <a:r>
              <a:rPr lang="ko-KR" altLang="en-US" dirty="0"/>
              <a:t>고종 </a:t>
            </a:r>
            <a:r>
              <a:rPr lang="en-US" altLang="ko-KR" dirty="0"/>
              <a:t>3</a:t>
            </a:r>
            <a:r>
              <a:rPr lang="ko-KR" altLang="en-US" dirty="0"/>
              <a:t>년</a:t>
            </a:r>
            <a:r>
              <a:rPr lang="en-US" altLang="ko-KR" dirty="0"/>
              <a:t>) 11</a:t>
            </a:r>
            <a:r>
              <a:rPr lang="ko-KR" altLang="en-US" dirty="0"/>
              <a:t>월부터 </a:t>
            </a:r>
            <a:r>
              <a:rPr lang="en-US" altLang="ko-KR" dirty="0"/>
              <a:t>1867</a:t>
            </a:r>
            <a:r>
              <a:rPr lang="ko-KR" altLang="en-US" dirty="0"/>
              <a:t>년</a:t>
            </a:r>
            <a:r>
              <a:rPr lang="en-US" altLang="ko-KR" dirty="0"/>
              <a:t>(</a:t>
            </a:r>
            <a:r>
              <a:rPr lang="ko-KR" altLang="en-US" dirty="0"/>
              <a:t>고종 </a:t>
            </a:r>
            <a:r>
              <a:rPr lang="en-US" altLang="ko-KR" dirty="0"/>
              <a:t>4</a:t>
            </a:r>
            <a:r>
              <a:rPr lang="ko-KR" altLang="en-US" dirty="0"/>
              <a:t>년</a:t>
            </a:r>
            <a:r>
              <a:rPr lang="en-US" altLang="ko-KR" dirty="0"/>
              <a:t>) 6</a:t>
            </a:r>
            <a:r>
              <a:rPr lang="ko-KR" altLang="en-US" dirty="0"/>
              <a:t>월까지 약 </a:t>
            </a:r>
            <a:r>
              <a:rPr lang="en-US" altLang="ko-KR" dirty="0"/>
              <a:t>1,600</a:t>
            </a:r>
            <a:r>
              <a:rPr lang="ko-KR" altLang="en-US" dirty="0"/>
              <a:t>만 개가 주조되었던 동전이다</a:t>
            </a:r>
            <a:r>
              <a:rPr lang="en-US" altLang="ko-KR" dirty="0"/>
              <a:t>. </a:t>
            </a:r>
          </a:p>
          <a:p>
            <a:r>
              <a:rPr lang="ko-KR" altLang="en-US" dirty="0"/>
              <a:t>주화에 새겨진 글자는 </a:t>
            </a:r>
            <a:r>
              <a:rPr lang="en-US" altLang="ko-KR" dirty="0"/>
              <a:t>'</a:t>
            </a:r>
            <a:r>
              <a:rPr lang="ko-KR" altLang="en-US" dirty="0" err="1"/>
              <a:t>호대당백</a:t>
            </a:r>
            <a:r>
              <a:rPr lang="en-US" altLang="ko-KR" dirty="0"/>
              <a:t>(</a:t>
            </a:r>
            <a:r>
              <a:rPr lang="ko-KR" altLang="en-US" dirty="0"/>
              <a:t>戶大當百</a:t>
            </a:r>
            <a:r>
              <a:rPr lang="en-US" altLang="ko-KR" dirty="0"/>
              <a:t>)'</a:t>
            </a:r>
            <a:r>
              <a:rPr lang="ko-KR" altLang="en-US" dirty="0"/>
              <a:t>으 로</a:t>
            </a:r>
            <a:r>
              <a:rPr lang="en-US" altLang="ko-KR" dirty="0"/>
              <a:t>, </a:t>
            </a:r>
            <a:r>
              <a:rPr lang="ko-KR" altLang="en-US" dirty="0"/>
              <a:t>풀이하면 </a:t>
            </a:r>
            <a:r>
              <a:rPr lang="en-US" altLang="ko-KR" dirty="0"/>
              <a:t>"</a:t>
            </a:r>
            <a:r>
              <a:rPr lang="ko-KR" altLang="en-US" dirty="0"/>
              <a:t>이 화폐는 호조</a:t>
            </a:r>
            <a:r>
              <a:rPr lang="en-US" altLang="ko-KR" dirty="0"/>
              <a:t>(</a:t>
            </a:r>
            <a:r>
              <a:rPr lang="ko-KR" altLang="en-US" dirty="0"/>
              <a:t>戶曹</a:t>
            </a:r>
            <a:r>
              <a:rPr lang="en-US" altLang="ko-KR" dirty="0"/>
              <a:t>)</a:t>
            </a:r>
            <a:r>
              <a:rPr lang="ko-KR" altLang="en-US" dirty="0"/>
              <a:t>에서 주조한 고액 화폐이며</a:t>
            </a:r>
            <a:r>
              <a:rPr lang="en-US" altLang="ko-KR" dirty="0"/>
              <a:t>, </a:t>
            </a:r>
            <a:r>
              <a:rPr lang="ko-KR" altLang="en-US" dirty="0"/>
              <a:t>가치는 일반 동전의 백 배에 해당한다</a:t>
            </a:r>
            <a:r>
              <a:rPr lang="en-US" altLang="ko-KR" dirty="0"/>
              <a:t>."</a:t>
            </a:r>
            <a:r>
              <a:rPr lang="ko-KR" altLang="en-US" dirty="0"/>
              <a:t>는 의미다</a:t>
            </a:r>
            <a:r>
              <a:rPr lang="en-US" altLang="ko-KR" dirty="0"/>
              <a:t>. </a:t>
            </a:r>
            <a:r>
              <a:rPr lang="ko-KR" altLang="en-US" dirty="0"/>
              <a:t>그러나 액면가가 백 배에 달한 반면 실제 구리의 함량은 당대 통용되던 상평통보의 </a:t>
            </a:r>
            <a:r>
              <a:rPr lang="en-US" altLang="ko-KR" dirty="0"/>
              <a:t>6-8</a:t>
            </a:r>
            <a:r>
              <a:rPr lang="ko-KR" altLang="en-US" dirty="0"/>
              <a:t>배에 불과하여</a:t>
            </a:r>
            <a:r>
              <a:rPr lang="en-US" altLang="ko-KR" dirty="0"/>
              <a:t>, </a:t>
            </a:r>
            <a:r>
              <a:rPr lang="ko-KR" altLang="en-US" dirty="0"/>
              <a:t>가치가 매우 나쁜 악화</a:t>
            </a:r>
            <a:r>
              <a:rPr lang="en-US" altLang="ko-KR" dirty="0"/>
              <a:t>(</a:t>
            </a:r>
            <a:r>
              <a:rPr lang="ko-KR" altLang="en-US" dirty="0"/>
              <a:t>惡貨</a:t>
            </a:r>
            <a:r>
              <a:rPr lang="en-US" altLang="ko-KR" dirty="0"/>
              <a:t>)</a:t>
            </a:r>
            <a:r>
              <a:rPr lang="ko-KR" altLang="en-US" dirty="0"/>
              <a:t>였다</a:t>
            </a:r>
            <a:r>
              <a:rPr lang="en-US" altLang="ko-KR" dirty="0"/>
              <a:t>. </a:t>
            </a:r>
            <a:r>
              <a:rPr lang="ko-KR" altLang="en-US" dirty="0"/>
              <a:t>이에 </a:t>
            </a:r>
            <a:r>
              <a:rPr lang="ko-KR" altLang="en-US" dirty="0" err="1"/>
              <a:t>그레샴의</a:t>
            </a:r>
            <a:r>
              <a:rPr lang="ko-KR" altLang="en-US" dirty="0"/>
              <a:t> 법칙에 따라 </a:t>
            </a:r>
            <a:r>
              <a:rPr lang="ko-KR" altLang="en-US" dirty="0" err="1"/>
              <a:t>대금거래를</a:t>
            </a:r>
            <a:r>
              <a:rPr lang="ko-KR" altLang="en-US" dirty="0"/>
              <a:t> 대체하게 된 반면</a:t>
            </a:r>
            <a:r>
              <a:rPr lang="en-US" altLang="ko-KR" dirty="0"/>
              <a:t>, </a:t>
            </a:r>
            <a:r>
              <a:rPr lang="ko-KR" altLang="en-US" dirty="0"/>
              <a:t>실물경제에서는 초인플레이션이 나타나는 등의 극심한 혼란이 초래되었고 결국 </a:t>
            </a:r>
            <a:r>
              <a:rPr lang="en-US" altLang="ko-KR" dirty="0"/>
              <a:t>1868</a:t>
            </a:r>
            <a:r>
              <a:rPr lang="ko-KR" altLang="en-US" dirty="0"/>
              <a:t>년 </a:t>
            </a:r>
            <a:r>
              <a:rPr lang="en-US" altLang="ko-KR" dirty="0"/>
              <a:t>10</a:t>
            </a:r>
            <a:r>
              <a:rPr lang="ko-KR" altLang="en-US" dirty="0"/>
              <a:t>월 발행 </a:t>
            </a:r>
            <a:r>
              <a:rPr lang="en-US" altLang="ko-KR" dirty="0"/>
              <a:t>2</a:t>
            </a:r>
            <a:r>
              <a:rPr lang="ko-KR" altLang="en-US" dirty="0" err="1"/>
              <a:t>년만에</a:t>
            </a:r>
            <a:r>
              <a:rPr lang="ko-KR" altLang="en-US" dirty="0"/>
              <a:t> 폐지되었다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당백전의 발행은 당대에도 백성들 사이에 악명이 높아 </a:t>
            </a:r>
            <a:r>
              <a:rPr lang="en-US" altLang="ko-KR" dirty="0"/>
              <a:t>'</a:t>
            </a:r>
            <a:r>
              <a:rPr lang="ko-KR" altLang="en-US" dirty="0" err="1"/>
              <a:t>땅전</a:t>
            </a:r>
            <a:r>
              <a:rPr lang="en-US" altLang="ko-KR" dirty="0"/>
              <a:t>', '</a:t>
            </a:r>
            <a:r>
              <a:rPr lang="ko-KR" altLang="en-US" dirty="0" err="1"/>
              <a:t>땅돈</a:t>
            </a:r>
            <a:r>
              <a:rPr lang="en-US" altLang="ko-KR" dirty="0"/>
              <a:t>' </a:t>
            </a:r>
            <a:r>
              <a:rPr lang="ko-KR" altLang="en-US" dirty="0"/>
              <a:t>등으로 불렸으며 이는 푼돈을 뜻하는 땡전이라는 말의 어원이 되었다</a:t>
            </a:r>
            <a:r>
              <a:rPr lang="en-US" altLang="ko-KR" dirty="0"/>
              <a:t>. "</a:t>
            </a:r>
            <a:r>
              <a:rPr lang="ko-KR" altLang="en-US" dirty="0"/>
              <a:t>땡전 한 푼 없다</a:t>
            </a:r>
            <a:r>
              <a:rPr lang="en-US" altLang="ko-KR" dirty="0"/>
              <a:t>."</a:t>
            </a:r>
            <a:r>
              <a:rPr lang="ko-KR" altLang="en-US" dirty="0"/>
              <a:t>는 관용어는 </a:t>
            </a:r>
            <a:r>
              <a:rPr lang="en-US" altLang="ko-KR" dirty="0"/>
              <a:t>'(</a:t>
            </a:r>
            <a:r>
              <a:rPr lang="ko-KR" altLang="en-US" dirty="0"/>
              <a:t>매우 저급한 돈인</a:t>
            </a:r>
            <a:r>
              <a:rPr lang="en-US" altLang="ko-KR" dirty="0"/>
              <a:t>) </a:t>
            </a:r>
            <a:r>
              <a:rPr lang="ko-KR" altLang="en-US" dirty="0"/>
              <a:t>당백전 한 닢조차 갖고 있지 않을 정도로 가난하다</a:t>
            </a:r>
            <a:r>
              <a:rPr lang="en-US" altLang="ko-KR" dirty="0"/>
              <a:t>.'</a:t>
            </a:r>
            <a:r>
              <a:rPr lang="ko-KR" altLang="en-US" dirty="0"/>
              <a:t>는 의미에서 유래했다</a:t>
            </a:r>
            <a:r>
              <a:rPr lang="en-US" altLang="ko-KR" dirty="0"/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52AD30C-17CF-4F10-B48E-415A9A2A1F2F}"/>
              </a:ext>
            </a:extLst>
          </p:cNvPr>
          <p:cNvSpPr txBox="1"/>
          <p:nvPr/>
        </p:nvSpPr>
        <p:spPr>
          <a:xfrm>
            <a:off x="228600" y="76200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err="1"/>
              <a:t>시뇨리지의</a:t>
            </a:r>
            <a:r>
              <a:rPr lang="ko-KR" altLang="en-US" sz="2400" dirty="0"/>
              <a:t> 역사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632721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23</a:t>
            </a:fld>
            <a:endParaRPr lang="en-US" altLang="ko-KR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677" y="533401"/>
            <a:ext cx="8733225" cy="5867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9A9D2E4-922E-4F43-9D40-018ADF921A09}"/>
              </a:ext>
            </a:extLst>
          </p:cNvPr>
          <p:cNvSpPr txBox="1"/>
          <p:nvPr/>
        </p:nvSpPr>
        <p:spPr>
          <a:xfrm>
            <a:off x="228600" y="76200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err="1"/>
              <a:t>시뇨리지의</a:t>
            </a:r>
            <a:r>
              <a:rPr lang="ko-KR" altLang="en-US" sz="2400" dirty="0"/>
              <a:t> 역사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660015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공통점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 (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對 소비자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구매자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24</a:t>
            </a:fld>
            <a:endParaRPr lang="en-US" altLang="ko-KR"/>
          </a:p>
        </p:txBody>
      </p:sp>
      <p:sp>
        <p:nvSpPr>
          <p:cNvPr id="4" name="TextBox 3"/>
          <p:cNvSpPr txBox="1"/>
          <p:nvPr/>
        </p:nvSpPr>
        <p:spPr>
          <a:xfrm>
            <a:off x="76200" y="1460242"/>
            <a:ext cx="8991600" cy="507390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sz="2400" dirty="0"/>
              <a:t>先 현금</a:t>
            </a:r>
            <a:r>
              <a:rPr lang="en-US" altLang="ko-KR" sz="2400" dirty="0"/>
              <a:t>/</a:t>
            </a:r>
            <a:r>
              <a:rPr lang="ko-KR" altLang="en-US" sz="2400" dirty="0"/>
              <a:t>통화</a:t>
            </a:r>
            <a:r>
              <a:rPr lang="en-US" altLang="ko-KR" sz="2400" dirty="0"/>
              <a:t>/</a:t>
            </a:r>
            <a:r>
              <a:rPr lang="ko-KR" altLang="en-US" sz="2400" dirty="0"/>
              <a:t>화폐 수취 </a:t>
            </a:r>
            <a:r>
              <a:rPr lang="en-US" altLang="ko-KR" sz="2400" dirty="0"/>
              <a:t>=&gt; </a:t>
            </a:r>
            <a:r>
              <a:rPr lang="ko-KR" altLang="en-US" sz="2400" dirty="0"/>
              <a:t>後 상품</a:t>
            </a:r>
            <a:r>
              <a:rPr lang="en-US" altLang="ko-KR" sz="2400" dirty="0"/>
              <a:t>/</a:t>
            </a:r>
            <a:r>
              <a:rPr lang="ko-KR" altLang="en-US" sz="2400" dirty="0"/>
              <a:t>서비스</a:t>
            </a:r>
            <a:r>
              <a:rPr lang="en-US" altLang="ko-KR" sz="2400" dirty="0"/>
              <a:t>/</a:t>
            </a:r>
            <a:r>
              <a:rPr lang="ko-KR" altLang="en-US" sz="2400" dirty="0"/>
              <a:t>자산 지급</a:t>
            </a:r>
            <a:endParaRPr lang="en-US" altLang="ko-KR" sz="2400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altLang="ko-KR" sz="2400" dirty="0"/>
          </a:p>
          <a:p>
            <a:pPr marL="358775" indent="-179388">
              <a:buFont typeface="Wingdings" panose="05000000000000000000" pitchFamily="2" charset="2"/>
              <a:buChar char="§"/>
            </a:pPr>
            <a:r>
              <a:rPr lang="ko-KR" altLang="en-US" sz="2000" dirty="0"/>
              <a:t>전제조건</a:t>
            </a:r>
            <a:r>
              <a:rPr lang="en-US" altLang="ko-KR" sz="2000" dirty="0"/>
              <a:t>: </a:t>
            </a:r>
            <a:r>
              <a:rPr lang="ko-KR" altLang="en-US" sz="2000" dirty="0"/>
              <a:t>구매자 대비 판매자</a:t>
            </a:r>
            <a:r>
              <a:rPr lang="en-US" altLang="ko-KR" sz="2000" dirty="0"/>
              <a:t>(</a:t>
            </a:r>
            <a:r>
              <a:rPr lang="ko-KR" altLang="en-US" sz="2000" dirty="0"/>
              <a:t>대형제조용역업체</a:t>
            </a:r>
            <a:r>
              <a:rPr lang="en-US" altLang="ko-KR" sz="2000" dirty="0"/>
              <a:t>/</a:t>
            </a:r>
            <a:r>
              <a:rPr lang="ko-KR" altLang="en-US" sz="2000" dirty="0"/>
              <a:t>플랫폼</a:t>
            </a:r>
            <a:r>
              <a:rPr lang="en-US" altLang="ko-KR" sz="2000" dirty="0"/>
              <a:t>)</a:t>
            </a:r>
            <a:r>
              <a:rPr lang="ko-KR" altLang="en-US" sz="2000" dirty="0"/>
              <a:t>의 상대적 </a:t>
            </a:r>
            <a:r>
              <a:rPr lang="ko-KR" altLang="en-US" sz="2000" dirty="0" err="1"/>
              <a:t>고신용</a:t>
            </a:r>
            <a:endParaRPr lang="en-US" altLang="ko-KR" sz="2000" dirty="0"/>
          </a:p>
          <a:p>
            <a:pPr lvl="1"/>
            <a:r>
              <a:rPr lang="en-US" altLang="ko-KR" dirty="0"/>
              <a:t>   * </a:t>
            </a:r>
            <a:r>
              <a:rPr lang="ko-KR" altLang="en-US" dirty="0"/>
              <a:t>구매자의 </a:t>
            </a:r>
            <a:r>
              <a:rPr lang="en-US" altLang="ko-KR" dirty="0"/>
              <a:t>commitment mechanism, </a:t>
            </a:r>
            <a:r>
              <a:rPr lang="ko-KR" altLang="en-US" dirty="0"/>
              <a:t>채무불이행 방지 </a:t>
            </a:r>
            <a:r>
              <a:rPr lang="en-US" altLang="ko-KR" dirty="0"/>
              <a:t>(</a:t>
            </a:r>
            <a:r>
              <a:rPr lang="ko-KR" altLang="en-US" dirty="0" err="1"/>
              <a:t>역전식당</a:t>
            </a:r>
            <a:r>
              <a:rPr lang="ko-KR" altLang="en-US" dirty="0"/>
              <a:t> </a:t>
            </a:r>
            <a:r>
              <a:rPr lang="ko-KR" altLang="en-US" dirty="0" err="1"/>
              <a:t>선불제</a:t>
            </a:r>
            <a:r>
              <a:rPr lang="en-US" altLang="ko-KR" dirty="0"/>
              <a:t>, </a:t>
            </a:r>
            <a:r>
              <a:rPr lang="ko-KR" altLang="en-US" dirty="0"/>
              <a:t>전세</a:t>
            </a:r>
            <a:r>
              <a:rPr lang="en-US" altLang="ko-KR" dirty="0"/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altLang="ko-KR" sz="2400" dirty="0"/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ko-KR" altLang="en-US" sz="2400" dirty="0"/>
              <a:t>현금 수취에 따른 채무</a:t>
            </a:r>
            <a:r>
              <a:rPr lang="en-US" altLang="ko-KR" sz="2400" dirty="0"/>
              <a:t>(</a:t>
            </a:r>
            <a:r>
              <a:rPr lang="ko-KR" altLang="en-US" sz="2400" dirty="0"/>
              <a:t>실물</a:t>
            </a:r>
            <a:r>
              <a:rPr lang="en-US" altLang="ko-KR" sz="2400" dirty="0"/>
              <a:t>/</a:t>
            </a:r>
            <a:r>
              <a:rPr lang="ko-KR" altLang="en-US" sz="2400" dirty="0"/>
              <a:t>금융</a:t>
            </a:r>
            <a:r>
              <a:rPr lang="en-US" altLang="ko-KR" sz="2400" dirty="0"/>
              <a:t>)</a:t>
            </a:r>
            <a:r>
              <a:rPr lang="ko-KR" altLang="en-US" sz="2400" dirty="0"/>
              <a:t> 이행 간에 </a:t>
            </a:r>
            <a:r>
              <a:rPr lang="en-US" altLang="ko-KR" sz="2400" dirty="0"/>
              <a:t>lag </a:t>
            </a:r>
            <a:r>
              <a:rPr lang="ko-KR" altLang="en-US" sz="2400" dirty="0"/>
              <a:t>발생</a:t>
            </a:r>
            <a:endParaRPr lang="en-US" altLang="ko-KR" sz="2400" dirty="0"/>
          </a:p>
          <a:p>
            <a:endParaRPr lang="en-US" altLang="ko-KR" sz="2400" dirty="0"/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ko-KR" altLang="en-US" sz="2400" dirty="0"/>
              <a:t>선수금</a:t>
            </a:r>
            <a:r>
              <a:rPr lang="en-US" altLang="ko-KR" sz="2400" dirty="0"/>
              <a:t>/</a:t>
            </a:r>
            <a:r>
              <a:rPr lang="ko-KR" altLang="en-US" sz="2400" dirty="0" err="1"/>
              <a:t>선수수익</a:t>
            </a:r>
            <a:endParaRPr lang="en-US" altLang="ko-KR" sz="2400" dirty="0"/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altLang="ko-KR" sz="2400" dirty="0"/>
          </a:p>
          <a:p>
            <a:pPr marL="265113" lvl="1" indent="-265113">
              <a:buFont typeface="Wingdings" panose="05000000000000000000" pitchFamily="2" charset="2"/>
              <a:buChar char="§"/>
            </a:pPr>
            <a:r>
              <a:rPr lang="ko-KR" altLang="en-US" sz="2400" dirty="0"/>
              <a:t>효용</a:t>
            </a:r>
            <a:r>
              <a:rPr lang="en-US" altLang="ko-KR" sz="2400" dirty="0"/>
              <a:t>: </a:t>
            </a:r>
            <a:r>
              <a:rPr lang="ko-KR" altLang="en-US" sz="2400" dirty="0"/>
              <a:t>거래 활성화</a:t>
            </a:r>
            <a:r>
              <a:rPr lang="en-US" altLang="ko-KR" sz="2400" dirty="0"/>
              <a:t>, lag </a:t>
            </a:r>
            <a:r>
              <a:rPr lang="ko-KR" altLang="en-US" sz="2400" dirty="0"/>
              <a:t>기간 동안 자금 활용</a:t>
            </a:r>
            <a:r>
              <a:rPr lang="en-US" altLang="ko-KR" sz="2400" dirty="0"/>
              <a:t>/</a:t>
            </a:r>
            <a:r>
              <a:rPr lang="ko-KR" altLang="en-US" sz="2400" dirty="0"/>
              <a:t>운용 가능</a:t>
            </a:r>
            <a:r>
              <a:rPr lang="en-US" altLang="ko-KR" sz="2400" dirty="0"/>
              <a:t>(financing)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altLang="ko-KR" sz="2400" dirty="0"/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altLang="ko-KR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76200" y="5462275"/>
            <a:ext cx="8991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sz="2400" dirty="0"/>
              <a:t>(</a:t>
            </a:r>
            <a:r>
              <a:rPr lang="ko-KR" altLang="en-US" sz="2400" dirty="0"/>
              <a:t>잠재적</a:t>
            </a:r>
            <a:r>
              <a:rPr lang="en-US" altLang="ko-KR" sz="2400" dirty="0"/>
              <a:t>)</a:t>
            </a:r>
            <a:r>
              <a:rPr lang="ko-KR" altLang="en-US" sz="2400" dirty="0"/>
              <a:t> 비용</a:t>
            </a:r>
            <a:r>
              <a:rPr lang="en-US" altLang="ko-KR" sz="2400" dirty="0"/>
              <a:t>:  </a:t>
            </a:r>
            <a:r>
              <a:rPr lang="ko-KR" altLang="en-US" sz="2400" dirty="0"/>
              <a:t>판매</a:t>
            </a:r>
            <a:r>
              <a:rPr lang="en-US" altLang="ko-KR" sz="2400" dirty="0"/>
              <a:t>(</a:t>
            </a:r>
            <a:r>
              <a:rPr lang="ko-KR" altLang="en-US" sz="2400" dirty="0"/>
              <a:t>중개</a:t>
            </a:r>
            <a:r>
              <a:rPr lang="en-US" altLang="ko-KR" sz="2400" dirty="0"/>
              <a:t>)</a:t>
            </a:r>
            <a:r>
              <a:rPr lang="ko-KR" altLang="en-US" sz="2400" dirty="0"/>
              <a:t>기업 </a:t>
            </a:r>
            <a:r>
              <a:rPr lang="ko-KR" altLang="en-US" sz="2400" dirty="0" err="1"/>
              <a:t>부실화시</a:t>
            </a:r>
            <a:r>
              <a:rPr lang="en-US" altLang="ko-KR" sz="2400" dirty="0"/>
              <a:t> </a:t>
            </a:r>
            <a:r>
              <a:rPr lang="ko-KR" altLang="en-US" sz="2400" dirty="0"/>
              <a:t>자금 유용</a:t>
            </a:r>
            <a:r>
              <a:rPr lang="en-US" altLang="ko-KR" sz="2400" dirty="0"/>
              <a:t>/</a:t>
            </a:r>
            <a:r>
              <a:rPr lang="ko-KR" altLang="en-US" sz="2400" dirty="0"/>
              <a:t>횡령 가능성 </a:t>
            </a:r>
            <a:endParaRPr lang="en-US" altLang="ko-KR" sz="2400" dirty="0"/>
          </a:p>
          <a:p>
            <a:r>
              <a:rPr lang="en-US" altLang="ko-KR" sz="2400" dirty="0"/>
              <a:t>                            =&gt; </a:t>
            </a:r>
            <a:r>
              <a:rPr lang="ko-KR" altLang="en-US" sz="2400" dirty="0"/>
              <a:t>소비자</a:t>
            </a:r>
            <a:r>
              <a:rPr lang="en-US" altLang="ko-KR" sz="2400" dirty="0"/>
              <a:t>/</a:t>
            </a:r>
            <a:r>
              <a:rPr lang="ko-KR" altLang="en-US" sz="2400" dirty="0"/>
              <a:t>구매자 피해</a:t>
            </a:r>
            <a:endParaRPr lang="en-US" altLang="ko-KR" sz="2400" dirty="0"/>
          </a:p>
        </p:txBody>
      </p:sp>
    </p:spTree>
    <p:extLst>
      <p:ext uri="{BB962C8B-B14F-4D97-AF65-F5344CB8AC3E}">
        <p14:creationId xmlns:p14="http://schemas.microsoft.com/office/powerpoint/2010/main" val="48318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25</a:t>
            </a:fld>
            <a:endParaRPr lang="en-US" altLang="ko-KR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601" y="381000"/>
            <a:ext cx="8830797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9131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26</a:t>
            </a:fld>
            <a:endParaRPr lang="en-US" altLang="ko-KR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40390"/>
            <a:ext cx="8229600" cy="6792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1431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27</a:t>
            </a:fld>
            <a:endParaRPr lang="en-US" altLang="ko-KR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9525"/>
            <a:ext cx="5200650" cy="3343275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3429000"/>
            <a:ext cx="7563917" cy="3349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5664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공통점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 (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對 판매자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28</a:t>
            </a:fld>
            <a:endParaRPr lang="en-US" altLang="ko-KR"/>
          </a:p>
        </p:txBody>
      </p:sp>
      <p:sp>
        <p:nvSpPr>
          <p:cNvPr id="7" name="TextBox 6"/>
          <p:cNvSpPr txBox="1"/>
          <p:nvPr/>
        </p:nvSpPr>
        <p:spPr>
          <a:xfrm>
            <a:off x="76200" y="1460242"/>
            <a:ext cx="8991600" cy="507390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sz="2400" dirty="0"/>
              <a:t>先 상품</a:t>
            </a:r>
            <a:r>
              <a:rPr lang="en-US" altLang="ko-KR" sz="2400" dirty="0"/>
              <a:t>/</a:t>
            </a:r>
            <a:r>
              <a:rPr lang="ko-KR" altLang="en-US" sz="2400" dirty="0"/>
              <a:t>서비스</a:t>
            </a:r>
            <a:r>
              <a:rPr lang="en-US" altLang="ko-KR" sz="2400" dirty="0"/>
              <a:t>/</a:t>
            </a:r>
            <a:r>
              <a:rPr lang="ko-KR" altLang="en-US" sz="2400" dirty="0"/>
              <a:t>자산 수취 </a:t>
            </a:r>
            <a:r>
              <a:rPr lang="en-US" altLang="ko-KR" sz="2400" dirty="0"/>
              <a:t>=&gt; </a:t>
            </a:r>
            <a:r>
              <a:rPr lang="ko-KR" altLang="en-US" sz="2400" dirty="0"/>
              <a:t>後 현금</a:t>
            </a:r>
            <a:r>
              <a:rPr lang="en-US" altLang="ko-KR" sz="2400" dirty="0"/>
              <a:t>/</a:t>
            </a:r>
            <a:r>
              <a:rPr lang="ko-KR" altLang="en-US" sz="2400" dirty="0"/>
              <a:t>통화</a:t>
            </a:r>
            <a:r>
              <a:rPr lang="en-US" altLang="ko-KR" sz="2400" dirty="0"/>
              <a:t>/</a:t>
            </a:r>
            <a:r>
              <a:rPr lang="ko-KR" altLang="en-US" sz="2400" dirty="0"/>
              <a:t>화폐 지급</a:t>
            </a:r>
            <a:endParaRPr lang="en-US" altLang="ko-KR" sz="2400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altLang="ko-KR" sz="2400" dirty="0"/>
          </a:p>
          <a:p>
            <a:pPr marL="358775" indent="-179388">
              <a:buFont typeface="Wingdings" panose="05000000000000000000" pitchFamily="2" charset="2"/>
              <a:buChar char="§"/>
            </a:pPr>
            <a:r>
              <a:rPr lang="ko-KR" altLang="en-US" sz="2000" dirty="0"/>
              <a:t>전제조건</a:t>
            </a:r>
            <a:r>
              <a:rPr lang="en-US" altLang="ko-KR" sz="2000" dirty="0"/>
              <a:t>: </a:t>
            </a:r>
            <a:r>
              <a:rPr lang="ko-KR" altLang="en-US" sz="2000" dirty="0"/>
              <a:t>판매자 대비 구매자</a:t>
            </a:r>
            <a:r>
              <a:rPr lang="en-US" altLang="ko-KR" sz="2000" dirty="0"/>
              <a:t>(</a:t>
            </a:r>
            <a:r>
              <a:rPr lang="ko-KR" altLang="en-US" sz="2000" dirty="0"/>
              <a:t>대형유통업체</a:t>
            </a:r>
            <a:r>
              <a:rPr lang="en-US" altLang="ko-KR" sz="2000" dirty="0"/>
              <a:t>/</a:t>
            </a:r>
            <a:r>
              <a:rPr lang="ko-KR" altLang="en-US" sz="2000" dirty="0"/>
              <a:t>플랫폼</a:t>
            </a:r>
            <a:r>
              <a:rPr lang="en-US" altLang="ko-KR" sz="2000" dirty="0"/>
              <a:t>)</a:t>
            </a:r>
            <a:r>
              <a:rPr lang="ko-KR" altLang="en-US" sz="2000" dirty="0"/>
              <a:t>의 상대적 </a:t>
            </a:r>
            <a:r>
              <a:rPr lang="ko-KR" altLang="en-US" sz="2000" dirty="0" err="1"/>
              <a:t>고신용</a:t>
            </a:r>
            <a:endParaRPr lang="en-US" altLang="ko-KR" sz="2000" dirty="0"/>
          </a:p>
          <a:p>
            <a:pPr lvl="1"/>
            <a:r>
              <a:rPr lang="en-US" altLang="ko-KR" dirty="0"/>
              <a:t>   * </a:t>
            </a:r>
            <a:r>
              <a:rPr lang="ko-KR" altLang="en-US" dirty="0"/>
              <a:t>구매자의 </a:t>
            </a:r>
            <a:r>
              <a:rPr lang="en-US" altLang="ko-KR" dirty="0"/>
              <a:t>commitment mechanism, </a:t>
            </a:r>
            <a:r>
              <a:rPr lang="ko-KR" altLang="en-US" dirty="0"/>
              <a:t>채무불이행 방지 </a:t>
            </a:r>
            <a:r>
              <a:rPr lang="en-US" altLang="ko-KR" dirty="0"/>
              <a:t>(</a:t>
            </a:r>
            <a:r>
              <a:rPr lang="ko-KR" altLang="en-US" dirty="0" err="1"/>
              <a:t>역전식당</a:t>
            </a:r>
            <a:r>
              <a:rPr lang="ko-KR" altLang="en-US" dirty="0"/>
              <a:t> </a:t>
            </a:r>
            <a:r>
              <a:rPr lang="ko-KR" altLang="en-US" dirty="0" err="1"/>
              <a:t>선불제</a:t>
            </a:r>
            <a:r>
              <a:rPr lang="en-US" altLang="ko-KR" dirty="0"/>
              <a:t>, </a:t>
            </a:r>
            <a:r>
              <a:rPr lang="ko-KR" altLang="en-US" dirty="0"/>
              <a:t>전세</a:t>
            </a:r>
            <a:r>
              <a:rPr lang="en-US" altLang="ko-KR" dirty="0"/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altLang="ko-KR" sz="2400" dirty="0"/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ko-KR" altLang="en-US" sz="2400" dirty="0"/>
              <a:t>상품</a:t>
            </a:r>
            <a:r>
              <a:rPr lang="en-US" altLang="ko-KR" sz="2400" dirty="0"/>
              <a:t>/</a:t>
            </a:r>
            <a:r>
              <a:rPr lang="ko-KR" altLang="en-US" sz="2400" dirty="0"/>
              <a:t>서비스 수취에 따른 채무</a:t>
            </a:r>
            <a:r>
              <a:rPr lang="en-US" altLang="ko-KR" sz="2400" dirty="0"/>
              <a:t>(</a:t>
            </a:r>
            <a:r>
              <a:rPr lang="ko-KR" altLang="en-US" sz="2400" dirty="0" err="1"/>
              <a:t>현금정산</a:t>
            </a:r>
            <a:r>
              <a:rPr lang="en-US" altLang="ko-KR" sz="2400" dirty="0"/>
              <a:t>)</a:t>
            </a:r>
            <a:r>
              <a:rPr lang="ko-KR" altLang="en-US" sz="2400" dirty="0"/>
              <a:t> 이행 간에 </a:t>
            </a:r>
            <a:r>
              <a:rPr lang="en-US" altLang="ko-KR" sz="2400" dirty="0"/>
              <a:t>lag </a:t>
            </a:r>
            <a:r>
              <a:rPr lang="ko-KR" altLang="en-US" sz="2400" dirty="0"/>
              <a:t>발생</a:t>
            </a:r>
            <a:endParaRPr lang="en-US" altLang="ko-KR" sz="2400" dirty="0"/>
          </a:p>
          <a:p>
            <a:endParaRPr lang="en-US" altLang="ko-KR" sz="2400" dirty="0"/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ko-KR" altLang="en-US" sz="2400" dirty="0"/>
              <a:t>매입채무 </a:t>
            </a:r>
            <a:r>
              <a:rPr lang="en-US" altLang="ko-KR" sz="2400" dirty="0"/>
              <a:t>(accounts payable/trade credit, </a:t>
            </a:r>
            <a:r>
              <a:rPr lang="ko-KR" altLang="en-US" sz="2400" dirty="0"/>
              <a:t>상업신용</a:t>
            </a:r>
            <a:r>
              <a:rPr lang="en-US" altLang="ko-KR" sz="2400" dirty="0"/>
              <a:t>/</a:t>
            </a:r>
            <a:r>
              <a:rPr lang="ko-KR" altLang="en-US" sz="2400" dirty="0"/>
              <a:t>무역신용</a:t>
            </a:r>
            <a:r>
              <a:rPr lang="en-US" altLang="ko-KR" sz="2400" dirty="0"/>
              <a:t>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altLang="ko-KR" sz="2400" dirty="0"/>
          </a:p>
          <a:p>
            <a:pPr marL="265113" lvl="1" indent="-265113">
              <a:buFont typeface="Wingdings" panose="05000000000000000000" pitchFamily="2" charset="2"/>
              <a:buChar char="§"/>
            </a:pPr>
            <a:r>
              <a:rPr lang="ko-KR" altLang="en-US" sz="2400" dirty="0"/>
              <a:t>효용</a:t>
            </a:r>
            <a:r>
              <a:rPr lang="en-US" altLang="ko-KR" sz="2400" dirty="0"/>
              <a:t>: </a:t>
            </a:r>
            <a:r>
              <a:rPr lang="ko-KR" altLang="en-US" sz="2400" dirty="0"/>
              <a:t>거래 활성화</a:t>
            </a:r>
            <a:r>
              <a:rPr lang="en-US" altLang="ko-KR" sz="2400" dirty="0"/>
              <a:t>, lag </a:t>
            </a:r>
            <a:r>
              <a:rPr lang="ko-KR" altLang="en-US" sz="2400" dirty="0"/>
              <a:t>기간 동안 자금 활용</a:t>
            </a:r>
            <a:r>
              <a:rPr lang="en-US" altLang="ko-KR" sz="2400" dirty="0"/>
              <a:t>/</a:t>
            </a:r>
            <a:r>
              <a:rPr lang="ko-KR" altLang="en-US" sz="2400" dirty="0"/>
              <a:t>운용 가능</a:t>
            </a:r>
            <a:r>
              <a:rPr lang="en-US" altLang="ko-KR" sz="2400" dirty="0"/>
              <a:t>(financing)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altLang="ko-KR" sz="2400" dirty="0"/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altLang="ko-KR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76200" y="5462275"/>
            <a:ext cx="868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sz="2400" dirty="0"/>
              <a:t>(</a:t>
            </a:r>
            <a:r>
              <a:rPr lang="ko-KR" altLang="en-US" sz="2400" dirty="0"/>
              <a:t>잠재적</a:t>
            </a:r>
            <a:r>
              <a:rPr lang="en-US" altLang="ko-KR" sz="2400" dirty="0"/>
              <a:t>)</a:t>
            </a:r>
            <a:r>
              <a:rPr lang="ko-KR" altLang="en-US" sz="2400" dirty="0"/>
              <a:t> 비용</a:t>
            </a:r>
            <a:r>
              <a:rPr lang="en-US" altLang="ko-KR" sz="2400" dirty="0"/>
              <a:t>:  </a:t>
            </a:r>
            <a:r>
              <a:rPr lang="ko-KR" altLang="en-US" sz="2400" dirty="0"/>
              <a:t>구매</a:t>
            </a:r>
            <a:r>
              <a:rPr lang="en-US" altLang="ko-KR" sz="2400" dirty="0"/>
              <a:t>(</a:t>
            </a:r>
            <a:r>
              <a:rPr lang="ko-KR" altLang="en-US" sz="2400" dirty="0"/>
              <a:t>중개</a:t>
            </a:r>
            <a:r>
              <a:rPr lang="en-US" altLang="ko-KR" sz="2400" dirty="0"/>
              <a:t>)</a:t>
            </a:r>
            <a:r>
              <a:rPr lang="ko-KR" altLang="en-US" sz="2400" dirty="0"/>
              <a:t>기업 </a:t>
            </a:r>
            <a:r>
              <a:rPr lang="ko-KR" altLang="en-US" sz="2400" dirty="0" err="1"/>
              <a:t>부실화시</a:t>
            </a:r>
            <a:r>
              <a:rPr lang="en-US" altLang="ko-KR" sz="2400" dirty="0"/>
              <a:t> </a:t>
            </a:r>
            <a:r>
              <a:rPr lang="ko-KR" altLang="en-US" sz="2400" dirty="0"/>
              <a:t>대금 </a:t>
            </a:r>
            <a:r>
              <a:rPr lang="ko-KR" altLang="en-US" sz="2400" dirty="0" err="1"/>
              <a:t>미정산</a:t>
            </a:r>
            <a:r>
              <a:rPr lang="ko-KR" altLang="en-US" sz="2400" dirty="0"/>
              <a:t> 가능성 </a:t>
            </a:r>
            <a:endParaRPr lang="en-US" altLang="ko-KR" sz="2400" dirty="0"/>
          </a:p>
          <a:p>
            <a:r>
              <a:rPr lang="en-US" altLang="ko-KR" sz="2400" dirty="0"/>
              <a:t>                            =&gt; </a:t>
            </a:r>
            <a:r>
              <a:rPr lang="ko-KR" altLang="en-US" sz="2400" dirty="0"/>
              <a:t>판매자 피해 </a:t>
            </a:r>
            <a:r>
              <a:rPr lang="en-US" altLang="ko-KR" sz="2400" dirty="0"/>
              <a:t>(</a:t>
            </a:r>
            <a:r>
              <a:rPr lang="ko-KR" altLang="en-US" sz="2400" dirty="0"/>
              <a:t>및 연쇄 도산 가능성</a:t>
            </a:r>
            <a:r>
              <a:rPr lang="en-US" altLang="ko-KR" sz="2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40705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E036703B-5F51-4A1D-B913-4ADA487C6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29</a:t>
            </a:fld>
            <a:endParaRPr lang="en-US" altLang="ko-KR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19D838E9-92FA-4465-8C8E-308EA6DC13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971260"/>
            <a:ext cx="8686040" cy="4724815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7084A257-C010-4E4C-8FDB-C96DBC2D23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400" y="304800"/>
            <a:ext cx="5593976" cy="750498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C314AEB6-3ADD-400F-9583-44255680D8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3882" y="38819"/>
            <a:ext cx="3299012" cy="388189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74D6C6E4-A107-4E63-83D7-DDF3E18127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9000" y="1066800"/>
            <a:ext cx="1792941" cy="1000664"/>
          </a:xfrm>
          <a:prstGeom prst="rect">
            <a:avLst/>
          </a:prstGeom>
        </p:spPr>
      </p:pic>
      <p:sp>
        <p:nvSpPr>
          <p:cNvPr id="7" name="직사각형 6">
            <a:extLst>
              <a:ext uri="{FF2B5EF4-FFF2-40B4-BE49-F238E27FC236}">
                <a16:creationId xmlns:a16="http://schemas.microsoft.com/office/drawing/2014/main" id="{8CD1DB85-E4ED-4C89-B899-6CCF69B3F990}"/>
              </a:ext>
            </a:extLst>
          </p:cNvPr>
          <p:cNvSpPr/>
          <p:nvPr/>
        </p:nvSpPr>
        <p:spPr bwMode="auto">
          <a:xfrm>
            <a:off x="152400" y="4876800"/>
            <a:ext cx="8382000" cy="838200"/>
          </a:xfrm>
          <a:prstGeom prst="rect">
            <a:avLst/>
          </a:prstGeom>
          <a:solidFill>
            <a:schemeClr val="accent1">
              <a:lumMod val="90000"/>
              <a:alpha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02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1947DAD8-B9D1-438C-A351-C66B67F55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3</a:t>
            </a:fld>
            <a:endParaRPr lang="en-US" altLang="ko-KR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A3DD18D1-25D3-40FB-9D16-637EEEFB65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577" y="152400"/>
            <a:ext cx="8444846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9048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7763A59D-0BFF-4E74-809E-83479A1A6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30</a:t>
            </a:fld>
            <a:endParaRPr lang="en-US" altLang="ko-KR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A564CED6-3BF6-4B71-9BCC-9284A6A1E9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660" y="107777"/>
            <a:ext cx="8022940" cy="6597823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7D869EE9-7A76-409F-8494-363C5AB4F81C}"/>
              </a:ext>
            </a:extLst>
          </p:cNvPr>
          <p:cNvSpPr/>
          <p:nvPr/>
        </p:nvSpPr>
        <p:spPr bwMode="auto">
          <a:xfrm>
            <a:off x="581909" y="1295400"/>
            <a:ext cx="7800091" cy="228600"/>
          </a:xfrm>
          <a:prstGeom prst="rect">
            <a:avLst/>
          </a:prstGeom>
          <a:solidFill>
            <a:schemeClr val="accent1">
              <a:lumMod val="90000"/>
              <a:alpha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5136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FA0F3F04-764C-4147-82B9-E1F0496F4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31</a:t>
            </a:fld>
            <a:endParaRPr lang="en-US" altLang="ko-KR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D5E15CAA-1982-46A8-94FE-D7624050C4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22482"/>
            <a:ext cx="6705599" cy="6813036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4F875DA6-22D7-4A18-BADB-2B9B4AB19A9F}"/>
              </a:ext>
            </a:extLst>
          </p:cNvPr>
          <p:cNvSpPr/>
          <p:nvPr/>
        </p:nvSpPr>
        <p:spPr bwMode="auto">
          <a:xfrm>
            <a:off x="1295400" y="76200"/>
            <a:ext cx="6629400" cy="762000"/>
          </a:xfrm>
          <a:prstGeom prst="rect">
            <a:avLst/>
          </a:prstGeom>
          <a:solidFill>
            <a:schemeClr val="accent1">
              <a:lumMod val="90000"/>
              <a:alpha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226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32</a:t>
            </a:fld>
            <a:endParaRPr lang="en-US" altLang="ko-KR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99" y="1084810"/>
            <a:ext cx="9030511" cy="463018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1000" y="1676400"/>
            <a:ext cx="5638800" cy="2667000"/>
          </a:xfrm>
          <a:prstGeom prst="rect">
            <a:avLst/>
          </a:prstGeom>
          <a:noFill/>
          <a:ln w="34925">
            <a:solidFill>
              <a:schemeClr val="accent2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172200" y="1676400"/>
            <a:ext cx="2743200" cy="2667000"/>
          </a:xfrm>
          <a:prstGeom prst="rect">
            <a:avLst/>
          </a:prstGeom>
          <a:noFill/>
          <a:ln w="34925">
            <a:solidFill>
              <a:srgbClr val="FF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56787" y="4552263"/>
            <a:ext cx="2667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>
                <a:solidFill>
                  <a:schemeClr val="accent2">
                    <a:lumMod val="50000"/>
                  </a:schemeClr>
                </a:solidFill>
              </a:rPr>
              <a:t>先 현금 수취</a:t>
            </a:r>
            <a:endParaRPr lang="en-US" altLang="ko-KR" b="1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en-US" altLang="ko-KR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ko-KR" altLang="en-US" dirty="0" err="1">
                <a:solidFill>
                  <a:schemeClr val="accent2">
                    <a:lumMod val="50000"/>
                  </a:schemeClr>
                </a:solidFill>
              </a:rPr>
              <a:t>기존상품권</a:t>
            </a:r>
            <a:r>
              <a:rPr lang="en-US" altLang="ko-KR" dirty="0">
                <a:solidFill>
                  <a:schemeClr val="accent2">
                    <a:lumMod val="50000"/>
                  </a:schemeClr>
                </a:solidFill>
              </a:rPr>
              <a:t>(</a:t>
            </a:r>
            <a:r>
              <a:rPr lang="ko-KR" altLang="en-US" dirty="0">
                <a:solidFill>
                  <a:schemeClr val="accent2">
                    <a:lumMod val="50000"/>
                  </a:schemeClr>
                </a:solidFill>
              </a:rPr>
              <a:t>구두</a:t>
            </a:r>
            <a:r>
              <a:rPr lang="en-US" altLang="ko-KR" dirty="0">
                <a:solidFill>
                  <a:schemeClr val="accent2">
                    <a:lumMod val="50000"/>
                  </a:schemeClr>
                </a:solidFill>
              </a:rPr>
              <a:t>/</a:t>
            </a:r>
            <a:r>
              <a:rPr lang="ko-KR" altLang="en-US" dirty="0">
                <a:solidFill>
                  <a:schemeClr val="accent2">
                    <a:lumMod val="50000"/>
                  </a:schemeClr>
                </a:solidFill>
              </a:rPr>
              <a:t>백화점</a:t>
            </a:r>
            <a:r>
              <a:rPr lang="en-US" altLang="ko-KR" dirty="0">
                <a:solidFill>
                  <a:schemeClr val="accent2">
                    <a:lumMod val="50000"/>
                  </a:schemeClr>
                </a:solidFill>
              </a:rPr>
              <a:t>)</a:t>
            </a:r>
          </a:p>
          <a:p>
            <a:r>
              <a:rPr lang="ko-KR" altLang="en-US" dirty="0">
                <a:solidFill>
                  <a:schemeClr val="accent2">
                    <a:lumMod val="50000"/>
                  </a:schemeClr>
                </a:solidFill>
              </a:rPr>
              <a:t>온라인 상품권</a:t>
            </a:r>
            <a:r>
              <a:rPr lang="en-US" altLang="ko-KR" dirty="0">
                <a:solidFill>
                  <a:schemeClr val="accent2">
                    <a:lumMod val="50000"/>
                  </a:schemeClr>
                </a:solidFill>
              </a:rPr>
              <a:t>(</a:t>
            </a:r>
            <a:r>
              <a:rPr lang="ko-KR" altLang="en-US" dirty="0">
                <a:solidFill>
                  <a:schemeClr val="accent2">
                    <a:lumMod val="50000"/>
                  </a:schemeClr>
                </a:solidFill>
              </a:rPr>
              <a:t>포인트</a:t>
            </a:r>
            <a:r>
              <a:rPr lang="en-US" altLang="ko-KR" dirty="0">
                <a:solidFill>
                  <a:schemeClr val="accent2">
                    <a:lumMod val="50000"/>
                  </a:schemeClr>
                </a:solidFill>
              </a:rPr>
              <a:t>)</a:t>
            </a:r>
          </a:p>
          <a:p>
            <a:r>
              <a:rPr lang="ko-KR" altLang="en-US" dirty="0" err="1">
                <a:solidFill>
                  <a:schemeClr val="accent2">
                    <a:lumMod val="50000"/>
                  </a:schemeClr>
                </a:solidFill>
              </a:rPr>
              <a:t>선불충전금</a:t>
            </a:r>
            <a:endParaRPr lang="en-US" altLang="ko-KR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ko-KR" altLang="en-US" dirty="0">
                <a:solidFill>
                  <a:schemeClr val="accent2">
                    <a:lumMod val="50000"/>
                  </a:schemeClr>
                </a:solidFill>
              </a:rPr>
              <a:t>상조</a:t>
            </a:r>
            <a:r>
              <a:rPr lang="en-US" altLang="ko-KR" dirty="0">
                <a:solidFill>
                  <a:schemeClr val="accent2">
                    <a:lumMod val="50000"/>
                  </a:schemeClr>
                </a:solidFill>
              </a:rPr>
              <a:t>/</a:t>
            </a:r>
            <a:r>
              <a:rPr lang="ko-KR" altLang="en-US" dirty="0">
                <a:solidFill>
                  <a:schemeClr val="accent2">
                    <a:lumMod val="50000"/>
                  </a:schemeClr>
                </a:solidFill>
              </a:rPr>
              <a:t>전세</a:t>
            </a:r>
            <a:r>
              <a:rPr lang="en-US" altLang="ko-KR" dirty="0">
                <a:solidFill>
                  <a:schemeClr val="accent2">
                    <a:lumMod val="50000"/>
                  </a:schemeClr>
                </a:solidFill>
              </a:rPr>
              <a:t>/</a:t>
            </a:r>
            <a:r>
              <a:rPr lang="ko-KR" altLang="en-US" dirty="0">
                <a:solidFill>
                  <a:schemeClr val="accent2">
                    <a:lumMod val="50000"/>
                  </a:schemeClr>
                </a:solidFill>
              </a:rPr>
              <a:t>리스</a:t>
            </a:r>
            <a:r>
              <a:rPr lang="en-US" altLang="ko-KR" dirty="0">
                <a:solidFill>
                  <a:schemeClr val="accent2">
                    <a:lumMod val="50000"/>
                  </a:schemeClr>
                </a:solidFill>
              </a:rPr>
              <a:t>/</a:t>
            </a:r>
            <a:r>
              <a:rPr lang="ko-KR" altLang="en-US" dirty="0">
                <a:solidFill>
                  <a:schemeClr val="accent2">
                    <a:lumMod val="50000"/>
                  </a:schemeClr>
                </a:solidFill>
              </a:rPr>
              <a:t>여행</a:t>
            </a:r>
            <a:endParaRPr lang="en-US" altLang="ko-KR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altLang="ko-KR" dirty="0">
                <a:solidFill>
                  <a:schemeClr val="accent2">
                    <a:lumMod val="50000"/>
                  </a:schemeClr>
                </a:solidFill>
              </a:rPr>
              <a:t>…..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0" y="304800"/>
            <a:ext cx="289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先 </a:t>
            </a:r>
            <a:r>
              <a:rPr lang="ko-KR" altLang="en-US" b="1" dirty="0" err="1">
                <a:solidFill>
                  <a:srgbClr val="FF0000"/>
                </a:solidFill>
              </a:rPr>
              <a:t>상품서비스</a:t>
            </a:r>
            <a:r>
              <a:rPr lang="ko-KR" altLang="en-US" b="1" dirty="0">
                <a:solidFill>
                  <a:srgbClr val="FF0000"/>
                </a:solidFill>
              </a:rPr>
              <a:t> 수취</a:t>
            </a:r>
            <a:endParaRPr lang="en-US" altLang="ko-KR" b="1" dirty="0">
              <a:solidFill>
                <a:srgbClr val="FF0000"/>
              </a:solidFill>
            </a:endParaRPr>
          </a:p>
          <a:p>
            <a:endParaRPr lang="ko-KR" altLang="en-US" b="1" dirty="0">
              <a:solidFill>
                <a:srgbClr val="FF0000"/>
              </a:solidFill>
            </a:endParaRPr>
          </a:p>
          <a:p>
            <a:r>
              <a:rPr lang="ko-KR" altLang="en-US" dirty="0">
                <a:solidFill>
                  <a:srgbClr val="FF0000"/>
                </a:solidFill>
              </a:rPr>
              <a:t>상거래채권 부도로 인한 </a:t>
            </a:r>
            <a:r>
              <a:rPr lang="en-US" altLang="ko-KR" dirty="0">
                <a:solidFill>
                  <a:srgbClr val="FF0000"/>
                </a:solidFill>
              </a:rPr>
              <a:t>(</a:t>
            </a:r>
            <a:r>
              <a:rPr lang="ko-KR" altLang="en-US" dirty="0">
                <a:solidFill>
                  <a:srgbClr val="FF0000"/>
                </a:solidFill>
              </a:rPr>
              <a:t>협력업체</a:t>
            </a:r>
            <a:r>
              <a:rPr lang="en-US" altLang="ko-KR" dirty="0">
                <a:solidFill>
                  <a:srgbClr val="FF0000"/>
                </a:solidFill>
              </a:rPr>
              <a:t>) </a:t>
            </a:r>
            <a:r>
              <a:rPr lang="ko-KR" altLang="en-US" dirty="0">
                <a:solidFill>
                  <a:srgbClr val="FF0000"/>
                </a:solidFill>
              </a:rPr>
              <a:t>연쇄 도산</a:t>
            </a:r>
            <a:r>
              <a:rPr lang="en-US" altLang="ko-KR" dirty="0">
                <a:solidFill>
                  <a:srgbClr val="FF0000"/>
                </a:solidFill>
              </a:rPr>
              <a:t>……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1560731"/>
            <a:ext cx="8763000" cy="2935069"/>
          </a:xfrm>
          <a:prstGeom prst="rect">
            <a:avLst/>
          </a:prstGeom>
          <a:noFill/>
          <a:ln w="34925">
            <a:solidFill>
              <a:srgbClr val="00B050"/>
            </a:solidFill>
            <a:prstDash val="sysDash"/>
          </a:ln>
        </p:spPr>
        <p:txBody>
          <a:bodyPr wrap="square" rtlCol="0">
            <a:noAutofit/>
          </a:bodyPr>
          <a:lstStyle/>
          <a:p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267200" y="5103674"/>
            <a:ext cx="3810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solidFill>
                  <a:srgbClr val="00B050"/>
                </a:solidFill>
              </a:rPr>
              <a:t>E-commerce platform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ko-KR" altLang="en-US" b="1" dirty="0">
                <a:solidFill>
                  <a:srgbClr val="00B050"/>
                </a:solidFill>
              </a:rPr>
              <a:t>양방향 신용</a:t>
            </a:r>
            <a:r>
              <a:rPr lang="en-US" altLang="ko-KR" b="1" dirty="0">
                <a:solidFill>
                  <a:srgbClr val="00B050"/>
                </a:solidFill>
              </a:rPr>
              <a:t> </a:t>
            </a:r>
            <a:r>
              <a:rPr lang="ko-KR" altLang="en-US" b="1" dirty="0">
                <a:solidFill>
                  <a:srgbClr val="00B050"/>
                </a:solidFill>
              </a:rPr>
              <a:t> </a:t>
            </a:r>
            <a:endParaRPr lang="en-US" altLang="ko-KR" b="1" dirty="0">
              <a:solidFill>
                <a:srgbClr val="00B050"/>
              </a:solidFill>
            </a:endParaRPr>
          </a:p>
          <a:p>
            <a:r>
              <a:rPr lang="ko-KR" altLang="en-US" b="1" dirty="0">
                <a:solidFill>
                  <a:srgbClr val="00B050"/>
                </a:solidFill>
              </a:rPr>
              <a:t>對 소비자</a:t>
            </a:r>
            <a:r>
              <a:rPr lang="en-US" altLang="ko-KR" b="1" dirty="0">
                <a:solidFill>
                  <a:srgbClr val="00B050"/>
                </a:solidFill>
              </a:rPr>
              <a:t>=&gt;</a:t>
            </a:r>
            <a:r>
              <a:rPr lang="ko-KR" altLang="en-US" b="1" dirty="0">
                <a:solidFill>
                  <a:srgbClr val="00B050"/>
                </a:solidFill>
              </a:rPr>
              <a:t>先 현금 수취</a:t>
            </a:r>
            <a:endParaRPr lang="en-US" altLang="ko-KR" b="1" dirty="0">
              <a:solidFill>
                <a:srgbClr val="00B050"/>
              </a:solidFill>
            </a:endParaRPr>
          </a:p>
          <a:p>
            <a:r>
              <a:rPr lang="ko-KR" altLang="en-US" b="1" dirty="0">
                <a:solidFill>
                  <a:srgbClr val="00B050"/>
                </a:solidFill>
              </a:rPr>
              <a:t>對 판매자</a:t>
            </a:r>
            <a:r>
              <a:rPr lang="en-US" altLang="ko-KR" b="1" dirty="0">
                <a:solidFill>
                  <a:srgbClr val="00B050"/>
                </a:solidFill>
              </a:rPr>
              <a:t>=&gt;</a:t>
            </a:r>
            <a:r>
              <a:rPr lang="ko-KR" altLang="en-US" b="1" dirty="0">
                <a:solidFill>
                  <a:srgbClr val="00B050"/>
                </a:solidFill>
              </a:rPr>
              <a:t>先 </a:t>
            </a:r>
            <a:r>
              <a:rPr lang="ko-KR" altLang="en-US" b="1" dirty="0" err="1">
                <a:solidFill>
                  <a:srgbClr val="00B050"/>
                </a:solidFill>
              </a:rPr>
              <a:t>상품서비스</a:t>
            </a:r>
            <a:r>
              <a:rPr lang="ko-KR" altLang="en-US" b="1" dirty="0">
                <a:solidFill>
                  <a:srgbClr val="00B050"/>
                </a:solidFill>
              </a:rPr>
              <a:t> 수취</a:t>
            </a:r>
          </a:p>
          <a:p>
            <a:r>
              <a:rPr lang="en-US" altLang="ko-KR" b="1" dirty="0">
                <a:solidFill>
                  <a:srgbClr val="00B050"/>
                </a:solidFill>
              </a:rPr>
              <a:t>…..</a:t>
            </a:r>
          </a:p>
        </p:txBody>
      </p:sp>
    </p:spTree>
    <p:extLst>
      <p:ext uri="{BB962C8B-B14F-4D97-AF65-F5344CB8AC3E}">
        <p14:creationId xmlns:p14="http://schemas.microsoft.com/office/powerpoint/2010/main" val="1151495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/>
      <p:bldP spid="8" grpId="0" animBg="1"/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문제의식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33</a:t>
            </a:fld>
            <a:endParaRPr lang="en-US" altLang="ko-KR"/>
          </a:p>
        </p:txBody>
      </p:sp>
      <p:sp>
        <p:nvSpPr>
          <p:cNvPr id="4" name="TextBox 3"/>
          <p:cNvSpPr txBox="1"/>
          <p:nvPr/>
        </p:nvSpPr>
        <p:spPr>
          <a:xfrm>
            <a:off x="76200" y="1460242"/>
            <a:ext cx="89916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sz="2400" dirty="0"/>
              <a:t>先현금 수취 없이</a:t>
            </a:r>
            <a:r>
              <a:rPr lang="en-US" altLang="ko-KR" sz="2000" dirty="0"/>
              <a:t>(</a:t>
            </a:r>
            <a:r>
              <a:rPr lang="ko-KR" altLang="en-US" sz="2000" dirty="0"/>
              <a:t>상품</a:t>
            </a:r>
            <a:r>
              <a:rPr lang="en-US" altLang="ko-KR" sz="2000" dirty="0"/>
              <a:t>/</a:t>
            </a:r>
            <a:r>
              <a:rPr lang="ko-KR" altLang="en-US" sz="2000" dirty="0"/>
              <a:t>서비스 미인도 등 잠재적 구매자 피해 없이</a:t>
            </a:r>
            <a:r>
              <a:rPr lang="en-US" altLang="ko-KR" sz="2000" dirty="0"/>
              <a:t>)</a:t>
            </a:r>
            <a:r>
              <a:rPr lang="ko-KR" altLang="en-US" sz="2000" dirty="0"/>
              <a:t> </a:t>
            </a:r>
            <a:endParaRPr lang="en-US" altLang="ko-KR" sz="2000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altLang="ko-KR" sz="2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sz="2400" dirty="0"/>
              <a:t>後현금 지급 없이</a:t>
            </a:r>
            <a:r>
              <a:rPr lang="en-US" altLang="ko-KR" sz="2000" dirty="0"/>
              <a:t>(</a:t>
            </a:r>
            <a:r>
              <a:rPr lang="ko-KR" altLang="en-US" sz="2000" dirty="0"/>
              <a:t>정산 지연 등 잠재적 판매자 피해 없이</a:t>
            </a:r>
            <a:r>
              <a:rPr lang="en-US" altLang="ko-KR" sz="2000" dirty="0"/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altLang="ko-KR" sz="2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sz="2400" dirty="0"/>
              <a:t>거래가 </a:t>
            </a:r>
            <a:r>
              <a:rPr lang="ko-KR" altLang="en-US" sz="2400" dirty="0" err="1"/>
              <a:t>가능하려면</a:t>
            </a:r>
            <a:r>
              <a:rPr lang="en-US" altLang="ko-KR" sz="2400" dirty="0"/>
              <a:t>?</a:t>
            </a:r>
          </a:p>
          <a:p>
            <a:endParaRPr lang="en-US" altLang="ko-KR" sz="2400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altLang="ko-KR" sz="2400" dirty="0"/>
          </a:p>
          <a:p>
            <a:pPr marL="457200" indent="-457200">
              <a:buAutoNum type="arabicPeriod"/>
            </a:pPr>
            <a:r>
              <a:rPr lang="ko-KR" altLang="en-US" sz="2400" dirty="0"/>
              <a:t>현금 수취와 동시에 상품</a:t>
            </a:r>
            <a:r>
              <a:rPr lang="en-US" altLang="ko-KR" sz="2400" dirty="0"/>
              <a:t>/</a:t>
            </a:r>
            <a:r>
              <a:rPr lang="ko-KR" altLang="en-US" sz="2400" dirty="0"/>
              <a:t>서비스 제공</a:t>
            </a:r>
            <a:r>
              <a:rPr lang="en-US" altLang="ko-KR" sz="2400" dirty="0"/>
              <a:t>: </a:t>
            </a:r>
            <a:r>
              <a:rPr lang="ko-KR" altLang="en-US" sz="2400" dirty="0"/>
              <a:t>일반적인 상거래</a:t>
            </a:r>
            <a:endParaRPr lang="en-US" altLang="ko-KR" sz="2400" dirty="0"/>
          </a:p>
          <a:p>
            <a:pPr marL="457200" indent="-457200">
              <a:buAutoNum type="arabicPeriod"/>
            </a:pPr>
            <a:endParaRPr lang="en-US" altLang="ko-KR" sz="2400" dirty="0"/>
          </a:p>
          <a:p>
            <a:pPr marL="457200" indent="-457200">
              <a:buAutoNum type="arabicPeriod"/>
            </a:pPr>
            <a:r>
              <a:rPr lang="ko-KR" altLang="en-US" sz="2400" dirty="0"/>
              <a:t>물물교환</a:t>
            </a:r>
            <a:r>
              <a:rPr lang="en-US" altLang="ko-KR" sz="2400" dirty="0"/>
              <a:t>: double coincidence of wants…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en-US" altLang="ko-KR" sz="2000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ko-KR" altLang="en-US" sz="2000" dirty="0"/>
              <a:t>일부 내구재</a:t>
            </a:r>
            <a:r>
              <a:rPr lang="en-US" altLang="ko-KR" sz="2000" dirty="0"/>
              <a:t>(</a:t>
            </a:r>
            <a:r>
              <a:rPr lang="ko-KR" altLang="en-US" sz="2000" dirty="0"/>
              <a:t>자동차 등</a:t>
            </a:r>
            <a:r>
              <a:rPr lang="en-US" altLang="ko-KR" sz="2000" dirty="0"/>
              <a:t>)</a:t>
            </a:r>
            <a:r>
              <a:rPr lang="ko-KR" altLang="en-US" sz="2000" dirty="0"/>
              <a:t>에서 </a:t>
            </a:r>
            <a:r>
              <a:rPr lang="en-US" altLang="ko-KR" sz="2000" dirty="0"/>
              <a:t>trade-in</a:t>
            </a:r>
            <a:r>
              <a:rPr lang="ko-KR" altLang="en-US" sz="2000" dirty="0"/>
              <a:t>이 있으나</a:t>
            </a:r>
            <a:r>
              <a:rPr lang="en-US" altLang="ko-KR" sz="2000" dirty="0"/>
              <a:t>, </a:t>
            </a:r>
            <a:r>
              <a:rPr lang="ko-KR" altLang="en-US" sz="2000" dirty="0"/>
              <a:t>차액은 현금 결제</a:t>
            </a:r>
            <a:r>
              <a:rPr lang="en-US" altLang="ko-KR" sz="2000" dirty="0"/>
              <a:t>….</a:t>
            </a:r>
          </a:p>
          <a:p>
            <a:pPr lvl="1"/>
            <a:endParaRPr lang="en-US" altLang="ko-KR" sz="2000" dirty="0"/>
          </a:p>
          <a:p>
            <a:r>
              <a:rPr lang="en-US" altLang="ko-KR" sz="2400" dirty="0"/>
              <a:t>3. What about </a:t>
            </a:r>
            <a:r>
              <a:rPr lang="ko-KR" altLang="en-US" sz="2400" dirty="0"/>
              <a:t>非현금</a:t>
            </a:r>
            <a:r>
              <a:rPr lang="en-US" altLang="ko-KR" sz="2400" dirty="0"/>
              <a:t>/</a:t>
            </a:r>
            <a:r>
              <a:rPr lang="ko-KR" altLang="en-US" sz="2400" dirty="0"/>
              <a:t>非화폐 교환의 매개</a:t>
            </a:r>
            <a:r>
              <a:rPr lang="en-US" altLang="ko-KR" sz="24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244702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34</a:t>
            </a:fld>
            <a:endParaRPr lang="en-US" altLang="ko-KR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799" y="628471"/>
            <a:ext cx="8521065" cy="4800600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283434" y="5581471"/>
            <a:ext cx="86319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/>
              <a:t>현재 존재하는 가장 오래된 </a:t>
            </a:r>
            <a:r>
              <a:rPr lang="ko-KR" altLang="en-US" dirty="0" err="1"/>
              <a:t>대출문서는</a:t>
            </a:r>
            <a:r>
              <a:rPr lang="ko-KR" altLang="en-US" dirty="0"/>
              <a:t> 기원전 </a:t>
            </a:r>
            <a:r>
              <a:rPr lang="en-US" altLang="ko-KR" dirty="0"/>
              <a:t>3200~2300</a:t>
            </a:r>
            <a:r>
              <a:rPr lang="ko-KR" altLang="en-US" dirty="0"/>
              <a:t>년 사이의 것으로 추정되는 메소포타미아 지역의 </a:t>
            </a:r>
            <a:r>
              <a:rPr lang="ko-KR" altLang="en-US" dirty="0" err="1"/>
              <a:t>점토판이다</a:t>
            </a:r>
            <a:r>
              <a:rPr lang="en-US" altLang="ko-KR" dirty="0"/>
              <a:t>. </a:t>
            </a:r>
            <a:r>
              <a:rPr lang="ko-KR" altLang="en-US" dirty="0" err="1"/>
              <a:t>점토판에는</a:t>
            </a:r>
            <a:r>
              <a:rPr lang="ko-KR" altLang="en-US" dirty="0"/>
              <a:t> 이 </a:t>
            </a:r>
            <a:r>
              <a:rPr lang="ko-KR" altLang="en-US" dirty="0" err="1"/>
              <a:t>점토판</a:t>
            </a:r>
            <a:r>
              <a:rPr lang="ko-KR" altLang="en-US" dirty="0"/>
              <a:t> 소유자가 추수 때 받을 수 있는 </a:t>
            </a:r>
            <a:r>
              <a:rPr lang="ko-KR" altLang="en-US" b="1" u="sng" dirty="0"/>
              <a:t>보리</a:t>
            </a:r>
            <a:r>
              <a:rPr lang="ko-KR" altLang="en-US" dirty="0"/>
              <a:t>의 양과 만기가 되면 </a:t>
            </a:r>
            <a:r>
              <a:rPr lang="ko-KR" altLang="en-US" dirty="0" err="1"/>
              <a:t>점토판</a:t>
            </a:r>
            <a:r>
              <a:rPr lang="ko-KR" altLang="en-US" dirty="0"/>
              <a:t> 소유자에게 지급해야 할 은화 등의 기록이 남아있다</a:t>
            </a:r>
            <a:r>
              <a:rPr lang="en-US" altLang="ko-KR" dirty="0"/>
              <a:t>. </a:t>
            </a:r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F622D7-1837-4C06-BDB8-AA3D34C47C03}"/>
              </a:ext>
            </a:extLst>
          </p:cNvPr>
          <p:cNvSpPr txBox="1"/>
          <p:nvPr/>
        </p:nvSpPr>
        <p:spPr>
          <a:xfrm>
            <a:off x="228600" y="76200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/>
              <a:t>실물 대여의 역사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5562182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35</a:t>
            </a:fld>
            <a:endParaRPr lang="en-US" altLang="ko-KR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99" y="685800"/>
            <a:ext cx="8792307" cy="4953000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148126" y="5858470"/>
            <a:ext cx="87965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/>
              <a:t>함무라비 법전에도 </a:t>
            </a:r>
            <a:r>
              <a:rPr lang="en-US" altLang="ko-KR" dirty="0"/>
              <a:t>'</a:t>
            </a:r>
            <a:r>
              <a:rPr lang="ko-KR" altLang="en-US" dirty="0"/>
              <a:t>상인이 </a:t>
            </a:r>
            <a:r>
              <a:rPr lang="ko-KR" altLang="en-US" b="1" u="sng" dirty="0"/>
              <a:t>곡물</a:t>
            </a:r>
            <a:r>
              <a:rPr lang="ko-KR" altLang="en-US" dirty="0"/>
              <a:t>을 빌려줄 때 곡물 </a:t>
            </a:r>
            <a:r>
              <a:rPr lang="en-US" altLang="ko-KR" dirty="0"/>
              <a:t>1</a:t>
            </a:r>
            <a:r>
              <a:rPr lang="ko-KR" altLang="en-US" dirty="0" err="1"/>
              <a:t>구르에</a:t>
            </a:r>
            <a:r>
              <a:rPr lang="ko-KR" altLang="en-US" dirty="0"/>
              <a:t> 대해 </a:t>
            </a:r>
            <a:r>
              <a:rPr lang="en-US" altLang="ko-KR" dirty="0"/>
              <a:t>100</a:t>
            </a:r>
            <a:r>
              <a:rPr lang="ko-KR" altLang="en-US" dirty="0" err="1"/>
              <a:t>실라의</a:t>
            </a:r>
            <a:r>
              <a:rPr lang="ko-KR" altLang="en-US" dirty="0"/>
              <a:t> 이자를 받는다</a:t>
            </a:r>
            <a:r>
              <a:rPr lang="en-US" altLang="ko-KR" dirty="0"/>
              <a:t>'</a:t>
            </a:r>
            <a:r>
              <a:rPr lang="ko-KR" altLang="en-US" dirty="0"/>
              <a:t>는 내용이 존재하는 것으로 볼 때</a:t>
            </a:r>
            <a:r>
              <a:rPr lang="en-US" altLang="ko-KR" dirty="0"/>
              <a:t>, </a:t>
            </a:r>
            <a:r>
              <a:rPr lang="ko-KR" altLang="en-US" dirty="0"/>
              <a:t>돈을 빌려줬을 뿐 아니라 이자도 같이 받는 행위가 </a:t>
            </a:r>
            <a:r>
              <a:rPr lang="ko-KR" altLang="en-US" dirty="0" err="1"/>
              <a:t>일반적이었음을</a:t>
            </a:r>
            <a:r>
              <a:rPr lang="ko-KR" altLang="en-US" dirty="0"/>
              <a:t> 알 수 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DD7123-0F06-4CFD-8F4D-B01C33BAA967}"/>
              </a:ext>
            </a:extLst>
          </p:cNvPr>
          <p:cNvSpPr txBox="1"/>
          <p:nvPr/>
        </p:nvSpPr>
        <p:spPr>
          <a:xfrm>
            <a:off x="228600" y="76200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/>
              <a:t>실물 대여의 역사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2926724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36</a:t>
            </a:fld>
            <a:endParaRPr lang="en-US" altLang="ko-KR"/>
          </a:p>
        </p:txBody>
      </p:sp>
      <p:sp>
        <p:nvSpPr>
          <p:cNvPr id="4" name="직사각형 3"/>
          <p:cNvSpPr/>
          <p:nvPr/>
        </p:nvSpPr>
        <p:spPr>
          <a:xfrm>
            <a:off x="76200" y="1170087"/>
            <a:ext cx="89154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/>
              <a:t>네가 형제에게 꾸어 주거든 이자를 받지 말지니 곧 돈의 이자</a:t>
            </a:r>
            <a:r>
              <a:rPr lang="en-US" altLang="ko-KR" dirty="0"/>
              <a:t>, </a:t>
            </a:r>
            <a:r>
              <a:rPr lang="ko-KR" altLang="en-US" b="1" u="sng" dirty="0"/>
              <a:t>식물</a:t>
            </a:r>
            <a:r>
              <a:rPr lang="ko-KR" altLang="en-US" dirty="0"/>
              <a:t>의 이자</a:t>
            </a:r>
            <a:r>
              <a:rPr lang="en-US" altLang="ko-KR" dirty="0"/>
              <a:t>, </a:t>
            </a:r>
            <a:r>
              <a:rPr lang="ko-KR" altLang="en-US" dirty="0"/>
              <a:t>이자를 낼 만한 모든 것의 이자를 받지 말 것이라</a:t>
            </a:r>
            <a:r>
              <a:rPr lang="en-US" altLang="ko-KR" dirty="0"/>
              <a:t>. </a:t>
            </a:r>
            <a:r>
              <a:rPr lang="ko-KR" altLang="en-US" dirty="0" err="1"/>
              <a:t>타국인에게</a:t>
            </a:r>
            <a:r>
              <a:rPr lang="ko-KR" altLang="en-US" dirty="0"/>
              <a:t> 네가 꾸어 주면 이자를 받아도 되거니와 네 형제에게 꾸어 주거든 이자를 받지 말라</a:t>
            </a:r>
            <a:r>
              <a:rPr lang="en-US" altLang="ko-KR" dirty="0"/>
              <a:t>(</a:t>
            </a:r>
            <a:r>
              <a:rPr lang="ko-KR" altLang="en-US" dirty="0"/>
              <a:t>신 </a:t>
            </a:r>
            <a:r>
              <a:rPr lang="en-US" altLang="ko-KR" dirty="0"/>
              <a:t>23:19~20)</a:t>
            </a:r>
          </a:p>
          <a:p>
            <a:endParaRPr lang="en-US" altLang="ko-KR" dirty="0"/>
          </a:p>
          <a:p>
            <a:r>
              <a:rPr lang="en-US" altLang="ko-KR" dirty="0"/>
              <a:t>"</a:t>
            </a:r>
            <a:r>
              <a:rPr lang="ko-KR" altLang="en-US" dirty="0"/>
              <a:t>주인이 이르되 악한 종아</a:t>
            </a:r>
            <a:r>
              <a:rPr lang="en-US" altLang="ko-KR" dirty="0"/>
              <a:t>, </a:t>
            </a:r>
            <a:r>
              <a:rPr lang="ko-KR" altLang="en-US" dirty="0"/>
              <a:t>내가 네 말로 너를 </a:t>
            </a:r>
            <a:r>
              <a:rPr lang="ko-KR" altLang="en-US" dirty="0" err="1"/>
              <a:t>심판하노니</a:t>
            </a:r>
            <a:r>
              <a:rPr lang="ko-KR" altLang="en-US" dirty="0"/>
              <a:t> 너는 내가 두지 않은 것을 취하고 심지 않은 것을 거두는 엄한 사람인 줄로 알았느냐</a:t>
            </a:r>
            <a:r>
              <a:rPr lang="en-US" altLang="ko-KR" dirty="0"/>
              <a:t>. </a:t>
            </a:r>
            <a:r>
              <a:rPr lang="ko-KR" altLang="en-US" dirty="0"/>
              <a:t>그러면 어찌하여 내 돈을 은행에 맡기지 아니하였느냐</a:t>
            </a:r>
            <a:r>
              <a:rPr lang="en-US" altLang="ko-KR" dirty="0"/>
              <a:t>. </a:t>
            </a:r>
            <a:r>
              <a:rPr lang="ko-KR" altLang="en-US" dirty="0"/>
              <a:t>그리하였으면 내가 와서 그 이자와 함께 그 돈을 </a:t>
            </a:r>
            <a:r>
              <a:rPr lang="ko-KR" altLang="en-US" dirty="0" err="1"/>
              <a:t>찾았으리라</a:t>
            </a:r>
            <a:r>
              <a:rPr lang="en-US" altLang="ko-KR" dirty="0"/>
              <a:t>(</a:t>
            </a:r>
            <a:r>
              <a:rPr lang="ko-KR" altLang="en-US" dirty="0"/>
              <a:t>눅 </a:t>
            </a:r>
            <a:r>
              <a:rPr lang="en-US" altLang="ko-KR" dirty="0"/>
              <a:t>19:23)</a:t>
            </a:r>
          </a:p>
          <a:p>
            <a:endParaRPr lang="en-US" altLang="ko-KR" dirty="0"/>
          </a:p>
          <a:p>
            <a:r>
              <a:rPr lang="ko-KR" altLang="en-US" dirty="0"/>
              <a:t>위와 같이 대출에 대한 내용은 성경 구절에서도 나타나는데</a:t>
            </a:r>
            <a:r>
              <a:rPr lang="en-US" altLang="ko-KR" dirty="0"/>
              <a:t>, </a:t>
            </a:r>
            <a:r>
              <a:rPr lang="ko-KR" altLang="en-US" dirty="0"/>
              <a:t>고대 이스라엘 사회에서도 돈을 꾸어주고 이자를 받는 </a:t>
            </a:r>
            <a:r>
              <a:rPr lang="ko-KR" altLang="en-US" dirty="0" err="1"/>
              <a:t>대부업이</a:t>
            </a:r>
            <a:r>
              <a:rPr lang="ko-KR" altLang="en-US" dirty="0"/>
              <a:t> 존재했음을 확인할 수 있다</a:t>
            </a:r>
            <a:r>
              <a:rPr lang="en-US" altLang="ko-KR" dirty="0"/>
              <a:t>.</a:t>
            </a:r>
          </a:p>
          <a:p>
            <a:endParaRPr lang="en-US" altLang="ko-KR" dirty="0"/>
          </a:p>
          <a:p>
            <a:endParaRPr lang="en-US" altLang="ko-KR" dirty="0"/>
          </a:p>
          <a:p>
            <a:r>
              <a:rPr lang="en-US" altLang="ko-KR" dirty="0"/>
              <a:t>[</a:t>
            </a:r>
            <a:r>
              <a:rPr lang="ko-KR" altLang="en-US" dirty="0"/>
              <a:t>고국천왕 </a:t>
            </a:r>
            <a:r>
              <a:rPr lang="en-US" altLang="ko-KR" dirty="0"/>
              <a:t>16</a:t>
            </a:r>
            <a:r>
              <a:rPr lang="ko-KR" altLang="en-US" dirty="0"/>
              <a:t>년</a:t>
            </a:r>
            <a:r>
              <a:rPr lang="en-US" altLang="ko-KR" dirty="0"/>
              <a:t>(194)] </a:t>
            </a:r>
            <a:r>
              <a:rPr lang="ko-KR" altLang="en-US" dirty="0"/>
              <a:t>왕이 담당 관청에 명하여 매년 봄 </a:t>
            </a:r>
            <a:r>
              <a:rPr lang="en-US" altLang="ko-KR" dirty="0"/>
              <a:t>3</a:t>
            </a:r>
            <a:r>
              <a:rPr lang="ko-KR" altLang="en-US" dirty="0"/>
              <a:t>월부터 가을 </a:t>
            </a:r>
            <a:r>
              <a:rPr lang="en-US" altLang="ko-KR" dirty="0"/>
              <a:t>7</a:t>
            </a:r>
            <a:r>
              <a:rPr lang="ko-KR" altLang="en-US" dirty="0"/>
              <a:t>월까지</a:t>
            </a:r>
            <a:r>
              <a:rPr lang="en-US" altLang="ko-KR" dirty="0"/>
              <a:t>, </a:t>
            </a:r>
            <a:r>
              <a:rPr lang="ko-KR" altLang="en-US" dirty="0"/>
              <a:t>관의 곡식을 내어 집안 식구</a:t>
            </a:r>
            <a:r>
              <a:rPr lang="en-US" altLang="ko-KR" dirty="0"/>
              <a:t>[</a:t>
            </a:r>
            <a:r>
              <a:rPr lang="ko-KR" altLang="en-US" dirty="0"/>
              <a:t>家口</a:t>
            </a:r>
            <a:r>
              <a:rPr lang="en-US" altLang="ko-KR" dirty="0"/>
              <a:t>]</a:t>
            </a:r>
            <a:r>
              <a:rPr lang="ko-KR" altLang="en-US" dirty="0"/>
              <a:t>의 많고 적음에 따라 차등 있게 </a:t>
            </a:r>
            <a:r>
              <a:rPr lang="ko-KR" altLang="en-US" b="1" u="sng" dirty="0"/>
              <a:t>곡식</a:t>
            </a:r>
            <a:r>
              <a:rPr lang="ko-KR" altLang="en-US" dirty="0"/>
              <a:t>을 꿔주도록</a:t>
            </a:r>
            <a:r>
              <a:rPr lang="en-US" altLang="ko-KR" dirty="0"/>
              <a:t>(</a:t>
            </a:r>
            <a:r>
              <a:rPr lang="ko-KR" altLang="en-US" dirty="0"/>
              <a:t>賑貸</a:t>
            </a:r>
            <a:r>
              <a:rPr lang="en-US" altLang="ko-KR" dirty="0"/>
              <a:t>) </a:t>
            </a:r>
            <a:r>
              <a:rPr lang="ko-KR" altLang="en-US" dirty="0"/>
              <a:t>하고</a:t>
            </a:r>
            <a:r>
              <a:rPr lang="en-US" altLang="ko-KR" dirty="0"/>
              <a:t>, </a:t>
            </a:r>
            <a:r>
              <a:rPr lang="ko-KR" altLang="en-US" dirty="0"/>
              <a:t>겨울 </a:t>
            </a:r>
            <a:r>
              <a:rPr lang="en-US" altLang="ko-KR" dirty="0"/>
              <a:t>10</a:t>
            </a:r>
            <a:r>
              <a:rPr lang="ko-KR" altLang="en-US" dirty="0"/>
              <a:t>월에 이르러 갚게 하는 것을 법식으로 삼았다</a:t>
            </a:r>
            <a:r>
              <a:rPr lang="en-US" altLang="ko-KR" dirty="0"/>
              <a:t>. </a:t>
            </a:r>
            <a:r>
              <a:rPr lang="ko-KR" altLang="en-US" dirty="0"/>
              <a:t>나라 사람 모두가 모두 크게 기뻐하였다</a:t>
            </a:r>
            <a:r>
              <a:rPr lang="en-US" altLang="ko-KR" dirty="0"/>
              <a:t>.</a:t>
            </a:r>
          </a:p>
          <a:p>
            <a:r>
              <a:rPr lang="en-US" altLang="ko-KR" dirty="0"/>
              <a:t>『</a:t>
            </a:r>
            <a:r>
              <a:rPr lang="ko-KR" altLang="en-US" dirty="0"/>
              <a:t>삼국사기</a:t>
            </a:r>
            <a:r>
              <a:rPr lang="en-US" altLang="ko-KR" dirty="0"/>
              <a:t>』</a:t>
            </a:r>
            <a:r>
              <a:rPr lang="ko-KR" altLang="en-US" dirty="0"/>
              <a:t>권</a:t>
            </a:r>
            <a:r>
              <a:rPr lang="en-US" altLang="ko-KR" dirty="0"/>
              <a:t>16, </a:t>
            </a:r>
            <a:r>
              <a:rPr lang="ko-KR" altLang="en-US" dirty="0"/>
              <a:t>「</a:t>
            </a:r>
            <a:r>
              <a:rPr lang="ko-KR" altLang="en-US" dirty="0" err="1"/>
              <a:t>고구려본기</a:t>
            </a:r>
            <a:r>
              <a:rPr lang="ko-KR" altLang="en-US" dirty="0"/>
              <a:t>」</a:t>
            </a:r>
            <a:r>
              <a:rPr lang="en-US" altLang="ko-KR" dirty="0"/>
              <a:t>4 </a:t>
            </a:r>
            <a:r>
              <a:rPr lang="ko-KR" altLang="en-US" dirty="0"/>
              <a:t>고국천왕 </a:t>
            </a:r>
            <a:r>
              <a:rPr lang="en-US" altLang="ko-KR" dirty="0"/>
              <a:t>16</a:t>
            </a:r>
            <a:r>
              <a:rPr lang="ko-KR" altLang="en-US" dirty="0"/>
              <a:t>년 中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A3BD6F-04E4-4720-94F2-978437DA08ED}"/>
              </a:ext>
            </a:extLst>
          </p:cNvPr>
          <p:cNvSpPr txBox="1"/>
          <p:nvPr/>
        </p:nvSpPr>
        <p:spPr>
          <a:xfrm>
            <a:off x="228600" y="76200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/>
              <a:t>실물 대여의 역사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2929711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37</a:t>
            </a:fld>
            <a:endParaRPr lang="en-US" altLang="ko-KR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814" y="152400"/>
            <a:ext cx="8090372" cy="6553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7294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38</a:t>
            </a:fld>
            <a:endParaRPr lang="en-US" altLang="ko-KR"/>
          </a:p>
        </p:txBody>
      </p:sp>
      <p:sp>
        <p:nvSpPr>
          <p:cNvPr id="3" name="직사각형 2"/>
          <p:cNvSpPr/>
          <p:nvPr/>
        </p:nvSpPr>
        <p:spPr>
          <a:xfrm>
            <a:off x="76200" y="1010483"/>
            <a:ext cx="89916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/>
              <a:t>장리</a:t>
            </a:r>
            <a:r>
              <a:rPr lang="en-US" altLang="ko-KR" dirty="0"/>
              <a:t>(</a:t>
            </a:r>
            <a:r>
              <a:rPr lang="ko-KR" altLang="en-US" dirty="0"/>
              <a:t>長利</a:t>
            </a:r>
            <a:r>
              <a:rPr lang="en-US" altLang="ko-KR" dirty="0"/>
              <a:t>)</a:t>
            </a:r>
            <a:r>
              <a:rPr lang="ko-KR" altLang="en-US" dirty="0"/>
              <a:t>의 사전적 의미는 ‘봄에 꾸어 준 </a:t>
            </a:r>
            <a:r>
              <a:rPr lang="ko-KR" altLang="en-US" b="1" u="sng" dirty="0"/>
              <a:t>곡식</a:t>
            </a:r>
            <a:r>
              <a:rPr lang="ko-KR" altLang="en-US" dirty="0"/>
              <a:t>에 대하여 가을에 그 절반을 이자로 쳐 받는 </a:t>
            </a:r>
            <a:r>
              <a:rPr lang="ko-KR" altLang="en-US" dirty="0" err="1"/>
              <a:t>변리’이다</a:t>
            </a:r>
            <a:r>
              <a:rPr lang="en-US" altLang="ko-KR" dirty="0"/>
              <a:t>. </a:t>
            </a:r>
            <a:r>
              <a:rPr lang="ko-KR" altLang="en-US" dirty="0"/>
              <a:t>이렇듯 장리는 빌려 준 원금의 </a:t>
            </a:r>
            <a:r>
              <a:rPr lang="en-US" altLang="ko-KR" dirty="0"/>
              <a:t>50%</a:t>
            </a:r>
            <a:r>
              <a:rPr lang="ko-KR" altLang="en-US" dirty="0"/>
              <a:t>에 달하는 비싼 이자를 물어야 한다</a:t>
            </a:r>
            <a:r>
              <a:rPr lang="en-US" altLang="ko-KR" dirty="0"/>
              <a:t>. </a:t>
            </a:r>
            <a:r>
              <a:rPr lang="ko-KR" altLang="en-US" dirty="0"/>
              <a:t>서산 지역에서 장리는 주로 쌀을 대상으로 이루어지는 것이 일반적이었으며</a:t>
            </a:r>
            <a:r>
              <a:rPr lang="en-US" altLang="ko-KR" dirty="0"/>
              <a:t>, </a:t>
            </a:r>
            <a:r>
              <a:rPr lang="ko-KR" altLang="en-US" dirty="0"/>
              <a:t>대개 가을걷이를 마치고 쌀을 빌리면 이듬해 같은 시기에 </a:t>
            </a:r>
            <a:r>
              <a:rPr lang="en-US" altLang="ko-KR" dirty="0"/>
              <a:t>50%</a:t>
            </a:r>
            <a:r>
              <a:rPr lang="ko-KR" altLang="en-US" dirty="0"/>
              <a:t>의 이자를 더하여 갚는 것이 관례이다</a:t>
            </a:r>
            <a:r>
              <a:rPr lang="en-US" altLang="ko-KR" dirty="0"/>
              <a:t>. </a:t>
            </a:r>
            <a:r>
              <a:rPr lang="ko-KR" altLang="en-US" dirty="0"/>
              <a:t>때문에 “</a:t>
            </a:r>
            <a:r>
              <a:rPr lang="ko-KR" altLang="en-US" dirty="0" err="1"/>
              <a:t>장리쌀</a:t>
            </a:r>
            <a:r>
              <a:rPr lang="ko-KR" altLang="en-US" dirty="0"/>
              <a:t> 빌려 먹고 기둥뿌리 빠진다</a:t>
            </a:r>
            <a:r>
              <a:rPr lang="en-US" altLang="ko-KR" dirty="0"/>
              <a:t>.”</a:t>
            </a:r>
            <a:r>
              <a:rPr lang="ko-KR" altLang="en-US" dirty="0"/>
              <a:t>라는 속설처럼 빌리는 사람의 입장에서는 적잖은 부담이었다</a:t>
            </a:r>
            <a:r>
              <a:rPr lang="en-US" altLang="ko-KR" dirty="0"/>
              <a:t>. </a:t>
            </a:r>
            <a:r>
              <a:rPr lang="ko-KR" altLang="en-US" dirty="0"/>
              <a:t>그럼에도 불구하고 장리는 지난날 가장 보편적인 대여 관행이었다</a:t>
            </a:r>
            <a:r>
              <a:rPr lang="en-US" altLang="ko-KR" dirty="0"/>
              <a:t>. </a:t>
            </a:r>
            <a:r>
              <a:rPr lang="ko-KR" altLang="en-US" dirty="0"/>
              <a:t>특히 은행이 없던 시절에 마을 내에 조직된 각종 계의 기금을 늘리고 재정을 관리하는 유용한 수단이었다</a:t>
            </a:r>
            <a:r>
              <a:rPr lang="en-US" altLang="ko-KR" dirty="0"/>
              <a:t>. </a:t>
            </a:r>
            <a:r>
              <a:rPr lang="ko-KR" altLang="en-US" dirty="0"/>
              <a:t>이에 비해 춘궁기에 개별적으로 부유한 지주에게 쌀을 빌려 먹는 경우 장리로 이자를 계산하지 않고 농번기에 품으로 갚는 고지가 성행했다</a:t>
            </a:r>
            <a:r>
              <a:rPr lang="en-US" altLang="ko-KR" dirty="0"/>
              <a:t>. </a:t>
            </a:r>
            <a:r>
              <a:rPr lang="ko-KR" altLang="en-US" dirty="0"/>
              <a:t>고지는 지주가 원하는 날짜에 모내기</a:t>
            </a:r>
            <a:r>
              <a:rPr lang="en-US" altLang="ko-KR" dirty="0"/>
              <a:t>·</a:t>
            </a:r>
            <a:r>
              <a:rPr lang="ko-KR" altLang="en-US" dirty="0"/>
              <a:t>김매기 등을 해 주는 관행이다</a:t>
            </a:r>
            <a:r>
              <a:rPr lang="en-US" altLang="ko-KR" dirty="0"/>
              <a:t>. </a:t>
            </a:r>
            <a:r>
              <a:rPr lang="ko-KR" altLang="en-US" dirty="0"/>
              <a:t>그런가 하면 흉년이 들어서 쌀이 귀한 해에는 ‘</a:t>
            </a:r>
            <a:r>
              <a:rPr lang="ko-KR" altLang="en-US" dirty="0" err="1"/>
              <a:t>맞장리</a:t>
            </a:r>
            <a:r>
              <a:rPr lang="ko-KR" altLang="en-US" dirty="0"/>
              <a:t>’ 혹은 ‘</a:t>
            </a:r>
            <a:r>
              <a:rPr lang="ko-KR" altLang="en-US" dirty="0" err="1"/>
              <a:t>곱장리’의</a:t>
            </a:r>
            <a:r>
              <a:rPr lang="ko-KR" altLang="en-US" dirty="0"/>
              <a:t> 관행도 있었다</a:t>
            </a:r>
            <a:r>
              <a:rPr lang="en-US" altLang="ko-KR" dirty="0"/>
              <a:t>. </a:t>
            </a:r>
            <a:r>
              <a:rPr lang="ko-KR" altLang="en-US" dirty="0"/>
              <a:t>이는 장리의 </a:t>
            </a:r>
            <a:r>
              <a:rPr lang="en-US" altLang="ko-KR" dirty="0"/>
              <a:t>2</a:t>
            </a:r>
            <a:r>
              <a:rPr lang="ko-KR" altLang="en-US" dirty="0"/>
              <a:t>배에 달하는 고리</a:t>
            </a:r>
            <a:r>
              <a:rPr lang="en-US" altLang="ko-KR" dirty="0"/>
              <a:t>(</a:t>
            </a:r>
            <a:r>
              <a:rPr lang="ko-KR" altLang="en-US" dirty="0"/>
              <a:t>高利</a:t>
            </a:r>
            <a:r>
              <a:rPr lang="en-US" altLang="ko-KR" dirty="0"/>
              <a:t>)</a:t>
            </a:r>
            <a:r>
              <a:rPr lang="ko-KR" altLang="en-US" dirty="0"/>
              <a:t>였다</a:t>
            </a:r>
            <a:r>
              <a:rPr lang="en-US" altLang="ko-KR" dirty="0"/>
              <a:t>. </a:t>
            </a:r>
            <a:r>
              <a:rPr lang="ko-KR" altLang="en-US" dirty="0"/>
              <a:t>따라서 쌀 한 말을 빌리면 </a:t>
            </a:r>
            <a:r>
              <a:rPr lang="en-US" altLang="ko-KR" dirty="0"/>
              <a:t>1</a:t>
            </a:r>
            <a:r>
              <a:rPr lang="ko-KR" altLang="en-US" dirty="0"/>
              <a:t>년 뒤에 원곡과 이자를 합해 두 말로 갚아야 한다</a:t>
            </a:r>
            <a:r>
              <a:rPr lang="en-US" altLang="ko-KR" dirty="0"/>
              <a:t>.</a:t>
            </a:r>
          </a:p>
          <a:p>
            <a:endParaRPr lang="en-US" altLang="ko-KR" dirty="0"/>
          </a:p>
          <a:p>
            <a:r>
              <a:rPr lang="en-US" altLang="ko-KR" dirty="0"/>
              <a:t>[</a:t>
            </a:r>
            <a:r>
              <a:rPr lang="ko-KR" altLang="en-US" dirty="0"/>
              <a:t>출처</a:t>
            </a:r>
            <a:r>
              <a:rPr lang="en-US" altLang="ko-KR" dirty="0"/>
              <a:t>] </a:t>
            </a:r>
            <a:r>
              <a:rPr lang="ko-KR" altLang="en-US" dirty="0"/>
              <a:t>한국학중앙연구원 </a:t>
            </a:r>
            <a:r>
              <a:rPr lang="en-US" altLang="ko-KR" dirty="0"/>
              <a:t>- </a:t>
            </a:r>
            <a:r>
              <a:rPr lang="ko-KR" altLang="en-US" dirty="0"/>
              <a:t>향토문화전자대전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C5FC4F-E1FD-4818-95FB-C8850567FD1A}"/>
              </a:ext>
            </a:extLst>
          </p:cNvPr>
          <p:cNvSpPr txBox="1"/>
          <p:nvPr/>
        </p:nvSpPr>
        <p:spPr>
          <a:xfrm>
            <a:off x="228600" y="76200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/>
              <a:t>실물 대여의 역사</a:t>
            </a:r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B848E4-7984-415C-AC78-7DFC1A97A18A}"/>
              </a:ext>
            </a:extLst>
          </p:cNvPr>
          <p:cNvSpPr txBox="1"/>
          <p:nvPr/>
        </p:nvSpPr>
        <p:spPr>
          <a:xfrm>
            <a:off x="304800" y="5722203"/>
            <a:ext cx="838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Symbol" panose="05050102010706020507" pitchFamily="18" charset="2"/>
              <a:buChar char="Þ"/>
            </a:pPr>
            <a:r>
              <a:rPr lang="ko-KR" altLang="en-US" sz="2400" dirty="0"/>
              <a:t>역사적으로 실물 대여는 생존에 필수적인 재화 제공</a:t>
            </a:r>
            <a:endParaRPr lang="en-US" altLang="ko-KR" sz="2400" dirty="0"/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ko-KR" altLang="en-US" sz="2400" b="1" dirty="0"/>
              <a:t>생활안정 자금</a:t>
            </a:r>
            <a:r>
              <a:rPr lang="en-US" altLang="ko-KR" sz="2400" b="1" dirty="0"/>
              <a:t>!!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182074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ADEE5D8-C654-4600-B356-782100699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포인트 대여 서비스</a:t>
            </a:r>
            <a:endParaRPr lang="en-US" dirty="0"/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3474CCC5-9D7E-4334-84CB-CE920E09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65AEE2-68D6-48A3-85B1-71BB7C5BC7FD}" type="slidenum">
              <a:rPr lang="ko-KR" altLang="en-US" smtClean="0"/>
              <a:pPr>
                <a:defRPr/>
              </a:pPr>
              <a:t>39</a:t>
            </a:fld>
            <a:endParaRPr lang="en-US" altLang="ko-KR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5EDEF757-85C2-4CC4-8466-A553596F6D94}"/>
              </a:ext>
            </a:extLst>
          </p:cNvPr>
          <p:cNvSpPr/>
          <p:nvPr/>
        </p:nvSpPr>
        <p:spPr>
          <a:xfrm>
            <a:off x="152400" y="1371600"/>
            <a:ext cx="8839200" cy="5109091"/>
          </a:xfrm>
          <a:prstGeom prst="rect">
            <a:avLst/>
          </a:prstGeom>
          <a:ln w="15875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endParaRPr lang="ko-KR" alt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ko-KR" altLang="en-US" dirty="0"/>
              <a:t>글로벌 </a:t>
            </a:r>
            <a:r>
              <a:rPr lang="ko-KR" altLang="en-US" dirty="0" err="1"/>
              <a:t>팬데믹을</a:t>
            </a:r>
            <a:r>
              <a:rPr lang="ko-KR" altLang="en-US" dirty="0"/>
              <a:t> 거치며 자영업자 등 소상공인의 자력 회복력 저하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ko-KR" altLang="en-US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ko-KR" altLang="en-US" dirty="0" err="1"/>
              <a:t>팬데믹</a:t>
            </a:r>
            <a:r>
              <a:rPr lang="ko-KR" altLang="en-US" dirty="0"/>
              <a:t> 완화에도 불구하고 </a:t>
            </a:r>
            <a:r>
              <a:rPr lang="en-US" altLang="ko-KR" dirty="0"/>
              <a:t>, </a:t>
            </a:r>
            <a:r>
              <a:rPr lang="ko-KR" altLang="en-US" dirty="0" err="1"/>
              <a:t>미중간</a:t>
            </a:r>
            <a:r>
              <a:rPr lang="ko-KR" altLang="en-US" dirty="0"/>
              <a:t> 무역분쟁</a:t>
            </a:r>
            <a:r>
              <a:rPr lang="en-US" altLang="ko-KR" dirty="0"/>
              <a:t>, </a:t>
            </a:r>
            <a:r>
              <a:rPr lang="ko-KR" altLang="en-US" dirty="0"/>
              <a:t>우크라이나 전쟁</a:t>
            </a:r>
            <a:r>
              <a:rPr lang="en-US" altLang="ko-KR" dirty="0"/>
              <a:t>, </a:t>
            </a:r>
            <a:r>
              <a:rPr lang="ko-KR" altLang="en-US" dirty="0"/>
              <a:t>중동 전쟁 등 대외 변수 지속 악화로 경기 회복 지연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ko-KR" alt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ko-KR" altLang="en-US" dirty="0"/>
              <a:t>대출 증가 및 금리 상승에 따라 금융 비용 부담 가중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ko-KR" altLang="en-US" dirty="0"/>
          </a:p>
          <a:p>
            <a:r>
              <a:rPr lang="ko-KR" altLang="en-US" sz="1400" dirty="0"/>
              <a:t>  * </a:t>
            </a:r>
            <a:r>
              <a:rPr lang="en-US" altLang="ko-KR" sz="1400" dirty="0"/>
              <a:t>2023.7.3. </a:t>
            </a:r>
            <a:r>
              <a:rPr lang="ko-KR" altLang="en-US" sz="1400" dirty="0" err="1"/>
              <a:t>한경협</a:t>
            </a:r>
            <a:r>
              <a:rPr lang="en-US" altLang="ko-KR" sz="1400" dirty="0"/>
              <a:t>(</a:t>
            </a:r>
            <a:r>
              <a:rPr lang="ko-KR" altLang="en-US" sz="1400" dirty="0"/>
              <a:t>구 전경련</a:t>
            </a:r>
            <a:r>
              <a:rPr lang="en-US" altLang="ko-KR" sz="1400" dirty="0"/>
              <a:t>) </a:t>
            </a:r>
            <a:r>
              <a:rPr lang="ko-KR" altLang="en-US" sz="1400" dirty="0"/>
              <a:t>조사에 의하면 자영업자의 </a:t>
            </a:r>
            <a:r>
              <a:rPr lang="en-US" altLang="ko-KR" sz="1400" dirty="0"/>
              <a:t>63.4%</a:t>
            </a:r>
            <a:r>
              <a:rPr lang="ko-KR" altLang="en-US" sz="1400" dirty="0"/>
              <a:t>는 올해 상반기 매출이 전년동기</a:t>
            </a:r>
            <a:r>
              <a:rPr lang="en-US" altLang="ko-KR" sz="1400" dirty="0"/>
              <a:t>(’22.</a:t>
            </a:r>
            <a:r>
              <a:rPr lang="ko-KR" altLang="en-US" sz="1400" dirty="0"/>
              <a:t>上</a:t>
            </a:r>
            <a:r>
              <a:rPr lang="en-US" altLang="ko-KR" sz="1400" dirty="0"/>
              <a:t>)</a:t>
            </a:r>
            <a:r>
              <a:rPr lang="ko-KR" altLang="en-US" sz="1400" dirty="0"/>
              <a:t>대비 감소했다고 답변</a:t>
            </a:r>
            <a:r>
              <a:rPr lang="en-US" altLang="ko-KR" sz="1400" dirty="0"/>
              <a:t>, </a:t>
            </a:r>
            <a:r>
              <a:rPr lang="ko-KR" altLang="en-US" sz="1400" dirty="0"/>
              <a:t>하반기도 경영실적 악화 예상</a:t>
            </a:r>
            <a:r>
              <a:rPr lang="en-US" altLang="ko-KR" sz="1400" dirty="0"/>
              <a:t>. </a:t>
            </a:r>
          </a:p>
          <a:p>
            <a:r>
              <a:rPr lang="en-US" altLang="ko-KR" sz="1400" dirty="0"/>
              <a:t>  * </a:t>
            </a:r>
            <a:r>
              <a:rPr lang="ko-KR" altLang="en-US" sz="1400" dirty="0"/>
              <a:t>자영업자 </a:t>
            </a:r>
            <a:r>
              <a:rPr lang="en-US" altLang="ko-KR" sz="1400" dirty="0"/>
              <a:t>51.2%</a:t>
            </a:r>
            <a:r>
              <a:rPr lang="ko-KR" altLang="en-US" sz="1400" dirty="0"/>
              <a:t>는 올해 초에 비해 대출금액이 증가했다고 응답</a:t>
            </a:r>
            <a:r>
              <a:rPr lang="en-US" altLang="ko-KR" sz="1400" dirty="0"/>
              <a:t>, </a:t>
            </a:r>
            <a:r>
              <a:rPr lang="ko-KR" altLang="en-US" sz="1400" dirty="0"/>
              <a:t>대출 증가 이유로는 임차료</a:t>
            </a:r>
            <a:r>
              <a:rPr lang="en-US" altLang="ko-KR" sz="1400" dirty="0"/>
              <a:t>, </a:t>
            </a:r>
            <a:r>
              <a:rPr lang="ko-KR" altLang="en-US" sz="1400" dirty="0"/>
              <a:t>인건비</a:t>
            </a:r>
            <a:r>
              <a:rPr lang="en-US" altLang="ko-KR" sz="1400" dirty="0"/>
              <a:t>, </a:t>
            </a:r>
            <a:r>
              <a:rPr lang="ko-KR" altLang="en-US" sz="1400" dirty="0"/>
              <a:t>공공요금 등 고정비 지출</a:t>
            </a:r>
            <a:r>
              <a:rPr lang="en-US" altLang="ko-KR" sz="1400" dirty="0"/>
              <a:t>(46.9%), ▸</a:t>
            </a:r>
            <a:r>
              <a:rPr lang="ko-KR" altLang="en-US" sz="1400" dirty="0"/>
              <a:t>기존 대출이자 상환</a:t>
            </a:r>
            <a:r>
              <a:rPr lang="en-US" altLang="ko-KR" sz="1400" dirty="0"/>
              <a:t>(25.0%), </a:t>
            </a:r>
            <a:r>
              <a:rPr lang="ko-KR" altLang="en-US" sz="1400" dirty="0"/>
              <a:t>원자재</a:t>
            </a:r>
            <a:r>
              <a:rPr lang="en-US" altLang="ko-KR" sz="1400" dirty="0"/>
              <a:t>·</a:t>
            </a:r>
            <a:r>
              <a:rPr lang="ko-KR" altLang="en-US" sz="1400" dirty="0"/>
              <a:t>재료비 지출</a:t>
            </a:r>
            <a:r>
              <a:rPr lang="en-US" altLang="ko-KR" sz="1400" dirty="0"/>
              <a:t>(15.2%) </a:t>
            </a:r>
            <a:r>
              <a:rPr lang="ko-KR" altLang="en-US" sz="1400" dirty="0"/>
              <a:t>등 주로 기존 사업 유지를 위한 대출이 많음</a:t>
            </a:r>
          </a:p>
          <a:p>
            <a:r>
              <a:rPr lang="ko-KR" altLang="en-US" sz="1400" dirty="0"/>
              <a:t>  * 국내 </a:t>
            </a:r>
            <a:r>
              <a:rPr lang="en-US" altLang="ko-KR" sz="1400" dirty="0"/>
              <a:t>20</a:t>
            </a:r>
            <a:r>
              <a:rPr lang="ko-KR" altLang="en-US" sz="1400" dirty="0"/>
              <a:t>개 은행의 </a:t>
            </a:r>
            <a:r>
              <a:rPr lang="en-US" altLang="ko-KR" sz="1400" dirty="0"/>
              <a:t>'</a:t>
            </a:r>
            <a:r>
              <a:rPr lang="ko-KR" altLang="en-US" sz="1400" dirty="0"/>
              <a:t>소상공인 등 개인사업자 대출 건수는 </a:t>
            </a:r>
            <a:r>
              <a:rPr lang="en-US" altLang="ko-KR" sz="1400" dirty="0"/>
              <a:t>2020</a:t>
            </a:r>
            <a:r>
              <a:rPr lang="ko-KR" altLang="en-US" sz="1400" dirty="0"/>
              <a:t>년 </a:t>
            </a:r>
            <a:r>
              <a:rPr lang="en-US" altLang="ko-KR" sz="1400" dirty="0"/>
              <a:t>353</a:t>
            </a:r>
            <a:r>
              <a:rPr lang="ko-KR" altLang="en-US" sz="1400" dirty="0" err="1"/>
              <a:t>만건에서</a:t>
            </a:r>
            <a:r>
              <a:rPr lang="ko-KR" altLang="en-US" sz="1400" dirty="0"/>
              <a:t> </a:t>
            </a:r>
            <a:r>
              <a:rPr lang="en-US" altLang="ko-KR" sz="1400" dirty="0"/>
              <a:t>2022</a:t>
            </a:r>
            <a:r>
              <a:rPr lang="ko-KR" altLang="en-US" sz="1400" dirty="0"/>
              <a:t>년 </a:t>
            </a:r>
            <a:r>
              <a:rPr lang="en-US" altLang="ko-KR" sz="1400" dirty="0"/>
              <a:t>454</a:t>
            </a:r>
            <a:r>
              <a:rPr lang="ko-KR" altLang="en-US" sz="1400" dirty="0"/>
              <a:t>만</a:t>
            </a:r>
            <a:r>
              <a:rPr lang="en-US" altLang="ko-KR" sz="1400" dirty="0"/>
              <a:t>7000</a:t>
            </a:r>
            <a:r>
              <a:rPr lang="ko-KR" altLang="en-US" sz="1400" dirty="0"/>
              <a:t>건</a:t>
            </a:r>
            <a:r>
              <a:rPr lang="en-US" altLang="ko-KR" sz="1400" dirty="0"/>
              <a:t>(</a:t>
            </a:r>
            <a:r>
              <a:rPr lang="ko-KR" altLang="en-US" sz="1400" dirty="0"/>
              <a:t>전체 기업대출의 </a:t>
            </a:r>
            <a:r>
              <a:rPr lang="en-US" altLang="ko-KR" sz="1400" dirty="0"/>
              <a:t>77.6%)</a:t>
            </a:r>
            <a:r>
              <a:rPr lang="ko-KR" altLang="en-US" sz="1400" dirty="0"/>
              <a:t>으로</a:t>
            </a:r>
            <a:r>
              <a:rPr lang="en-US" altLang="ko-KR" sz="1400" dirty="0"/>
              <a:t>, </a:t>
            </a:r>
            <a:r>
              <a:rPr lang="ko-KR" altLang="en-US" sz="1400" dirty="0"/>
              <a:t>올해 </a:t>
            </a:r>
            <a:r>
              <a:rPr lang="en-US" altLang="ko-KR" sz="1400" dirty="0"/>
              <a:t>9</a:t>
            </a:r>
            <a:r>
              <a:rPr lang="ko-KR" altLang="en-US" sz="1400" dirty="0"/>
              <a:t>월까지 이미 </a:t>
            </a:r>
            <a:r>
              <a:rPr lang="en-US" altLang="ko-KR" sz="1400" dirty="0"/>
              <a:t>453</a:t>
            </a:r>
            <a:r>
              <a:rPr lang="ko-KR" altLang="en-US" sz="1400" dirty="0"/>
              <a:t>만</a:t>
            </a:r>
            <a:r>
              <a:rPr lang="en-US" altLang="ko-KR" sz="1400" dirty="0"/>
              <a:t>7000</a:t>
            </a:r>
            <a:r>
              <a:rPr lang="ko-KR" altLang="en-US" sz="1400" dirty="0"/>
              <a:t>건으로 증가</a:t>
            </a:r>
          </a:p>
          <a:p>
            <a:r>
              <a:rPr lang="ko-KR" altLang="en-US" sz="1400" dirty="0"/>
              <a:t>  * 소상공인 등 개인사업자 대출잔액은 </a:t>
            </a:r>
            <a:r>
              <a:rPr lang="en-US" altLang="ko-KR" sz="1400" dirty="0"/>
              <a:t>2020</a:t>
            </a:r>
            <a:r>
              <a:rPr lang="ko-KR" altLang="en-US" sz="1400" dirty="0"/>
              <a:t>년 </a:t>
            </a:r>
            <a:r>
              <a:rPr lang="en-US" altLang="ko-KR" sz="1400" dirty="0"/>
              <a:t>386</a:t>
            </a:r>
            <a:r>
              <a:rPr lang="ko-KR" altLang="en-US" sz="1400" dirty="0"/>
              <a:t>조 </a:t>
            </a:r>
            <a:r>
              <a:rPr lang="en-US" altLang="ko-KR" sz="1400" dirty="0"/>
              <a:t>1000</a:t>
            </a:r>
            <a:r>
              <a:rPr lang="ko-KR" altLang="en-US" sz="1400" dirty="0"/>
              <a:t>억원에서 </a:t>
            </a:r>
            <a:r>
              <a:rPr lang="en-US" altLang="ko-KR" sz="1400" dirty="0"/>
              <a:t>2022</a:t>
            </a:r>
            <a:r>
              <a:rPr lang="ko-KR" altLang="en-US" sz="1400" dirty="0"/>
              <a:t>년 </a:t>
            </a:r>
            <a:r>
              <a:rPr lang="en-US" altLang="ko-KR" sz="1400" dirty="0"/>
              <a:t>442</a:t>
            </a:r>
            <a:r>
              <a:rPr lang="ko-KR" altLang="en-US" sz="1400" dirty="0"/>
              <a:t>조 </a:t>
            </a:r>
            <a:r>
              <a:rPr lang="en-US" altLang="ko-KR" sz="1400" dirty="0"/>
              <a:t>7000</a:t>
            </a:r>
            <a:r>
              <a:rPr lang="ko-KR" altLang="en-US" sz="1400" dirty="0"/>
              <a:t>억원으로</a:t>
            </a:r>
            <a:r>
              <a:rPr lang="en-US" altLang="ko-KR" sz="1400" dirty="0"/>
              <a:t>, </a:t>
            </a:r>
            <a:r>
              <a:rPr lang="ko-KR" altLang="en-US" sz="1400" dirty="0"/>
              <a:t>올 </a:t>
            </a:r>
            <a:r>
              <a:rPr lang="en-US" altLang="ko-KR" sz="1400" dirty="0"/>
              <a:t>9</a:t>
            </a:r>
            <a:r>
              <a:rPr lang="ko-KR" altLang="en-US" sz="1400" dirty="0"/>
              <a:t>월말 현재 </a:t>
            </a:r>
            <a:r>
              <a:rPr lang="en-US" altLang="ko-KR" sz="1400" dirty="0"/>
              <a:t>448</a:t>
            </a:r>
            <a:r>
              <a:rPr lang="ko-KR" altLang="en-US" sz="1400" dirty="0"/>
              <a:t>조 </a:t>
            </a:r>
            <a:r>
              <a:rPr lang="en-US" altLang="ko-KR" sz="1400" dirty="0"/>
              <a:t>9000</a:t>
            </a:r>
            <a:r>
              <a:rPr lang="ko-KR" altLang="en-US" sz="1400" dirty="0"/>
              <a:t>억원으로 증가</a:t>
            </a:r>
          </a:p>
          <a:p>
            <a:r>
              <a:rPr lang="ko-KR" altLang="en-US" sz="1400" dirty="0"/>
              <a:t>  * 전체 기업대출 평균 금리는 </a:t>
            </a:r>
            <a:r>
              <a:rPr lang="en-US" altLang="ko-KR" sz="1400" dirty="0"/>
              <a:t>2020</a:t>
            </a:r>
            <a:r>
              <a:rPr lang="ko-KR" altLang="en-US" sz="1400" dirty="0"/>
              <a:t>년 </a:t>
            </a:r>
            <a:r>
              <a:rPr lang="en-US" altLang="ko-KR" sz="1400" dirty="0"/>
              <a:t>2.70%</a:t>
            </a:r>
            <a:r>
              <a:rPr lang="ko-KR" altLang="en-US" sz="1400" dirty="0"/>
              <a:t>에 불과했지만 올 </a:t>
            </a:r>
            <a:r>
              <a:rPr lang="en-US" altLang="ko-KR" sz="1400" dirty="0"/>
              <a:t>9</a:t>
            </a:r>
            <a:r>
              <a:rPr lang="ko-KR" altLang="en-US" sz="1400" dirty="0"/>
              <a:t>월말 현재 </a:t>
            </a:r>
            <a:r>
              <a:rPr lang="en-US" altLang="ko-KR" sz="1400" dirty="0"/>
              <a:t>5.02%</a:t>
            </a:r>
            <a:r>
              <a:rPr lang="ko-KR" altLang="en-US" sz="1400" dirty="0"/>
              <a:t>로 두 배 가까이 급증</a:t>
            </a:r>
            <a:r>
              <a:rPr lang="en-US" altLang="ko-KR" sz="1400" dirty="0"/>
              <a:t>. </a:t>
            </a:r>
            <a:r>
              <a:rPr lang="ko-KR" altLang="en-US" sz="1400" dirty="0"/>
              <a:t>특히 소상공인 등 개인사업자의 대출 평균 금리는 </a:t>
            </a:r>
            <a:r>
              <a:rPr lang="en-US" altLang="ko-KR" sz="1400" dirty="0"/>
              <a:t>2020</a:t>
            </a:r>
            <a:r>
              <a:rPr lang="ko-KR" altLang="en-US" sz="1400" dirty="0"/>
              <a:t>년 </a:t>
            </a:r>
            <a:r>
              <a:rPr lang="en-US" altLang="ko-KR" sz="1400" dirty="0"/>
              <a:t>2.70%</a:t>
            </a:r>
            <a:r>
              <a:rPr lang="ko-KR" altLang="en-US" sz="1400" dirty="0"/>
              <a:t>에서 올 </a:t>
            </a:r>
            <a:r>
              <a:rPr lang="en-US" altLang="ko-KR" sz="1400" dirty="0"/>
              <a:t>9</a:t>
            </a:r>
            <a:r>
              <a:rPr lang="ko-KR" altLang="en-US" sz="1400" dirty="0"/>
              <a:t>월말 </a:t>
            </a:r>
            <a:r>
              <a:rPr lang="en-US" altLang="ko-KR" sz="1400" dirty="0"/>
              <a:t>5.21%</a:t>
            </a:r>
            <a:r>
              <a:rPr lang="ko-KR" altLang="en-US" sz="1400" dirty="0"/>
              <a:t>로 증가</a:t>
            </a:r>
          </a:p>
          <a:p>
            <a:r>
              <a:rPr lang="ko-KR" altLang="en-US" sz="1400" dirty="0"/>
              <a:t>  * 올 </a:t>
            </a:r>
            <a:r>
              <a:rPr lang="en-US" altLang="ko-KR" sz="1400" dirty="0"/>
              <a:t>9</a:t>
            </a:r>
            <a:r>
              <a:rPr lang="ko-KR" altLang="en-US" sz="1400" dirty="0"/>
              <a:t>월말 기준</a:t>
            </a:r>
            <a:r>
              <a:rPr lang="en-US" altLang="ko-KR" sz="1400" dirty="0"/>
              <a:t>, </a:t>
            </a:r>
            <a:r>
              <a:rPr lang="ko-KR" altLang="en-US" sz="1400" dirty="0"/>
              <a:t>소상공인 등 개인사업자 대출 평균 금리가 가장 높은 은행은 토스뱅크 </a:t>
            </a:r>
            <a:r>
              <a:rPr lang="en-US" altLang="ko-KR" sz="1400" dirty="0"/>
              <a:t>7.79%, </a:t>
            </a:r>
            <a:r>
              <a:rPr lang="ko-KR" altLang="en-US" sz="1400" dirty="0"/>
              <a:t>이어서 카카오뱅크 </a:t>
            </a:r>
            <a:r>
              <a:rPr lang="en-US" altLang="ko-KR" sz="1400" dirty="0"/>
              <a:t>6.08%, </a:t>
            </a:r>
            <a:r>
              <a:rPr lang="ko-KR" altLang="en-US" sz="1400" dirty="0" err="1"/>
              <a:t>씨티은행</a:t>
            </a:r>
            <a:r>
              <a:rPr lang="ko-KR" altLang="en-US" sz="1400" dirty="0"/>
              <a:t> </a:t>
            </a:r>
            <a:r>
              <a:rPr lang="en-US" altLang="ko-KR" sz="1400" dirty="0"/>
              <a:t>6.06% </a:t>
            </a:r>
            <a:r>
              <a:rPr lang="ko-KR" altLang="en-US" sz="1400" dirty="0"/>
              <a:t>등의 순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C8FC9E5D-2CEF-4B9F-8C19-BEBC59E59257}"/>
              </a:ext>
            </a:extLst>
          </p:cNvPr>
          <p:cNvSpPr/>
          <p:nvPr/>
        </p:nvSpPr>
        <p:spPr>
          <a:xfrm>
            <a:off x="3505200" y="1186934"/>
            <a:ext cx="1752600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r>
              <a:rPr lang="en-US" altLang="ko-KR" sz="2400" dirty="0"/>
              <a:t>&lt;</a:t>
            </a:r>
            <a:r>
              <a:rPr lang="ko-KR" altLang="en-US" sz="2400" dirty="0"/>
              <a:t>검토 배경</a:t>
            </a:r>
            <a:r>
              <a:rPr lang="en-US" altLang="ko-KR" sz="2400" dirty="0"/>
              <a:t>&gt;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007289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4CA1B955-9766-4936-B6D4-D9663B28D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4</a:t>
            </a:fld>
            <a:endParaRPr lang="en-US" altLang="ko-KR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04416794-F15F-4925-9CED-0E3ED452EA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5147" y="0"/>
            <a:ext cx="3513705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844B3B2-F4D5-4793-B51D-5335287E723E}"/>
              </a:ext>
            </a:extLst>
          </p:cNvPr>
          <p:cNvSpPr txBox="1"/>
          <p:nvPr/>
        </p:nvSpPr>
        <p:spPr>
          <a:xfrm>
            <a:off x="2812273" y="2070340"/>
            <a:ext cx="2140728" cy="1371600"/>
          </a:xfrm>
          <a:prstGeom prst="rect">
            <a:avLst/>
          </a:prstGeom>
          <a:noFill/>
          <a:ln w="34925">
            <a:solidFill>
              <a:schemeClr val="accent2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70D0D2-6829-48A7-B265-DC3783FABD56}"/>
              </a:ext>
            </a:extLst>
          </p:cNvPr>
          <p:cNvSpPr txBox="1"/>
          <p:nvPr/>
        </p:nvSpPr>
        <p:spPr>
          <a:xfrm>
            <a:off x="4109594" y="1981200"/>
            <a:ext cx="2219257" cy="1600200"/>
          </a:xfrm>
          <a:prstGeom prst="rect">
            <a:avLst/>
          </a:prstGeom>
          <a:noFill/>
          <a:ln w="34925">
            <a:solidFill>
              <a:srgbClr val="FF0000"/>
            </a:solidFill>
            <a:prstDash val="sysDash"/>
          </a:ln>
        </p:spPr>
        <p:txBody>
          <a:bodyPr wrap="square" rtlCol="0">
            <a:noAutofit/>
          </a:bodyPr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39426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ADEE5D8-C654-4600-B356-782100699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포인트 대여 서비스</a:t>
            </a:r>
            <a:endParaRPr lang="en-US" dirty="0"/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3474CCC5-9D7E-4334-84CB-CE920E09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65AEE2-68D6-48A3-85B1-71BB7C5BC7FD}" type="slidenum">
              <a:rPr lang="ko-KR" altLang="en-US" smtClean="0"/>
              <a:pPr>
                <a:defRPr/>
              </a:pPr>
              <a:t>40</a:t>
            </a:fld>
            <a:endParaRPr lang="en-US" altLang="ko-KR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5EDEF757-85C2-4CC4-8466-A553596F6D94}"/>
              </a:ext>
            </a:extLst>
          </p:cNvPr>
          <p:cNvSpPr/>
          <p:nvPr/>
        </p:nvSpPr>
        <p:spPr>
          <a:xfrm>
            <a:off x="152400" y="1371600"/>
            <a:ext cx="8839200" cy="5232202"/>
          </a:xfrm>
          <a:prstGeom prst="rect">
            <a:avLst/>
          </a:prstGeom>
          <a:ln w="15875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endParaRPr lang="ko-KR" alt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ko-KR" altLang="en-US" dirty="0"/>
              <a:t>일부 </a:t>
            </a:r>
            <a:r>
              <a:rPr lang="ko-KR" altLang="en-US" dirty="0" err="1"/>
              <a:t>빅테크</a:t>
            </a:r>
            <a:r>
              <a:rPr lang="ko-KR" altLang="en-US" dirty="0"/>
              <a:t> 기업을 중심으로 기존 금융회사와 협업하여 </a:t>
            </a:r>
            <a:r>
              <a:rPr lang="en-US" altLang="ko-KR" dirty="0"/>
              <a:t>e-commerce </a:t>
            </a:r>
            <a:r>
              <a:rPr lang="ko-KR" altLang="en-US" dirty="0"/>
              <a:t>플랫폼 </a:t>
            </a:r>
            <a:r>
              <a:rPr lang="ko-KR" altLang="en-US" dirty="0" err="1"/>
              <a:t>입점업체에</a:t>
            </a:r>
            <a:r>
              <a:rPr lang="ko-KR" altLang="en-US" dirty="0"/>
              <a:t> 대출 상품 제공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ko-KR" altLang="en-US" dirty="0"/>
          </a:p>
          <a:p>
            <a:r>
              <a:rPr lang="ko-KR" altLang="en-US" dirty="0"/>
              <a:t>예시</a:t>
            </a:r>
            <a:r>
              <a:rPr lang="en-US" altLang="ko-KR" dirty="0"/>
              <a:t>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altLang="ko-KR" dirty="0"/>
          </a:p>
          <a:p>
            <a:r>
              <a:rPr lang="en-US" altLang="ko-KR" dirty="0"/>
              <a:t>  ① A</a:t>
            </a:r>
            <a:r>
              <a:rPr lang="ko-KR" altLang="en-US" dirty="0"/>
              <a:t>은행 </a:t>
            </a:r>
            <a:r>
              <a:rPr lang="en-US" altLang="ko-KR" dirty="0"/>
              <a:t>e</a:t>
            </a:r>
            <a:r>
              <a:rPr lang="ko-KR" altLang="en-US" dirty="0"/>
              <a:t>커머스 소상공인 성공 </a:t>
            </a:r>
            <a:r>
              <a:rPr lang="ko-KR" altLang="en-US" dirty="0" err="1"/>
              <a:t>보증부대출</a:t>
            </a:r>
            <a:r>
              <a:rPr lang="en-US" altLang="ko-KR" dirty="0"/>
              <a:t>: </a:t>
            </a:r>
            <a:r>
              <a:rPr lang="ko-KR" altLang="en-US" dirty="0"/>
              <a:t>최대한도 </a:t>
            </a:r>
            <a:r>
              <a:rPr lang="en-US" altLang="ko-KR" dirty="0"/>
              <a:t>1</a:t>
            </a:r>
            <a:r>
              <a:rPr lang="ko-KR" altLang="en-US" dirty="0"/>
              <a:t>억원</a:t>
            </a:r>
            <a:r>
              <a:rPr lang="en-US" altLang="ko-KR" dirty="0"/>
              <a:t>. </a:t>
            </a:r>
            <a:r>
              <a:rPr lang="ko-KR" altLang="en-US" dirty="0"/>
              <a:t>금리 </a:t>
            </a:r>
            <a:r>
              <a:rPr lang="en-US" altLang="ko-KR" dirty="0"/>
              <a:t>4.76~5.97%</a:t>
            </a:r>
          </a:p>
          <a:p>
            <a:r>
              <a:rPr lang="en-US" altLang="ko-KR" dirty="0"/>
              <a:t>  ② B</a:t>
            </a:r>
            <a:r>
              <a:rPr lang="ko-KR" altLang="en-US" dirty="0"/>
              <a:t>은행 </a:t>
            </a:r>
            <a:r>
              <a:rPr lang="en-US" altLang="ko-KR" dirty="0"/>
              <a:t>b </a:t>
            </a:r>
            <a:r>
              <a:rPr lang="ko-KR" altLang="en-US" dirty="0"/>
              <a:t>대출</a:t>
            </a:r>
            <a:r>
              <a:rPr lang="en-US" altLang="ko-KR" dirty="0"/>
              <a:t>: </a:t>
            </a:r>
            <a:r>
              <a:rPr lang="ko-KR" altLang="en-US" dirty="0"/>
              <a:t>최대한도 </a:t>
            </a:r>
            <a:r>
              <a:rPr lang="en-US" altLang="ko-KR" dirty="0"/>
              <a:t>4,000 </a:t>
            </a:r>
            <a:r>
              <a:rPr lang="ko-KR" altLang="en-US" dirty="0"/>
              <a:t>만원</a:t>
            </a:r>
            <a:r>
              <a:rPr lang="en-US" altLang="ko-KR" dirty="0"/>
              <a:t>. </a:t>
            </a:r>
            <a:r>
              <a:rPr lang="ko-KR" altLang="en-US" dirty="0"/>
              <a:t>금리 </a:t>
            </a:r>
            <a:r>
              <a:rPr lang="en-US" altLang="ko-KR" dirty="0"/>
              <a:t>6.44~14.00%</a:t>
            </a:r>
          </a:p>
          <a:p>
            <a:r>
              <a:rPr lang="en-US" altLang="ko-KR" dirty="0"/>
              <a:t>  ③ C</a:t>
            </a:r>
            <a:r>
              <a:rPr lang="ko-KR" altLang="en-US" dirty="0"/>
              <a:t>캐피탈 </a:t>
            </a:r>
            <a:r>
              <a:rPr lang="en-US" altLang="ko-KR" dirty="0"/>
              <a:t>c </a:t>
            </a:r>
            <a:r>
              <a:rPr lang="ko-KR" altLang="en-US" dirty="0"/>
              <a:t>대출</a:t>
            </a:r>
            <a:r>
              <a:rPr lang="en-US" altLang="ko-KR" dirty="0"/>
              <a:t>. </a:t>
            </a:r>
            <a:r>
              <a:rPr lang="ko-KR" altLang="en-US" dirty="0"/>
              <a:t>최대한도 </a:t>
            </a:r>
            <a:r>
              <a:rPr lang="en-US" altLang="ko-KR" dirty="0"/>
              <a:t>5,000 </a:t>
            </a:r>
            <a:r>
              <a:rPr lang="ko-KR" altLang="en-US" dirty="0"/>
              <a:t>만원</a:t>
            </a:r>
            <a:r>
              <a:rPr lang="en-US" altLang="ko-KR" dirty="0"/>
              <a:t>. </a:t>
            </a:r>
            <a:r>
              <a:rPr lang="ko-KR" altLang="en-US" dirty="0"/>
              <a:t>금리 </a:t>
            </a:r>
            <a:r>
              <a:rPr lang="en-US" altLang="ko-KR" dirty="0"/>
              <a:t>8.7~17.6%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altLang="ko-KR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ko-KR" altLang="en-US" b="1" dirty="0">
                <a:solidFill>
                  <a:srgbClr val="C00000"/>
                </a:solidFill>
              </a:rPr>
              <a:t>단</a:t>
            </a:r>
            <a:r>
              <a:rPr lang="en-US" altLang="ko-KR" b="1" dirty="0">
                <a:solidFill>
                  <a:srgbClr val="C00000"/>
                </a:solidFill>
              </a:rPr>
              <a:t>, A </a:t>
            </a:r>
            <a:r>
              <a:rPr lang="ko-KR" altLang="en-US" b="1" dirty="0">
                <a:solidFill>
                  <a:srgbClr val="C00000"/>
                </a:solidFill>
              </a:rPr>
              <a:t>대출은 저리이나 </a:t>
            </a:r>
            <a:r>
              <a:rPr lang="ko-KR" altLang="en-US" b="1" dirty="0" err="1">
                <a:solidFill>
                  <a:srgbClr val="C00000"/>
                </a:solidFill>
              </a:rPr>
              <a:t>보증부이고</a:t>
            </a:r>
            <a:r>
              <a:rPr lang="en-US" altLang="ko-KR" b="1" dirty="0">
                <a:solidFill>
                  <a:srgbClr val="C00000"/>
                </a:solidFill>
              </a:rPr>
              <a:t>, B/C </a:t>
            </a:r>
            <a:r>
              <a:rPr lang="ko-KR" altLang="en-US" b="1" dirty="0">
                <a:solidFill>
                  <a:srgbClr val="C00000"/>
                </a:solidFill>
              </a:rPr>
              <a:t>대출은 최저 </a:t>
            </a:r>
            <a:r>
              <a:rPr lang="en-US" altLang="ko-KR" b="1" dirty="0">
                <a:solidFill>
                  <a:srgbClr val="C00000"/>
                </a:solidFill>
              </a:rPr>
              <a:t>6.44%</a:t>
            </a:r>
            <a:r>
              <a:rPr lang="ko-KR" altLang="en-US" b="1" dirty="0">
                <a:solidFill>
                  <a:srgbClr val="C00000"/>
                </a:solidFill>
              </a:rPr>
              <a:t>에서 최고 </a:t>
            </a:r>
            <a:r>
              <a:rPr lang="en-US" altLang="ko-KR" b="1" dirty="0">
                <a:solidFill>
                  <a:srgbClr val="C00000"/>
                </a:solidFill>
              </a:rPr>
              <a:t>17.6%</a:t>
            </a:r>
            <a:r>
              <a:rPr lang="ko-KR" altLang="en-US" b="1" dirty="0">
                <a:solidFill>
                  <a:srgbClr val="C00000"/>
                </a:solidFill>
              </a:rPr>
              <a:t>로 상대적으로 </a:t>
            </a:r>
            <a:r>
              <a:rPr lang="ko-KR" altLang="en-US" b="1" dirty="0" err="1">
                <a:solidFill>
                  <a:srgbClr val="C00000"/>
                </a:solidFill>
              </a:rPr>
              <a:t>저신용</a:t>
            </a:r>
            <a:r>
              <a:rPr lang="ko-KR" altLang="en-US" b="1" dirty="0">
                <a:solidFill>
                  <a:srgbClr val="C00000"/>
                </a:solidFill>
              </a:rPr>
              <a:t> 소상공인 입장에서는 감당하기 어려운 수준</a:t>
            </a:r>
            <a:r>
              <a:rPr lang="en-US" altLang="ko-KR" b="1" dirty="0">
                <a:solidFill>
                  <a:srgbClr val="C00000"/>
                </a:solidFill>
              </a:rPr>
              <a:t>….</a:t>
            </a:r>
            <a:endParaRPr lang="ko-KR" altLang="en-US" b="1" dirty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ko-KR" altLang="en-US" dirty="0"/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ko-KR" altLang="en-US" sz="2000" dirty="0"/>
              <a:t>이에</a:t>
            </a:r>
            <a:r>
              <a:rPr lang="en-US" altLang="ko-KR" sz="2000" dirty="0"/>
              <a:t>, e-commerce </a:t>
            </a:r>
            <a:r>
              <a:rPr lang="ko-KR" altLang="en-US" sz="2000" dirty="0"/>
              <a:t>플랫폼 생태계를 활용하여</a:t>
            </a:r>
            <a:r>
              <a:rPr lang="en-US" altLang="ko-KR" sz="2000" dirty="0"/>
              <a:t>, </a:t>
            </a:r>
            <a:r>
              <a:rPr lang="ko-KR" altLang="en-US" sz="2000" dirty="0"/>
              <a:t>입점 소상공인에게 </a:t>
            </a:r>
            <a:r>
              <a:rPr lang="en-US" altLang="ko-KR" sz="2000" dirty="0"/>
              <a:t>(1) </a:t>
            </a:r>
            <a:r>
              <a:rPr lang="ko-KR" altLang="en-US" sz="2000" b="1" dirty="0"/>
              <a:t>타 스토어 제공 물품 </a:t>
            </a:r>
            <a:r>
              <a:rPr lang="ko-KR" altLang="en-US" sz="2000" dirty="0"/>
              <a:t>및 </a:t>
            </a:r>
            <a:r>
              <a:rPr lang="en-US" altLang="ko-KR" sz="2000" dirty="0"/>
              <a:t>(2) </a:t>
            </a:r>
            <a:r>
              <a:rPr lang="ko-KR" altLang="en-US" sz="2000" b="1" dirty="0"/>
              <a:t>플랫폼 제공 검색 광고</a:t>
            </a:r>
            <a:r>
              <a:rPr lang="ko-KR" altLang="en-US" sz="2000" dirty="0"/>
              <a:t>를 포인트에 기반한 신용으로 구매할 수 있는 방안을 검토</a:t>
            </a:r>
            <a:endParaRPr lang="en-US" altLang="ko-KR" sz="2000" dirty="0"/>
          </a:p>
          <a:p>
            <a:pPr marL="285750" indent="-285750">
              <a:buFont typeface="Symbol" panose="05050102010706020507" pitchFamily="18" charset="2"/>
              <a:buChar char="Þ"/>
            </a:pPr>
            <a:endParaRPr lang="en-US" altLang="ko-KR" sz="2000" dirty="0"/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US" altLang="ko-KR" sz="2000" b="1" u="sng" dirty="0"/>
              <a:t>‘</a:t>
            </a:r>
            <a:r>
              <a:rPr lang="ko-KR" altLang="en-US" sz="2000" b="1" u="sng" dirty="0"/>
              <a:t>포인트 대여 서비스를 통한 소상공인 생활 안정 및 마케팅 지원방안＇</a:t>
            </a:r>
            <a:endParaRPr lang="en-US" altLang="ko-KR" sz="2000" b="1" u="sng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C8FC9E5D-2CEF-4B9F-8C19-BEBC59E59257}"/>
              </a:ext>
            </a:extLst>
          </p:cNvPr>
          <p:cNvSpPr/>
          <p:nvPr/>
        </p:nvSpPr>
        <p:spPr>
          <a:xfrm>
            <a:off x="3505200" y="1186934"/>
            <a:ext cx="1752600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r>
              <a:rPr lang="en-US" altLang="ko-KR" sz="2400" dirty="0"/>
              <a:t>&lt;</a:t>
            </a:r>
            <a:r>
              <a:rPr lang="ko-KR" altLang="en-US" sz="2400" dirty="0"/>
              <a:t>검토 배경</a:t>
            </a:r>
            <a:r>
              <a:rPr lang="en-US" altLang="ko-KR" sz="2400" dirty="0"/>
              <a:t>&gt;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82494398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41</a:t>
            </a:fld>
            <a:endParaRPr lang="en-US" altLang="ko-KR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89" y="152400"/>
            <a:ext cx="9010611" cy="624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68410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6713AAE5-1E0F-4859-A5A1-081A9167F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42</a:t>
            </a:fld>
            <a:endParaRPr lang="en-US" altLang="ko-KR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02813B9C-745F-47FB-876E-39E9F6A43A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79" y="304800"/>
            <a:ext cx="8974487" cy="622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47121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ADEE5D8-C654-4600-B356-782100699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포인트 대여 서비스</a:t>
            </a:r>
            <a:endParaRPr lang="en-US" dirty="0"/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3474CCC5-9D7E-4334-84CB-CE920E09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65AEE2-68D6-48A3-85B1-71BB7C5BC7FD}" type="slidenum">
              <a:rPr lang="ko-KR" altLang="en-US" smtClean="0"/>
              <a:pPr>
                <a:defRPr/>
              </a:pPr>
              <a:t>43</a:t>
            </a:fld>
            <a:endParaRPr lang="en-US" altLang="ko-KR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5EDEF757-85C2-4CC4-8466-A553596F6D94}"/>
              </a:ext>
            </a:extLst>
          </p:cNvPr>
          <p:cNvSpPr/>
          <p:nvPr/>
        </p:nvSpPr>
        <p:spPr>
          <a:xfrm>
            <a:off x="152400" y="1371600"/>
            <a:ext cx="8839200" cy="5355312"/>
          </a:xfrm>
          <a:prstGeom prst="rect">
            <a:avLst/>
          </a:prstGeom>
          <a:ln w="15875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endParaRPr lang="en-US" altLang="ko-KR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altLang="ko-KR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altLang="ko-KR" dirty="0"/>
              <a:t>E-commerce </a:t>
            </a:r>
            <a:r>
              <a:rPr lang="ko-KR" altLang="en-US" dirty="0"/>
              <a:t>생태계 내에서만 사용되는 </a:t>
            </a:r>
            <a:r>
              <a:rPr lang="ko-KR" altLang="en-US" b="1" u="sng" dirty="0"/>
              <a:t>현금 </a:t>
            </a:r>
            <a:r>
              <a:rPr lang="ko-KR" altLang="en-US" b="1" u="sng" dirty="0" err="1"/>
              <a:t>불태환</a:t>
            </a:r>
            <a:r>
              <a:rPr lang="ko-KR" altLang="en-US" b="1" u="sng" dirty="0"/>
              <a:t> 특별 포인트</a:t>
            </a:r>
            <a:r>
              <a:rPr lang="en-US" altLang="ko-KR" dirty="0"/>
              <a:t>(</a:t>
            </a:r>
            <a:r>
              <a:rPr lang="ko-KR" altLang="en-US" dirty="0"/>
              <a:t>이하 ‘</a:t>
            </a:r>
            <a:r>
              <a:rPr lang="ko-KR" altLang="en-US" dirty="0" err="1"/>
              <a:t>특포</a:t>
            </a:r>
            <a:r>
              <a:rPr lang="ko-KR" altLang="en-US" dirty="0"/>
              <a:t>’</a:t>
            </a:r>
            <a:r>
              <a:rPr lang="en-US" altLang="ko-KR" dirty="0"/>
              <a:t>)</a:t>
            </a:r>
            <a:r>
              <a:rPr lang="ko-KR" altLang="en-US" dirty="0"/>
              <a:t>를 입점 사업자에게 대여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ko-KR" altLang="en-US" dirty="0"/>
              <a:t>현금을 기반으로 하는 디지털 </a:t>
            </a:r>
            <a:r>
              <a:rPr lang="ko-KR" altLang="en-US" dirty="0" err="1"/>
              <a:t>머니가</a:t>
            </a:r>
            <a:r>
              <a:rPr lang="ko-KR" altLang="en-US" dirty="0"/>
              <a:t> 아닌</a:t>
            </a:r>
            <a:r>
              <a:rPr lang="en-US" altLang="ko-KR" dirty="0"/>
              <a:t>, </a:t>
            </a:r>
            <a:r>
              <a:rPr lang="ko-KR" altLang="en-US" dirty="0"/>
              <a:t>적립형 포인트와 유사하되</a:t>
            </a:r>
            <a:r>
              <a:rPr lang="en-US" altLang="ko-KR" dirty="0"/>
              <a:t>, ‘</a:t>
            </a:r>
            <a:r>
              <a:rPr lang="ko-KR" altLang="en-US" dirty="0" err="1"/>
              <a:t>특포</a:t>
            </a:r>
            <a:r>
              <a:rPr lang="ko-KR" altLang="en-US" dirty="0"/>
              <a:t>’ 수취자도 현금 전환 대신 포인트 형태로만 재사용 가능</a:t>
            </a:r>
          </a:p>
          <a:p>
            <a:pPr marL="982663" lvl="2" indent="-266700">
              <a:buFont typeface="Wingdings" panose="05000000000000000000" pitchFamily="2" charset="2"/>
              <a:buChar char="v"/>
            </a:pPr>
            <a:r>
              <a:rPr lang="ko-KR" altLang="en-US" dirty="0"/>
              <a:t>현금을 기반으로 하지 않는다는 점에서 과거 싸이월드의 </a:t>
            </a:r>
            <a:r>
              <a:rPr lang="ko-KR" altLang="en-US" dirty="0" err="1"/>
              <a:t>도토리와도</a:t>
            </a:r>
            <a:r>
              <a:rPr lang="ko-KR" altLang="en-US" dirty="0"/>
              <a:t> 다름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ko-KR" altLang="en-US" dirty="0"/>
              <a:t>개념적으로 중앙은행의 일반 상업은행에 대한 대출</a:t>
            </a:r>
            <a:r>
              <a:rPr lang="en-US" altLang="ko-KR" dirty="0"/>
              <a:t>(</a:t>
            </a:r>
            <a:r>
              <a:rPr lang="ko-KR" altLang="en-US" dirty="0"/>
              <a:t>본원통화 발행</a:t>
            </a:r>
            <a:r>
              <a:rPr lang="en-US" altLang="ko-KR" dirty="0"/>
              <a:t>)</a:t>
            </a:r>
            <a:r>
              <a:rPr lang="ko-KR" altLang="en-US" dirty="0"/>
              <a:t>과 유사</a:t>
            </a:r>
            <a:endParaRPr lang="en-US" altLang="ko-KR" dirty="0"/>
          </a:p>
          <a:p>
            <a:pPr lvl="1"/>
            <a:r>
              <a:rPr lang="en-US" altLang="ko-KR" dirty="0"/>
              <a:t>     =&gt; </a:t>
            </a:r>
            <a:r>
              <a:rPr lang="ko-KR" altLang="en-US" dirty="0"/>
              <a:t>사실상 생태계 내 교환의 매개인 유사화폐 발행</a:t>
            </a:r>
            <a:endParaRPr lang="en-US" altLang="ko-KR" dirty="0"/>
          </a:p>
          <a:p>
            <a:pPr lvl="1"/>
            <a:endParaRPr lang="ko-KR" altLang="en-US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ko-KR" altLang="en-US" dirty="0"/>
              <a:t> 단</a:t>
            </a:r>
            <a:r>
              <a:rPr lang="en-US" altLang="ko-KR" dirty="0"/>
              <a:t>, </a:t>
            </a:r>
            <a:r>
              <a:rPr lang="ko-KR" altLang="en-US" dirty="0">
                <a:solidFill>
                  <a:srgbClr val="FF0000"/>
                </a:solidFill>
              </a:rPr>
              <a:t>생태계 외부 유출은 엄격히 제한 </a:t>
            </a:r>
            <a:r>
              <a:rPr lang="en-US" altLang="ko-KR" dirty="0">
                <a:solidFill>
                  <a:srgbClr val="FF0000"/>
                </a:solidFill>
                <a:sym typeface="Wingdings" panose="05000000000000000000" pitchFamily="2" charset="2"/>
              </a:rPr>
              <a:t> </a:t>
            </a:r>
            <a:r>
              <a:rPr lang="ko-KR" altLang="en-US" dirty="0">
                <a:solidFill>
                  <a:srgbClr val="FF0000"/>
                </a:solidFill>
                <a:sym typeface="Wingdings" panose="05000000000000000000" pitchFamily="2" charset="2"/>
              </a:rPr>
              <a:t>게임 머니 현금화와 다름</a:t>
            </a:r>
            <a:r>
              <a:rPr lang="en-US" altLang="ko-KR" dirty="0">
                <a:solidFill>
                  <a:srgbClr val="FF0000"/>
                </a:solidFill>
                <a:sym typeface="Wingdings" panose="05000000000000000000" pitchFamily="2" charset="2"/>
              </a:rPr>
              <a:t>(‘</a:t>
            </a:r>
            <a:r>
              <a:rPr lang="ko-KR" altLang="en-US" dirty="0">
                <a:solidFill>
                  <a:srgbClr val="FF0000"/>
                </a:solidFill>
                <a:sym typeface="Wingdings" panose="05000000000000000000" pitchFamily="2" charset="2"/>
              </a:rPr>
              <a:t>깡</a:t>
            </a:r>
            <a:r>
              <a:rPr lang="en-US" altLang="ko-KR" dirty="0">
                <a:solidFill>
                  <a:srgbClr val="FF0000"/>
                </a:solidFill>
                <a:sym typeface="Wingdings" panose="05000000000000000000" pitchFamily="2" charset="2"/>
              </a:rPr>
              <a:t>’ </a:t>
            </a:r>
            <a:r>
              <a:rPr lang="ko-KR" altLang="en-US" dirty="0">
                <a:solidFill>
                  <a:srgbClr val="FF0000"/>
                </a:solidFill>
                <a:sym typeface="Wingdings" panose="05000000000000000000" pitchFamily="2" charset="2"/>
              </a:rPr>
              <a:t>방지</a:t>
            </a:r>
            <a:r>
              <a:rPr lang="en-US" altLang="ko-KR" dirty="0">
                <a:solidFill>
                  <a:srgbClr val="FF0000"/>
                </a:solidFill>
                <a:sym typeface="Wingdings" panose="05000000000000000000" pitchFamily="2" charset="2"/>
              </a:rPr>
              <a:t>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ko-KR" alt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ko-KR" altLang="en-US" dirty="0" err="1"/>
              <a:t>특포</a:t>
            </a:r>
            <a:r>
              <a:rPr lang="ko-KR" altLang="en-US" dirty="0"/>
              <a:t> 사용 대상은 </a:t>
            </a:r>
            <a:r>
              <a:rPr lang="en-US" altLang="ko-KR" dirty="0"/>
              <a:t>(1) </a:t>
            </a:r>
            <a:r>
              <a:rPr lang="ko-KR" altLang="en-US" dirty="0"/>
              <a:t>타 사업자가 제공하는 물품 </a:t>
            </a:r>
            <a:r>
              <a:rPr lang="en-US" altLang="ko-KR" dirty="0"/>
              <a:t>(</a:t>
            </a:r>
            <a:r>
              <a:rPr lang="ko-KR" altLang="en-US" dirty="0"/>
              <a:t>생활 안정 지원</a:t>
            </a:r>
            <a:r>
              <a:rPr lang="en-US" altLang="ko-KR" dirty="0"/>
              <a:t>(</a:t>
            </a:r>
            <a:r>
              <a:rPr lang="ko-KR" altLang="en-US" dirty="0"/>
              <a:t>생필품 등</a:t>
            </a:r>
            <a:r>
              <a:rPr lang="en-US" altLang="ko-KR" dirty="0"/>
              <a:t>)</a:t>
            </a:r>
            <a:r>
              <a:rPr lang="ko-KR" altLang="en-US" dirty="0"/>
              <a:t> 및 일부 운전자금 지원</a:t>
            </a:r>
            <a:r>
              <a:rPr lang="en-US" altLang="ko-KR" dirty="0"/>
              <a:t>(</a:t>
            </a:r>
            <a:r>
              <a:rPr lang="ko-KR" altLang="en-US" dirty="0"/>
              <a:t>포장재 등</a:t>
            </a:r>
            <a:r>
              <a:rPr lang="en-US" altLang="ko-KR" dirty="0"/>
              <a:t>)) </a:t>
            </a:r>
            <a:r>
              <a:rPr lang="ko-KR" altLang="en-US" dirty="0"/>
              <a:t>및 </a:t>
            </a:r>
            <a:r>
              <a:rPr lang="en-US" altLang="ko-KR" dirty="0"/>
              <a:t>(2) </a:t>
            </a:r>
            <a:r>
              <a:rPr lang="ko-KR" altLang="en-US" dirty="0"/>
              <a:t>플랫폼이 제공하는 검색광고 </a:t>
            </a:r>
            <a:r>
              <a:rPr lang="en-US" altLang="ko-KR" dirty="0"/>
              <a:t>(</a:t>
            </a:r>
            <a:r>
              <a:rPr lang="ko-KR" altLang="en-US" dirty="0"/>
              <a:t>마케팅 지원</a:t>
            </a:r>
            <a:r>
              <a:rPr lang="en-US" altLang="ko-KR" dirty="0"/>
              <a:t>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altLang="ko-KR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ko-KR" altLang="en-US" dirty="0"/>
              <a:t>본 </a:t>
            </a:r>
            <a:r>
              <a:rPr lang="en-US" altLang="ko-KR" dirty="0"/>
              <a:t>scheme</a:t>
            </a:r>
            <a:r>
              <a:rPr lang="ko-KR" altLang="en-US" dirty="0"/>
              <a:t>은 타 입점 사업자가 </a:t>
            </a:r>
            <a:r>
              <a:rPr lang="ko-KR" altLang="en-US" dirty="0" err="1"/>
              <a:t>특포를</a:t>
            </a:r>
            <a:r>
              <a:rPr lang="ko-KR" altLang="en-US" dirty="0"/>
              <a:t> 결제 수단으로 인정해야 성립 가능</a:t>
            </a:r>
            <a:endParaRPr lang="en-US" altLang="ko-KR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ko-KR" altLang="en-US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ko-KR" altLang="en-US" dirty="0"/>
              <a:t>이를 위해 </a:t>
            </a:r>
            <a:r>
              <a:rPr lang="ko-KR" altLang="en-US" dirty="0" err="1"/>
              <a:t>특포</a:t>
            </a:r>
            <a:r>
              <a:rPr lang="ko-KR" altLang="en-US" dirty="0"/>
              <a:t> 수취자에 어떤 형태</a:t>
            </a:r>
            <a:r>
              <a:rPr lang="en-US" altLang="ko-KR" dirty="0"/>
              <a:t>/</a:t>
            </a:r>
            <a:r>
              <a:rPr lang="ko-KR" altLang="en-US" dirty="0"/>
              <a:t>규모의 혜택을 제공할 지가 실제 디자인의 핵심과제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C8FC9E5D-2CEF-4B9F-8C19-BEBC59E59257}"/>
              </a:ext>
            </a:extLst>
          </p:cNvPr>
          <p:cNvSpPr/>
          <p:nvPr/>
        </p:nvSpPr>
        <p:spPr>
          <a:xfrm>
            <a:off x="3657600" y="1186934"/>
            <a:ext cx="1752600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r>
              <a:rPr lang="en-US" altLang="ko-KR" sz="2400" dirty="0"/>
              <a:t>&lt;</a:t>
            </a:r>
            <a:r>
              <a:rPr lang="ko-KR" altLang="en-US" sz="2400" dirty="0"/>
              <a:t>기본 개념</a:t>
            </a:r>
            <a:r>
              <a:rPr lang="en-US" altLang="ko-KR" sz="2400" dirty="0"/>
              <a:t>&gt;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03831401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44</a:t>
            </a:fld>
            <a:endParaRPr lang="en-US" altLang="ko-KR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92704"/>
            <a:ext cx="2819400" cy="3385769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2431" y="57535"/>
            <a:ext cx="2870942" cy="3447665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5062" y="3267075"/>
            <a:ext cx="2855399" cy="3429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2431" y="3289215"/>
            <a:ext cx="2971800" cy="3568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83699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45</a:t>
            </a:fld>
            <a:endParaRPr lang="en-US" altLang="ko-KR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05" y="304800"/>
            <a:ext cx="9033595" cy="601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64960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46</a:t>
            </a:fld>
            <a:endParaRPr lang="en-US" altLang="ko-KR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20" y="171450"/>
            <a:ext cx="8879680" cy="6457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02791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ADEE5D8-C654-4600-B356-782100699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포인트 대여 서비스</a:t>
            </a:r>
            <a:endParaRPr lang="en-US" dirty="0"/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3474CCC5-9D7E-4334-84CB-CE920E09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65AEE2-68D6-48A3-85B1-71BB7C5BC7FD}" type="slidenum">
              <a:rPr lang="ko-KR" altLang="en-US" smtClean="0"/>
              <a:pPr>
                <a:defRPr/>
              </a:pPr>
              <a:t>47</a:t>
            </a:fld>
            <a:endParaRPr lang="en-US" altLang="ko-KR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5EDEF757-85C2-4CC4-8466-A553596F6D94}"/>
              </a:ext>
            </a:extLst>
          </p:cNvPr>
          <p:cNvSpPr/>
          <p:nvPr/>
        </p:nvSpPr>
        <p:spPr>
          <a:xfrm>
            <a:off x="152400" y="1371600"/>
            <a:ext cx="8839200" cy="5078313"/>
          </a:xfrm>
          <a:prstGeom prst="rect">
            <a:avLst/>
          </a:prstGeom>
          <a:ln w="15875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endParaRPr lang="ko-KR" alt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ko-KR" altLang="en-US" dirty="0"/>
              <a:t>각 </a:t>
            </a:r>
            <a:r>
              <a:rPr lang="ko-KR" altLang="en-US" dirty="0" err="1"/>
              <a:t>입점자에</a:t>
            </a:r>
            <a:r>
              <a:rPr lang="ko-KR" altLang="en-US" dirty="0"/>
              <a:t> 매출에 비례한 </a:t>
            </a:r>
            <a:r>
              <a:rPr lang="ko-KR" altLang="en-US" dirty="0" err="1"/>
              <a:t>특포를</a:t>
            </a:r>
            <a:r>
              <a:rPr lang="ko-KR" altLang="en-US" dirty="0"/>
              <a:t> 마이너스 통장 형태로 대여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ko-KR" altLang="en-US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ko-KR" altLang="en-US" dirty="0"/>
              <a:t>업체당 </a:t>
            </a:r>
            <a:r>
              <a:rPr lang="ko-KR" altLang="en-US" dirty="0" err="1"/>
              <a:t>연매출</a:t>
            </a:r>
            <a:r>
              <a:rPr lang="ko-KR" altLang="en-US" dirty="0"/>
              <a:t> </a:t>
            </a:r>
            <a:r>
              <a:rPr lang="en-US" altLang="ko-KR" dirty="0"/>
              <a:t>5</a:t>
            </a:r>
            <a:r>
              <a:rPr lang="ko-KR" altLang="en-US" dirty="0"/>
              <a:t>천만원 가정</a:t>
            </a:r>
            <a:r>
              <a:rPr lang="en-US" altLang="ko-KR" dirty="0"/>
              <a:t>, </a:t>
            </a:r>
            <a:r>
              <a:rPr lang="ko-KR" altLang="en-US" dirty="0"/>
              <a:t>매출액의 </a:t>
            </a:r>
            <a:r>
              <a:rPr lang="en-US" altLang="ko-KR" dirty="0"/>
              <a:t>4% </a:t>
            </a:r>
            <a:r>
              <a:rPr lang="ko-KR" altLang="en-US" dirty="0" err="1"/>
              <a:t>대여시</a:t>
            </a:r>
            <a:r>
              <a:rPr lang="ko-KR" altLang="en-US" dirty="0"/>
              <a:t> 업체당 </a:t>
            </a:r>
            <a:r>
              <a:rPr lang="en-US" altLang="ko-KR" dirty="0"/>
              <a:t>200</a:t>
            </a:r>
            <a:r>
              <a:rPr lang="ko-KR" altLang="en-US" dirty="0"/>
              <a:t>만 </a:t>
            </a:r>
            <a:r>
              <a:rPr lang="ko-KR" altLang="en-US" dirty="0" err="1"/>
              <a:t>특포</a:t>
            </a:r>
            <a:r>
              <a:rPr lang="ko-KR" altLang="en-US" dirty="0"/>
              <a:t> 대여</a:t>
            </a:r>
          </a:p>
          <a:p>
            <a:pPr lvl="1"/>
            <a:r>
              <a:rPr lang="ko-KR" altLang="en-US" dirty="0"/>
              <a:t>    * 현재 </a:t>
            </a:r>
            <a:r>
              <a:rPr lang="en-US" altLang="ko-KR" dirty="0"/>
              <a:t>A</a:t>
            </a:r>
            <a:r>
              <a:rPr lang="ko-KR" altLang="en-US" dirty="0"/>
              <a:t>사 포인트 월 적립 최고한도</a:t>
            </a:r>
            <a:r>
              <a:rPr lang="en-US" altLang="ko-KR" dirty="0"/>
              <a:t>: 200</a:t>
            </a:r>
            <a:r>
              <a:rPr lang="ko-KR" altLang="en-US" dirty="0"/>
              <a:t>만 포인트</a:t>
            </a:r>
          </a:p>
          <a:p>
            <a:r>
              <a:rPr lang="ko-KR" altLang="en-US" dirty="0"/>
              <a:t>  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ko-KR" altLang="en-US" dirty="0"/>
              <a:t>대여 만기는 사회적 기대 충족 </a:t>
            </a:r>
            <a:r>
              <a:rPr lang="en-US" altLang="ko-KR" dirty="0"/>
              <a:t>(</a:t>
            </a:r>
            <a:r>
              <a:rPr lang="ko-KR" altLang="en-US" dirty="0"/>
              <a:t>장기</a:t>
            </a:r>
            <a:r>
              <a:rPr lang="en-US" altLang="ko-KR" dirty="0"/>
              <a:t>)</a:t>
            </a:r>
            <a:r>
              <a:rPr lang="ko-KR" altLang="en-US" dirty="0"/>
              <a:t>과 조기 제도 정착 </a:t>
            </a:r>
            <a:r>
              <a:rPr lang="en-US" altLang="ko-KR" dirty="0"/>
              <a:t>(</a:t>
            </a:r>
            <a:r>
              <a:rPr lang="ko-KR" altLang="en-US" dirty="0"/>
              <a:t>단기</a:t>
            </a:r>
            <a:r>
              <a:rPr lang="en-US" altLang="ko-KR" dirty="0"/>
              <a:t>)</a:t>
            </a:r>
            <a:r>
              <a:rPr lang="ko-KR" altLang="en-US" dirty="0"/>
              <a:t>간 </a:t>
            </a:r>
            <a:r>
              <a:rPr lang="en-US" altLang="ko-KR" dirty="0"/>
              <a:t>trade-off</a:t>
            </a:r>
            <a:r>
              <a:rPr lang="ko-KR" altLang="en-US" dirty="0"/>
              <a:t>를 고려하여 적절히 결정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ko-KR" altLang="en-US" dirty="0"/>
              <a:t>대여 </a:t>
            </a:r>
            <a:r>
              <a:rPr lang="ko-KR" altLang="en-US" dirty="0" err="1"/>
              <a:t>특포</a:t>
            </a:r>
            <a:r>
              <a:rPr lang="ko-KR" altLang="en-US" dirty="0"/>
              <a:t> 상환을 위한 </a:t>
            </a:r>
            <a:r>
              <a:rPr lang="ko-KR" altLang="en-US" dirty="0" err="1"/>
              <a:t>특포</a:t>
            </a:r>
            <a:r>
              <a:rPr lang="ko-KR" altLang="en-US" dirty="0"/>
              <a:t> 결제 수취 유도를 위해서는 만기가 짧을수록 유리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ko-KR" alt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ko-KR" altLang="en-US" dirty="0"/>
              <a:t>대여 수수료 </a:t>
            </a:r>
            <a:r>
              <a:rPr lang="en-US" altLang="ko-KR" dirty="0"/>
              <a:t>(</a:t>
            </a:r>
            <a:r>
              <a:rPr lang="ko-KR" altLang="en-US" dirty="0"/>
              <a:t>금리</a:t>
            </a:r>
            <a:r>
              <a:rPr lang="en-US" altLang="ko-KR" dirty="0"/>
              <a:t>)</a:t>
            </a:r>
            <a:r>
              <a:rPr lang="ko-KR" altLang="en-US" dirty="0"/>
              <a:t>는 소상공인 지원 및 환금성 제한 등을 고려하여 최대한 낮게 책정 </a:t>
            </a:r>
            <a:r>
              <a:rPr lang="en-US" altLang="ko-KR" dirty="0"/>
              <a:t>(</a:t>
            </a:r>
            <a:r>
              <a:rPr lang="ko-KR" altLang="en-US" dirty="0"/>
              <a:t>예</a:t>
            </a:r>
            <a:r>
              <a:rPr lang="en-US" altLang="ko-KR" dirty="0"/>
              <a:t>: 1% </a:t>
            </a:r>
            <a:r>
              <a:rPr lang="ko-KR" altLang="en-US" dirty="0"/>
              <a:t>또는 그 이하</a:t>
            </a:r>
            <a:r>
              <a:rPr lang="en-US" altLang="ko-KR" dirty="0"/>
              <a:t>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altLang="ko-KR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ko-KR" altLang="en-US" dirty="0"/>
              <a:t>대여 수수료는 </a:t>
            </a:r>
            <a:r>
              <a:rPr lang="ko-KR" altLang="en-US" dirty="0" err="1"/>
              <a:t>특포</a:t>
            </a:r>
            <a:r>
              <a:rPr lang="en-US" altLang="ko-KR" dirty="0"/>
              <a:t>, </a:t>
            </a:r>
            <a:r>
              <a:rPr lang="ko-KR" altLang="en-US" dirty="0"/>
              <a:t>기존 포인트</a:t>
            </a:r>
            <a:r>
              <a:rPr lang="en-US" altLang="ko-KR" dirty="0"/>
              <a:t>, </a:t>
            </a:r>
            <a:r>
              <a:rPr lang="ko-KR" altLang="en-US" dirty="0"/>
              <a:t>현금으로 상환 가능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ko-KR" altLang="en-US" dirty="0"/>
              <a:t>기존 포인트</a:t>
            </a:r>
            <a:r>
              <a:rPr lang="en-US" altLang="ko-KR" dirty="0"/>
              <a:t>/</a:t>
            </a:r>
            <a:r>
              <a:rPr lang="ko-KR" altLang="en-US" dirty="0" err="1"/>
              <a:t>머니로</a:t>
            </a:r>
            <a:r>
              <a:rPr lang="ko-KR" altLang="en-US" dirty="0"/>
              <a:t> </a:t>
            </a:r>
            <a:r>
              <a:rPr lang="ko-KR" altLang="en-US" dirty="0" err="1"/>
              <a:t>상환시</a:t>
            </a:r>
            <a:r>
              <a:rPr lang="ko-KR" altLang="en-US" dirty="0"/>
              <a:t> 플랫폼 기업 부채축소</a:t>
            </a:r>
            <a:r>
              <a:rPr lang="en-US" altLang="ko-KR" dirty="0"/>
              <a:t>/</a:t>
            </a:r>
            <a:r>
              <a:rPr lang="ko-KR" altLang="en-US" dirty="0"/>
              <a:t>현금증가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ko-KR" altLang="en-US" dirty="0"/>
              <a:t>결제대금으로 받은 </a:t>
            </a:r>
            <a:r>
              <a:rPr lang="ko-KR" altLang="en-US" dirty="0" err="1"/>
              <a:t>특포로</a:t>
            </a:r>
            <a:r>
              <a:rPr lang="ko-KR" altLang="en-US" dirty="0"/>
              <a:t> 대여받은 </a:t>
            </a:r>
            <a:r>
              <a:rPr lang="ko-KR" altLang="en-US" dirty="0" err="1"/>
              <a:t>특포</a:t>
            </a:r>
            <a:r>
              <a:rPr lang="ko-KR" altLang="en-US" dirty="0"/>
              <a:t> 상환시에는 대여 수수료 면제</a:t>
            </a:r>
            <a:r>
              <a:rPr lang="en-US" altLang="ko-KR" dirty="0"/>
              <a:t>=&gt; </a:t>
            </a:r>
            <a:r>
              <a:rPr lang="ko-KR" altLang="en-US" dirty="0" err="1"/>
              <a:t>특포</a:t>
            </a:r>
            <a:r>
              <a:rPr lang="ko-KR" altLang="en-US" dirty="0"/>
              <a:t> 결제 수락 유인 제고 </a:t>
            </a:r>
            <a:r>
              <a:rPr lang="en-US" altLang="ko-KR" dirty="0"/>
              <a:t>(</a:t>
            </a:r>
            <a:r>
              <a:rPr lang="ko-KR" altLang="en-US" dirty="0"/>
              <a:t>판매자 수용도 촉진</a:t>
            </a:r>
            <a:r>
              <a:rPr lang="en-US" altLang="ko-KR" dirty="0"/>
              <a:t>)</a:t>
            </a:r>
          </a:p>
          <a:p>
            <a:endParaRPr lang="en-US" altLang="ko-KR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C8FC9E5D-2CEF-4B9F-8C19-BEBC59E59257}"/>
              </a:ext>
            </a:extLst>
          </p:cNvPr>
          <p:cNvSpPr/>
          <p:nvPr/>
        </p:nvSpPr>
        <p:spPr>
          <a:xfrm>
            <a:off x="3200400" y="1186934"/>
            <a:ext cx="2590800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r>
              <a:rPr lang="en-US" altLang="ko-KR" sz="2400" dirty="0"/>
              <a:t>&lt;</a:t>
            </a:r>
            <a:r>
              <a:rPr lang="ko-KR" altLang="en-US" sz="2400" dirty="0"/>
              <a:t>실행 방안</a:t>
            </a:r>
            <a:r>
              <a:rPr lang="en-US" altLang="ko-KR" sz="2400" dirty="0"/>
              <a:t>(</a:t>
            </a:r>
            <a:r>
              <a:rPr lang="ko-KR" altLang="en-US" sz="2400" dirty="0"/>
              <a:t>예시</a:t>
            </a:r>
            <a:r>
              <a:rPr lang="en-US" altLang="ko-KR" sz="2400" dirty="0"/>
              <a:t>)</a:t>
            </a:r>
            <a:r>
              <a:rPr lang="ko-KR" altLang="en-US" sz="2400" dirty="0"/>
              <a:t> </a:t>
            </a:r>
            <a:r>
              <a:rPr lang="en-US" altLang="ko-KR" sz="2400" dirty="0"/>
              <a:t>&gt;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79356055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ADEE5D8-C654-4600-B356-782100699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포인트 대여 서비스</a:t>
            </a:r>
            <a:endParaRPr lang="en-US" dirty="0"/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3474CCC5-9D7E-4334-84CB-CE920E09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65AEE2-68D6-48A3-85B1-71BB7C5BC7FD}" type="slidenum">
              <a:rPr lang="ko-KR" altLang="en-US" smtClean="0"/>
              <a:pPr>
                <a:defRPr/>
              </a:pPr>
              <a:t>48</a:t>
            </a:fld>
            <a:endParaRPr lang="en-US" altLang="ko-KR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5EDEF757-85C2-4CC4-8466-A553596F6D94}"/>
              </a:ext>
            </a:extLst>
          </p:cNvPr>
          <p:cNvSpPr/>
          <p:nvPr/>
        </p:nvSpPr>
        <p:spPr>
          <a:xfrm>
            <a:off x="152400" y="1371600"/>
            <a:ext cx="8915400" cy="5078313"/>
          </a:xfrm>
          <a:prstGeom prst="rect">
            <a:avLst/>
          </a:prstGeom>
          <a:ln w="15875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endParaRPr lang="ko-KR" alt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ko-KR" altLang="en-US" dirty="0"/>
              <a:t>각 </a:t>
            </a:r>
            <a:r>
              <a:rPr lang="ko-KR" altLang="en-US" dirty="0" err="1"/>
              <a:t>입점자는</a:t>
            </a:r>
            <a:r>
              <a:rPr lang="ko-KR" altLang="en-US" dirty="0"/>
              <a:t> 대여된 </a:t>
            </a:r>
            <a:r>
              <a:rPr lang="ko-KR" altLang="en-US" dirty="0" err="1"/>
              <a:t>특포를</a:t>
            </a:r>
            <a:r>
              <a:rPr lang="ko-KR" altLang="en-US" dirty="0"/>
              <a:t> 필요시 아래와 같이 사용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ko-KR" altLang="en-US" dirty="0"/>
          </a:p>
          <a:p>
            <a:pPr marL="342900" indent="-342900">
              <a:buFont typeface="+mj-lt"/>
              <a:buAutoNum type="arabicPeriod"/>
            </a:pPr>
            <a:r>
              <a:rPr lang="ko-KR" altLang="en-US" dirty="0"/>
              <a:t>플랫폼이 제공하는 검색광고 구매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ko-KR" altLang="en-US" dirty="0"/>
              <a:t>검색광고 구매는 거래 거절 가능성 </a:t>
            </a:r>
            <a:r>
              <a:rPr lang="en-US" altLang="ko-KR" dirty="0"/>
              <a:t>zero</a:t>
            </a:r>
            <a:r>
              <a:rPr lang="ko-KR" altLang="en-US" dirty="0"/>
              <a:t>이므로 </a:t>
            </a:r>
            <a:r>
              <a:rPr lang="ko-KR" altLang="en-US" dirty="0" err="1"/>
              <a:t>특포의</a:t>
            </a:r>
            <a:r>
              <a:rPr lang="ko-KR" altLang="en-US" dirty="0"/>
              <a:t> 결제 수단 인정에 기여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ko-KR" altLang="en-US" dirty="0"/>
              <a:t>사실상 플랫폼이 발행한 유사화폐에 대한 기초자산</a:t>
            </a:r>
            <a:r>
              <a:rPr lang="en-US" altLang="ko-KR" dirty="0"/>
              <a:t>(</a:t>
            </a:r>
            <a:r>
              <a:rPr lang="ko-KR" altLang="en-US" dirty="0"/>
              <a:t>금</a:t>
            </a:r>
            <a:r>
              <a:rPr lang="en-US" altLang="ko-KR" dirty="0"/>
              <a:t>)</a:t>
            </a:r>
            <a:r>
              <a:rPr lang="ko-KR" altLang="en-US" dirty="0"/>
              <a:t> 태환</a:t>
            </a:r>
            <a:r>
              <a:rPr lang="en-US" altLang="ko-KR" dirty="0"/>
              <a:t>(</a:t>
            </a:r>
            <a:r>
              <a:rPr lang="ko-KR" altLang="en-US" dirty="0"/>
              <a:t>본원통화 회수</a:t>
            </a:r>
            <a:r>
              <a:rPr lang="en-US" altLang="ko-KR" dirty="0"/>
              <a:t>)</a:t>
            </a:r>
          </a:p>
          <a:p>
            <a:endParaRPr lang="en-US" altLang="ko-KR" dirty="0"/>
          </a:p>
          <a:p>
            <a:r>
              <a:rPr lang="en-US" altLang="ko-KR" dirty="0"/>
              <a:t>2. </a:t>
            </a:r>
            <a:r>
              <a:rPr lang="ko-KR" altLang="en-US" dirty="0"/>
              <a:t> 타 </a:t>
            </a:r>
            <a:r>
              <a:rPr lang="ko-KR" altLang="en-US" dirty="0" err="1"/>
              <a:t>입점자가</a:t>
            </a:r>
            <a:r>
              <a:rPr lang="ko-KR" altLang="en-US" dirty="0"/>
              <a:t> 제공하는 물품 구매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ko-KR" altLang="en-US" dirty="0"/>
              <a:t>사전에 </a:t>
            </a:r>
            <a:r>
              <a:rPr lang="ko-KR" altLang="en-US" dirty="0" err="1"/>
              <a:t>특포를</a:t>
            </a:r>
            <a:r>
              <a:rPr lang="ko-KR" altLang="en-US" dirty="0"/>
              <a:t> 결제 수단으로 인정한 </a:t>
            </a:r>
            <a:r>
              <a:rPr lang="ko-KR" altLang="en-US" dirty="0" err="1"/>
              <a:t>입점업체서만</a:t>
            </a:r>
            <a:r>
              <a:rPr lang="ko-KR" altLang="en-US" dirty="0"/>
              <a:t> 구매 가능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ko-KR" altLang="en-US" dirty="0"/>
              <a:t>일반 포인트로는 전환 불가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ko-KR" alt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ko-KR" altLang="en-US" dirty="0" err="1"/>
              <a:t>특포</a:t>
            </a:r>
            <a:r>
              <a:rPr lang="ko-KR" altLang="en-US" dirty="0"/>
              <a:t> 결제 수단 인정</a:t>
            </a:r>
            <a:r>
              <a:rPr lang="en-US" altLang="ko-KR" dirty="0"/>
              <a:t>/</a:t>
            </a:r>
            <a:r>
              <a:rPr lang="ko-KR" altLang="en-US" dirty="0"/>
              <a:t>불인정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ko-KR" altLang="en-US" dirty="0" err="1"/>
              <a:t>특포</a:t>
            </a:r>
            <a:r>
              <a:rPr lang="ko-KR" altLang="en-US" dirty="0"/>
              <a:t> </a:t>
            </a:r>
            <a:r>
              <a:rPr lang="ko-KR" altLang="en-US" dirty="0" err="1"/>
              <a:t>마통</a:t>
            </a:r>
            <a:r>
              <a:rPr lang="ko-KR" altLang="en-US" dirty="0"/>
              <a:t> 제공 이후</a:t>
            </a:r>
            <a:r>
              <a:rPr lang="en-US" altLang="ko-KR" dirty="0"/>
              <a:t>, </a:t>
            </a:r>
            <a:r>
              <a:rPr lang="ko-KR" altLang="en-US" dirty="0"/>
              <a:t>대여 </a:t>
            </a:r>
            <a:r>
              <a:rPr lang="ko-KR" altLang="en-US" dirty="0" err="1"/>
              <a:t>특포</a:t>
            </a:r>
            <a:r>
              <a:rPr lang="ko-KR" altLang="en-US" dirty="0"/>
              <a:t> </a:t>
            </a:r>
            <a:r>
              <a:rPr lang="ko-KR" altLang="en-US" dirty="0" err="1"/>
              <a:t>미사용</a:t>
            </a:r>
            <a:r>
              <a:rPr lang="en-US" altLang="ko-KR" dirty="0"/>
              <a:t>/</a:t>
            </a:r>
            <a:r>
              <a:rPr lang="ko-KR" altLang="en-US" dirty="0"/>
              <a:t>거부 업체는 </a:t>
            </a:r>
            <a:r>
              <a:rPr lang="ko-KR" altLang="en-US" dirty="0" err="1"/>
              <a:t>특포</a:t>
            </a:r>
            <a:r>
              <a:rPr lang="ko-KR" altLang="en-US" dirty="0"/>
              <a:t> 결제 수단 불인정 가능</a:t>
            </a:r>
          </a:p>
          <a:p>
            <a:pPr lvl="1"/>
            <a:r>
              <a:rPr lang="ko-KR" altLang="en-US" dirty="0"/>
              <a:t>  </a:t>
            </a:r>
            <a:r>
              <a:rPr lang="en-US" altLang="ko-KR" dirty="0"/>
              <a:t>- </a:t>
            </a:r>
            <a:r>
              <a:rPr lang="ko-KR" altLang="en-US" dirty="0"/>
              <a:t>동 업체는 이전과 동일하게 일반 포인트만 결제 수단으로 인정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ko-KR" altLang="en-US" dirty="0" err="1"/>
              <a:t>특포</a:t>
            </a:r>
            <a:r>
              <a:rPr lang="ko-KR" altLang="en-US" dirty="0"/>
              <a:t> </a:t>
            </a:r>
            <a:r>
              <a:rPr lang="ko-KR" altLang="en-US" dirty="0" err="1"/>
              <a:t>마통</a:t>
            </a:r>
            <a:r>
              <a:rPr lang="ko-KR" altLang="en-US" dirty="0"/>
              <a:t> 사용 예정 업체는 </a:t>
            </a:r>
            <a:r>
              <a:rPr lang="ko-KR" altLang="en-US" dirty="0" err="1"/>
              <a:t>특포를</a:t>
            </a:r>
            <a:r>
              <a:rPr lang="ko-KR" altLang="en-US" dirty="0"/>
              <a:t> 결제 수단으로 인정한 것으로 간주</a:t>
            </a:r>
          </a:p>
          <a:p>
            <a:pPr lvl="1"/>
            <a:r>
              <a:rPr lang="ko-KR" altLang="en-US" dirty="0"/>
              <a:t>  </a:t>
            </a:r>
            <a:r>
              <a:rPr lang="en-US" altLang="ko-KR" dirty="0"/>
              <a:t>- </a:t>
            </a:r>
            <a:r>
              <a:rPr lang="ko-KR" altLang="en-US" dirty="0"/>
              <a:t>상호주의</a:t>
            </a:r>
            <a:r>
              <a:rPr lang="en-US" altLang="ko-KR" dirty="0"/>
              <a:t>/</a:t>
            </a:r>
            <a:r>
              <a:rPr lang="ko-KR" altLang="en-US" dirty="0"/>
              <a:t>상부상조 원칙 </a:t>
            </a:r>
            <a:r>
              <a:rPr lang="en-US" altLang="ko-KR" dirty="0"/>
              <a:t>(</a:t>
            </a:r>
            <a:r>
              <a:rPr lang="ko-KR" altLang="en-US" dirty="0" err="1"/>
              <a:t>특포로</a:t>
            </a:r>
            <a:r>
              <a:rPr lang="ko-KR" altLang="en-US" dirty="0"/>
              <a:t> 물건 매입 업체는 </a:t>
            </a:r>
            <a:r>
              <a:rPr lang="ko-KR" altLang="en-US" dirty="0" err="1"/>
              <a:t>매도시</a:t>
            </a:r>
            <a:r>
              <a:rPr lang="ko-KR" altLang="en-US" dirty="0"/>
              <a:t> </a:t>
            </a:r>
            <a:r>
              <a:rPr lang="ko-KR" altLang="en-US" dirty="0" err="1"/>
              <a:t>특포</a:t>
            </a:r>
            <a:r>
              <a:rPr lang="ko-KR" altLang="en-US" dirty="0"/>
              <a:t> 수취 의무화</a:t>
            </a:r>
            <a:r>
              <a:rPr lang="en-US" altLang="ko-KR" dirty="0"/>
              <a:t>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ko-KR" altLang="en-US" dirty="0"/>
              <a:t>단</a:t>
            </a:r>
            <a:r>
              <a:rPr lang="en-US" altLang="ko-KR" dirty="0"/>
              <a:t>, </a:t>
            </a:r>
            <a:r>
              <a:rPr lang="ko-KR" altLang="en-US" dirty="0" err="1"/>
              <a:t>특포의</a:t>
            </a:r>
            <a:r>
              <a:rPr lang="ko-KR" altLang="en-US" dirty="0"/>
              <a:t> 환금성 제한에 따른 불이익을 고려</a:t>
            </a:r>
            <a:r>
              <a:rPr lang="en-US" altLang="ko-KR" dirty="0"/>
              <a:t>, </a:t>
            </a:r>
            <a:r>
              <a:rPr lang="ko-KR" altLang="en-US" dirty="0"/>
              <a:t>추가적 혜택 제공 가능</a:t>
            </a:r>
            <a:endParaRPr lang="en-US" altLang="ko-KR" dirty="0"/>
          </a:p>
          <a:p>
            <a:pPr lvl="1"/>
            <a:r>
              <a:rPr lang="ko-KR" altLang="en-US" dirty="0"/>
              <a:t>  </a:t>
            </a:r>
            <a:r>
              <a:rPr lang="en-US" altLang="ko-KR" dirty="0"/>
              <a:t>- </a:t>
            </a:r>
            <a:r>
              <a:rPr lang="ko-KR" altLang="en-US" dirty="0" err="1"/>
              <a:t>특포</a:t>
            </a:r>
            <a:r>
              <a:rPr lang="ko-KR" altLang="en-US" dirty="0"/>
              <a:t> 결제시에는 판매자 결제 수수료 </a:t>
            </a:r>
            <a:r>
              <a:rPr lang="en-US" altLang="ko-KR" dirty="0"/>
              <a:t>(</a:t>
            </a:r>
            <a:r>
              <a:rPr lang="ko-KR" altLang="en-US" dirty="0"/>
              <a:t>최대 </a:t>
            </a:r>
            <a:r>
              <a:rPr lang="en-US" altLang="ko-KR" dirty="0"/>
              <a:t>5.85%) </a:t>
            </a:r>
            <a:r>
              <a:rPr lang="ko-KR" altLang="en-US" dirty="0"/>
              <a:t>면제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C8FC9E5D-2CEF-4B9F-8C19-BEBC59E59257}"/>
              </a:ext>
            </a:extLst>
          </p:cNvPr>
          <p:cNvSpPr/>
          <p:nvPr/>
        </p:nvSpPr>
        <p:spPr>
          <a:xfrm>
            <a:off x="3200400" y="1186934"/>
            <a:ext cx="2590800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r>
              <a:rPr lang="en-US" altLang="ko-KR" sz="2400" dirty="0"/>
              <a:t>&lt;</a:t>
            </a:r>
            <a:r>
              <a:rPr lang="ko-KR" altLang="en-US" sz="2400" dirty="0"/>
              <a:t>실행 방안</a:t>
            </a:r>
            <a:r>
              <a:rPr lang="en-US" altLang="ko-KR" sz="2400" dirty="0"/>
              <a:t>(</a:t>
            </a:r>
            <a:r>
              <a:rPr lang="ko-KR" altLang="en-US" sz="2400" dirty="0"/>
              <a:t>예시</a:t>
            </a:r>
            <a:r>
              <a:rPr lang="en-US" altLang="ko-KR" sz="2400" dirty="0"/>
              <a:t>)</a:t>
            </a:r>
            <a:r>
              <a:rPr lang="ko-KR" altLang="en-US" sz="2400" dirty="0"/>
              <a:t> </a:t>
            </a:r>
            <a:r>
              <a:rPr lang="en-US" altLang="ko-KR" sz="2400" dirty="0"/>
              <a:t>&gt;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68699800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ADEE5D8-C654-4600-B356-782100699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포인트 대여 서비스</a:t>
            </a:r>
            <a:endParaRPr lang="en-US" dirty="0"/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3474CCC5-9D7E-4334-84CB-CE920E09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65AEE2-68D6-48A3-85B1-71BB7C5BC7FD}" type="slidenum">
              <a:rPr lang="ko-KR" altLang="en-US" smtClean="0"/>
              <a:pPr>
                <a:defRPr/>
              </a:pPr>
              <a:t>49</a:t>
            </a:fld>
            <a:endParaRPr lang="en-US" altLang="ko-KR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5EDEF757-85C2-4CC4-8466-A553596F6D94}"/>
              </a:ext>
            </a:extLst>
          </p:cNvPr>
          <p:cNvSpPr/>
          <p:nvPr/>
        </p:nvSpPr>
        <p:spPr>
          <a:xfrm>
            <a:off x="76200" y="1419285"/>
            <a:ext cx="8915400" cy="4801314"/>
          </a:xfrm>
          <a:prstGeom prst="rect">
            <a:avLst/>
          </a:prstGeom>
          <a:ln w="15875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endParaRPr lang="ko-KR" altLang="en-US" dirty="0"/>
          </a:p>
          <a:p>
            <a:r>
              <a:rPr lang="en-US" dirty="0"/>
              <a:t>[</a:t>
            </a:r>
            <a:r>
              <a:rPr lang="ko-KR" altLang="en-US" dirty="0" err="1"/>
              <a:t>대부업법</a:t>
            </a:r>
            <a:r>
              <a:rPr lang="en-US" dirty="0"/>
              <a:t>] </a:t>
            </a:r>
            <a:r>
              <a:rPr lang="ko-KR" altLang="en-US" dirty="0" err="1"/>
              <a:t>특포의</a:t>
            </a:r>
            <a:r>
              <a:rPr lang="ko-KR" altLang="en-US" dirty="0"/>
              <a:t> 경우 금전 자체는 아니고</a:t>
            </a:r>
            <a:r>
              <a:rPr lang="en-US" altLang="ko-KR" dirty="0"/>
              <a:t>, </a:t>
            </a:r>
            <a:r>
              <a:rPr lang="ko-KR" altLang="en-US" dirty="0"/>
              <a:t>환금성도 인정되지 않음</a:t>
            </a:r>
            <a:r>
              <a:rPr lang="en-US" altLang="ko-KR" dirty="0"/>
              <a:t>. </a:t>
            </a:r>
            <a:r>
              <a:rPr lang="ko-KR" altLang="en-US" dirty="0"/>
              <a:t>그러나 생태계 안에서는 금전과 유사하게 거래되고 플랫폼내 사용처가 많아 </a:t>
            </a:r>
            <a:r>
              <a:rPr lang="ko-KR" altLang="en-US" dirty="0" err="1"/>
              <a:t>특포의</a:t>
            </a:r>
            <a:r>
              <a:rPr lang="ko-KR" altLang="en-US" dirty="0"/>
              <a:t> 대여를 금전의 대부로 볼 가능성이 높음 </a:t>
            </a:r>
            <a:r>
              <a:rPr lang="en-US" altLang="ko-KR" dirty="0"/>
              <a:t>=&gt; </a:t>
            </a:r>
            <a:r>
              <a:rPr lang="ko-KR" altLang="en-US" dirty="0" err="1"/>
              <a:t>대부업법</a:t>
            </a:r>
            <a:r>
              <a:rPr lang="ko-KR" altLang="en-US" dirty="0"/>
              <a:t> 등록 여부 검토 필요</a:t>
            </a:r>
            <a:endParaRPr lang="en-US" altLang="ko-KR" dirty="0"/>
          </a:p>
          <a:p>
            <a:endParaRPr lang="en-US" altLang="ko-KR" dirty="0"/>
          </a:p>
          <a:p>
            <a:r>
              <a:rPr lang="en-US" altLang="ko-KR" dirty="0"/>
              <a:t>[</a:t>
            </a:r>
            <a:r>
              <a:rPr lang="ko-KR" altLang="en-US" dirty="0" err="1"/>
              <a:t>전금법</a:t>
            </a:r>
            <a:r>
              <a:rPr lang="en-US" altLang="ko-KR" dirty="0"/>
              <a:t>]</a:t>
            </a:r>
            <a:endParaRPr lang="en-US" dirty="0"/>
          </a:p>
          <a:p>
            <a:r>
              <a:rPr lang="ko-KR" altLang="en-US" dirty="0" err="1"/>
              <a:t>전금법은</a:t>
            </a:r>
            <a:r>
              <a:rPr lang="ko-KR" altLang="en-US" dirty="0"/>
              <a:t> 선불업자에게 금전 대부 및 후불결제를 원칙 금지하나</a:t>
            </a:r>
            <a:r>
              <a:rPr lang="en-US" altLang="ko-KR" dirty="0"/>
              <a:t>, </a:t>
            </a:r>
            <a:r>
              <a:rPr lang="ko-KR" altLang="en-US" dirty="0"/>
              <a:t>개정 </a:t>
            </a:r>
            <a:r>
              <a:rPr lang="ko-KR" altLang="en-US" dirty="0" err="1"/>
              <a:t>전금법에서는</a:t>
            </a:r>
            <a:r>
              <a:rPr lang="ko-KR" altLang="en-US" dirty="0"/>
              <a:t> 소액에 한해 예외적으로 허용 </a:t>
            </a:r>
            <a:r>
              <a:rPr lang="en-US" altLang="ko-KR" dirty="0"/>
              <a:t>(</a:t>
            </a:r>
            <a:r>
              <a:rPr lang="ko-KR" altLang="en-US" dirty="0"/>
              <a:t>여전업계와 이해관계 대립</a:t>
            </a:r>
            <a:r>
              <a:rPr lang="en-US" altLang="ko-KR" dirty="0"/>
              <a:t>)</a:t>
            </a:r>
          </a:p>
          <a:p>
            <a:endParaRPr lang="en-US" altLang="ko-KR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dirty="0" err="1"/>
              <a:t>특포의</a:t>
            </a:r>
            <a:r>
              <a:rPr lang="ko-KR" altLang="en-US" dirty="0"/>
              <a:t> 대여를 선불업자의 금전 대여로 해석하는 경우 </a:t>
            </a:r>
            <a:r>
              <a:rPr lang="en-US" altLang="ko-KR" dirty="0"/>
              <a:t>=&gt; </a:t>
            </a:r>
            <a:r>
              <a:rPr lang="ko-KR" altLang="en-US" dirty="0" err="1"/>
              <a:t>전금법</a:t>
            </a:r>
            <a:r>
              <a:rPr lang="ko-KR" altLang="en-US" dirty="0"/>
              <a:t> 위반 문제</a:t>
            </a:r>
            <a:r>
              <a:rPr lang="en-US" altLang="ko-KR" dirty="0"/>
              <a:t>….</a:t>
            </a:r>
          </a:p>
          <a:p>
            <a:endParaRPr lang="en-US" altLang="ko-KR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dirty="0" err="1"/>
              <a:t>특포의</a:t>
            </a:r>
            <a:r>
              <a:rPr lang="ko-KR" altLang="en-US" dirty="0"/>
              <a:t> 대여를 선불업자의 후불결제로 해석하는 경우 </a:t>
            </a:r>
            <a:r>
              <a:rPr lang="en-US" altLang="ko-KR" dirty="0"/>
              <a:t>=&gt; </a:t>
            </a:r>
            <a:r>
              <a:rPr lang="ko-KR" altLang="en-US" dirty="0"/>
              <a:t>소액에 한함</a:t>
            </a:r>
            <a:r>
              <a:rPr lang="en-US" altLang="ko-KR" dirty="0"/>
              <a:t>…</a:t>
            </a:r>
          </a:p>
          <a:p>
            <a:endParaRPr lang="en-US" altLang="ko-KR" dirty="0"/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ko-KR" altLang="en-US" dirty="0"/>
              <a:t>현금 태환이 금지되는 </a:t>
            </a:r>
            <a:r>
              <a:rPr lang="ko-KR" altLang="en-US" dirty="0" err="1"/>
              <a:t>특포</a:t>
            </a:r>
            <a:r>
              <a:rPr lang="ko-KR" altLang="en-US" dirty="0"/>
              <a:t> 대여를 금전 대여로 볼 수 있는가</a:t>
            </a:r>
            <a:r>
              <a:rPr lang="en-US" altLang="ko-KR" dirty="0"/>
              <a:t>?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endParaRPr lang="en-US" altLang="ko-KR" dirty="0"/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ko-KR" altLang="en-US" dirty="0" err="1"/>
              <a:t>규제샌드박스를</a:t>
            </a:r>
            <a:r>
              <a:rPr lang="ko-KR" altLang="en-US" dirty="0"/>
              <a:t> 통해 </a:t>
            </a:r>
            <a:r>
              <a:rPr lang="en-US" altLang="ko-KR" b="1" u="sng" dirty="0"/>
              <a:t>‘</a:t>
            </a:r>
            <a:r>
              <a:rPr lang="ko-KR" altLang="en-US" b="1" u="sng" dirty="0"/>
              <a:t>포인트 대여 서비스를 통한 소상공인 생활 안정 및 마케팅 </a:t>
            </a:r>
            <a:r>
              <a:rPr lang="ko-KR" altLang="en-US" b="1" u="sng" dirty="0" err="1"/>
              <a:t>지원방안＇</a:t>
            </a:r>
            <a:r>
              <a:rPr lang="ko-KR" altLang="en-US" dirty="0" err="1"/>
              <a:t>허용</a:t>
            </a:r>
            <a:r>
              <a:rPr lang="ko-KR" altLang="en-US" dirty="0"/>
              <a:t> 여부 검토 필요성은</a:t>
            </a:r>
            <a:r>
              <a:rPr lang="en-US" altLang="ko-KR" dirty="0"/>
              <a:t>?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C8FC9E5D-2CEF-4B9F-8C19-BEBC59E59257}"/>
              </a:ext>
            </a:extLst>
          </p:cNvPr>
          <p:cNvSpPr/>
          <p:nvPr/>
        </p:nvSpPr>
        <p:spPr>
          <a:xfrm>
            <a:off x="3429000" y="1186934"/>
            <a:ext cx="1905000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r>
              <a:rPr lang="en-US" altLang="ko-KR" sz="2400" dirty="0"/>
              <a:t>&lt;Bottleneck&gt;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8270232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EC357F51-1F34-4B16-B300-E7D4F03C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5</a:t>
            </a:fld>
            <a:endParaRPr lang="en-US" altLang="ko-KR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9F004E84-17C4-47FA-9D79-4ADDBA82C1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530482"/>
            <a:ext cx="3703823" cy="5715000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A305AB23-D980-4C13-888D-1B3E35437E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506040"/>
            <a:ext cx="3032691" cy="5655967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9B7E22CE-F7E4-4B7C-89D6-4B76FCB8C4A1}"/>
              </a:ext>
            </a:extLst>
          </p:cNvPr>
          <p:cNvSpPr/>
          <p:nvPr/>
        </p:nvSpPr>
        <p:spPr>
          <a:xfrm>
            <a:off x="3733800" y="6546834"/>
            <a:ext cx="531089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https://www.donga.com/news/Economy/article/all/20240802/126270451/2</a:t>
            </a:r>
          </a:p>
        </p:txBody>
      </p:sp>
    </p:spTree>
    <p:extLst>
      <p:ext uri="{BB962C8B-B14F-4D97-AF65-F5344CB8AC3E}">
        <p14:creationId xmlns:p14="http://schemas.microsoft.com/office/powerpoint/2010/main" val="232037612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50</a:t>
            </a:fld>
            <a:endParaRPr lang="en-US" altLang="ko-KR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175" y="352425"/>
            <a:ext cx="7867650" cy="615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53267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51</a:t>
            </a:fld>
            <a:endParaRPr lang="en-US" altLang="ko-KR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68" y="133612"/>
            <a:ext cx="8871632" cy="6400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45408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ADEE5D8-C654-4600-B356-782100699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포인트 대여 서비스</a:t>
            </a:r>
            <a:endParaRPr lang="en-US" dirty="0"/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3474CCC5-9D7E-4334-84CB-CE920E09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65AEE2-68D6-48A3-85B1-71BB7C5BC7FD}" type="slidenum">
              <a:rPr lang="ko-KR" altLang="en-US" smtClean="0"/>
              <a:pPr>
                <a:defRPr/>
              </a:pPr>
              <a:t>52</a:t>
            </a:fld>
            <a:endParaRPr lang="en-US" altLang="ko-KR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5EDEF757-85C2-4CC4-8466-A553596F6D94}"/>
              </a:ext>
            </a:extLst>
          </p:cNvPr>
          <p:cNvSpPr/>
          <p:nvPr/>
        </p:nvSpPr>
        <p:spPr>
          <a:xfrm>
            <a:off x="76200" y="1419285"/>
            <a:ext cx="8991600" cy="5078313"/>
          </a:xfrm>
          <a:prstGeom prst="rect">
            <a:avLst/>
          </a:prstGeom>
          <a:ln w="15875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endParaRPr lang="en-US" altLang="ko-KR" dirty="0"/>
          </a:p>
          <a:p>
            <a:pPr marL="342900" indent="-342900">
              <a:buAutoNum type="arabicPeriod"/>
            </a:pPr>
            <a:r>
              <a:rPr lang="ko-KR" altLang="en-US" b="1" dirty="0"/>
              <a:t>소비자 피해 가능성</a:t>
            </a:r>
            <a:endParaRPr lang="en-US" altLang="ko-KR" b="1" dirty="0"/>
          </a:p>
          <a:p>
            <a:pPr marL="342900" indent="-342900">
              <a:buAutoNum type="arabicPeriod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dirty="0"/>
              <a:t> </a:t>
            </a:r>
            <a:r>
              <a:rPr lang="ko-KR" altLang="en-US" dirty="0">
                <a:solidFill>
                  <a:srgbClr val="C00000"/>
                </a:solidFill>
              </a:rPr>
              <a:t>기존 서비스 </a:t>
            </a:r>
            <a:r>
              <a:rPr lang="en-US" altLang="ko-KR" dirty="0">
                <a:solidFill>
                  <a:srgbClr val="C00000"/>
                </a:solidFill>
              </a:rPr>
              <a:t>(</a:t>
            </a:r>
            <a:r>
              <a:rPr lang="ko-KR" altLang="en-US" dirty="0" err="1">
                <a:solidFill>
                  <a:srgbClr val="C00000"/>
                </a:solidFill>
              </a:rPr>
              <a:t>머지포인트</a:t>
            </a:r>
            <a:r>
              <a:rPr lang="en-US" altLang="ko-KR" dirty="0">
                <a:solidFill>
                  <a:srgbClr val="C00000"/>
                </a:solidFill>
              </a:rPr>
              <a:t>, </a:t>
            </a:r>
            <a:r>
              <a:rPr lang="ko-KR" altLang="en-US" dirty="0" err="1">
                <a:solidFill>
                  <a:srgbClr val="C00000"/>
                </a:solidFill>
              </a:rPr>
              <a:t>위메프</a:t>
            </a:r>
            <a:r>
              <a:rPr lang="ko-KR" altLang="en-US" dirty="0">
                <a:solidFill>
                  <a:srgbClr val="C00000"/>
                </a:solidFill>
              </a:rPr>
              <a:t> 등</a:t>
            </a:r>
            <a:r>
              <a:rPr lang="en-US" altLang="ko-KR" dirty="0">
                <a:solidFill>
                  <a:srgbClr val="C00000"/>
                </a:solidFill>
              </a:rPr>
              <a:t>)</a:t>
            </a:r>
            <a:r>
              <a:rPr lang="ko-KR" altLang="en-US" dirty="0">
                <a:solidFill>
                  <a:srgbClr val="C00000"/>
                </a:solidFill>
              </a:rPr>
              <a:t>는 先현금 수취 </a:t>
            </a:r>
            <a:r>
              <a:rPr lang="en-US" altLang="ko-KR" dirty="0">
                <a:solidFill>
                  <a:srgbClr val="C00000"/>
                </a:solidFill>
              </a:rPr>
              <a:t>=&gt; </a:t>
            </a:r>
            <a:r>
              <a:rPr lang="ko-KR" altLang="en-US" dirty="0">
                <a:solidFill>
                  <a:srgbClr val="C00000"/>
                </a:solidFill>
              </a:rPr>
              <a:t>상품권 지급 </a:t>
            </a:r>
            <a:r>
              <a:rPr lang="en-US" altLang="ko-KR" dirty="0">
                <a:solidFill>
                  <a:srgbClr val="C00000"/>
                </a:solidFill>
              </a:rPr>
              <a:t>(</a:t>
            </a:r>
            <a:r>
              <a:rPr lang="ko-KR" altLang="en-US" dirty="0">
                <a:solidFill>
                  <a:srgbClr val="C00000"/>
                </a:solidFill>
              </a:rPr>
              <a:t>後 실제 상품</a:t>
            </a:r>
            <a:r>
              <a:rPr lang="en-US" altLang="ko-KR" dirty="0">
                <a:solidFill>
                  <a:srgbClr val="C00000"/>
                </a:solidFill>
              </a:rPr>
              <a:t>/ </a:t>
            </a:r>
            <a:r>
              <a:rPr lang="ko-KR" altLang="en-US" dirty="0">
                <a:solidFill>
                  <a:srgbClr val="C00000"/>
                </a:solidFill>
              </a:rPr>
              <a:t>서비스 지급</a:t>
            </a:r>
            <a:r>
              <a:rPr lang="en-US" altLang="ko-KR" dirty="0">
                <a:solidFill>
                  <a:srgbClr val="C00000"/>
                </a:solidFill>
              </a:rPr>
              <a:t>)</a:t>
            </a:r>
            <a:r>
              <a:rPr lang="ko-KR" altLang="en-US" dirty="0">
                <a:solidFill>
                  <a:srgbClr val="C00000"/>
                </a:solidFill>
              </a:rPr>
              <a:t>의 구조로 되어 있어</a:t>
            </a:r>
            <a:r>
              <a:rPr lang="en-US" altLang="ko-KR" dirty="0">
                <a:solidFill>
                  <a:srgbClr val="C00000"/>
                </a:solidFill>
              </a:rPr>
              <a:t>, </a:t>
            </a:r>
            <a:r>
              <a:rPr lang="ko-KR" altLang="en-US" dirty="0">
                <a:solidFill>
                  <a:srgbClr val="C00000"/>
                </a:solidFill>
              </a:rPr>
              <a:t>판매</a:t>
            </a:r>
            <a:r>
              <a:rPr lang="en-US" altLang="ko-KR" dirty="0">
                <a:solidFill>
                  <a:srgbClr val="C00000"/>
                </a:solidFill>
              </a:rPr>
              <a:t>(</a:t>
            </a:r>
            <a:r>
              <a:rPr lang="ko-KR" altLang="en-US" dirty="0">
                <a:solidFill>
                  <a:srgbClr val="C00000"/>
                </a:solidFill>
              </a:rPr>
              <a:t>중개</a:t>
            </a:r>
            <a:r>
              <a:rPr lang="en-US" altLang="ko-KR" dirty="0">
                <a:solidFill>
                  <a:srgbClr val="C00000"/>
                </a:solidFill>
              </a:rPr>
              <a:t>)</a:t>
            </a:r>
            <a:r>
              <a:rPr lang="ko-KR" altLang="en-US" dirty="0">
                <a:solidFill>
                  <a:srgbClr val="C00000"/>
                </a:solidFill>
              </a:rPr>
              <a:t>업체 부실화시 소비자 피해 가능성 상존</a:t>
            </a:r>
            <a:endParaRPr lang="en-US" altLang="ko-KR" dirty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dirty="0">
                <a:solidFill>
                  <a:srgbClr val="C00000"/>
                </a:solidFill>
              </a:rPr>
              <a:t> </a:t>
            </a:r>
            <a:r>
              <a:rPr lang="ko-KR" altLang="en-US" dirty="0">
                <a:solidFill>
                  <a:srgbClr val="C00000"/>
                </a:solidFill>
              </a:rPr>
              <a:t>가입자 확보 등 사업모델 구현을 위해 상품권 할인 판매 강행</a:t>
            </a:r>
            <a:r>
              <a:rPr lang="en-US" altLang="ko-KR" dirty="0">
                <a:solidFill>
                  <a:srgbClr val="C00000"/>
                </a:solidFill>
              </a:rPr>
              <a:t>, </a:t>
            </a:r>
            <a:r>
              <a:rPr lang="ko-KR" altLang="en-US" dirty="0">
                <a:solidFill>
                  <a:srgbClr val="C00000"/>
                </a:solidFill>
              </a:rPr>
              <a:t>피해자 양산</a:t>
            </a:r>
            <a:endParaRPr lang="en-US" altLang="ko-KR" dirty="0">
              <a:solidFill>
                <a:srgbClr val="C00000"/>
              </a:solidFill>
            </a:endParaRPr>
          </a:p>
          <a:p>
            <a:endParaRPr lang="en-US" altLang="ko-KR" dirty="0"/>
          </a:p>
          <a:p>
            <a:r>
              <a:rPr lang="en-US" altLang="ko-KR" dirty="0"/>
              <a:t> </a:t>
            </a:r>
            <a:r>
              <a:rPr lang="en-US" altLang="ko-KR" dirty="0">
                <a:solidFill>
                  <a:schemeClr val="accent2">
                    <a:lumMod val="25000"/>
                  </a:schemeClr>
                </a:solidFill>
              </a:rPr>
              <a:t>=&gt; </a:t>
            </a:r>
            <a:r>
              <a:rPr lang="ko-KR" altLang="en-US" dirty="0">
                <a:solidFill>
                  <a:schemeClr val="accent2">
                    <a:lumMod val="25000"/>
                  </a:schemeClr>
                </a:solidFill>
              </a:rPr>
              <a:t>본 서비스는 </a:t>
            </a:r>
            <a:r>
              <a:rPr lang="en-US" altLang="ko-KR" dirty="0">
                <a:solidFill>
                  <a:schemeClr val="accent2">
                    <a:lumMod val="25000"/>
                  </a:schemeClr>
                </a:solidFill>
              </a:rPr>
              <a:t>(1) </a:t>
            </a:r>
            <a:r>
              <a:rPr lang="ko-KR" altLang="en-US" dirty="0">
                <a:solidFill>
                  <a:schemeClr val="accent2">
                    <a:lumMod val="25000"/>
                  </a:schemeClr>
                </a:solidFill>
              </a:rPr>
              <a:t>이미 가입자가 확보되어 있고</a:t>
            </a:r>
            <a:r>
              <a:rPr lang="en-US" altLang="ko-KR" dirty="0">
                <a:solidFill>
                  <a:schemeClr val="accent2">
                    <a:lumMod val="25000"/>
                  </a:schemeClr>
                </a:solidFill>
              </a:rPr>
              <a:t>, (2) </a:t>
            </a:r>
            <a:r>
              <a:rPr lang="ko-KR" altLang="en-US" dirty="0">
                <a:solidFill>
                  <a:schemeClr val="accent2">
                    <a:lumMod val="25000"/>
                  </a:schemeClr>
                </a:solidFill>
              </a:rPr>
              <a:t>先현금 수취가 전혀 없으므로</a:t>
            </a:r>
            <a:r>
              <a:rPr lang="en-US" altLang="ko-KR" dirty="0">
                <a:solidFill>
                  <a:schemeClr val="accent2">
                    <a:lumMod val="25000"/>
                  </a:schemeClr>
                </a:solidFill>
              </a:rPr>
              <a:t>, </a:t>
            </a:r>
            <a:r>
              <a:rPr lang="ko-KR" altLang="en-US" dirty="0">
                <a:solidFill>
                  <a:schemeClr val="accent2">
                    <a:lumMod val="25000"/>
                  </a:schemeClr>
                </a:solidFill>
              </a:rPr>
              <a:t>소비자 피해 가능성 없음</a:t>
            </a:r>
            <a:endParaRPr lang="en-US" altLang="ko-KR" dirty="0">
              <a:solidFill>
                <a:schemeClr val="accent2">
                  <a:lumMod val="25000"/>
                </a:schemeClr>
              </a:solidFill>
            </a:endParaRPr>
          </a:p>
          <a:p>
            <a:endParaRPr lang="en-US" altLang="ko-KR" dirty="0"/>
          </a:p>
          <a:p>
            <a:r>
              <a:rPr lang="en-US" altLang="ko-KR" dirty="0"/>
              <a:t>2. </a:t>
            </a:r>
            <a:r>
              <a:rPr lang="ko-KR" altLang="en-US" b="1" dirty="0" err="1"/>
              <a:t>시뇨리지로</a:t>
            </a:r>
            <a:r>
              <a:rPr lang="ko-KR" altLang="en-US" b="1" dirty="0"/>
              <a:t> 인한 업체 부실화 및 물가 상승 가능성</a:t>
            </a:r>
            <a:endParaRPr lang="en-US" altLang="ko-KR" b="1" dirty="0"/>
          </a:p>
          <a:p>
            <a:endParaRPr lang="en-US" altLang="ko-KR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dirty="0">
                <a:solidFill>
                  <a:srgbClr val="C00000"/>
                </a:solidFill>
              </a:rPr>
              <a:t>상품권 판매는 다른 용도로 쓸 수 있는 현금 수취로 이어지므로</a:t>
            </a:r>
            <a:r>
              <a:rPr lang="en-US" altLang="ko-KR" dirty="0">
                <a:solidFill>
                  <a:srgbClr val="C00000"/>
                </a:solidFill>
              </a:rPr>
              <a:t>, </a:t>
            </a:r>
            <a:r>
              <a:rPr lang="ko-KR" altLang="en-US" dirty="0">
                <a:solidFill>
                  <a:srgbClr val="C00000"/>
                </a:solidFill>
              </a:rPr>
              <a:t>해당 업체의 과다 발행 위험 및 자금 유용 위험 상존</a:t>
            </a:r>
            <a:r>
              <a:rPr lang="en-US" altLang="ko-KR" dirty="0">
                <a:solidFill>
                  <a:srgbClr val="C00000"/>
                </a:solidFill>
              </a:rPr>
              <a:t> =&gt; </a:t>
            </a:r>
            <a:r>
              <a:rPr lang="ko-KR" altLang="en-US" dirty="0">
                <a:solidFill>
                  <a:srgbClr val="C00000"/>
                </a:solidFill>
              </a:rPr>
              <a:t>상품권 남발에 따른 상품 가격 상승 및 업체 부실화 가능</a:t>
            </a:r>
            <a:endParaRPr lang="en-US" altLang="ko-KR" dirty="0">
              <a:solidFill>
                <a:srgbClr val="C00000"/>
              </a:solidFill>
            </a:endParaRPr>
          </a:p>
          <a:p>
            <a:endParaRPr lang="en-US" altLang="ko-KR" dirty="0"/>
          </a:p>
          <a:p>
            <a:r>
              <a:rPr lang="en-US" altLang="ko-KR" dirty="0"/>
              <a:t> </a:t>
            </a:r>
            <a:r>
              <a:rPr lang="en-US" altLang="ko-KR" dirty="0">
                <a:solidFill>
                  <a:srgbClr val="000066"/>
                </a:solidFill>
              </a:rPr>
              <a:t>=&gt; </a:t>
            </a:r>
            <a:r>
              <a:rPr lang="ko-KR" altLang="en-US" dirty="0">
                <a:solidFill>
                  <a:srgbClr val="000066"/>
                </a:solidFill>
              </a:rPr>
              <a:t>본 서비스는 현금 수취가 없으므로</a:t>
            </a:r>
            <a:r>
              <a:rPr lang="en-US" altLang="ko-KR" dirty="0">
                <a:solidFill>
                  <a:srgbClr val="000066"/>
                </a:solidFill>
              </a:rPr>
              <a:t>, </a:t>
            </a:r>
            <a:r>
              <a:rPr lang="ko-KR" altLang="en-US" dirty="0">
                <a:solidFill>
                  <a:srgbClr val="000066"/>
                </a:solidFill>
              </a:rPr>
              <a:t>업체의 과다 발행 위험 및 자금 유용 위험 없음</a:t>
            </a:r>
            <a:endParaRPr lang="en-US" altLang="ko-KR" dirty="0">
              <a:solidFill>
                <a:srgbClr val="000066"/>
              </a:solidFill>
            </a:endParaRPr>
          </a:p>
          <a:p>
            <a:r>
              <a:rPr lang="en-US" altLang="ko-KR" dirty="0">
                <a:solidFill>
                  <a:srgbClr val="000066"/>
                </a:solidFill>
              </a:rPr>
              <a:t> (ex. </a:t>
            </a:r>
            <a:r>
              <a:rPr lang="ko-KR" altLang="en-US" dirty="0">
                <a:solidFill>
                  <a:srgbClr val="000066"/>
                </a:solidFill>
              </a:rPr>
              <a:t>네이버가 네이버페이를 사용하여 다른 사업 진출</a:t>
            </a:r>
            <a:r>
              <a:rPr lang="en-US" altLang="ko-KR" dirty="0">
                <a:solidFill>
                  <a:srgbClr val="000066"/>
                </a:solidFill>
              </a:rPr>
              <a:t>(empire building)</a:t>
            </a:r>
            <a:r>
              <a:rPr lang="ko-KR" altLang="en-US" dirty="0">
                <a:solidFill>
                  <a:srgbClr val="000066"/>
                </a:solidFill>
              </a:rPr>
              <a:t>하기는 어려움</a:t>
            </a:r>
            <a:r>
              <a:rPr lang="en-US" altLang="ko-KR" dirty="0">
                <a:solidFill>
                  <a:srgbClr val="000066"/>
                </a:solidFill>
              </a:rPr>
              <a:t>…)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C8FC9E5D-2CEF-4B9F-8C19-BEBC59E59257}"/>
              </a:ext>
            </a:extLst>
          </p:cNvPr>
          <p:cNvSpPr/>
          <p:nvPr/>
        </p:nvSpPr>
        <p:spPr>
          <a:xfrm>
            <a:off x="533400" y="1234619"/>
            <a:ext cx="8305800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r>
              <a:rPr lang="en-US" altLang="ko-KR" sz="2400" dirty="0"/>
              <a:t>&lt;Selling Point: </a:t>
            </a:r>
            <a:r>
              <a:rPr lang="ko-KR" altLang="en-US" sz="2400" dirty="0"/>
              <a:t>기존 서비스와의 구조적 차별화 </a:t>
            </a:r>
            <a:r>
              <a:rPr lang="en-US" altLang="ko-KR" sz="2400" dirty="0"/>
              <a:t>(1) </a:t>
            </a:r>
            <a:r>
              <a:rPr lang="ko-KR" altLang="en-US" sz="2400" dirty="0"/>
              <a:t>對 소비자</a:t>
            </a:r>
            <a:r>
              <a:rPr lang="en-US" altLang="ko-KR" sz="2400" dirty="0"/>
              <a:t>&gt;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70746353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ADEE5D8-C654-4600-B356-782100699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포인트 대여 서비스</a:t>
            </a:r>
            <a:endParaRPr lang="en-US" dirty="0"/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3474CCC5-9D7E-4334-84CB-CE920E09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65AEE2-68D6-48A3-85B1-71BB7C5BC7FD}" type="slidenum">
              <a:rPr lang="ko-KR" altLang="en-US" smtClean="0"/>
              <a:pPr>
                <a:defRPr/>
              </a:pPr>
              <a:t>53</a:t>
            </a:fld>
            <a:endParaRPr lang="en-US" altLang="ko-KR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5EDEF757-85C2-4CC4-8466-A553596F6D94}"/>
              </a:ext>
            </a:extLst>
          </p:cNvPr>
          <p:cNvSpPr/>
          <p:nvPr/>
        </p:nvSpPr>
        <p:spPr>
          <a:xfrm>
            <a:off x="76200" y="1876485"/>
            <a:ext cx="8915400" cy="4524315"/>
          </a:xfrm>
          <a:prstGeom prst="rect">
            <a:avLst/>
          </a:prstGeom>
          <a:ln w="15875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endParaRPr lang="en-US" altLang="ko-KR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ko-KR" altLang="en-US" dirty="0"/>
          </a:p>
          <a:p>
            <a:r>
              <a:rPr lang="en-US" altLang="ko-KR" dirty="0"/>
              <a:t>1. </a:t>
            </a:r>
            <a:r>
              <a:rPr lang="ko-KR" altLang="en-US" b="1" dirty="0"/>
              <a:t>중소 판매자 생활안정자금</a:t>
            </a:r>
            <a:r>
              <a:rPr lang="en-US" altLang="ko-KR" b="1" dirty="0"/>
              <a:t>/</a:t>
            </a:r>
            <a:r>
              <a:rPr lang="ko-KR" altLang="en-US" b="1" dirty="0"/>
              <a:t>운전자금 제공</a:t>
            </a:r>
            <a:endParaRPr lang="en-US" altLang="ko-KR" b="1" dirty="0"/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dirty="0">
                <a:solidFill>
                  <a:srgbClr val="C00000"/>
                </a:solidFill>
              </a:rPr>
              <a:t>기존 서비스 </a:t>
            </a:r>
            <a:r>
              <a:rPr lang="en-US" altLang="ko-KR" dirty="0">
                <a:solidFill>
                  <a:srgbClr val="C00000"/>
                </a:solidFill>
              </a:rPr>
              <a:t>(</a:t>
            </a:r>
            <a:r>
              <a:rPr lang="ko-KR" altLang="en-US" dirty="0" err="1">
                <a:solidFill>
                  <a:srgbClr val="C00000"/>
                </a:solidFill>
              </a:rPr>
              <a:t>위메프</a:t>
            </a:r>
            <a:r>
              <a:rPr lang="ko-KR" altLang="en-US" dirty="0">
                <a:solidFill>
                  <a:srgbClr val="C00000"/>
                </a:solidFill>
              </a:rPr>
              <a:t> 등</a:t>
            </a:r>
            <a:r>
              <a:rPr lang="en-US" altLang="ko-KR" dirty="0">
                <a:solidFill>
                  <a:srgbClr val="C00000"/>
                </a:solidFill>
              </a:rPr>
              <a:t>)</a:t>
            </a:r>
            <a:r>
              <a:rPr lang="ko-KR" altLang="en-US" dirty="0">
                <a:solidFill>
                  <a:srgbClr val="C00000"/>
                </a:solidFill>
              </a:rPr>
              <a:t>는 先상품</a:t>
            </a:r>
            <a:r>
              <a:rPr lang="en-US" altLang="ko-KR" dirty="0">
                <a:solidFill>
                  <a:srgbClr val="C00000"/>
                </a:solidFill>
              </a:rPr>
              <a:t>/</a:t>
            </a:r>
            <a:r>
              <a:rPr lang="ko-KR" altLang="en-US" dirty="0">
                <a:solidFill>
                  <a:srgbClr val="C00000"/>
                </a:solidFill>
              </a:rPr>
              <a:t>서비스 수취 </a:t>
            </a:r>
            <a:r>
              <a:rPr lang="en-US" altLang="ko-KR" dirty="0">
                <a:solidFill>
                  <a:srgbClr val="C00000"/>
                </a:solidFill>
              </a:rPr>
              <a:t>=&gt; </a:t>
            </a:r>
            <a:r>
              <a:rPr lang="ko-KR" altLang="en-US" dirty="0">
                <a:solidFill>
                  <a:srgbClr val="C00000"/>
                </a:solidFill>
              </a:rPr>
              <a:t>後 대금 정산의 구조로 되어 있어</a:t>
            </a:r>
            <a:r>
              <a:rPr lang="en-US" altLang="ko-KR" dirty="0">
                <a:solidFill>
                  <a:srgbClr val="C00000"/>
                </a:solidFill>
              </a:rPr>
              <a:t>, </a:t>
            </a:r>
            <a:r>
              <a:rPr lang="ko-KR" altLang="en-US" dirty="0">
                <a:solidFill>
                  <a:srgbClr val="C00000"/>
                </a:solidFill>
              </a:rPr>
              <a:t>구매</a:t>
            </a:r>
            <a:r>
              <a:rPr lang="en-US" altLang="ko-KR" dirty="0">
                <a:solidFill>
                  <a:srgbClr val="C00000"/>
                </a:solidFill>
              </a:rPr>
              <a:t>(</a:t>
            </a:r>
            <a:r>
              <a:rPr lang="ko-KR" altLang="en-US" dirty="0">
                <a:solidFill>
                  <a:srgbClr val="C00000"/>
                </a:solidFill>
              </a:rPr>
              <a:t>중개</a:t>
            </a:r>
            <a:r>
              <a:rPr lang="en-US" altLang="ko-KR" dirty="0">
                <a:solidFill>
                  <a:srgbClr val="C00000"/>
                </a:solidFill>
              </a:rPr>
              <a:t>)</a:t>
            </a:r>
            <a:r>
              <a:rPr lang="ko-KR" altLang="en-US" dirty="0">
                <a:solidFill>
                  <a:srgbClr val="C00000"/>
                </a:solidFill>
              </a:rPr>
              <a:t>업체 </a:t>
            </a:r>
            <a:r>
              <a:rPr lang="ko-KR" altLang="en-US" dirty="0" err="1">
                <a:solidFill>
                  <a:srgbClr val="C00000"/>
                </a:solidFill>
              </a:rPr>
              <a:t>부실화시</a:t>
            </a:r>
            <a:r>
              <a:rPr lang="ko-KR" altLang="en-US" dirty="0">
                <a:solidFill>
                  <a:srgbClr val="C00000"/>
                </a:solidFill>
              </a:rPr>
              <a:t> 판매자 피해 </a:t>
            </a:r>
            <a:r>
              <a:rPr lang="en-US" altLang="ko-KR" dirty="0">
                <a:solidFill>
                  <a:srgbClr val="C00000"/>
                </a:solidFill>
              </a:rPr>
              <a:t>(</a:t>
            </a:r>
            <a:r>
              <a:rPr lang="ko-KR" altLang="en-US" dirty="0">
                <a:solidFill>
                  <a:srgbClr val="C00000"/>
                </a:solidFill>
              </a:rPr>
              <a:t>및 연쇄 도산 가능성</a:t>
            </a:r>
            <a:r>
              <a:rPr lang="en-US" altLang="ko-KR" dirty="0">
                <a:solidFill>
                  <a:srgbClr val="C00000"/>
                </a:solidFill>
              </a:rPr>
              <a:t>)</a:t>
            </a:r>
            <a:r>
              <a:rPr lang="ko-KR" altLang="en-US" dirty="0">
                <a:solidFill>
                  <a:srgbClr val="C00000"/>
                </a:solidFill>
              </a:rPr>
              <a:t> 상존</a:t>
            </a:r>
            <a:endParaRPr lang="en-US" altLang="ko-KR" dirty="0">
              <a:solidFill>
                <a:srgbClr val="C00000"/>
              </a:solidFill>
            </a:endParaRPr>
          </a:p>
          <a:p>
            <a:endParaRPr lang="en-US" altLang="ko-KR" dirty="0"/>
          </a:p>
          <a:p>
            <a:r>
              <a:rPr lang="en-US" altLang="ko-KR" dirty="0"/>
              <a:t> </a:t>
            </a:r>
            <a:r>
              <a:rPr lang="en-US" altLang="ko-KR" dirty="0">
                <a:solidFill>
                  <a:srgbClr val="000066"/>
                </a:solidFill>
              </a:rPr>
              <a:t>=&gt; </a:t>
            </a:r>
            <a:r>
              <a:rPr lang="ko-KR" altLang="en-US" dirty="0">
                <a:solidFill>
                  <a:srgbClr val="000066"/>
                </a:solidFill>
              </a:rPr>
              <a:t>본 서비스는 생태계 내 사용 가능한 포인트 대여를</a:t>
            </a:r>
            <a:r>
              <a:rPr lang="en-US" altLang="ko-KR" dirty="0">
                <a:solidFill>
                  <a:srgbClr val="000066"/>
                </a:solidFill>
              </a:rPr>
              <a:t> </a:t>
            </a:r>
            <a:r>
              <a:rPr lang="ko-KR" altLang="en-US" dirty="0">
                <a:solidFill>
                  <a:srgbClr val="000066"/>
                </a:solidFill>
              </a:rPr>
              <a:t>통해 판매자 생활 안정에 기여</a:t>
            </a:r>
            <a:endParaRPr lang="en-US" altLang="ko-KR" dirty="0">
              <a:solidFill>
                <a:srgbClr val="000066"/>
              </a:solidFill>
            </a:endParaRPr>
          </a:p>
          <a:p>
            <a:r>
              <a:rPr lang="ko-KR" altLang="en-US" dirty="0">
                <a:solidFill>
                  <a:srgbClr val="000066"/>
                </a:solidFill>
              </a:rPr>
              <a:t> </a:t>
            </a:r>
            <a:r>
              <a:rPr lang="en-US" altLang="ko-KR" dirty="0">
                <a:solidFill>
                  <a:srgbClr val="000066"/>
                </a:solidFill>
              </a:rPr>
              <a:t>=&gt; </a:t>
            </a:r>
            <a:r>
              <a:rPr lang="ko-KR" altLang="en-US" dirty="0">
                <a:solidFill>
                  <a:srgbClr val="000066"/>
                </a:solidFill>
              </a:rPr>
              <a:t>극단적인 경우 판매자는 수취한 포인트를 네이버 광고비 지출</a:t>
            </a:r>
            <a:r>
              <a:rPr lang="en-US" altLang="ko-KR" dirty="0">
                <a:solidFill>
                  <a:srgbClr val="000066"/>
                </a:solidFill>
              </a:rPr>
              <a:t>( ≈ </a:t>
            </a:r>
            <a:r>
              <a:rPr lang="ko-KR" altLang="en-US" dirty="0">
                <a:solidFill>
                  <a:srgbClr val="000066"/>
                </a:solidFill>
              </a:rPr>
              <a:t>본원통화의 금태환</a:t>
            </a:r>
            <a:r>
              <a:rPr lang="en-US" altLang="ko-KR" dirty="0">
                <a:solidFill>
                  <a:srgbClr val="000066"/>
                </a:solidFill>
              </a:rPr>
              <a:t>)</a:t>
            </a:r>
            <a:r>
              <a:rPr lang="ko-KR" altLang="en-US" dirty="0">
                <a:solidFill>
                  <a:srgbClr val="000066"/>
                </a:solidFill>
              </a:rPr>
              <a:t>로 전액 사용 가능</a:t>
            </a:r>
            <a:r>
              <a:rPr lang="en-US" altLang="ko-KR" dirty="0">
                <a:solidFill>
                  <a:srgbClr val="000066"/>
                </a:solidFill>
              </a:rPr>
              <a:t> =&gt; </a:t>
            </a:r>
            <a:r>
              <a:rPr lang="ko-KR" altLang="en-US" dirty="0">
                <a:solidFill>
                  <a:srgbClr val="000066"/>
                </a:solidFill>
              </a:rPr>
              <a:t>판매 금액 손실 가능성 없음</a:t>
            </a:r>
            <a:endParaRPr lang="en-US" altLang="ko-KR" dirty="0">
              <a:solidFill>
                <a:srgbClr val="000066"/>
              </a:solidFill>
            </a:endParaRPr>
          </a:p>
          <a:p>
            <a:endParaRPr lang="en-US" altLang="ko-KR" dirty="0"/>
          </a:p>
          <a:p>
            <a:endParaRPr lang="en-US" altLang="ko-KR" dirty="0"/>
          </a:p>
          <a:p>
            <a:r>
              <a:rPr lang="en-US" altLang="ko-KR" dirty="0"/>
              <a:t>2. </a:t>
            </a:r>
            <a:r>
              <a:rPr lang="ko-KR" altLang="en-US" b="1" dirty="0"/>
              <a:t>거시</a:t>
            </a:r>
            <a:r>
              <a:rPr lang="en-US" altLang="ko-KR" b="1" dirty="0"/>
              <a:t>/</a:t>
            </a:r>
            <a:r>
              <a:rPr lang="ko-KR" altLang="en-US" b="1" dirty="0"/>
              <a:t>금융 영향</a:t>
            </a:r>
            <a:endParaRPr lang="en-US" altLang="ko-KR" b="1" dirty="0"/>
          </a:p>
          <a:p>
            <a:endParaRPr lang="en-US" altLang="ko-KR" dirty="0"/>
          </a:p>
          <a:p>
            <a:r>
              <a:rPr lang="ko-KR" altLang="en-US" dirty="0">
                <a:solidFill>
                  <a:srgbClr val="000066"/>
                </a:solidFill>
              </a:rPr>
              <a:t>현금 태환 불허로 생태계내 교환의 매개로만 기능함으로써 연쇄도산 원천 봉쇄 및 거시</a:t>
            </a:r>
            <a:r>
              <a:rPr lang="en-US" altLang="ko-KR" dirty="0">
                <a:solidFill>
                  <a:srgbClr val="000066"/>
                </a:solidFill>
              </a:rPr>
              <a:t>/</a:t>
            </a:r>
            <a:r>
              <a:rPr lang="ko-KR" altLang="en-US" dirty="0">
                <a:solidFill>
                  <a:srgbClr val="000066"/>
                </a:solidFill>
              </a:rPr>
              <a:t>금융 영향 원천 차단</a:t>
            </a:r>
            <a:endParaRPr lang="en-US" altLang="ko-KR" dirty="0">
              <a:solidFill>
                <a:srgbClr val="000066"/>
              </a:solidFill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C8FC9E5D-2CEF-4B9F-8C19-BEBC59E59257}"/>
              </a:ext>
            </a:extLst>
          </p:cNvPr>
          <p:cNvSpPr/>
          <p:nvPr/>
        </p:nvSpPr>
        <p:spPr>
          <a:xfrm>
            <a:off x="533400" y="1688068"/>
            <a:ext cx="8305800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r>
              <a:rPr lang="en-US" altLang="ko-KR" sz="2400" dirty="0"/>
              <a:t>&lt;Selling Point: </a:t>
            </a:r>
            <a:r>
              <a:rPr lang="ko-KR" altLang="en-US" sz="2400" dirty="0"/>
              <a:t>기존 서비스와의 구조적 차별화 </a:t>
            </a:r>
            <a:r>
              <a:rPr lang="en-US" altLang="ko-KR" sz="2400" dirty="0"/>
              <a:t>(2) </a:t>
            </a:r>
            <a:r>
              <a:rPr lang="ko-KR" altLang="en-US" sz="2400" dirty="0"/>
              <a:t>對 판매자</a:t>
            </a:r>
            <a:r>
              <a:rPr lang="en-US" altLang="ko-KR" sz="2400" dirty="0"/>
              <a:t>&gt;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783720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477FAB22-4BC1-4CB6-AFBC-F643487A3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6</a:t>
            </a:fld>
            <a:endParaRPr lang="en-US" altLang="ko-KR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142F9F88-1B2F-4579-9A5F-60588B6467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723" y="62857"/>
            <a:ext cx="7546554" cy="3131820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5FC300BA-C9EF-40D5-A23B-4BA39FFC5B26}"/>
              </a:ext>
            </a:extLst>
          </p:cNvPr>
          <p:cNvSpPr/>
          <p:nvPr/>
        </p:nvSpPr>
        <p:spPr bwMode="auto">
          <a:xfrm>
            <a:off x="7162800" y="1066800"/>
            <a:ext cx="838200" cy="381000"/>
          </a:xfrm>
          <a:prstGeom prst="rect">
            <a:avLst/>
          </a:prstGeom>
          <a:solidFill>
            <a:srgbClr val="FF0000">
              <a:alpha val="40000"/>
            </a:srgbClr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32919819-5205-4031-B67B-3C1D6F533D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600" y="3078868"/>
            <a:ext cx="3810000" cy="3737841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88EEDFEF-BF79-43DC-9C16-1509B2609FEB}"/>
              </a:ext>
            </a:extLst>
          </p:cNvPr>
          <p:cNvSpPr/>
          <p:nvPr/>
        </p:nvSpPr>
        <p:spPr bwMode="auto">
          <a:xfrm>
            <a:off x="2590800" y="1981200"/>
            <a:ext cx="609600" cy="1097668"/>
          </a:xfrm>
          <a:prstGeom prst="rect">
            <a:avLst/>
          </a:prstGeom>
          <a:solidFill>
            <a:srgbClr val="FF0000">
              <a:alpha val="40000"/>
            </a:srgbClr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50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7</a:t>
            </a:fld>
            <a:endParaRPr lang="en-US" altLang="ko-KR"/>
          </a:p>
        </p:txBody>
      </p:sp>
      <p:pic>
        <p:nvPicPr>
          <p:cNvPr id="2050" name="Picture 2" descr="대체 우린 어디서&quot;…사용도 환불도 막힌 수천억대 해피머니 : 네이트 뉴스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50" y="304799"/>
            <a:ext cx="9017750" cy="609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1787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12EA65F2-025E-4CC0-B899-16BBC969D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8</a:t>
            </a:fld>
            <a:endParaRPr lang="en-US" altLang="ko-KR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8C895579-2136-4508-8E1A-B3A10BA52E8A}"/>
              </a:ext>
            </a:extLst>
          </p:cNvPr>
          <p:cNvSpPr/>
          <p:nvPr/>
        </p:nvSpPr>
        <p:spPr>
          <a:xfrm>
            <a:off x="0" y="76200"/>
            <a:ext cx="9144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'</a:t>
            </a:r>
            <a:r>
              <a:rPr lang="ko-KR" altLang="en-US" dirty="0" err="1"/>
              <a:t>티메프</a:t>
            </a:r>
            <a:r>
              <a:rPr lang="ko-KR" altLang="en-US" dirty="0"/>
              <a:t> 사태</a:t>
            </a:r>
            <a:r>
              <a:rPr lang="en-US" altLang="ko-KR" dirty="0"/>
              <a:t>' </a:t>
            </a:r>
            <a:r>
              <a:rPr lang="ko-KR" altLang="en-US" dirty="0" err="1"/>
              <a:t>미정산</a:t>
            </a:r>
            <a:r>
              <a:rPr lang="ko-KR" altLang="en-US" dirty="0"/>
              <a:t> 상품권 </a:t>
            </a:r>
            <a:r>
              <a:rPr lang="en-US" altLang="ko-KR" dirty="0"/>
              <a:t>3000</a:t>
            </a:r>
            <a:r>
              <a:rPr lang="ko-KR" altLang="en-US" dirty="0" err="1"/>
              <a:t>억원대</a:t>
            </a:r>
            <a:r>
              <a:rPr lang="en-US" altLang="ko-KR" dirty="0"/>
              <a:t>…3</a:t>
            </a:r>
            <a:r>
              <a:rPr lang="ko-KR" altLang="en-US" dirty="0"/>
              <a:t>분의 </a:t>
            </a:r>
            <a:r>
              <a:rPr lang="en-US" altLang="ko-KR" dirty="0"/>
              <a:t>2</a:t>
            </a:r>
            <a:r>
              <a:rPr lang="ko-KR" altLang="en-US" dirty="0"/>
              <a:t>가 </a:t>
            </a:r>
            <a:r>
              <a:rPr lang="en-US" altLang="ko-KR" dirty="0"/>
              <a:t>'</a:t>
            </a:r>
            <a:r>
              <a:rPr lang="ko-KR" altLang="en-US" dirty="0"/>
              <a:t>보증보험</a:t>
            </a:r>
            <a:r>
              <a:rPr lang="en-US" altLang="ko-KR" dirty="0"/>
              <a:t>' </a:t>
            </a:r>
            <a:r>
              <a:rPr lang="ko-KR" altLang="en-US" dirty="0" err="1"/>
              <a:t>미가입</a:t>
            </a:r>
            <a:endParaRPr lang="ko-KR" altLang="en-US" dirty="0"/>
          </a:p>
          <a:p>
            <a:r>
              <a:rPr lang="ko-KR" altLang="en-US" dirty="0"/>
              <a:t>뉴스</a:t>
            </a:r>
            <a:r>
              <a:rPr lang="en-US" altLang="ko-KR" dirty="0"/>
              <a:t>1  </a:t>
            </a:r>
            <a:r>
              <a:rPr lang="ko-KR" altLang="en-US" dirty="0"/>
              <a:t>입력 </a:t>
            </a:r>
            <a:r>
              <a:rPr lang="en-US" altLang="ko-KR" dirty="0"/>
              <a:t>2024.10.10 06:48 </a:t>
            </a:r>
            <a:r>
              <a:rPr lang="ko-KR" altLang="en-US" dirty="0"/>
              <a:t>수정 </a:t>
            </a:r>
            <a:r>
              <a:rPr lang="en-US" altLang="ko-KR" dirty="0"/>
              <a:t>2024.10.10 06:48 </a:t>
            </a:r>
            <a:endParaRPr lang="ko-KR" altLang="en-US" dirty="0"/>
          </a:p>
          <a:p>
            <a:r>
              <a:rPr lang="en-US" altLang="ko-KR" dirty="0"/>
              <a:t>(</a:t>
            </a:r>
            <a:r>
              <a:rPr lang="ko-KR" altLang="en-US" dirty="0"/>
              <a:t>서울</a:t>
            </a:r>
            <a:r>
              <a:rPr lang="en-US" altLang="ko-KR" dirty="0"/>
              <a:t>=</a:t>
            </a:r>
            <a:r>
              <a:rPr lang="ko-KR" altLang="en-US" dirty="0"/>
              <a:t>뉴스</a:t>
            </a:r>
            <a:r>
              <a:rPr lang="en-US" altLang="ko-KR" dirty="0"/>
              <a:t>1) </a:t>
            </a:r>
            <a:r>
              <a:rPr lang="ko-KR" altLang="en-US" dirty="0" err="1"/>
              <a:t>김도엽</a:t>
            </a:r>
            <a:r>
              <a:rPr lang="ko-KR" altLang="en-US" dirty="0"/>
              <a:t> 기자 </a:t>
            </a:r>
            <a:r>
              <a:rPr lang="en-US" altLang="ko-KR" dirty="0"/>
              <a:t>= </a:t>
            </a:r>
            <a:r>
              <a:rPr lang="ko-KR" altLang="en-US" dirty="0" err="1"/>
              <a:t>티몬</a:t>
            </a:r>
            <a:r>
              <a:rPr lang="en-US" altLang="ko-KR" dirty="0"/>
              <a:t>·</a:t>
            </a:r>
            <a:r>
              <a:rPr lang="ko-KR" altLang="en-US" dirty="0" err="1"/>
              <a:t>위메프</a:t>
            </a:r>
            <a:r>
              <a:rPr lang="en-US" altLang="ko-KR" dirty="0"/>
              <a:t>(</a:t>
            </a:r>
            <a:r>
              <a:rPr lang="ko-KR" altLang="en-US" dirty="0" err="1"/>
              <a:t>티메프</a:t>
            </a:r>
            <a:r>
              <a:rPr lang="en-US" altLang="ko-KR" dirty="0"/>
              <a:t>) </a:t>
            </a:r>
            <a:r>
              <a:rPr lang="ko-KR" altLang="en-US" dirty="0"/>
              <a:t>대규모 정산 지연 사태에 휘말린 상품권사 대부분이 지급보증보험에 가입하지 않은 것으로 나타났다</a:t>
            </a:r>
            <a:r>
              <a:rPr lang="en-US" altLang="ko-KR" dirty="0"/>
              <a:t>. </a:t>
            </a:r>
            <a:r>
              <a:rPr lang="ko-KR" altLang="en-US" dirty="0"/>
              <a:t>상품권사 미정산금액의 </a:t>
            </a:r>
            <a:r>
              <a:rPr lang="en-US" altLang="ko-KR" dirty="0"/>
              <a:t>3</a:t>
            </a:r>
            <a:r>
              <a:rPr lang="ko-KR" altLang="en-US" dirty="0"/>
              <a:t>분의 </a:t>
            </a:r>
            <a:r>
              <a:rPr lang="en-US" altLang="ko-KR" dirty="0"/>
              <a:t>2</a:t>
            </a:r>
            <a:r>
              <a:rPr lang="ko-KR" altLang="en-US" dirty="0"/>
              <a:t>가 넘는 </a:t>
            </a:r>
            <a:r>
              <a:rPr lang="en-US" altLang="ko-KR" dirty="0"/>
              <a:t>2000</a:t>
            </a:r>
            <a:r>
              <a:rPr lang="ko-KR" altLang="en-US" dirty="0"/>
              <a:t>억 원대 규모다</a:t>
            </a:r>
            <a:r>
              <a:rPr lang="en-US" altLang="ko-KR" dirty="0"/>
              <a:t>… </a:t>
            </a:r>
            <a:r>
              <a:rPr lang="ko-KR" altLang="en-US" dirty="0" err="1"/>
              <a:t>티메프에</a:t>
            </a:r>
            <a:r>
              <a:rPr lang="ko-KR" altLang="en-US" dirty="0"/>
              <a:t> 입점한 상품권사는 총 </a:t>
            </a:r>
            <a:r>
              <a:rPr lang="en-US" altLang="ko-KR" dirty="0"/>
              <a:t>28</a:t>
            </a:r>
            <a:r>
              <a:rPr lang="ko-KR" altLang="en-US" dirty="0"/>
              <a:t>개사다</a:t>
            </a:r>
            <a:r>
              <a:rPr lang="en-US" altLang="ko-KR" dirty="0"/>
              <a:t>. </a:t>
            </a:r>
            <a:r>
              <a:rPr lang="ko-KR" altLang="en-US" dirty="0"/>
              <a:t>대규모 정산 지연 사태가 불거진 후 미정산금액은 </a:t>
            </a:r>
            <a:r>
              <a:rPr lang="en-US" altLang="ko-KR" dirty="0"/>
              <a:t>3228</a:t>
            </a:r>
            <a:r>
              <a:rPr lang="ko-KR" altLang="en-US" dirty="0"/>
              <a:t>억 원에 이르는 것으로 파악됐다</a:t>
            </a:r>
            <a:r>
              <a:rPr lang="en-US" altLang="ko-KR" dirty="0"/>
              <a:t>. </a:t>
            </a:r>
            <a:r>
              <a:rPr lang="ko-KR" altLang="en-US" dirty="0"/>
              <a:t>이 중 금융당국으로부터 전자금융거래법상 선불전자지급 수단발행 업</a:t>
            </a:r>
            <a:r>
              <a:rPr lang="en-US" altLang="ko-KR" dirty="0"/>
              <a:t>(</a:t>
            </a:r>
            <a:r>
              <a:rPr lang="ko-KR" altLang="en-US" dirty="0" err="1"/>
              <a:t>선불업</a:t>
            </a:r>
            <a:r>
              <a:rPr lang="en-US" altLang="ko-KR" dirty="0"/>
              <a:t>)</a:t>
            </a:r>
            <a:r>
              <a:rPr lang="ko-KR" altLang="en-US" dirty="0"/>
              <a:t>을 등록하지 않아</a:t>
            </a:r>
            <a:r>
              <a:rPr lang="en-US" altLang="ko-KR" dirty="0"/>
              <a:t>, </a:t>
            </a:r>
            <a:r>
              <a:rPr lang="ko-KR" altLang="en-US" dirty="0"/>
              <a:t>지급보증보험에 가입하지 않은 업체는 </a:t>
            </a:r>
            <a:r>
              <a:rPr lang="en-US" altLang="ko-KR" dirty="0"/>
              <a:t>25</a:t>
            </a:r>
            <a:r>
              <a:rPr lang="ko-KR" altLang="en-US" dirty="0"/>
              <a:t>개사다</a:t>
            </a:r>
            <a:r>
              <a:rPr lang="en-US" altLang="ko-KR" dirty="0"/>
              <a:t>. </a:t>
            </a:r>
            <a:r>
              <a:rPr lang="ko-KR" altLang="en-US" dirty="0"/>
              <a:t>이들의 </a:t>
            </a:r>
            <a:r>
              <a:rPr lang="ko-KR" altLang="en-US" dirty="0" err="1"/>
              <a:t>티메프</a:t>
            </a:r>
            <a:r>
              <a:rPr lang="ko-KR" altLang="en-US" dirty="0"/>
              <a:t> 미정산금액은 </a:t>
            </a:r>
            <a:r>
              <a:rPr lang="en-US" altLang="ko-KR" dirty="0"/>
              <a:t>2174</a:t>
            </a:r>
            <a:r>
              <a:rPr lang="ko-KR" altLang="en-US" dirty="0"/>
              <a:t>억 원에 이른다</a:t>
            </a:r>
            <a:r>
              <a:rPr lang="en-US" altLang="ko-KR" dirty="0"/>
              <a:t>. </a:t>
            </a:r>
            <a:r>
              <a:rPr lang="ko-KR" altLang="en-US" dirty="0"/>
              <a:t>대표적으로 △</a:t>
            </a:r>
            <a:r>
              <a:rPr lang="ko-KR" altLang="en-US" dirty="0" err="1"/>
              <a:t>해피머니아이앤씨</a:t>
            </a:r>
            <a:r>
              <a:rPr lang="en-US" altLang="ko-KR" dirty="0"/>
              <a:t>(</a:t>
            </a:r>
            <a:r>
              <a:rPr lang="ko-KR" altLang="en-US" dirty="0" err="1"/>
              <a:t>해피머니</a:t>
            </a:r>
            <a:r>
              <a:rPr lang="en-US" altLang="ko-KR" dirty="0"/>
              <a:t>) 1077</a:t>
            </a:r>
            <a:r>
              <a:rPr lang="ko-KR" altLang="en-US" dirty="0"/>
              <a:t>억 원 △</a:t>
            </a:r>
            <a:r>
              <a:rPr lang="ko-KR" altLang="en-US" dirty="0" err="1"/>
              <a:t>한국페이즈서비스</a:t>
            </a:r>
            <a:r>
              <a:rPr lang="en-US" altLang="ko-KR" dirty="0"/>
              <a:t>(</a:t>
            </a:r>
            <a:r>
              <a:rPr lang="ko-KR" altLang="en-US" dirty="0"/>
              <a:t>도서문화상 </a:t>
            </a:r>
            <a:r>
              <a:rPr lang="ko-KR" altLang="en-US" dirty="0" err="1"/>
              <a:t>품권</a:t>
            </a:r>
            <a:r>
              <a:rPr lang="en-US" altLang="ko-KR" dirty="0"/>
              <a:t>) 231</a:t>
            </a:r>
            <a:r>
              <a:rPr lang="ko-KR" altLang="en-US" dirty="0"/>
              <a:t>억 원 △</a:t>
            </a:r>
            <a:r>
              <a:rPr lang="ko-KR" altLang="en-US" dirty="0" err="1"/>
              <a:t>쿠프마케팅</a:t>
            </a:r>
            <a:r>
              <a:rPr lang="ko-KR" altLang="en-US" dirty="0"/>
              <a:t> </a:t>
            </a:r>
            <a:r>
              <a:rPr lang="en-US" altLang="ko-KR" dirty="0"/>
              <a:t>144</a:t>
            </a:r>
            <a:r>
              <a:rPr lang="ko-KR" altLang="en-US" dirty="0"/>
              <a:t>억 원 △</a:t>
            </a:r>
            <a:r>
              <a:rPr lang="ko-KR" altLang="en-US" dirty="0" err="1"/>
              <a:t>엠트웰브</a:t>
            </a:r>
            <a:r>
              <a:rPr lang="ko-KR" altLang="en-US" dirty="0"/>
              <a:t> </a:t>
            </a:r>
            <a:r>
              <a:rPr lang="en-US" altLang="ko-KR" dirty="0"/>
              <a:t>133</a:t>
            </a:r>
            <a:r>
              <a:rPr lang="ko-KR" altLang="en-US" dirty="0"/>
              <a:t>억 원 △</a:t>
            </a:r>
            <a:r>
              <a:rPr lang="ko-KR" altLang="en-US" dirty="0" err="1"/>
              <a:t>와이티엔</a:t>
            </a:r>
            <a:r>
              <a:rPr lang="ko-KR" altLang="en-US" dirty="0"/>
              <a:t> </a:t>
            </a:r>
            <a:r>
              <a:rPr lang="en-US" altLang="ko-KR" dirty="0"/>
              <a:t>123</a:t>
            </a:r>
            <a:r>
              <a:rPr lang="ko-KR" altLang="en-US" dirty="0"/>
              <a:t>억 원 △</a:t>
            </a:r>
            <a:r>
              <a:rPr lang="ko-KR" altLang="en-US" dirty="0" err="1"/>
              <a:t>케이티알파</a:t>
            </a:r>
            <a:r>
              <a:rPr lang="ko-KR" altLang="en-US" dirty="0"/>
              <a:t> </a:t>
            </a:r>
            <a:r>
              <a:rPr lang="en-US" altLang="ko-KR" dirty="0"/>
              <a:t>74</a:t>
            </a:r>
            <a:r>
              <a:rPr lang="ko-KR" altLang="en-US" dirty="0"/>
              <a:t>억 원 △</a:t>
            </a:r>
            <a:r>
              <a:rPr lang="ko-KR" altLang="en-US" dirty="0" err="1"/>
              <a:t>코리아트래블즈</a:t>
            </a:r>
            <a:r>
              <a:rPr lang="ko-KR" altLang="en-US" dirty="0"/>
              <a:t> </a:t>
            </a:r>
            <a:r>
              <a:rPr lang="en-US" altLang="ko-KR" dirty="0"/>
              <a:t>72</a:t>
            </a:r>
            <a:r>
              <a:rPr lang="ko-KR" altLang="en-US" dirty="0"/>
              <a:t>억 원 △</a:t>
            </a:r>
            <a:r>
              <a:rPr lang="ko-KR" altLang="en-US" dirty="0" err="1"/>
              <a:t>한국금거래소디지털에셋</a:t>
            </a:r>
            <a:r>
              <a:rPr lang="ko-KR" altLang="en-US" dirty="0"/>
              <a:t> </a:t>
            </a:r>
            <a:r>
              <a:rPr lang="en-US" altLang="ko-KR" dirty="0"/>
              <a:t>61</a:t>
            </a:r>
            <a:r>
              <a:rPr lang="ko-KR" altLang="en-US" dirty="0"/>
              <a:t>억 원 △</a:t>
            </a:r>
            <a:r>
              <a:rPr lang="ko-KR" altLang="en-US" dirty="0" err="1"/>
              <a:t>슈퍼콘</a:t>
            </a:r>
            <a:r>
              <a:rPr lang="ko-KR" altLang="en-US" dirty="0"/>
              <a:t> </a:t>
            </a:r>
            <a:r>
              <a:rPr lang="en-US" altLang="ko-KR" dirty="0"/>
              <a:t>54</a:t>
            </a:r>
            <a:r>
              <a:rPr lang="ko-KR" altLang="en-US" dirty="0"/>
              <a:t>억 원 △</a:t>
            </a:r>
            <a:r>
              <a:rPr lang="ko-KR" altLang="en-US" dirty="0" err="1"/>
              <a:t>코페이</a:t>
            </a:r>
            <a:r>
              <a:rPr lang="ko-KR" altLang="en-US" dirty="0"/>
              <a:t> </a:t>
            </a:r>
            <a:r>
              <a:rPr lang="en-US" altLang="ko-KR" dirty="0"/>
              <a:t>53</a:t>
            </a:r>
            <a:r>
              <a:rPr lang="ko-KR" altLang="en-US" dirty="0"/>
              <a:t>억 원 △</a:t>
            </a:r>
            <a:r>
              <a:rPr lang="ko-KR" altLang="en-US" dirty="0" err="1"/>
              <a:t>원큐브마</a:t>
            </a:r>
            <a:r>
              <a:rPr lang="ko-KR" altLang="en-US" dirty="0"/>
              <a:t> </a:t>
            </a:r>
            <a:r>
              <a:rPr lang="ko-KR" altLang="en-US" dirty="0" err="1"/>
              <a:t>케팅</a:t>
            </a:r>
            <a:r>
              <a:rPr lang="ko-KR" altLang="en-US" dirty="0"/>
              <a:t> </a:t>
            </a:r>
            <a:r>
              <a:rPr lang="en-US" altLang="ko-KR" dirty="0"/>
              <a:t>52</a:t>
            </a:r>
            <a:r>
              <a:rPr lang="ko-KR" altLang="en-US" dirty="0"/>
              <a:t>억 원 등이 있다</a:t>
            </a:r>
            <a:r>
              <a:rPr lang="en-US" altLang="ko-KR" dirty="0"/>
              <a:t>. </a:t>
            </a:r>
            <a:r>
              <a:rPr lang="ko-KR" altLang="en-US" dirty="0"/>
              <a:t>앞서 지난달 </a:t>
            </a:r>
            <a:r>
              <a:rPr lang="en-US" altLang="ko-KR" dirty="0"/>
              <a:t>15</a:t>
            </a:r>
            <a:r>
              <a:rPr lang="ko-KR" altLang="en-US" dirty="0"/>
              <a:t>일 </a:t>
            </a:r>
            <a:r>
              <a:rPr lang="en-US" altLang="ko-KR" dirty="0"/>
              <a:t>'</a:t>
            </a:r>
            <a:r>
              <a:rPr lang="ko-KR" altLang="en-US" b="1" dirty="0"/>
              <a:t>제</a:t>
            </a:r>
            <a:r>
              <a:rPr lang="en-US" altLang="ko-KR" b="1" dirty="0"/>
              <a:t>2</a:t>
            </a:r>
            <a:r>
              <a:rPr lang="ko-KR" altLang="en-US" b="1" dirty="0" err="1"/>
              <a:t>머지포인트</a:t>
            </a:r>
            <a:r>
              <a:rPr lang="ko-KR" altLang="en-US" b="1" dirty="0"/>
              <a:t> 사태</a:t>
            </a:r>
            <a:r>
              <a:rPr lang="en-US" altLang="ko-KR" b="1" dirty="0"/>
              <a:t>' </a:t>
            </a:r>
            <a:r>
              <a:rPr lang="ko-KR" altLang="en-US" b="1" dirty="0"/>
              <a:t>재발 방지를 위해 전자금융거래법 개정된 바 있다</a:t>
            </a:r>
            <a:r>
              <a:rPr lang="en-US" altLang="ko-KR" b="1" dirty="0"/>
              <a:t>. </a:t>
            </a:r>
            <a:r>
              <a:rPr lang="ko-KR" altLang="en-US" b="1" dirty="0"/>
              <a:t>개정안에 따라 상품권 발행업체 대부분은 선불충전금 </a:t>
            </a:r>
            <a:r>
              <a:rPr lang="en-US" altLang="ko-KR" b="1" dirty="0"/>
              <a:t>100%</a:t>
            </a:r>
            <a:r>
              <a:rPr lang="ko-KR" altLang="en-US" b="1" dirty="0"/>
              <a:t>를 신탁</a:t>
            </a:r>
            <a:r>
              <a:rPr lang="en-US" altLang="ko-KR" b="1" dirty="0"/>
              <a:t>, </a:t>
            </a:r>
            <a:r>
              <a:rPr lang="ko-KR" altLang="en-US" b="1" dirty="0"/>
              <a:t>예치 또는 </a:t>
            </a:r>
            <a:r>
              <a:rPr lang="en-US" altLang="ko-KR" b="1" dirty="0"/>
              <a:t>'</a:t>
            </a:r>
            <a:r>
              <a:rPr lang="ko-KR" altLang="en-US" b="1" dirty="0"/>
              <a:t>지급보증보험</a:t>
            </a:r>
            <a:r>
              <a:rPr lang="en-US" altLang="ko-KR" b="1" dirty="0"/>
              <a:t>' </a:t>
            </a:r>
            <a:r>
              <a:rPr lang="ko-KR" altLang="en-US" b="1" dirty="0"/>
              <a:t>방식으로 별도 관리</a:t>
            </a:r>
            <a:r>
              <a:rPr lang="ko-KR" altLang="en-US" dirty="0"/>
              <a:t>해야 한다</a:t>
            </a:r>
            <a:r>
              <a:rPr lang="en-US" altLang="ko-KR" dirty="0"/>
              <a:t>. </a:t>
            </a:r>
            <a:r>
              <a:rPr lang="ko-KR" altLang="en-US" dirty="0"/>
              <a:t>선불업자가 고객의 선불충전금을 마음대로 사용하지 못하도록 한 것이다</a:t>
            </a:r>
            <a:r>
              <a:rPr lang="en-US" altLang="ko-KR" dirty="0"/>
              <a:t>… </a:t>
            </a:r>
            <a:r>
              <a:rPr lang="ko-KR" altLang="en-US" b="1" dirty="0"/>
              <a:t>다만 법 개정 전이라 </a:t>
            </a:r>
            <a:r>
              <a:rPr lang="ko-KR" altLang="en-US" dirty="0" err="1"/>
              <a:t>티메프</a:t>
            </a:r>
            <a:r>
              <a:rPr lang="ko-KR" altLang="en-US" dirty="0"/>
              <a:t> 정산 지연 사태가 발생해 상품권 발행업체 대부분이 선불업자로 등록하지 않았던 것으로 보인다</a:t>
            </a:r>
            <a:r>
              <a:rPr lang="en-US" altLang="ko-KR" dirty="0"/>
              <a:t>. </a:t>
            </a:r>
            <a:r>
              <a:rPr lang="ko-KR" altLang="en-US" dirty="0"/>
              <a:t>특히 발행 잔액 </a:t>
            </a:r>
            <a:r>
              <a:rPr lang="en-US" altLang="ko-KR" dirty="0"/>
              <a:t>30</a:t>
            </a:r>
            <a:r>
              <a:rPr lang="ko-KR" altLang="en-US" dirty="0"/>
              <a:t>억 원 미만</a:t>
            </a:r>
            <a:r>
              <a:rPr lang="en-US" altLang="ko-KR" dirty="0"/>
              <a:t>, </a:t>
            </a:r>
            <a:r>
              <a:rPr lang="ko-KR" altLang="en-US" dirty="0"/>
              <a:t>연간 발행총액 </a:t>
            </a:r>
            <a:r>
              <a:rPr lang="en-US" altLang="ko-KR" dirty="0"/>
              <a:t>500</a:t>
            </a:r>
            <a:r>
              <a:rPr lang="ko-KR" altLang="en-US" dirty="0"/>
              <a:t>억 원 미만의 영세사업 자는 </a:t>
            </a:r>
            <a:r>
              <a:rPr lang="ko-KR" altLang="en-US" dirty="0" err="1"/>
              <a:t>선불업</a:t>
            </a:r>
            <a:r>
              <a:rPr lang="ko-KR" altLang="en-US" dirty="0"/>
              <a:t> 등록 의무가 면제되기도 했다</a:t>
            </a:r>
            <a:r>
              <a:rPr lang="en-US" altLang="ko-KR" dirty="0"/>
              <a:t>. </a:t>
            </a:r>
            <a:r>
              <a:rPr lang="ko-KR" altLang="en-US" dirty="0"/>
              <a:t>실제 미정산금액 규모가 가장 큰 </a:t>
            </a:r>
            <a:r>
              <a:rPr lang="ko-KR" altLang="en-US" dirty="0" err="1"/>
              <a:t>해피머니의</a:t>
            </a:r>
            <a:r>
              <a:rPr lang="ko-KR" altLang="en-US" dirty="0"/>
              <a:t> 이용약관 제</a:t>
            </a:r>
            <a:r>
              <a:rPr lang="en-US" altLang="ko-KR" dirty="0"/>
              <a:t>11</a:t>
            </a:r>
            <a:r>
              <a:rPr lang="ko-KR" altLang="en-US" dirty="0"/>
              <a:t>조에는 </a:t>
            </a:r>
            <a:r>
              <a:rPr lang="en-US" altLang="ko-KR" dirty="0"/>
              <a:t>'</a:t>
            </a:r>
            <a:r>
              <a:rPr lang="ko-KR" altLang="en-US" dirty="0"/>
              <a:t>상품권은 별도의 지급 보증과 피해보상 보험계약 없이 발행자의 신용으로 발행됐다</a:t>
            </a:r>
            <a:r>
              <a:rPr lang="en-US" altLang="ko-KR" dirty="0"/>
              <a:t>'</a:t>
            </a:r>
            <a:r>
              <a:rPr lang="ko-KR" altLang="en-US" dirty="0"/>
              <a:t>고 명시돼 있었다</a:t>
            </a:r>
            <a:r>
              <a:rPr lang="en-US" altLang="ko-KR" dirty="0"/>
              <a:t>…. </a:t>
            </a:r>
            <a:r>
              <a:rPr lang="ko-KR" altLang="en-US" dirty="0"/>
              <a:t>한편 대규모 정산 지연 사태 전부터 자본잠식이 </a:t>
            </a:r>
            <a:r>
              <a:rPr lang="ko-KR" altLang="en-US" dirty="0" err="1"/>
              <a:t>었던</a:t>
            </a:r>
            <a:r>
              <a:rPr lang="ko-KR" altLang="en-US" dirty="0"/>
              <a:t> </a:t>
            </a:r>
            <a:r>
              <a:rPr lang="ko-KR" altLang="en-US" dirty="0" err="1"/>
              <a:t>티메프는</a:t>
            </a:r>
            <a:r>
              <a:rPr lang="ko-KR" altLang="en-US" dirty="0"/>
              <a:t> 자금 유동성을 확보하기 위해 이른바 </a:t>
            </a:r>
            <a:r>
              <a:rPr lang="en-US" altLang="ko-KR" dirty="0"/>
              <a:t>'</a:t>
            </a:r>
            <a:r>
              <a:rPr lang="ko-KR" altLang="en-US" dirty="0" err="1"/>
              <a:t>상품권깡</a:t>
            </a:r>
            <a:r>
              <a:rPr lang="en-US" altLang="ko-KR" dirty="0"/>
              <a:t>'</a:t>
            </a:r>
            <a:r>
              <a:rPr lang="ko-KR" altLang="en-US" dirty="0"/>
              <a:t>을 단행해 왔다</a:t>
            </a:r>
            <a:r>
              <a:rPr lang="en-US" altLang="ko-KR" dirty="0"/>
              <a:t>. </a:t>
            </a:r>
            <a:r>
              <a:rPr lang="ko-KR" altLang="en-US" dirty="0"/>
              <a:t>상품권을 </a:t>
            </a:r>
            <a:r>
              <a:rPr lang="en-US" altLang="ko-KR" dirty="0"/>
              <a:t>7~10% </a:t>
            </a:r>
            <a:r>
              <a:rPr lang="ko-KR" altLang="en-US" dirty="0"/>
              <a:t>할인 판매하며 고객으로부터 현금을 확보한 것이다</a:t>
            </a:r>
            <a:r>
              <a:rPr lang="en-US" altLang="ko-KR" dirty="0"/>
              <a:t>. </a:t>
            </a:r>
            <a:r>
              <a:rPr lang="ko-KR" altLang="en-US" dirty="0"/>
              <a:t>다만 </a:t>
            </a:r>
            <a:r>
              <a:rPr lang="ko-KR" altLang="en-US" dirty="0" err="1"/>
              <a:t>티메프가</a:t>
            </a:r>
            <a:r>
              <a:rPr lang="ko-KR" altLang="en-US" dirty="0"/>
              <a:t> </a:t>
            </a:r>
            <a:r>
              <a:rPr lang="ko-KR" altLang="en-US" dirty="0" err="1"/>
              <a:t>정산금</a:t>
            </a:r>
            <a:r>
              <a:rPr lang="ko-KR" altLang="en-US" dirty="0"/>
              <a:t> 지급에 차질을 빚으면서 상품권 제휴처가 상품권 사용을 막자</a:t>
            </a:r>
            <a:r>
              <a:rPr lang="en-US" altLang="ko-KR" dirty="0"/>
              <a:t>, </a:t>
            </a:r>
            <a:r>
              <a:rPr lang="ko-KR" altLang="en-US" dirty="0"/>
              <a:t>상품권의 가치도 사실상 휴지조각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5657550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460EF41F-D90D-416B-A8D2-0C5ACF2B9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B3D38-F42E-4187-B7B4-47715FC4FA92}" type="slidenum">
              <a:rPr lang="ko-KR" altLang="en-US" smtClean="0"/>
              <a:pPr>
                <a:defRPr/>
              </a:pPr>
              <a:t>9</a:t>
            </a:fld>
            <a:endParaRPr lang="en-US" altLang="ko-KR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448CB734-2EBF-47F0-A9ED-3FF38F6E1D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987" y="21566"/>
            <a:ext cx="7820025" cy="2886075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1184338C-33CC-4BA6-A438-6D25900FDC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987" y="3657600"/>
            <a:ext cx="7762875" cy="280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619953"/>
      </p:ext>
    </p:extLst>
  </p:cSld>
  <p:clrMapOvr>
    <a:masterClrMapping/>
  </p:clrMapOvr>
</p:sld>
</file>

<file path=ppt/theme/theme1.xml><?xml version="1.0" encoding="utf-8"?>
<a:theme xmlns:a="http://schemas.openxmlformats.org/drawingml/2006/main" name="1_Woojin2">
  <a:themeElements>
    <a:clrScheme name="1_Woojin2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1_Woojin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D9D2BF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D9D2BF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Woojin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oojin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oojin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oojin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oojin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oojin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oojin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oojin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oojin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oojin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oojin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oojin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Woojin2</Template>
  <TotalTime>9243</TotalTime>
  <Words>4473</Words>
  <Application>Microsoft Office PowerPoint</Application>
  <PresentationFormat>화면 슬라이드 쇼(4:3)</PresentationFormat>
  <Paragraphs>333</Paragraphs>
  <Slides>53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53</vt:i4>
      </vt:variant>
    </vt:vector>
  </HeadingPairs>
  <TitlesOfParts>
    <vt:vector size="60" baseType="lpstr">
      <vt:lpstr>굴림</vt:lpstr>
      <vt:lpstr>맑은 고딕</vt:lpstr>
      <vt:lpstr>Arial</vt:lpstr>
      <vt:lpstr>Symbol</vt:lpstr>
      <vt:lpstr>Times New Roman</vt:lpstr>
      <vt:lpstr>Wingdings</vt:lpstr>
      <vt:lpstr>1_Woojin2</vt:lpstr>
      <vt:lpstr>E-Commerce 시장의 명암과  향후 대응 방향 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공통점 1 (對 소비자/구매자)</vt:lpstr>
      <vt:lpstr>PowerPoint 프레젠테이션</vt:lpstr>
      <vt:lpstr>PowerPoint 프레젠테이션</vt:lpstr>
      <vt:lpstr>PowerPoint 프레젠테이션</vt:lpstr>
      <vt:lpstr>공통점 2 (對 판매자)</vt:lpstr>
      <vt:lpstr>PowerPoint 프레젠테이션</vt:lpstr>
      <vt:lpstr>PowerPoint 프레젠테이션</vt:lpstr>
      <vt:lpstr>PowerPoint 프레젠테이션</vt:lpstr>
      <vt:lpstr>PowerPoint 프레젠테이션</vt:lpstr>
      <vt:lpstr>문제의식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포인트 대여 서비스</vt:lpstr>
      <vt:lpstr>포인트 대여 서비스</vt:lpstr>
      <vt:lpstr>PowerPoint 프레젠테이션</vt:lpstr>
      <vt:lpstr>PowerPoint 프레젠테이션</vt:lpstr>
      <vt:lpstr>포인트 대여 서비스</vt:lpstr>
      <vt:lpstr>PowerPoint 프레젠테이션</vt:lpstr>
      <vt:lpstr>PowerPoint 프레젠테이션</vt:lpstr>
      <vt:lpstr>PowerPoint 프레젠테이션</vt:lpstr>
      <vt:lpstr>포인트 대여 서비스</vt:lpstr>
      <vt:lpstr>포인트 대여 서비스</vt:lpstr>
      <vt:lpstr>포인트 대여 서비스</vt:lpstr>
      <vt:lpstr>PowerPoint 프레젠테이션</vt:lpstr>
      <vt:lpstr>PowerPoint 프레젠테이션</vt:lpstr>
      <vt:lpstr>포인트 대여 서비스</vt:lpstr>
      <vt:lpstr>포인트 대여 서비스</vt:lpstr>
    </vt:vector>
  </TitlesOfParts>
  <Company>University of Illinois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Finance 254</dc:title>
  <dc:creator>Michael Dyer</dc:creator>
  <cp:lastModifiedBy>SNU-User</cp:lastModifiedBy>
  <cp:revision>525</cp:revision>
  <dcterms:created xsi:type="dcterms:W3CDTF">2002-12-16T03:35:15Z</dcterms:created>
  <dcterms:modified xsi:type="dcterms:W3CDTF">2024-11-11T06:57:29Z</dcterms:modified>
</cp:coreProperties>
</file>