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6" r:id="rId1"/>
  </p:sldMasterIdLst>
  <p:notesMasterIdLst>
    <p:notesMasterId r:id="rId16"/>
  </p:notesMasterIdLst>
  <p:handoutMasterIdLst>
    <p:handoutMasterId r:id="rId17"/>
  </p:handoutMasterIdLst>
  <p:sldIdLst>
    <p:sldId id="665" r:id="rId2"/>
    <p:sldId id="840" r:id="rId3"/>
    <p:sldId id="841" r:id="rId4"/>
    <p:sldId id="842" r:id="rId5"/>
    <p:sldId id="843" r:id="rId6"/>
    <p:sldId id="844" r:id="rId7"/>
    <p:sldId id="845" r:id="rId8"/>
    <p:sldId id="846" r:id="rId9"/>
    <p:sldId id="848" r:id="rId10"/>
    <p:sldId id="849" r:id="rId11"/>
    <p:sldId id="850" r:id="rId12"/>
    <p:sldId id="851" r:id="rId13"/>
    <p:sldId id="852" r:id="rId14"/>
    <p:sldId id="847" r:id="rId15"/>
  </p:sldIdLst>
  <p:sldSz cx="9144000" cy="6858000" type="screen4x3"/>
  <p:notesSz cx="6797675" cy="9926638"/>
  <p:defaultTextStyle>
    <a:defPPr>
      <a:defRPr lang="ko-Kore-K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122" autoAdjust="0"/>
    <p:restoredTop sz="94928" autoAdjust="0"/>
  </p:normalViewPr>
  <p:slideViewPr>
    <p:cSldViewPr>
      <p:cViewPr varScale="1">
        <p:scale>
          <a:sx n="105" d="100"/>
          <a:sy n="105" d="100"/>
        </p:scale>
        <p:origin x="1062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7" d="100"/>
          <a:sy n="77" d="100"/>
        </p:scale>
        <p:origin x="4080" y="12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>
            <a:extLst>
              <a:ext uri="{FF2B5EF4-FFF2-40B4-BE49-F238E27FC236}">
                <a16:creationId xmlns:a16="http://schemas.microsoft.com/office/drawing/2014/main" id="{9BC1BB53-9169-4DF5-B2B9-2063BF42AAF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9DE3A204-45C5-42A2-AC05-E12A71E7157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03EA9B-6F7A-46DB-AFE8-A62A45683557}" type="datetimeFigureOut">
              <a:rPr lang="ko-KR" altLang="en-US" smtClean="0"/>
              <a:t>2024-11-15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CC602039-E4BE-41EC-A173-F6A72A0EF75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552D6D0D-F30D-4091-96C9-A5686E70EC3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A288EA-8C24-4053-8711-3CE10710A21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1412127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DC86C7-8322-449B-8FBF-4BB1ACA3E605}" type="datetimeFigureOut">
              <a:rPr lang="en-US" smtClean="0"/>
              <a:pPr/>
              <a:t>11/15/2024</a:t>
            </a:fld>
            <a:endParaRPr 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  <a:endParaRPr 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0F5DA3-6AF6-4AFE-B6F6-CCEE50778E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89087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030093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>
            <a:extLst>
              <a:ext uri="{FF2B5EF4-FFF2-40B4-BE49-F238E27FC236}">
                <a16:creationId xmlns:a16="http://schemas.microsoft.com/office/drawing/2014/main" id="{DC55088E-0C8B-3C40-9E64-8A5FE2465FC1}"/>
              </a:ext>
            </a:extLst>
          </p:cNvPr>
          <p:cNvSpPr/>
          <p:nvPr/>
        </p:nvSpPr>
        <p:spPr>
          <a:xfrm>
            <a:off x="0" y="-1"/>
            <a:ext cx="9144000" cy="3429001"/>
          </a:xfrm>
          <a:prstGeom prst="rect">
            <a:avLst/>
          </a:prstGeom>
          <a:solidFill>
            <a:srgbClr val="0034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>
              <a:latin typeface="+mn-ea"/>
              <a:ea typeface="+mn-ea"/>
            </a:endParaRP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8717E2DE-D556-9444-9476-411E3DB5A69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1654" y="610673"/>
            <a:ext cx="8220693" cy="1545607"/>
          </a:xfrm>
        </p:spPr>
        <p:txBody>
          <a:bodyPr anchor="b">
            <a:normAutofit/>
          </a:bodyPr>
          <a:lstStyle>
            <a:lvl1pPr algn="ctr">
              <a:defRPr sz="3000" b="1">
                <a:solidFill>
                  <a:schemeClr val="bg1"/>
                </a:solidFill>
                <a:latin typeface="+mn-ea"/>
                <a:ea typeface="+mn-ea"/>
              </a:defRPr>
            </a:lvl1pPr>
          </a:lstStyle>
          <a:p>
            <a:r>
              <a:rPr kumimoji="1" lang="ko-KR" altLang="en-US"/>
              <a:t>마스터 제목 스타일 편집</a:t>
            </a:r>
            <a:endParaRPr kumimoji="1" lang="ko-Kore-KR" altLang="en-US" dirty="0"/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96CCF70A-086B-374C-BF42-1C97AD8EC9A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4407089"/>
            <a:ext cx="6858000" cy="1080655"/>
          </a:xfrm>
        </p:spPr>
        <p:txBody>
          <a:bodyPr>
            <a:normAutofit/>
          </a:bodyPr>
          <a:lstStyle>
            <a:lvl1pPr marL="0" indent="0" algn="ctr">
              <a:buNone/>
              <a:defRPr sz="1500">
                <a:latin typeface="+mn-ea"/>
                <a:ea typeface="+mn-ea"/>
                <a:cs typeface="Times New Roman" panose="02020603050405020304" pitchFamily="18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kumimoji="1" lang="ko-KR" altLang="en-US"/>
              <a:t>클릭하여 마스터 부제목 스타일 편집</a:t>
            </a:r>
            <a:endParaRPr kumimoji="1" lang="ko-Kore-KR" altLang="en-US" dirty="0"/>
          </a:p>
        </p:txBody>
      </p:sp>
    </p:spTree>
    <p:extLst>
      <p:ext uri="{BB962C8B-B14F-4D97-AF65-F5344CB8AC3E}">
        <p14:creationId xmlns:p14="http://schemas.microsoft.com/office/powerpoint/2010/main" val="37326906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D1E813F-FF26-3940-A8F5-946D884EC6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400" b="1">
                <a:solidFill>
                  <a:schemeClr val="bg1"/>
                </a:solidFill>
                <a:latin typeface="+mn-ea"/>
                <a:ea typeface="+mn-ea"/>
              </a:defRPr>
            </a:lvl1pPr>
          </a:lstStyle>
          <a:p>
            <a:r>
              <a:rPr kumimoji="1" lang="ko-KR" altLang="en-US"/>
              <a:t>마스터 제목 스타일 편집</a:t>
            </a:r>
            <a:endParaRPr kumimoji="1" lang="ko-Kore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A8CF216F-80B7-C24E-9C20-E9B1EFEAC7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" y="964934"/>
            <a:ext cx="8991600" cy="5834118"/>
          </a:xfrm>
        </p:spPr>
        <p:txBody>
          <a:bodyPr>
            <a:normAutofit/>
          </a:bodyPr>
          <a:lstStyle>
            <a:lvl1pPr latinLnBrk="0">
              <a:lnSpc>
                <a:spcPct val="110000"/>
              </a:lnSpc>
              <a:spcBef>
                <a:spcPts val="0"/>
              </a:spcBef>
              <a:defRPr sz="1800" baseline="0">
                <a:latin typeface="+mn-ea"/>
                <a:ea typeface="+mn-ea"/>
              </a:defRPr>
            </a:lvl1pPr>
            <a:lvl2pPr latinLnBrk="0">
              <a:lnSpc>
                <a:spcPct val="110000"/>
              </a:lnSpc>
              <a:spcBef>
                <a:spcPts val="0"/>
              </a:spcBef>
              <a:defRPr sz="1800" baseline="0">
                <a:latin typeface="+mn-ea"/>
                <a:ea typeface="+mn-ea"/>
              </a:defRPr>
            </a:lvl2pPr>
            <a:lvl3pPr marL="857250" indent="-171450" latinLnBrk="0">
              <a:lnSpc>
                <a:spcPct val="110000"/>
              </a:lnSpc>
              <a:spcBef>
                <a:spcPts val="0"/>
              </a:spcBef>
              <a:buFont typeface="시스템 서체 일반체"/>
              <a:buChar char="-"/>
              <a:defRPr sz="1800" baseline="0">
                <a:latin typeface="+mn-ea"/>
                <a:ea typeface="+mn-ea"/>
              </a:defRPr>
            </a:lvl3pPr>
            <a:lvl4pPr latinLnBrk="0">
              <a:lnSpc>
                <a:spcPct val="110000"/>
              </a:lnSpc>
              <a:spcBef>
                <a:spcPts val="0"/>
              </a:spcBef>
              <a:defRPr sz="1800" baseline="0">
                <a:latin typeface="+mn-ea"/>
                <a:ea typeface="+mn-ea"/>
              </a:defRPr>
            </a:lvl4pPr>
            <a:lvl5pPr latinLnBrk="0">
              <a:lnSpc>
                <a:spcPct val="110000"/>
              </a:lnSpc>
              <a:spcBef>
                <a:spcPts val="0"/>
              </a:spcBef>
              <a:defRPr sz="1800" baseline="0">
                <a:latin typeface="+mn-ea"/>
                <a:ea typeface="+mn-ea"/>
              </a:defRPr>
            </a:lvl5pPr>
          </a:lstStyle>
          <a:p>
            <a:pPr lvl="0"/>
            <a:r>
              <a:rPr kumimoji="1" lang="ko-KR" altLang="en-US" dirty="0"/>
              <a:t>마스터 텍스트 스타일을 편집하려면 클릭</a:t>
            </a:r>
          </a:p>
          <a:p>
            <a:pPr lvl="1"/>
            <a:r>
              <a:rPr kumimoji="1" lang="ko-KR" altLang="en-US" dirty="0"/>
              <a:t>두 번째 수준</a:t>
            </a:r>
          </a:p>
          <a:p>
            <a:pPr lvl="2"/>
            <a:r>
              <a:rPr kumimoji="1" lang="ko-KR" altLang="en-US" dirty="0"/>
              <a:t>세 번째 수준</a:t>
            </a:r>
          </a:p>
          <a:p>
            <a:pPr lvl="3"/>
            <a:r>
              <a:rPr kumimoji="1" lang="ko-KR" altLang="en-US" dirty="0"/>
              <a:t>네 번째 수준</a:t>
            </a:r>
          </a:p>
          <a:p>
            <a:pPr lvl="4"/>
            <a:r>
              <a:rPr kumimoji="1" lang="ko-KR" altLang="en-US" dirty="0"/>
              <a:t>다섯 번째 수준</a:t>
            </a:r>
            <a:endParaRPr kumimoji="1" lang="ko-Kore-KR" altLang="en-US" dirty="0"/>
          </a:p>
        </p:txBody>
      </p:sp>
      <p:sp>
        <p:nvSpPr>
          <p:cNvPr id="7" name="슬라이드 번호 개체 틀 5">
            <a:extLst>
              <a:ext uri="{FF2B5EF4-FFF2-40B4-BE49-F238E27FC236}">
                <a16:creationId xmlns:a16="http://schemas.microsoft.com/office/drawing/2014/main" id="{6012E6A3-DFD2-B342-9DC6-2A7B95016DD2}"/>
              </a:ext>
            </a:extLst>
          </p:cNvPr>
          <p:cNvSpPr txBox="1">
            <a:spLocks/>
          </p:cNvSpPr>
          <p:nvPr/>
        </p:nvSpPr>
        <p:spPr>
          <a:xfrm>
            <a:off x="7086600" y="6492876"/>
            <a:ext cx="2057400" cy="365125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ko-Kore-K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kumimoji="1" lang="ko-KR" altLang="en-US" sz="1100" dirty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395124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8D41CAD-4358-B84C-901C-5105BD401C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kumimoji="1" lang="ko-KR" altLang="en-US"/>
              <a:t>마스터 제목 스타일 편집</a:t>
            </a:r>
            <a:endParaRPr kumimoji="1" lang="ko-Kore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2ACBF2C-0BAF-BE4A-82DD-9238428BEB5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12272" y="969905"/>
            <a:ext cx="4302578" cy="5495926"/>
          </a:xfrm>
        </p:spPr>
        <p:txBody>
          <a:bodyPr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ko-Kore-KR" altLang="en-US" dirty="0"/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83181F43-3C85-5A48-B067-EE7D58EDC7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969905"/>
            <a:ext cx="4302578" cy="5495926"/>
          </a:xfrm>
        </p:spPr>
        <p:txBody>
          <a:bodyPr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ko-Kore-KR" altLang="en-US" dirty="0"/>
          </a:p>
        </p:txBody>
      </p:sp>
      <p:sp>
        <p:nvSpPr>
          <p:cNvPr id="9" name="슬라이드 번호 개체 틀 5">
            <a:extLst>
              <a:ext uri="{FF2B5EF4-FFF2-40B4-BE49-F238E27FC236}">
                <a16:creationId xmlns:a16="http://schemas.microsoft.com/office/drawing/2014/main" id="{8C16D00D-60D6-FC4A-9268-A59A0F8D26ED}"/>
              </a:ext>
            </a:extLst>
          </p:cNvPr>
          <p:cNvSpPr txBox="1">
            <a:spLocks/>
          </p:cNvSpPr>
          <p:nvPr/>
        </p:nvSpPr>
        <p:spPr>
          <a:xfrm>
            <a:off x="7086600" y="6492876"/>
            <a:ext cx="2057400" cy="365125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ko-Kore-K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6BFAA64-3984-0B4E-AEDF-3FACE7CB6EC2}" type="slidenum">
              <a:rPr kumimoji="1" lang="ko-KR" altLang="en-US" sz="900" smtClean="0"/>
              <a:pPr/>
              <a:t>‹#›</a:t>
            </a:fld>
            <a:endParaRPr kumimoji="1" lang="ko-KR" altLang="en-US" sz="900"/>
          </a:p>
        </p:txBody>
      </p:sp>
    </p:spTree>
    <p:extLst>
      <p:ext uri="{BB962C8B-B14F-4D97-AF65-F5344CB8AC3E}">
        <p14:creationId xmlns:p14="http://schemas.microsoft.com/office/powerpoint/2010/main" val="12799230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>
            <a:extLst>
              <a:ext uri="{FF2B5EF4-FFF2-40B4-BE49-F238E27FC236}">
                <a16:creationId xmlns:a16="http://schemas.microsoft.com/office/drawing/2014/main" id="{01110C3A-02D9-CB40-83CE-D42F3DD08708}"/>
              </a:ext>
            </a:extLst>
          </p:cNvPr>
          <p:cNvSpPr/>
          <p:nvPr/>
        </p:nvSpPr>
        <p:spPr>
          <a:xfrm>
            <a:off x="0" y="0"/>
            <a:ext cx="9144000" cy="900000"/>
          </a:xfrm>
          <a:prstGeom prst="rect">
            <a:avLst/>
          </a:prstGeom>
          <a:solidFill>
            <a:srgbClr val="0034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 dirty="0"/>
          </a:p>
        </p:txBody>
      </p:sp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7496DE28-A044-7A4A-B19D-64FC049784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2272" y="109482"/>
            <a:ext cx="8719457" cy="6810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ko-KR" altLang="en-US" dirty="0"/>
              <a:t>마스터 제목 스타일 편집</a:t>
            </a:r>
            <a:endParaRPr kumimoji="1" lang="ko-Kore-KR" altLang="en-US" dirty="0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1190010-E21E-1F4B-8366-4689BA5536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2272" y="1009482"/>
            <a:ext cx="8719457" cy="53468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ko-KR" altLang="en-US" dirty="0"/>
              <a:t>마스터 텍스트 스타일을 편집하려면 클릭</a:t>
            </a:r>
          </a:p>
          <a:p>
            <a:pPr lvl="1"/>
            <a:r>
              <a:rPr kumimoji="1" lang="ko-KR" altLang="en-US" dirty="0"/>
              <a:t>두 번째 수준</a:t>
            </a:r>
          </a:p>
          <a:p>
            <a:pPr lvl="2"/>
            <a:r>
              <a:rPr kumimoji="1" lang="ko-KR" altLang="en-US" dirty="0"/>
              <a:t>세 번째 수준</a:t>
            </a:r>
          </a:p>
          <a:p>
            <a:pPr lvl="3"/>
            <a:r>
              <a:rPr kumimoji="1" lang="ko-KR" altLang="en-US" dirty="0"/>
              <a:t>네 번째 수준</a:t>
            </a:r>
          </a:p>
          <a:p>
            <a:pPr lvl="4"/>
            <a:r>
              <a:rPr kumimoji="1" lang="ko-KR" altLang="en-US" dirty="0"/>
              <a:t>다섯 번째 수준</a:t>
            </a:r>
            <a:endParaRPr kumimoji="1" lang="ko-Kore-KR" altLang="en-US" dirty="0"/>
          </a:p>
        </p:txBody>
      </p:sp>
      <p:sp>
        <p:nvSpPr>
          <p:cNvPr id="9" name="슬라이드 번호 개체 틀 5">
            <a:extLst>
              <a:ext uri="{FF2B5EF4-FFF2-40B4-BE49-F238E27FC236}">
                <a16:creationId xmlns:a16="http://schemas.microsoft.com/office/drawing/2014/main" id="{69EF2A43-3D9A-B64D-9195-21B0BDA55298}"/>
              </a:ext>
            </a:extLst>
          </p:cNvPr>
          <p:cNvSpPr txBox="1">
            <a:spLocks/>
          </p:cNvSpPr>
          <p:nvPr/>
        </p:nvSpPr>
        <p:spPr>
          <a:xfrm>
            <a:off x="7086600" y="6492876"/>
            <a:ext cx="2057400" cy="365125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ko-Kore-K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6BFAA64-3984-0B4E-AEDF-3FACE7CB6EC2}" type="slidenum">
              <a:rPr kumimoji="1" lang="ko-KR" altLang="en-US" sz="900" smtClean="0"/>
              <a:pPr/>
              <a:t>‹#›</a:t>
            </a:fld>
            <a:endParaRPr kumimoji="1" lang="ko-KR" altLang="en-US" sz="900"/>
          </a:p>
        </p:txBody>
      </p:sp>
    </p:spTree>
    <p:extLst>
      <p:ext uri="{BB962C8B-B14F-4D97-AF65-F5344CB8AC3E}">
        <p14:creationId xmlns:p14="http://schemas.microsoft.com/office/powerpoint/2010/main" val="3878573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</p:sldLayoutIdLst>
  <p:hf sldNum="0" hdr="0" ftr="0" dt="0"/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2400" kern="1200">
          <a:solidFill>
            <a:schemeClr val="tx1"/>
          </a:solidFill>
          <a:latin typeface="HYSinMyeongJo-Medium" panose="02030600000101010101" pitchFamily="18" charset="-127"/>
          <a:ea typeface="HYSinMyeongJo-Medium" panose="02030600000101010101" pitchFamily="18" charset="-127"/>
          <a:cs typeface="Times New Roman" panose="02020603050405020304" pitchFamily="18" charset="0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HYSinMyeongJo-Medium" panose="02030600000101010101" pitchFamily="18" charset="-127"/>
          <a:ea typeface="HYSinMyeongJo-Medium" panose="02030600000101010101" pitchFamily="18" charset="-127"/>
          <a:cs typeface="Times New Roman" panose="02020603050405020304" pitchFamily="18" charset="0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HYSinMyeongJo-Medium" panose="02030600000101010101" pitchFamily="18" charset="-127"/>
          <a:ea typeface="HYSinMyeongJo-Medium" panose="02030600000101010101" pitchFamily="18" charset="-127"/>
          <a:cs typeface="Times New Roman" panose="02020603050405020304" pitchFamily="18" charset="0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HYSinMyeongJo-Medium" panose="02030600000101010101" pitchFamily="18" charset="-127"/>
          <a:ea typeface="HYSinMyeongJo-Medium" panose="02030600000101010101" pitchFamily="18" charset="-127"/>
          <a:cs typeface="Times New Roman" panose="02020603050405020304" pitchFamily="18" charset="0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HYSinMyeongJo-Medium" panose="02030600000101010101" pitchFamily="18" charset="-127"/>
          <a:ea typeface="HYSinMyeongJo-Medium" panose="02030600000101010101" pitchFamily="18" charset="-127"/>
          <a:cs typeface="Times New Roman" panose="02020603050405020304" pitchFamily="18" charset="0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HYSinMyeongJo-Medium" panose="02030600000101010101" pitchFamily="18" charset="-127"/>
          <a:ea typeface="HYSinMyeongJo-Medium" panose="02030600000101010101" pitchFamily="18" charset="-127"/>
          <a:cs typeface="Times New Roman" panose="02020603050405020304" pitchFamily="18" charset="0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ore-KR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09600" y="1828800"/>
            <a:ext cx="7772400" cy="1470025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US" altLang="ko-KR" sz="2800" dirty="0"/>
              <a:t>ESG </a:t>
            </a:r>
            <a:r>
              <a:rPr lang="ko-KR" altLang="en-US" sz="2800" dirty="0"/>
              <a:t>성과는 </a:t>
            </a:r>
            <a:r>
              <a:rPr lang="en-US" altLang="ko-KR" sz="2800" dirty="0"/>
              <a:t>(</a:t>
            </a:r>
            <a:r>
              <a:rPr lang="ko-KR" altLang="en-US" sz="2800" dirty="0"/>
              <a:t>언제나</a:t>
            </a:r>
            <a:r>
              <a:rPr lang="en-US" altLang="ko-KR" sz="2800" dirty="0"/>
              <a:t>) </a:t>
            </a:r>
            <a:r>
              <a:rPr lang="ko-KR" altLang="en-US" sz="2800" dirty="0"/>
              <a:t>기업가치를 향상시키는가</a:t>
            </a:r>
            <a:r>
              <a:rPr lang="en-US" altLang="ko-KR" sz="2800" dirty="0"/>
              <a:t>?</a:t>
            </a:r>
            <a:br>
              <a:rPr lang="en-US" altLang="ko-KR" sz="2800" dirty="0"/>
            </a:br>
            <a:r>
              <a:rPr lang="ko-KR" altLang="en-US" sz="2800" dirty="0"/>
              <a:t>재무성과의 조절효과를 중심으로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209800" y="3962400"/>
            <a:ext cx="4572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800" b="1" dirty="0">
                <a:latin typeface="+mn-ea"/>
                <a:cs typeface="Times New Roman" panose="02020603050405020304" pitchFamily="18" charset="0"/>
              </a:rPr>
              <a:t>연세대학교 경영대학</a:t>
            </a:r>
            <a:endParaRPr lang="en-US" altLang="ko-KR" sz="2800" b="1" dirty="0">
              <a:latin typeface="+mn-ea"/>
              <a:cs typeface="Times New Roman" panose="02020603050405020304" pitchFamily="18" charset="0"/>
            </a:endParaRPr>
          </a:p>
          <a:p>
            <a:pPr algn="ctr"/>
            <a:endParaRPr lang="en-US" altLang="ko-KR" sz="2800" b="1" dirty="0">
              <a:latin typeface="+mn-ea"/>
              <a:cs typeface="Times New Roman" panose="02020603050405020304" pitchFamily="18" charset="0"/>
            </a:endParaRPr>
          </a:p>
          <a:p>
            <a:pPr algn="ctr"/>
            <a:r>
              <a:rPr lang="ko-KR" altLang="en-US" sz="2800" b="1" dirty="0">
                <a:latin typeface="+mn-ea"/>
                <a:cs typeface="Times New Roman" panose="02020603050405020304" pitchFamily="18" charset="0"/>
              </a:rPr>
              <a:t>이지윤</a:t>
            </a:r>
            <a:endParaRPr lang="en-US" sz="2800" b="1" dirty="0">
              <a:latin typeface="+mn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757"/>
    </mc:Choice>
    <mc:Fallback xmlns="">
      <p:transition spd="slow" advTm="11757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4E9D323-9498-7B84-6EE6-8B26981E58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실증 결과</a:t>
            </a:r>
            <a:r>
              <a:rPr lang="en-US" altLang="ko-KR" dirty="0"/>
              <a:t>2: </a:t>
            </a:r>
            <a:r>
              <a:rPr lang="ko-KR" altLang="ko-KR" sz="24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재무성과의 조절효과</a:t>
            </a:r>
            <a:endParaRPr lang="ko-KR" altLang="en-US" dirty="0"/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377F33D1-37FA-BFED-7123-26CAC261F2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234" y="1524000"/>
            <a:ext cx="7730366" cy="4927338"/>
          </a:xfrm>
          <a:prstGeom prst="rect">
            <a:avLst/>
          </a:prstGeom>
        </p:spPr>
      </p:pic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C179211-C2DF-EC31-78CA-9061035575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432" y="914400"/>
            <a:ext cx="9089136" cy="955421"/>
          </a:xfrm>
        </p:spPr>
        <p:txBody>
          <a:bodyPr>
            <a:normAutofit/>
          </a:bodyPr>
          <a:lstStyle/>
          <a:p>
            <a:pPr indent="0" algn="just" latinLnBrk="1">
              <a:lnSpc>
                <a:spcPct val="100000"/>
              </a:lnSpc>
              <a:spcAft>
                <a:spcPts val="800"/>
              </a:spcAft>
              <a:buNone/>
            </a:pPr>
            <a:r>
              <a:rPr lang="en-US" altLang="ko-KR" sz="18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- ESG</a:t>
            </a:r>
            <a:r>
              <a:rPr lang="ko-KR" altLang="ko-KR" sz="18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의 재무적 여유 이론에 기초하여</a:t>
            </a:r>
            <a:r>
              <a:rPr lang="en-US" altLang="ko-KR" sz="18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, </a:t>
            </a:r>
            <a:r>
              <a:rPr lang="ko-KR" altLang="ko-KR" sz="18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재무성과가 낮을 경우</a:t>
            </a:r>
            <a:r>
              <a:rPr lang="en-US" altLang="ko-KR" sz="18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 ESG </a:t>
            </a:r>
            <a:r>
              <a:rPr lang="ko-KR" altLang="ko-KR" sz="18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성과의 긍정적 가치 효과가 약화될 것으로 기대</a:t>
            </a:r>
            <a:r>
              <a:rPr lang="en-US" altLang="ko-KR" sz="18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.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450F516-3E36-E070-13E6-22F150434FD4}"/>
              </a:ext>
            </a:extLst>
          </p:cNvPr>
          <p:cNvSpPr txBox="1"/>
          <p:nvPr/>
        </p:nvSpPr>
        <p:spPr>
          <a:xfrm>
            <a:off x="152400" y="6228897"/>
            <a:ext cx="8779968" cy="40011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sz="2000" kern="100" dirty="0">
                <a:latin typeface="Times New Roman" panose="02020603050405020304" pitchFamily="18" charset="0"/>
              </a:rPr>
              <a:t>ESG </a:t>
            </a:r>
            <a:r>
              <a:rPr lang="ko-KR" altLang="ko-KR" sz="2000" kern="100" dirty="0">
                <a:latin typeface="Times New Roman" panose="02020603050405020304" pitchFamily="18" charset="0"/>
              </a:rPr>
              <a:t>성과와 기업가치 간의 긍정적 관계</a:t>
            </a:r>
            <a:r>
              <a:rPr lang="ko-KR" altLang="en-US" sz="2000" kern="100" dirty="0">
                <a:latin typeface="Times New Roman" panose="02020603050405020304" pitchFamily="18" charset="0"/>
              </a:rPr>
              <a:t>는</a:t>
            </a:r>
            <a:r>
              <a:rPr lang="en-US" altLang="ko-KR" sz="2000" kern="100" dirty="0">
                <a:latin typeface="Times New Roman" panose="02020603050405020304" pitchFamily="18" charset="0"/>
              </a:rPr>
              <a:t> ROA</a:t>
            </a:r>
            <a:r>
              <a:rPr lang="ko-KR" altLang="ko-KR" sz="2000" kern="100" dirty="0">
                <a:latin typeface="Times New Roman" panose="02020603050405020304" pitchFamily="18" charset="0"/>
              </a:rPr>
              <a:t>가 높은 기업에서 두드러</a:t>
            </a:r>
            <a:r>
              <a:rPr lang="ko-KR" altLang="en-US" sz="2000" kern="100" dirty="0">
                <a:latin typeface="Times New Roman" panose="02020603050405020304" pitchFamily="18" charset="0"/>
              </a:rPr>
              <a:t>진다</a:t>
            </a:r>
            <a:r>
              <a:rPr lang="en-US" altLang="ko-KR" sz="2000" kern="100" dirty="0">
                <a:latin typeface="Times New Roman" panose="02020603050405020304" pitchFamily="18" charset="0"/>
              </a:rPr>
              <a:t>.</a:t>
            </a:r>
            <a:endParaRPr lang="ko-KR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327678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7F205E2-E34F-DD10-3729-01FEA3B371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ko-KR" sz="24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강건성 분석</a:t>
            </a:r>
            <a:r>
              <a:rPr lang="en-US" altLang="ko-KR" sz="24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1: </a:t>
            </a:r>
            <a:r>
              <a:rPr lang="ko-KR" altLang="en-US" sz="24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네 그룹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CD21C95-CD13-8164-E6CA-19652E76B0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 latinLnBrk="1">
              <a:lnSpc>
                <a:spcPct val="100000"/>
              </a:lnSpc>
              <a:spcAft>
                <a:spcPts val="800"/>
              </a:spcAft>
              <a:buNone/>
            </a:pPr>
            <a:r>
              <a:rPr lang="en-US" altLang="ko-KR" sz="18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- </a:t>
            </a:r>
            <a:r>
              <a:rPr lang="ko-KR" altLang="en-US" kern="100" dirty="0"/>
              <a:t>샘플기업</a:t>
            </a:r>
            <a:r>
              <a:rPr lang="ko-KR" altLang="ko-KR" kern="100" dirty="0">
                <a:effectLst/>
              </a:rPr>
              <a:t>을</a:t>
            </a:r>
            <a:r>
              <a:rPr lang="en-US" altLang="ko-KR" kern="100" dirty="0">
                <a:effectLst/>
              </a:rPr>
              <a:t> ROA</a:t>
            </a:r>
            <a:r>
              <a:rPr lang="ko-KR" altLang="ko-KR" kern="100" dirty="0">
                <a:effectLst/>
              </a:rPr>
              <a:t>에 따라 네 그룹</a:t>
            </a:r>
            <a:r>
              <a:rPr lang="en-US" altLang="ko-KR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(</a:t>
            </a:r>
            <a:r>
              <a:rPr lang="en-US" altLang="ko-KR" i="1" kern="100" dirty="0" err="1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LowestROA</a:t>
            </a:r>
            <a:r>
              <a:rPr lang="en-US" altLang="ko-KR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, </a:t>
            </a:r>
            <a:r>
              <a:rPr lang="en-US" altLang="ko-KR" i="1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Lower-</a:t>
            </a:r>
            <a:r>
              <a:rPr lang="en-US" altLang="ko-KR" i="1" kern="100" dirty="0" err="1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middleROA</a:t>
            </a:r>
            <a:r>
              <a:rPr lang="en-US" altLang="ko-KR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, </a:t>
            </a:r>
            <a:r>
              <a:rPr lang="en-US" altLang="ko-KR" i="1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Higher-</a:t>
            </a:r>
            <a:r>
              <a:rPr lang="en-US" altLang="ko-KR" i="1" kern="100" dirty="0" err="1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middleROA</a:t>
            </a:r>
            <a:r>
              <a:rPr lang="en-US" altLang="ko-KR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, </a:t>
            </a:r>
            <a:r>
              <a:rPr lang="en-US" altLang="ko-KR" i="1" kern="100" dirty="0" err="1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HighestROA</a:t>
            </a:r>
            <a:r>
              <a:rPr lang="en-US" altLang="ko-KR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)</a:t>
            </a:r>
            <a:r>
              <a:rPr lang="ko-KR" altLang="en-US" kern="100" dirty="0">
                <a:effectLst/>
              </a:rPr>
              <a:t>으로 나눔</a:t>
            </a:r>
            <a:r>
              <a:rPr lang="en-US" altLang="ko-KR" kern="100" dirty="0">
                <a:effectLst/>
              </a:rPr>
              <a:t>. </a:t>
            </a:r>
            <a:endParaRPr lang="ko-KR" altLang="en-US" dirty="0"/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3BEEA229-501A-2377-9ABE-4C1ACB0FF9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1766248"/>
            <a:ext cx="8135485" cy="4982270"/>
          </a:xfrm>
          <a:prstGeom prst="rect">
            <a:avLst/>
          </a:prstGeom>
        </p:spPr>
      </p:pic>
      <p:cxnSp>
        <p:nvCxnSpPr>
          <p:cNvPr id="7" name="직선 화살표 연결선 6">
            <a:extLst>
              <a:ext uri="{FF2B5EF4-FFF2-40B4-BE49-F238E27FC236}">
                <a16:creationId xmlns:a16="http://schemas.microsoft.com/office/drawing/2014/main" id="{5C325D14-5AA6-7C20-3409-0983FF02FAA4}"/>
              </a:ext>
            </a:extLst>
          </p:cNvPr>
          <p:cNvCxnSpPr>
            <a:cxnSpLocks/>
          </p:cNvCxnSpPr>
          <p:nvPr/>
        </p:nvCxnSpPr>
        <p:spPr>
          <a:xfrm flipV="1">
            <a:off x="4495800" y="2590800"/>
            <a:ext cx="0" cy="190500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5998742E-85CA-845C-187E-1599902F6121}"/>
              </a:ext>
            </a:extLst>
          </p:cNvPr>
          <p:cNvSpPr txBox="1"/>
          <p:nvPr/>
        </p:nvSpPr>
        <p:spPr>
          <a:xfrm>
            <a:off x="228600" y="5562600"/>
            <a:ext cx="8458200" cy="120032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altLang="ko-KR" i="1" kern="100" dirty="0">
                <a:latin typeface="Times New Roman" panose="02020603050405020304" pitchFamily="18" charset="0"/>
              </a:rPr>
              <a:t>Rating × </a:t>
            </a:r>
            <a:r>
              <a:rPr lang="en-US" altLang="ko-KR" i="1" kern="100" dirty="0" err="1">
                <a:latin typeface="Times New Roman" panose="02020603050405020304" pitchFamily="18" charset="0"/>
              </a:rPr>
              <a:t>HighestROA</a:t>
            </a:r>
            <a:r>
              <a:rPr lang="ko-KR" altLang="ko-KR" kern="100" dirty="0">
                <a:latin typeface="Times New Roman" panose="02020603050405020304" pitchFamily="18" charset="0"/>
              </a:rPr>
              <a:t>에서 </a:t>
            </a:r>
            <a:r>
              <a:rPr lang="en-US" altLang="ko-KR" i="1" kern="100" dirty="0">
                <a:latin typeface="Times New Roman" panose="02020603050405020304" pitchFamily="18" charset="0"/>
              </a:rPr>
              <a:t>Rating × </a:t>
            </a:r>
            <a:r>
              <a:rPr lang="en-US" altLang="ko-KR" i="1" kern="100" dirty="0" err="1">
                <a:latin typeface="Times New Roman" panose="02020603050405020304" pitchFamily="18" charset="0"/>
              </a:rPr>
              <a:t>LowestROA</a:t>
            </a:r>
            <a:r>
              <a:rPr lang="ko-KR" altLang="ko-KR" kern="100" dirty="0">
                <a:latin typeface="Times New Roman" panose="02020603050405020304" pitchFamily="18" charset="0"/>
              </a:rPr>
              <a:t>로 갈수록 </a:t>
            </a:r>
            <a:r>
              <a:rPr lang="ko-KR" altLang="en-US" kern="100" dirty="0">
                <a:latin typeface="Times New Roman" panose="02020603050405020304" pitchFamily="18" charset="0"/>
              </a:rPr>
              <a:t>계수가 </a:t>
            </a:r>
            <a:r>
              <a:rPr lang="ko-KR" altLang="ko-KR" kern="100" dirty="0">
                <a:latin typeface="Times New Roman" panose="02020603050405020304" pitchFamily="18" charset="0"/>
              </a:rPr>
              <a:t>점차적으로 감소</a:t>
            </a:r>
            <a:r>
              <a:rPr lang="en-US" altLang="ko-KR" kern="100" dirty="0">
                <a:latin typeface="Times New Roman" panose="02020603050405020304" pitchFamily="18" charset="0"/>
              </a:rPr>
              <a:t>.</a:t>
            </a:r>
          </a:p>
          <a:p>
            <a:pPr marL="285750" indent="-285750">
              <a:buFontTx/>
              <a:buChar char="-"/>
            </a:pPr>
            <a:r>
              <a:rPr lang="en-US" altLang="ko-KR" dirty="0"/>
              <a:t>ESG </a:t>
            </a:r>
            <a:r>
              <a:rPr lang="ko-KR" altLang="ko-KR" dirty="0"/>
              <a:t>성과와 기업가치 간의 양</a:t>
            </a:r>
            <a:r>
              <a:rPr lang="en-US" altLang="ko-KR" dirty="0"/>
              <a:t>(+)</a:t>
            </a:r>
            <a:r>
              <a:rPr lang="ko-KR" altLang="ko-KR" dirty="0"/>
              <a:t>의 관계가 재무성과에 따라 단조롭게 증가하</a:t>
            </a:r>
            <a:r>
              <a:rPr lang="ko-KR" altLang="en-US" dirty="0"/>
              <a:t>며</a:t>
            </a:r>
            <a:r>
              <a:rPr lang="en-US" altLang="ko-KR" dirty="0"/>
              <a:t>, </a:t>
            </a:r>
            <a:r>
              <a:rPr lang="ko-KR" altLang="ko-KR" dirty="0"/>
              <a:t>최하위 재무성과 그룹에서는</a:t>
            </a:r>
            <a:r>
              <a:rPr lang="en-US" altLang="ko-KR" dirty="0"/>
              <a:t> ESG </a:t>
            </a:r>
            <a:r>
              <a:rPr lang="ko-KR" altLang="ko-KR" dirty="0"/>
              <a:t>성과가 기업가치에 미치는 영향이 오히려 부정적</a:t>
            </a:r>
            <a:r>
              <a:rPr lang="en-US" altLang="ko-KR" dirty="0"/>
              <a:t>.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09041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9F80E30-AA92-C40D-82EC-6723D77445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ko-KR" sz="24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강건성 분석</a:t>
            </a:r>
            <a:r>
              <a:rPr lang="en-US" altLang="ko-KR" sz="24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2: </a:t>
            </a:r>
            <a:r>
              <a:rPr lang="ko-KR" altLang="en-US" sz="24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대체 변수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68398AA-51B0-4020-7391-D943A1BCA2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576" y="928358"/>
            <a:ext cx="9067800" cy="5834118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just" latinLnBrk="1">
              <a:spcAft>
                <a:spcPts val="800"/>
              </a:spcAft>
            </a:pPr>
            <a:r>
              <a:rPr lang="ko-KR" altLang="ko-KR" sz="18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재무적 여유의 정도를 대체로 나타내는 변수로 기업의 현금흐름</a:t>
            </a:r>
            <a:r>
              <a:rPr lang="en-US" altLang="ko-KR" sz="18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(</a:t>
            </a:r>
            <a:r>
              <a:rPr lang="en-US" altLang="ko-KR" sz="1800" i="1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Cashflow</a:t>
            </a:r>
            <a:r>
              <a:rPr lang="en-US" altLang="ko-KR" sz="18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)</a:t>
            </a:r>
            <a:r>
              <a:rPr lang="ko-KR" altLang="ko-KR" sz="18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과 규모</a:t>
            </a:r>
            <a:r>
              <a:rPr lang="en-US" altLang="ko-KR" sz="18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(</a:t>
            </a:r>
            <a:r>
              <a:rPr lang="en-US" altLang="ko-KR" sz="1800" i="1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Size</a:t>
            </a:r>
            <a:r>
              <a:rPr lang="en-US" altLang="ko-KR" sz="18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)</a:t>
            </a:r>
            <a:r>
              <a:rPr lang="ko-KR" altLang="ko-KR" sz="18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를 사용</a:t>
            </a:r>
            <a:r>
              <a:rPr lang="en-US" altLang="ko-KR" sz="18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 (</a:t>
            </a:r>
            <a:r>
              <a:rPr lang="en-US" altLang="ko-KR" sz="1800" kern="100" dirty="0" err="1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Udayasankar</a:t>
            </a:r>
            <a:r>
              <a:rPr lang="en-US" altLang="ko-KR" sz="18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, 2008; D'Amato and </a:t>
            </a:r>
            <a:r>
              <a:rPr lang="en-US" altLang="ko-KR" sz="1800" kern="100" dirty="0" err="1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Falivena</a:t>
            </a:r>
            <a:r>
              <a:rPr lang="en-US" altLang="ko-KR" sz="18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, 2020). </a:t>
            </a:r>
          </a:p>
          <a:p>
            <a:pPr algn="just" latinLnBrk="1">
              <a:spcAft>
                <a:spcPts val="800"/>
              </a:spcAft>
              <a:buFontTx/>
              <a:buChar char="-"/>
            </a:pPr>
            <a:r>
              <a:rPr lang="ko-KR" altLang="ko-KR" sz="18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현금흐름이 높은 기업은 영업 활동을 통해 충분한 현금을 창출하고 있어 </a:t>
            </a:r>
            <a:r>
              <a:rPr lang="ko-KR" altLang="ko-KR" sz="1800" kern="100" dirty="0" err="1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핵심사업뿐만</a:t>
            </a:r>
            <a:r>
              <a:rPr lang="ko-KR" altLang="ko-KR" sz="18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 아니라 </a:t>
            </a:r>
            <a:r>
              <a:rPr lang="en-US" altLang="ko-KR" sz="18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ESG</a:t>
            </a:r>
            <a:r>
              <a:rPr lang="ko-KR" altLang="ko-KR" sz="18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와 같은 장기적인 투자에 자원을 투입할 수 있는 여력이 있을 것</a:t>
            </a:r>
            <a:r>
              <a:rPr lang="ko-KR" altLang="en-US" sz="18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임</a:t>
            </a:r>
            <a:r>
              <a:rPr lang="en-US" altLang="ko-KR" sz="18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. </a:t>
            </a:r>
          </a:p>
          <a:p>
            <a:pPr algn="just" latinLnBrk="1">
              <a:spcAft>
                <a:spcPts val="800"/>
              </a:spcAft>
              <a:buFontTx/>
              <a:buChar char="-"/>
            </a:pPr>
            <a:r>
              <a:rPr lang="ko-KR" altLang="ko-KR" sz="18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규모가 큰 기업은 더 많은 자본과 자원을 보유하고 있</a:t>
            </a:r>
            <a:r>
              <a:rPr lang="ko-KR" altLang="en-US" sz="18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으며</a:t>
            </a:r>
            <a:r>
              <a:rPr lang="en-US" altLang="ko-KR" sz="18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 </a:t>
            </a:r>
            <a:r>
              <a:rPr lang="ko-KR" altLang="en-US" sz="18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작은 </a:t>
            </a:r>
            <a:r>
              <a:rPr lang="ko-KR" altLang="ko-KR" sz="18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기업에 비해 자금조달능력이 높</a:t>
            </a:r>
            <a:r>
              <a:rPr lang="ko-KR" altLang="en-US" sz="18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아</a:t>
            </a:r>
            <a:r>
              <a:rPr lang="ko-KR" altLang="ko-KR" sz="18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 재무적 제약이 </a:t>
            </a:r>
            <a:r>
              <a:rPr lang="ko-KR" altLang="en-US" sz="18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작음</a:t>
            </a:r>
            <a:r>
              <a:rPr lang="en-US" altLang="ko-KR" sz="18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. </a:t>
            </a:r>
            <a:endParaRPr lang="ko-KR" altLang="ko-KR" sz="1800" kern="100" dirty="0">
              <a:effectLst/>
              <a:latin typeface="Times New Roman" panose="02020603050405020304" pitchFamily="18" charset="0"/>
              <a:ea typeface="맑은 고딕" panose="020B0503020000020004" pitchFamily="50" charset="-127"/>
            </a:endParaRPr>
          </a:p>
          <a:p>
            <a:pPr marL="0"/>
            <a:endParaRPr lang="ko-KR" altLang="en-US" dirty="0"/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B01081C3-36CF-69C8-5893-9DB15AB54C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117" y="2958170"/>
            <a:ext cx="8588683" cy="253051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0670431-5BFB-F479-8FAB-BFA321774C53}"/>
              </a:ext>
            </a:extLst>
          </p:cNvPr>
          <p:cNvSpPr txBox="1"/>
          <p:nvPr/>
        </p:nvSpPr>
        <p:spPr>
          <a:xfrm>
            <a:off x="104213" y="5679949"/>
            <a:ext cx="8938622" cy="92333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algn="just" latinLnBrk="1"/>
            <a:r>
              <a:rPr lang="en-US" altLang="ko-KR" sz="18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- </a:t>
            </a:r>
            <a:r>
              <a:rPr lang="ko-KR" altLang="ko-KR" sz="18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재무적 여유가 있을 때에는 그렇지 않을 때보다</a:t>
            </a:r>
            <a:r>
              <a:rPr lang="en-US" altLang="ko-KR" sz="18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 ESG </a:t>
            </a:r>
            <a:r>
              <a:rPr lang="ko-KR" altLang="ko-KR" sz="18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성과가 기업가치에 미치는 영향이 긍정적임</a:t>
            </a:r>
            <a:r>
              <a:rPr lang="en-US" altLang="ko-KR" sz="18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.</a:t>
            </a:r>
          </a:p>
          <a:p>
            <a:pPr marL="0" algn="just" latinLnBrk="1"/>
            <a:r>
              <a:rPr lang="en-US" altLang="ko-KR" sz="18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- </a:t>
            </a:r>
            <a:r>
              <a:rPr lang="ko-KR" altLang="ko-KR" sz="18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재무적 여유가</a:t>
            </a:r>
            <a:r>
              <a:rPr lang="en-US" altLang="ko-KR" sz="18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 ESG</a:t>
            </a:r>
            <a:r>
              <a:rPr lang="ko-KR" altLang="ko-KR" sz="18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와 기업가치 간의 관계를 결정하는 데 중요한 역할을 </a:t>
            </a:r>
            <a:r>
              <a:rPr lang="ko-KR" altLang="en-US" sz="18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함</a:t>
            </a:r>
            <a:r>
              <a:rPr lang="en-US" altLang="ko-KR" sz="18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. </a:t>
            </a:r>
            <a:endParaRPr lang="ko-KR" altLang="ko-KR" sz="1800" kern="100" dirty="0">
              <a:effectLst/>
              <a:latin typeface="Times New Roman" panose="02020603050405020304" pitchFamily="18" charset="0"/>
              <a:ea typeface="맑은 고딕" panose="020B0503020000020004" pitchFamily="50" charset="-12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6DC6B89-BFE3-286B-8AA7-4CFE99B96C1D}"/>
              </a:ext>
            </a:extLst>
          </p:cNvPr>
          <p:cNvSpPr txBox="1"/>
          <p:nvPr/>
        </p:nvSpPr>
        <p:spPr>
          <a:xfrm>
            <a:off x="101165" y="3916156"/>
            <a:ext cx="8518579" cy="57964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algn="just" latinLnBrk="1"/>
            <a:endParaRPr lang="ko-KR" altLang="ko-KR" sz="1800" kern="100" dirty="0">
              <a:effectLst/>
              <a:latin typeface="Times New Roman" panose="02020603050405020304" pitchFamily="18" charset="0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01645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667A1DB-C44B-F427-4D27-244DC9DA80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정보 비대칭 </a:t>
            </a: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125CBCA8-C750-5902-E656-72F9F3E1BA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1371600"/>
            <a:ext cx="6516624" cy="538277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B8C0AE2-4086-AD8F-5394-A98B46777628}"/>
              </a:ext>
            </a:extLst>
          </p:cNvPr>
          <p:cNvSpPr txBox="1"/>
          <p:nvPr/>
        </p:nvSpPr>
        <p:spPr>
          <a:xfrm>
            <a:off x="54864" y="3206500"/>
            <a:ext cx="6345936" cy="51511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algn="just" latinLnBrk="1"/>
            <a:endParaRPr lang="ko-KR" altLang="ko-KR" sz="1800" kern="100" dirty="0">
              <a:effectLst/>
              <a:latin typeface="Times New Roman" panose="02020603050405020304" pitchFamily="18" charset="0"/>
              <a:ea typeface="맑은 고딕" panose="020B0503020000020004" pitchFamily="50" charset="-12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19382B1-74E0-FBE5-76CD-4A41D9DD4635}"/>
              </a:ext>
            </a:extLst>
          </p:cNvPr>
          <p:cNvSpPr txBox="1"/>
          <p:nvPr/>
        </p:nvSpPr>
        <p:spPr>
          <a:xfrm>
            <a:off x="0" y="964934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ko-KR" sz="18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정보 비대칭은 기업의 자본조달비용을 높</a:t>
            </a:r>
            <a:r>
              <a:rPr lang="ko-KR" altLang="en-US" sz="18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임</a:t>
            </a:r>
            <a:r>
              <a:rPr lang="en-US" altLang="ko-KR" sz="18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. </a:t>
            </a:r>
            <a:r>
              <a:rPr lang="ko-KR" altLang="ko-KR" sz="18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 </a:t>
            </a:r>
            <a:endParaRPr lang="ko-KR" alt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C286CD0-7F9F-8DC7-B393-526F400A90E9}"/>
              </a:ext>
            </a:extLst>
          </p:cNvPr>
          <p:cNvSpPr txBox="1"/>
          <p:nvPr/>
        </p:nvSpPr>
        <p:spPr>
          <a:xfrm>
            <a:off x="64008" y="5825188"/>
            <a:ext cx="8938622" cy="92333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285750" indent="-285750" algn="just" latinLnBrk="1">
              <a:buFontTx/>
              <a:buChar char="-"/>
            </a:pPr>
            <a:r>
              <a:rPr lang="en-US" altLang="ko-KR" i="1" dirty="0">
                <a:latin typeface="Times New Roman" panose="02020603050405020304" pitchFamily="18" charset="0"/>
              </a:rPr>
              <a:t>ESG × </a:t>
            </a:r>
            <a:r>
              <a:rPr lang="en-US" altLang="ko-KR" i="1" dirty="0" err="1">
                <a:latin typeface="Times New Roman" panose="02020603050405020304" pitchFamily="18" charset="0"/>
              </a:rPr>
              <a:t>LowROA</a:t>
            </a:r>
            <a:r>
              <a:rPr lang="ko-KR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의</a:t>
            </a:r>
            <a:r>
              <a:rPr lang="ko-KR" altLang="ko-KR" dirty="0">
                <a:ea typeface="Times New Roman" panose="02020603050405020304" pitchFamily="18" charset="0"/>
              </a:rPr>
              <a:t> </a:t>
            </a:r>
            <a:r>
              <a:rPr lang="ko-KR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계수는</a:t>
            </a:r>
            <a:r>
              <a:rPr lang="ko-KR" altLang="ko-KR" dirty="0">
                <a:ea typeface="Times New Roman" panose="02020603050405020304" pitchFamily="18" charset="0"/>
              </a:rPr>
              <a:t> </a:t>
            </a:r>
            <a:r>
              <a:rPr lang="ko-KR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정보</a:t>
            </a:r>
            <a:r>
              <a:rPr lang="ko-KR" altLang="ko-KR" dirty="0">
                <a:ea typeface="Times New Roman" panose="02020603050405020304" pitchFamily="18" charset="0"/>
              </a:rPr>
              <a:t> </a:t>
            </a:r>
            <a:r>
              <a:rPr lang="ko-KR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비대칭이</a:t>
            </a:r>
            <a:r>
              <a:rPr lang="ko-KR" altLang="ko-KR" dirty="0">
                <a:ea typeface="Times New Roman" panose="02020603050405020304" pitchFamily="18" charset="0"/>
              </a:rPr>
              <a:t> </a:t>
            </a:r>
            <a:r>
              <a:rPr lang="ko-KR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높은</a:t>
            </a:r>
            <a:r>
              <a:rPr lang="ko-KR" altLang="ko-KR" dirty="0">
                <a:ea typeface="Times New Roman" panose="02020603050405020304" pitchFamily="18" charset="0"/>
              </a:rPr>
              <a:t> </a:t>
            </a:r>
            <a:r>
              <a:rPr lang="ko-KR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그룹에서만</a:t>
            </a:r>
            <a:r>
              <a:rPr lang="ko-KR" altLang="ko-KR" dirty="0">
                <a:ea typeface="Times New Roman" panose="02020603050405020304" pitchFamily="18" charset="0"/>
              </a:rPr>
              <a:t> </a:t>
            </a:r>
            <a:r>
              <a:rPr lang="ko-KR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통계적으로</a:t>
            </a:r>
            <a:r>
              <a:rPr lang="ko-KR" altLang="ko-KR" dirty="0">
                <a:ea typeface="Times New Roman" panose="02020603050405020304" pitchFamily="18" charset="0"/>
              </a:rPr>
              <a:t> </a:t>
            </a:r>
            <a:r>
              <a:rPr lang="ko-KR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유의 </a:t>
            </a:r>
            <a:endParaRPr lang="en-US" altLang="ko-K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 latinLnBrk="1">
              <a:buFontTx/>
              <a:buChar char="-"/>
            </a:pPr>
            <a:r>
              <a:rPr lang="ko-KR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자본조달비용이</a:t>
            </a:r>
            <a:r>
              <a:rPr lang="ko-KR" altLang="ko-KR" dirty="0">
                <a:ea typeface="Times New Roman" panose="02020603050405020304" pitchFamily="18" charset="0"/>
              </a:rPr>
              <a:t> </a:t>
            </a:r>
            <a:r>
              <a:rPr lang="ko-KR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높을</a:t>
            </a:r>
            <a:r>
              <a:rPr lang="ko-KR" altLang="ko-KR" dirty="0">
                <a:ea typeface="Times New Roman" panose="02020603050405020304" pitchFamily="18" charset="0"/>
              </a:rPr>
              <a:t> </a:t>
            </a:r>
            <a:r>
              <a:rPr lang="ko-KR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것으로</a:t>
            </a:r>
            <a:r>
              <a:rPr lang="ko-KR" altLang="ko-KR" dirty="0">
                <a:ea typeface="Times New Roman" panose="02020603050405020304" pitchFamily="18" charset="0"/>
              </a:rPr>
              <a:t> </a:t>
            </a:r>
            <a:r>
              <a:rPr lang="ko-KR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기대되는</a:t>
            </a:r>
            <a:r>
              <a:rPr lang="ko-KR" altLang="ko-KR" dirty="0">
                <a:ea typeface="Times New Roman" panose="02020603050405020304" pitchFamily="18" charset="0"/>
              </a:rPr>
              <a:t> </a:t>
            </a:r>
            <a:r>
              <a:rPr lang="ko-KR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경우</a:t>
            </a:r>
            <a:r>
              <a:rPr lang="en-US" altLang="ko-KR" dirty="0">
                <a:latin typeface="Times New Roman" panose="02020603050405020304" pitchFamily="18" charset="0"/>
              </a:rPr>
              <a:t>, </a:t>
            </a:r>
            <a:r>
              <a:rPr lang="ko-KR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재무적</a:t>
            </a:r>
            <a:r>
              <a:rPr lang="ko-KR" altLang="ko-KR" dirty="0">
                <a:ea typeface="Times New Roman" panose="02020603050405020304" pitchFamily="18" charset="0"/>
              </a:rPr>
              <a:t> </a:t>
            </a:r>
            <a:r>
              <a:rPr lang="ko-KR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자원이</a:t>
            </a:r>
            <a:r>
              <a:rPr lang="ko-KR" altLang="ko-KR" dirty="0">
                <a:ea typeface="Times New Roman" panose="02020603050405020304" pitchFamily="18" charset="0"/>
              </a:rPr>
              <a:t> </a:t>
            </a:r>
            <a:r>
              <a:rPr lang="ko-KR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부족한</a:t>
            </a:r>
            <a:r>
              <a:rPr lang="ko-KR" altLang="ko-KR" dirty="0">
                <a:ea typeface="Times New Roman" panose="02020603050405020304" pitchFamily="18" charset="0"/>
              </a:rPr>
              <a:t> </a:t>
            </a:r>
            <a:r>
              <a:rPr lang="ko-KR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상태에서</a:t>
            </a:r>
            <a:r>
              <a:rPr lang="ko-KR" altLang="ko-KR" dirty="0">
                <a:ea typeface="Times New Roman" panose="02020603050405020304" pitchFamily="18" charset="0"/>
              </a:rPr>
              <a:t> </a:t>
            </a:r>
            <a:r>
              <a:rPr lang="ko-KR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자원을</a:t>
            </a:r>
            <a:r>
              <a:rPr lang="en-US" altLang="ko-KR" dirty="0">
                <a:latin typeface="Times New Roman" panose="02020603050405020304" pitchFamily="18" charset="0"/>
              </a:rPr>
              <a:t> ESG </a:t>
            </a:r>
            <a:r>
              <a:rPr lang="ko-KR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투자에</a:t>
            </a:r>
            <a:r>
              <a:rPr lang="ko-KR" altLang="ko-KR" dirty="0">
                <a:ea typeface="Times New Roman" panose="02020603050405020304" pitchFamily="18" charset="0"/>
              </a:rPr>
              <a:t> </a:t>
            </a:r>
            <a:r>
              <a:rPr lang="ko-KR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배분하는</a:t>
            </a:r>
            <a:r>
              <a:rPr lang="ko-KR" altLang="ko-KR" dirty="0">
                <a:ea typeface="Times New Roman" panose="02020603050405020304" pitchFamily="18" charset="0"/>
              </a:rPr>
              <a:t> </a:t>
            </a:r>
            <a:r>
              <a:rPr lang="ko-KR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것이</a:t>
            </a:r>
            <a:r>
              <a:rPr lang="ko-KR" altLang="ko-KR" dirty="0">
                <a:ea typeface="Times New Roman" panose="02020603050405020304" pitchFamily="18" charset="0"/>
              </a:rPr>
              <a:t> </a:t>
            </a:r>
            <a:r>
              <a:rPr lang="ko-KR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기업가치에</a:t>
            </a:r>
            <a:r>
              <a:rPr lang="ko-KR" altLang="ko-KR" dirty="0">
                <a:ea typeface="Times New Roman" panose="02020603050405020304" pitchFamily="18" charset="0"/>
              </a:rPr>
              <a:t> </a:t>
            </a:r>
            <a:r>
              <a:rPr lang="ko-KR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특히</a:t>
            </a:r>
            <a:r>
              <a:rPr lang="ko-KR" altLang="ko-KR" dirty="0">
                <a:ea typeface="Times New Roman" panose="02020603050405020304" pitchFamily="18" charset="0"/>
              </a:rPr>
              <a:t> </a:t>
            </a:r>
            <a:r>
              <a:rPr lang="ko-KR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부정적임을</a:t>
            </a:r>
            <a:r>
              <a:rPr lang="ko-KR" altLang="ko-KR" dirty="0">
                <a:ea typeface="Times New Roman" panose="02020603050405020304" pitchFamily="18" charset="0"/>
              </a:rPr>
              <a:t> </a:t>
            </a:r>
            <a:r>
              <a:rPr lang="ko-KR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시사</a:t>
            </a:r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ko-KR" altLang="ko-KR" sz="1800" kern="100" dirty="0">
              <a:effectLst/>
              <a:latin typeface="Times New Roman" panose="02020603050405020304" pitchFamily="18" charset="0"/>
              <a:ea typeface="맑은 고딕" panose="020B0503020000020004" pitchFamily="50" charset="-127"/>
            </a:endParaRPr>
          </a:p>
        </p:txBody>
      </p:sp>
      <p:sp>
        <p:nvSpPr>
          <p:cNvPr id="10" name="내용 개체 틀 9">
            <a:extLst>
              <a:ext uri="{FF2B5EF4-FFF2-40B4-BE49-F238E27FC236}">
                <a16:creationId xmlns:a16="http://schemas.microsoft.com/office/drawing/2014/main" id="{46AEA3B8-1AC4-85D8-F567-6DCD7FCA09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04878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23D596-DDAF-59D7-B95F-A6402F1160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결론</a:t>
            </a:r>
            <a:r>
              <a:rPr lang="en-US" altLang="ko-KR" dirty="0"/>
              <a:t> </a:t>
            </a:r>
            <a:r>
              <a:rPr lang="ko-KR" altLang="en-US" dirty="0"/>
              <a:t>및</a:t>
            </a:r>
            <a:r>
              <a:rPr lang="en-US" altLang="ko-KR" dirty="0"/>
              <a:t> </a:t>
            </a:r>
            <a:r>
              <a:rPr lang="ko-KR" altLang="en-US" dirty="0"/>
              <a:t>제언</a:t>
            </a:r>
            <a:r>
              <a:rPr lang="en-US" altLang="ko-KR" dirty="0"/>
              <a:t> 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BE715CC-7A64-F046-BE88-4A84D6CBCF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 latinLnBrk="0">
              <a:lnSpc>
                <a:spcPct val="120000"/>
              </a:lnSpc>
            </a:pPr>
            <a:r>
              <a:rPr lang="en-US" altLang="ko-KR" sz="18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 ESG </a:t>
            </a:r>
            <a:r>
              <a:rPr lang="ko-KR" altLang="ko-KR" sz="18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성과는 평균적으로 기업가치와 긍정적으로 연관되어 있으나</a:t>
            </a:r>
            <a:r>
              <a:rPr lang="en-US" altLang="ko-KR" sz="18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, </a:t>
            </a:r>
            <a:r>
              <a:rPr lang="ko-KR" altLang="ko-KR" sz="18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이러한 연관성은 기업의 재무성과에 따라 달라지는 것으로 나타</a:t>
            </a:r>
            <a:r>
              <a:rPr lang="ko-KR" altLang="en-US" kern="100" dirty="0">
                <a:latin typeface="Times New Roman" panose="02020603050405020304" pitchFamily="18" charset="0"/>
                <a:ea typeface="맑은 고딕" panose="020B0503020000020004" pitchFamily="50" charset="-127"/>
              </a:rPr>
              <a:t>남</a:t>
            </a:r>
            <a:r>
              <a:rPr lang="en-US" altLang="ko-KR" kern="100" dirty="0">
                <a:latin typeface="Times New Roman" panose="02020603050405020304" pitchFamily="18" charset="0"/>
                <a:ea typeface="맑은 고딕" panose="020B0503020000020004" pitchFamily="50" charset="-127"/>
              </a:rPr>
              <a:t>. </a:t>
            </a:r>
          </a:p>
          <a:p>
            <a:pPr marL="0" indent="0" algn="just" latinLnBrk="0">
              <a:lnSpc>
                <a:spcPct val="120000"/>
              </a:lnSpc>
            </a:pPr>
            <a:r>
              <a:rPr lang="en-US" altLang="ko-KR" sz="18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 </a:t>
            </a:r>
            <a:r>
              <a:rPr lang="ko-KR" altLang="ko-KR" sz="18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재무성과가 저조할수록 </a:t>
            </a:r>
            <a:r>
              <a:rPr lang="en-US" altLang="ko-KR" sz="18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ESG </a:t>
            </a:r>
            <a:r>
              <a:rPr lang="ko-KR" altLang="ko-KR" sz="18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성과와 기업가치 간의 양</a:t>
            </a:r>
            <a:r>
              <a:rPr lang="en-US" altLang="ko-KR" sz="18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(+)</a:t>
            </a:r>
            <a:r>
              <a:rPr lang="ko-KR" altLang="ko-KR" sz="18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의 연관성이 약화되</a:t>
            </a:r>
            <a:r>
              <a:rPr lang="ko-KR" altLang="en-US" sz="18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었음</a:t>
            </a:r>
            <a:r>
              <a:rPr lang="en-US" altLang="ko-KR" sz="18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. </a:t>
            </a:r>
          </a:p>
          <a:p>
            <a:pPr marL="0" indent="0" algn="just" latinLnBrk="0">
              <a:lnSpc>
                <a:spcPct val="120000"/>
              </a:lnSpc>
            </a:pPr>
            <a:r>
              <a:rPr lang="en-US" altLang="ko-KR" sz="18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 </a:t>
            </a:r>
            <a:r>
              <a:rPr lang="ko-KR" altLang="en-US" sz="18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재무성과가 가장 저조한 그룹에서는 </a:t>
            </a:r>
            <a:r>
              <a:rPr lang="en-US" altLang="ko-KR" sz="18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ESG </a:t>
            </a:r>
            <a:r>
              <a:rPr lang="ko-KR" altLang="ko-KR" sz="18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성과가 기업가치에 부정적인 영향을 미</a:t>
            </a:r>
            <a:r>
              <a:rPr lang="ko-KR" altLang="en-US" sz="18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침</a:t>
            </a:r>
            <a:r>
              <a:rPr lang="en-US" altLang="ko-KR" sz="18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. </a:t>
            </a:r>
          </a:p>
          <a:p>
            <a:pPr marL="0" indent="0" algn="just">
              <a:lnSpc>
                <a:spcPct val="120000"/>
              </a:lnSpc>
            </a:pPr>
            <a:r>
              <a:rPr lang="en-US" altLang="ko-KR" sz="18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 </a:t>
            </a:r>
            <a:r>
              <a:rPr lang="ko-KR" altLang="ko-KR" sz="18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경영진이</a:t>
            </a:r>
            <a:r>
              <a:rPr lang="en-US" altLang="ko-KR" sz="18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 </a:t>
            </a:r>
            <a:r>
              <a:rPr lang="ko-KR" altLang="ko-KR" sz="18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충분한 재무성과나 현금흐름을 생성하지 못하면서도</a:t>
            </a:r>
            <a:r>
              <a:rPr lang="en-US" altLang="ko-KR" sz="18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 ESG </a:t>
            </a:r>
            <a:r>
              <a:rPr lang="ko-KR" altLang="ko-KR" sz="18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활동에 과도한 투자를 할 경우 투자자들이 부정적으로 반응한다는 것을 시사</a:t>
            </a:r>
            <a:r>
              <a:rPr lang="en-US" altLang="ko-KR" sz="18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. </a:t>
            </a:r>
          </a:p>
          <a:p>
            <a:pPr marL="0" indent="0" algn="just" latinLnBrk="0">
              <a:lnSpc>
                <a:spcPct val="120000"/>
              </a:lnSpc>
            </a:pPr>
            <a:r>
              <a:rPr lang="en-US" altLang="ko-KR" sz="18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 Hubbard, Christensen, and </a:t>
            </a:r>
            <a:r>
              <a:rPr lang="en-US" altLang="ko-KR" sz="1800" kern="100" dirty="0" err="1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Graffin</a:t>
            </a:r>
            <a:r>
              <a:rPr lang="en-US" altLang="ko-KR" sz="18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 (2017)</a:t>
            </a:r>
            <a:r>
              <a:rPr lang="ko-KR" altLang="ko-KR" sz="18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의 연구 결과와 일맥상통</a:t>
            </a:r>
            <a:r>
              <a:rPr lang="en-US" altLang="ko-KR" sz="18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.</a:t>
            </a:r>
            <a:endParaRPr lang="ko-KR" altLang="ko-KR" sz="1800" kern="100" dirty="0">
              <a:solidFill>
                <a:schemeClr val="bg1">
                  <a:lumMod val="50000"/>
                </a:schemeClr>
              </a:solidFill>
              <a:effectLst/>
              <a:latin typeface="Times New Roman" panose="02020603050405020304" pitchFamily="18" charset="0"/>
              <a:ea typeface="맑은 고딕" panose="020B0503020000020004" pitchFamily="50" charset="-127"/>
            </a:endParaRPr>
          </a:p>
          <a:p>
            <a:pPr marL="0" indent="0" algn="just" latinLnBrk="0">
              <a:lnSpc>
                <a:spcPct val="120000"/>
              </a:lnSpc>
            </a:pPr>
            <a:r>
              <a:rPr lang="en-US" altLang="ko-KR" sz="18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 </a:t>
            </a:r>
            <a:r>
              <a:rPr lang="ko-KR" altLang="ko-KR" sz="18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정보 비대칭이 심각한 기업은 자본조달비용이 높기 때문에 재무성과가 저조한 상황에서의 높은 </a:t>
            </a:r>
            <a:r>
              <a:rPr lang="en-US" altLang="ko-KR" sz="18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ESG </a:t>
            </a:r>
            <a:r>
              <a:rPr lang="ko-KR" altLang="ko-KR" sz="18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성과가 더욱 부정적으로 평가</a:t>
            </a:r>
            <a:r>
              <a:rPr lang="ko-KR" altLang="en-US" sz="18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됨</a:t>
            </a:r>
            <a:r>
              <a:rPr lang="en-US" altLang="ko-KR" sz="18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. </a:t>
            </a:r>
          </a:p>
          <a:p>
            <a:pPr marL="0" indent="0" algn="just" latinLnBrk="0">
              <a:lnSpc>
                <a:spcPct val="120000"/>
              </a:lnSpc>
            </a:pPr>
            <a:r>
              <a:rPr lang="en-US" altLang="ko-KR" kern="100" dirty="0">
                <a:latin typeface="Times New Roman" panose="02020603050405020304" pitchFamily="18" charset="0"/>
                <a:ea typeface="맑은 고딕" panose="020B0503020000020004" pitchFamily="50" charset="-127"/>
              </a:rPr>
              <a:t> </a:t>
            </a:r>
            <a:r>
              <a:rPr lang="ko-KR" altLang="ko-KR" sz="18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이러한 결과는 기업이</a:t>
            </a:r>
            <a:r>
              <a:rPr lang="en-US" altLang="ko-KR" sz="18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 ESG </a:t>
            </a:r>
            <a:r>
              <a:rPr lang="ko-KR" altLang="ko-KR" sz="18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활동을 통해 장기적인 가치를 창출하려면 스스로 현금흐름을 창출할 수 있는 능력을 먼저 갖추</a:t>
            </a:r>
            <a:r>
              <a:rPr lang="ko-KR" altLang="en-US" sz="18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거나 </a:t>
            </a:r>
            <a:r>
              <a:rPr lang="ko-KR" altLang="ko-KR" sz="18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자본조달비용을 낮추기 위한 정보 환경을 개선</a:t>
            </a:r>
            <a:r>
              <a:rPr lang="ko-KR" altLang="en-US" sz="18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하는 것이</a:t>
            </a:r>
            <a:r>
              <a:rPr lang="ko-KR" altLang="ko-KR" sz="18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 중요함을 시사</a:t>
            </a:r>
            <a:r>
              <a:rPr lang="en-US" altLang="ko-KR" sz="18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.</a:t>
            </a:r>
            <a:endParaRPr lang="ko-KR" altLang="ko-KR" sz="1800" kern="100" dirty="0">
              <a:effectLst/>
              <a:latin typeface="Times New Roman" panose="02020603050405020304" pitchFamily="18" charset="0"/>
              <a:ea typeface="맑은 고딕" panose="020B0503020000020004" pitchFamily="50" charset="-127"/>
            </a:endParaRPr>
          </a:p>
          <a:p>
            <a:pPr marL="0" indent="0" algn="just" latinLnBrk="0">
              <a:lnSpc>
                <a:spcPct val="120000"/>
              </a:lnSpc>
            </a:pPr>
            <a:r>
              <a:rPr lang="en-US" altLang="ko-KR" sz="18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 </a:t>
            </a:r>
            <a:r>
              <a:rPr lang="ko-KR" altLang="en-US" sz="18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본 연구의 결과는 </a:t>
            </a:r>
            <a:r>
              <a:rPr lang="ko-KR" altLang="ko-KR" sz="18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투자자들이 기업의</a:t>
            </a:r>
            <a:r>
              <a:rPr lang="en-US" altLang="ko-KR" sz="18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 ESG </a:t>
            </a:r>
            <a:r>
              <a:rPr lang="ko-KR" altLang="ko-KR" sz="18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성과를 평가할 때 재무성과 또는 재무적 자원의 여유를 함께 고려하고 있</a:t>
            </a:r>
            <a:r>
              <a:rPr lang="ko-KR" altLang="en-US" sz="18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음을 시사</a:t>
            </a:r>
            <a:r>
              <a:rPr lang="en-US" altLang="ko-KR" sz="18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.</a:t>
            </a:r>
          </a:p>
          <a:p>
            <a:pPr marL="0" indent="0" algn="just" latinLnBrk="0">
              <a:lnSpc>
                <a:spcPct val="120000"/>
              </a:lnSpc>
            </a:pPr>
            <a:r>
              <a:rPr lang="en-US" altLang="ko-KR" sz="18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 ESG </a:t>
            </a:r>
            <a:r>
              <a:rPr lang="ko-KR" altLang="ko-KR" sz="18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활동을 추진할 수 있는 재무적</a:t>
            </a:r>
            <a:r>
              <a:rPr lang="en-US" altLang="ko-KR" sz="18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, </a:t>
            </a:r>
            <a:r>
              <a:rPr lang="ko-KR" altLang="ko-KR" sz="18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그리고 비재무적 자원이 충분하지 않은 </a:t>
            </a:r>
            <a:r>
              <a:rPr lang="ko-KR" altLang="ko-KR" sz="1800" kern="100" dirty="0" err="1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기업에게까지</a:t>
            </a:r>
            <a:r>
              <a:rPr lang="ko-KR" altLang="ko-KR" sz="18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 엄격한 </a:t>
            </a:r>
            <a:r>
              <a:rPr lang="en-US" altLang="ko-KR" sz="18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ESG </a:t>
            </a:r>
            <a:r>
              <a:rPr lang="ko-KR" altLang="ko-KR" sz="18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기준을 강요하는 것은 투자자들에게 오히려 손실을 주는 결과를 초래할 수 있</a:t>
            </a:r>
            <a:r>
              <a:rPr lang="ko-KR" altLang="en-US" sz="18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으므로</a:t>
            </a:r>
            <a:r>
              <a:rPr lang="en-US" altLang="ko-KR" sz="18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 ESG </a:t>
            </a:r>
            <a:r>
              <a:rPr lang="ko-KR" altLang="ko-KR" sz="18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성과에 대한 잣대를 모든 기업에 획일적으로 적용하는 것은 </a:t>
            </a:r>
            <a:r>
              <a:rPr lang="ko-KR" altLang="en-US" sz="18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바람직하지 않음</a:t>
            </a:r>
            <a:r>
              <a:rPr lang="en-US" altLang="ko-KR" sz="18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.</a:t>
            </a:r>
            <a:r>
              <a:rPr lang="ko-KR" altLang="en-US" kern="100" dirty="0">
                <a:latin typeface="Times New Roman" panose="02020603050405020304" pitchFamily="18" charset="0"/>
                <a:ea typeface="맑은 고딕" panose="020B0503020000020004" pitchFamily="50" charset="-127"/>
              </a:rPr>
              <a:t> </a:t>
            </a:r>
            <a:endParaRPr lang="ko-KR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4858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0C31917-8FBB-4766-5273-699E3CFDEC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Introduction	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70F3A1A-C53D-C683-23DD-B211291F24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dirty="0">
                <a:latin typeface="+mj-ea"/>
                <a:ea typeface="+mj-ea"/>
              </a:rPr>
              <a:t>기업의 목표는</a:t>
            </a:r>
            <a:r>
              <a:rPr lang="en-US" altLang="ko-KR" dirty="0">
                <a:latin typeface="+mj-ea"/>
                <a:ea typeface="+mj-ea"/>
              </a:rPr>
              <a:t>?</a:t>
            </a:r>
          </a:p>
          <a:p>
            <a:pPr algn="l">
              <a:buFontTx/>
              <a:buChar char="-"/>
            </a:pPr>
            <a:r>
              <a:rPr lang="ko-KR" altLang="en-US" dirty="0">
                <a:latin typeface="+mj-ea"/>
                <a:ea typeface="+mj-ea"/>
              </a:rPr>
              <a:t>주주 가치의 극대화</a:t>
            </a:r>
            <a:endParaRPr lang="en-US" altLang="ko-KR" dirty="0">
              <a:latin typeface="+mj-ea"/>
              <a:ea typeface="+mj-ea"/>
            </a:endParaRPr>
          </a:p>
          <a:p>
            <a:pPr algn="l">
              <a:buFontTx/>
              <a:buChar char="-"/>
            </a:pPr>
            <a:endParaRPr lang="en-US" altLang="ko-KR" dirty="0">
              <a:latin typeface="+mj-ea"/>
              <a:ea typeface="+mj-ea"/>
            </a:endParaRPr>
          </a:p>
          <a:p>
            <a:r>
              <a:rPr lang="en-US" altLang="ko-KR" dirty="0">
                <a:latin typeface="+mj-ea"/>
                <a:ea typeface="+mj-ea"/>
              </a:rPr>
              <a:t>ESG </a:t>
            </a:r>
            <a:r>
              <a:rPr lang="ko-KR" altLang="en-US" dirty="0">
                <a:latin typeface="+mj-ea"/>
                <a:ea typeface="+mj-ea"/>
              </a:rPr>
              <a:t>경영이 기업의 목표 달성에 도움이 되는가</a:t>
            </a:r>
            <a:r>
              <a:rPr lang="en-US" altLang="ko-KR" dirty="0">
                <a:latin typeface="+mj-ea"/>
                <a:ea typeface="+mj-ea"/>
              </a:rPr>
              <a:t>?</a:t>
            </a:r>
          </a:p>
          <a:p>
            <a:pPr>
              <a:buFontTx/>
              <a:buChar char="-"/>
            </a:pPr>
            <a:r>
              <a:rPr lang="en-US" altLang="ko-KR" dirty="0">
                <a:latin typeface="+mj-ea"/>
                <a:ea typeface="+mj-ea"/>
              </a:rPr>
              <a:t>ESG</a:t>
            </a:r>
            <a:r>
              <a:rPr lang="ko-KR" altLang="en-US" dirty="0">
                <a:latin typeface="+mj-ea"/>
                <a:ea typeface="+mj-ea"/>
              </a:rPr>
              <a:t>가 기업가치를 높인다면 도움이 됨</a:t>
            </a:r>
            <a:r>
              <a:rPr lang="en-US" altLang="ko-KR" dirty="0">
                <a:latin typeface="+mj-ea"/>
                <a:ea typeface="+mj-ea"/>
              </a:rPr>
              <a:t>.</a:t>
            </a:r>
          </a:p>
          <a:p>
            <a:pPr marL="0" indent="0">
              <a:buNone/>
            </a:pPr>
            <a:endParaRPr lang="en-US" altLang="ko-KR" spc="-100" dirty="0">
              <a:latin typeface="+mj-ea"/>
              <a:ea typeface="+mj-ea"/>
            </a:endParaRPr>
          </a:p>
          <a:p>
            <a:r>
              <a:rPr lang="en-US" altLang="ko-KR" sz="1800" b="0" i="0" u="none" strike="noStrike" baseline="0" dirty="0">
                <a:latin typeface="+mj-ea"/>
                <a:ea typeface="+mj-ea"/>
              </a:rPr>
              <a:t>ESG</a:t>
            </a:r>
            <a:r>
              <a:rPr lang="ko-KR" altLang="en-US" sz="1800" b="0" i="0" u="none" strike="noStrike" baseline="0" dirty="0">
                <a:latin typeface="+mj-ea"/>
                <a:ea typeface="+mj-ea"/>
              </a:rPr>
              <a:t> 성과와 기업가치의 관계에 대한 </a:t>
            </a:r>
            <a:r>
              <a:rPr lang="ko-KR" altLang="en-US" dirty="0">
                <a:latin typeface="+mj-ea"/>
                <a:ea typeface="+mj-ea"/>
              </a:rPr>
              <a:t>선행연구 결과는</a:t>
            </a:r>
            <a:r>
              <a:rPr lang="en-US" altLang="ko-KR" dirty="0">
                <a:latin typeface="+mj-ea"/>
                <a:ea typeface="+mj-ea"/>
              </a:rPr>
              <a:t>?</a:t>
            </a:r>
          </a:p>
          <a:p>
            <a:pPr marL="0" indent="0">
              <a:buNone/>
            </a:pPr>
            <a:r>
              <a:rPr lang="en-US" altLang="ko-KR" u="sng" dirty="0">
                <a:latin typeface="+mj-ea"/>
                <a:ea typeface="+mj-ea"/>
              </a:rPr>
              <a:t>(1) </a:t>
            </a:r>
            <a:r>
              <a:rPr lang="en-US" altLang="ko-KR" sz="1800" b="0" i="0" u="sng" strike="noStrike" baseline="0" dirty="0">
                <a:latin typeface="+mj-ea"/>
                <a:ea typeface="+mj-ea"/>
              </a:rPr>
              <a:t>ESG</a:t>
            </a:r>
            <a:r>
              <a:rPr lang="ko-KR" altLang="en-US" sz="1800" b="0" i="0" u="sng" strike="noStrike" baseline="0" dirty="0">
                <a:latin typeface="+mj-ea"/>
                <a:ea typeface="+mj-ea"/>
              </a:rPr>
              <a:t>의 </a:t>
            </a:r>
            <a:r>
              <a:rPr lang="ko-KR" altLang="en-US" u="sng" dirty="0">
                <a:latin typeface="+mj-ea"/>
                <a:ea typeface="+mj-ea"/>
              </a:rPr>
              <a:t>긍정적인 영향을 보고하는 연구</a:t>
            </a:r>
            <a:endParaRPr lang="en-US" altLang="ko-KR" u="sng" dirty="0">
              <a:latin typeface="+mj-ea"/>
              <a:ea typeface="+mj-ea"/>
            </a:endParaRPr>
          </a:p>
          <a:p>
            <a:pPr marL="0" indent="0" algn="l">
              <a:buNone/>
            </a:pPr>
            <a:r>
              <a:rPr lang="en-US" altLang="ko-KR" dirty="0">
                <a:latin typeface="+mj-ea"/>
                <a:ea typeface="+mj-ea"/>
              </a:rPr>
              <a:t>- </a:t>
            </a:r>
            <a:r>
              <a:rPr lang="ko-KR" altLang="en-US" sz="1800" b="0" i="0" u="none" strike="noStrike" baseline="0" dirty="0">
                <a:latin typeface="+mj-ea"/>
                <a:ea typeface="+mj-ea"/>
              </a:rPr>
              <a:t>광고와 유사한 기능을 하여 브랜드 이미지와 평판을 강화하는 데 도움이 될 수 있으며</a:t>
            </a:r>
            <a:r>
              <a:rPr lang="en-US" altLang="ko-KR" sz="1800" b="0" i="0" u="none" strike="noStrike" baseline="0" dirty="0">
                <a:latin typeface="+mj-ea"/>
                <a:ea typeface="+mj-ea"/>
              </a:rPr>
              <a:t>, </a:t>
            </a:r>
            <a:r>
              <a:rPr lang="ko-KR" altLang="en-US" sz="1800" b="0" i="0" u="none" strike="noStrike" baseline="0" dirty="0">
                <a:latin typeface="+mj-ea"/>
                <a:ea typeface="+mj-ea"/>
              </a:rPr>
              <a:t>이는 소비자의 구매를 촉진시켜 기업의 현금흐름 증가 </a:t>
            </a:r>
            <a:r>
              <a:rPr lang="en-US" altLang="ko-KR" sz="1800" b="0" i="0" u="none" strike="noStrike" baseline="0" dirty="0">
                <a:latin typeface="+mj-ea"/>
                <a:ea typeface="+mj-ea"/>
              </a:rPr>
              <a:t>(</a:t>
            </a:r>
            <a:r>
              <a:rPr lang="en-US" altLang="ko-KR" sz="1600" b="0" i="0" u="none" strike="noStrike" baseline="0" dirty="0">
                <a:latin typeface="+mj-ea"/>
                <a:ea typeface="+mj-ea"/>
              </a:rPr>
              <a:t>Navarro, 1988; Brown et al., 2006; </a:t>
            </a:r>
            <a:r>
              <a:rPr lang="en-US" altLang="ko-KR" sz="1600" b="0" i="0" u="none" strike="noStrike" baseline="0" dirty="0" err="1">
                <a:latin typeface="+mj-ea"/>
                <a:ea typeface="+mj-ea"/>
              </a:rPr>
              <a:t>Servaes</a:t>
            </a:r>
            <a:r>
              <a:rPr lang="en-US" altLang="ko-KR" sz="1600" b="0" i="0" u="none" strike="noStrike" baseline="0" dirty="0">
                <a:latin typeface="+mj-ea"/>
                <a:ea typeface="+mj-ea"/>
              </a:rPr>
              <a:t> and Tamayo, 2013; Albuquerque et al., 2019</a:t>
            </a:r>
            <a:r>
              <a:rPr lang="en-US" altLang="ko-KR" sz="1800" b="0" i="0" u="none" strike="noStrike" baseline="0" dirty="0">
                <a:latin typeface="+mj-ea"/>
                <a:ea typeface="+mj-ea"/>
              </a:rPr>
              <a:t>). </a:t>
            </a:r>
          </a:p>
          <a:p>
            <a:pPr marL="0" indent="0" algn="l">
              <a:buNone/>
            </a:pPr>
            <a:r>
              <a:rPr lang="en-US" altLang="ko-KR" dirty="0">
                <a:latin typeface="+mj-ea"/>
                <a:ea typeface="+mj-ea"/>
              </a:rPr>
              <a:t>- </a:t>
            </a:r>
            <a:r>
              <a:rPr lang="ko-KR" altLang="en-US" sz="1800" b="0" i="0" u="none" strike="noStrike" baseline="0" dirty="0">
                <a:latin typeface="+mj-ea"/>
                <a:ea typeface="+mj-ea"/>
              </a:rPr>
              <a:t>환경 규제나 사회적 요구에 선제적으로 대응할 수 있도록 함으로써 환경</a:t>
            </a:r>
            <a:r>
              <a:rPr lang="en-US" altLang="ko-KR" sz="1800" b="0" i="0" u="none" strike="noStrike" baseline="0" dirty="0">
                <a:latin typeface="+mj-ea"/>
                <a:ea typeface="+mj-ea"/>
              </a:rPr>
              <a:t>, </a:t>
            </a:r>
            <a:r>
              <a:rPr lang="ko-KR" altLang="en-US" sz="1800" b="0" i="0" u="none" strike="noStrike" baseline="0" dirty="0">
                <a:latin typeface="+mj-ea"/>
                <a:ea typeface="+mj-ea"/>
              </a:rPr>
              <a:t>사회</a:t>
            </a:r>
            <a:r>
              <a:rPr lang="en-US" altLang="ko-KR" sz="1800" b="0" i="0" u="none" strike="noStrike" baseline="0" dirty="0">
                <a:latin typeface="+mj-ea"/>
                <a:ea typeface="+mj-ea"/>
              </a:rPr>
              <a:t>, </a:t>
            </a:r>
            <a:r>
              <a:rPr lang="ko-KR" altLang="en-US" sz="1800" b="0" i="0" u="none" strike="noStrike" baseline="0" dirty="0">
                <a:latin typeface="+mj-ea"/>
                <a:ea typeface="+mj-ea"/>
              </a:rPr>
              <a:t>지배구조와 관련된 위험을 완화하여 자본 비용 감소 </a:t>
            </a:r>
            <a:r>
              <a:rPr lang="en-US" altLang="ko-KR" sz="1800" b="0" i="0" u="none" strike="noStrike" baseline="0" dirty="0">
                <a:latin typeface="+mj-ea"/>
                <a:ea typeface="+mj-ea"/>
              </a:rPr>
              <a:t>(</a:t>
            </a:r>
            <a:r>
              <a:rPr lang="en-US" altLang="ko-KR" sz="1600" b="0" i="0" u="none" strike="noStrike" baseline="0" dirty="0">
                <a:latin typeface="+mj-ea"/>
                <a:ea typeface="+mj-ea"/>
              </a:rPr>
              <a:t>Humphrey et al., 2012; </a:t>
            </a:r>
            <a:r>
              <a:rPr lang="da-DK" altLang="ko-KR" sz="1600" b="0" i="0" u="none" strike="noStrike" baseline="0" dirty="0">
                <a:latin typeface="+mj-ea"/>
                <a:ea typeface="+mj-ea"/>
              </a:rPr>
              <a:t>Oikonomou et al., 2012; Becchetti et al., 2015; Hong and Liskovich, 2015; </a:t>
            </a:r>
            <a:r>
              <a:rPr lang="en-US" altLang="ko-KR" sz="1600" b="0" i="0" u="none" strike="noStrike" baseline="0" dirty="0">
                <a:latin typeface="+mj-ea"/>
                <a:ea typeface="+mj-ea"/>
              </a:rPr>
              <a:t>El Ghoul et al., 2016; Schiller, 2018; Albuquerque et al., 2019</a:t>
            </a:r>
            <a:r>
              <a:rPr lang="en-US" altLang="ko-KR" sz="1800" b="0" i="0" u="none" strike="noStrike" baseline="0" dirty="0">
                <a:latin typeface="+mj-ea"/>
                <a:ea typeface="+mj-ea"/>
              </a:rPr>
              <a:t>).</a:t>
            </a:r>
            <a:endParaRPr lang="en-US" altLang="ko-KR" dirty="0">
              <a:latin typeface="+mj-ea"/>
              <a:ea typeface="+mj-ea"/>
            </a:endParaRPr>
          </a:p>
          <a:p>
            <a:pPr marL="0" indent="0" algn="l">
              <a:buNone/>
            </a:pPr>
            <a:r>
              <a:rPr lang="en-US" altLang="ko-KR" sz="1800" b="0" i="0" u="sng" strike="noStrike" baseline="0" dirty="0">
                <a:latin typeface="+mj-ea"/>
                <a:ea typeface="+mj-ea"/>
              </a:rPr>
              <a:t>(2) ESG</a:t>
            </a:r>
            <a:r>
              <a:rPr lang="ko-KR" altLang="en-US" sz="1800" b="0" i="0" u="sng" strike="noStrike" baseline="0" dirty="0">
                <a:latin typeface="+mj-ea"/>
                <a:ea typeface="+mj-ea"/>
              </a:rPr>
              <a:t>의 부정적인 측면을 보고하는 연구</a:t>
            </a:r>
            <a:r>
              <a:rPr lang="en-US" altLang="ko-KR" sz="1800" b="0" i="0" u="sng" strike="noStrike" baseline="0" dirty="0">
                <a:latin typeface="+mj-ea"/>
                <a:ea typeface="+mj-ea"/>
              </a:rPr>
              <a:t> </a:t>
            </a:r>
          </a:p>
          <a:p>
            <a:pPr marL="0" indent="0" algn="l">
              <a:buNone/>
            </a:pPr>
            <a:r>
              <a:rPr lang="en-US" altLang="ko-KR" sz="1800" b="0" i="0" u="none" strike="noStrike" baseline="0" dirty="0">
                <a:latin typeface="+mj-ea"/>
                <a:ea typeface="+mj-ea"/>
              </a:rPr>
              <a:t>-</a:t>
            </a:r>
            <a:r>
              <a:rPr lang="ko-KR" altLang="en-US" sz="1800" b="0" i="0" u="none" strike="noStrike" baseline="0" dirty="0">
                <a:latin typeface="+mj-ea"/>
                <a:ea typeface="+mj-ea"/>
              </a:rPr>
              <a:t> </a:t>
            </a:r>
            <a:r>
              <a:rPr lang="en-US" altLang="ko-KR" sz="1800" b="0" i="0" u="none" strike="noStrike" baseline="0" dirty="0">
                <a:latin typeface="+mj-ea"/>
                <a:ea typeface="+mj-ea"/>
              </a:rPr>
              <a:t>ESG </a:t>
            </a:r>
            <a:r>
              <a:rPr lang="ko-KR" altLang="en-US" sz="1800" b="0" i="0" u="none" strike="noStrike" baseline="0" dirty="0">
                <a:latin typeface="+mj-ea"/>
                <a:ea typeface="+mj-ea"/>
              </a:rPr>
              <a:t>투자 결정을 할 때 기업가치에 미치는 영향보다 자신의 평판 등 개인적인 효용을 우선적으로 고려하여 </a:t>
            </a:r>
            <a:r>
              <a:rPr lang="en-US" altLang="ko-KR" sz="1800" b="0" i="0" u="none" strike="noStrike" baseline="0" dirty="0">
                <a:latin typeface="+mj-ea"/>
                <a:ea typeface="+mj-ea"/>
              </a:rPr>
              <a:t>ESG </a:t>
            </a:r>
            <a:r>
              <a:rPr lang="ko-KR" altLang="en-US" sz="1800" b="0" i="0" u="none" strike="noStrike" baseline="0" dirty="0">
                <a:latin typeface="+mj-ea"/>
                <a:ea typeface="+mj-ea"/>
              </a:rPr>
              <a:t>성과가 기업가치를 훼손 </a:t>
            </a:r>
            <a:r>
              <a:rPr lang="en-US" altLang="ko-KR" sz="1800" b="0" i="0" u="none" strike="noStrike" baseline="0" dirty="0">
                <a:latin typeface="+mj-ea"/>
                <a:ea typeface="+mj-ea"/>
              </a:rPr>
              <a:t>(</a:t>
            </a:r>
            <a:r>
              <a:rPr lang="en-US" altLang="ko-KR" sz="1600" b="0" i="0" u="none" strike="noStrike" baseline="0" dirty="0" err="1">
                <a:latin typeface="+mj-ea"/>
                <a:ea typeface="+mj-ea"/>
              </a:rPr>
              <a:t>Benabou</a:t>
            </a:r>
            <a:r>
              <a:rPr lang="en-US" altLang="ko-KR" sz="1600" b="0" i="0" u="none" strike="noStrike" baseline="0" dirty="0">
                <a:latin typeface="+mj-ea"/>
                <a:ea typeface="+mj-ea"/>
              </a:rPr>
              <a:t> and </a:t>
            </a:r>
            <a:r>
              <a:rPr lang="en-US" altLang="ko-KR" sz="1600" b="0" i="0" u="none" strike="noStrike" baseline="0" dirty="0" err="1">
                <a:latin typeface="+mj-ea"/>
                <a:ea typeface="+mj-ea"/>
              </a:rPr>
              <a:t>Tirole</a:t>
            </a:r>
            <a:r>
              <a:rPr lang="en-US" altLang="ko-KR" sz="1600" b="0" i="0" u="none" strike="noStrike" baseline="0" dirty="0">
                <a:latin typeface="+mj-ea"/>
                <a:ea typeface="+mj-ea"/>
              </a:rPr>
              <a:t>, 2010; </a:t>
            </a:r>
            <a:r>
              <a:rPr lang="en-US" altLang="ko-KR" sz="1600" b="0" i="0" u="none" strike="noStrike" baseline="0" dirty="0" err="1">
                <a:latin typeface="+mj-ea"/>
                <a:ea typeface="+mj-ea"/>
              </a:rPr>
              <a:t>Masulis</a:t>
            </a:r>
            <a:r>
              <a:rPr lang="en-US" altLang="ko-KR" sz="1600" b="0" i="0" u="none" strike="noStrike" baseline="0" dirty="0">
                <a:latin typeface="+mj-ea"/>
                <a:ea typeface="+mj-ea"/>
              </a:rPr>
              <a:t> and Reza, 2015</a:t>
            </a:r>
            <a:r>
              <a:rPr lang="en-US" altLang="ko-KR" sz="1800" b="0" i="0" u="none" strike="noStrike" baseline="0" dirty="0">
                <a:latin typeface="+mj-ea"/>
                <a:ea typeface="+mj-ea"/>
              </a:rPr>
              <a:t>).</a:t>
            </a:r>
          </a:p>
          <a:p>
            <a:pPr marL="0" indent="0" algn="l">
              <a:buNone/>
            </a:pPr>
            <a:endParaRPr lang="en-US" altLang="ko-KR" dirty="0">
              <a:latin typeface="+mj-ea"/>
              <a:ea typeface="+mj-ea"/>
            </a:endParaRPr>
          </a:p>
          <a:p>
            <a:pPr>
              <a:buFontTx/>
              <a:buChar char="-"/>
            </a:pPr>
            <a:endParaRPr lang="en-US" altLang="ko-KR" dirty="0">
              <a:latin typeface="+mj-ea"/>
              <a:ea typeface="+mj-ea"/>
            </a:endParaRPr>
          </a:p>
          <a:p>
            <a:pPr>
              <a:buFontTx/>
              <a:buChar char="-"/>
            </a:pPr>
            <a:endParaRPr lang="en-US" altLang="ko-KR" dirty="0">
              <a:latin typeface="+mj-ea"/>
              <a:ea typeface="+mj-ea"/>
            </a:endParaRPr>
          </a:p>
          <a:p>
            <a:pPr algn="l">
              <a:buFontTx/>
              <a:buChar char="-"/>
            </a:pPr>
            <a:endParaRPr lang="ko-KR" altLang="en-US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487489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492675C-02B9-E77B-C61D-6D6C7C89CF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Research question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0C72FC19-558D-4E15-D70A-0AF6032EF9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432" y="914400"/>
            <a:ext cx="9067800" cy="5884652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ko-KR" altLang="en-US" kern="0" dirty="0"/>
              <a:t>국내 기업의 </a:t>
            </a:r>
            <a:r>
              <a:rPr lang="en-US" altLang="ko-KR" kern="0" dirty="0"/>
              <a:t>ESG </a:t>
            </a:r>
            <a:r>
              <a:rPr lang="ko-KR" altLang="en-US" kern="0" dirty="0"/>
              <a:t>성과는 일반적으로 기업가치와 양</a:t>
            </a:r>
            <a:r>
              <a:rPr lang="en-US" altLang="ko-KR" kern="0" dirty="0"/>
              <a:t>(+)</a:t>
            </a:r>
            <a:r>
              <a:rPr lang="ko-KR" altLang="en-US" kern="0" dirty="0"/>
              <a:t>의 관계를 가지는 것으로 나타나는데</a:t>
            </a:r>
            <a:r>
              <a:rPr lang="en-US" altLang="ko-KR" kern="0" dirty="0"/>
              <a:t>,</a:t>
            </a:r>
            <a:r>
              <a:rPr lang="ko-KR" altLang="en-US" kern="0" dirty="0"/>
              <a:t> 이 결과는 </a:t>
            </a:r>
            <a:r>
              <a:rPr lang="en-US" altLang="ko-KR" kern="0" dirty="0"/>
              <a:t>ESG </a:t>
            </a:r>
            <a:r>
              <a:rPr lang="ko-KR" altLang="en-US" kern="0" dirty="0"/>
              <a:t>성과가 기업가치를 향상시킨다고 해석되고 있음 </a:t>
            </a:r>
            <a:r>
              <a:rPr lang="en-US" altLang="ko-KR" sz="1800" b="0" i="0" u="none" strike="noStrike" baseline="0" dirty="0">
                <a:latin typeface="TTAA322o00"/>
              </a:rPr>
              <a:t>(Lee and </a:t>
            </a:r>
            <a:r>
              <a:rPr lang="en-US" altLang="ko-KR" sz="1800" b="0" i="0" u="none" strike="noStrike" baseline="0" dirty="0">
                <a:latin typeface="TTAA322o01"/>
              </a:rPr>
              <a:t>K</a:t>
            </a:r>
            <a:r>
              <a:rPr lang="en-US" altLang="ko-KR" sz="1800" b="0" i="0" u="none" strike="noStrike" baseline="0" dirty="0">
                <a:latin typeface="TTAA322o00"/>
              </a:rPr>
              <a:t>im, 2013; Chung et al., 2018)</a:t>
            </a:r>
            <a:r>
              <a:rPr lang="en-US" altLang="ko-KR" kern="0" dirty="0"/>
              <a:t>. </a:t>
            </a:r>
          </a:p>
          <a:p>
            <a:pPr>
              <a:lnSpc>
                <a:spcPct val="120000"/>
              </a:lnSpc>
            </a:pPr>
            <a:r>
              <a:rPr lang="ko-KR" altLang="en-US" kern="0" dirty="0"/>
              <a:t>이 관계가 언제나 성립할까</a:t>
            </a:r>
            <a:r>
              <a:rPr lang="en-US" altLang="ko-KR" kern="0" dirty="0"/>
              <a:t>?</a:t>
            </a:r>
          </a:p>
          <a:p>
            <a:pPr>
              <a:lnSpc>
                <a:spcPct val="120000"/>
              </a:lnSpc>
              <a:buFontTx/>
              <a:buChar char="-"/>
            </a:pPr>
            <a:r>
              <a:rPr lang="ko-KR" altLang="en-US" kern="0" dirty="0"/>
              <a:t>재무성과가 저조한 가상의 기업을 가정해보자</a:t>
            </a:r>
            <a:r>
              <a:rPr lang="en-US" altLang="ko-KR" kern="0" dirty="0"/>
              <a:t>. </a:t>
            </a:r>
            <a:endParaRPr lang="en-US" altLang="ko-KR" kern="0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ct val="120000"/>
              </a:lnSpc>
              <a:buFontTx/>
              <a:buChar char="-"/>
            </a:pPr>
            <a:r>
              <a:rPr lang="ko-KR" altLang="en-US" kern="0" dirty="0"/>
              <a:t>재무성과가 좋지 않은 상황에서는 기업이 보유한 인적</a:t>
            </a:r>
            <a:r>
              <a:rPr lang="en-US" altLang="ko-KR" kern="0" dirty="0"/>
              <a:t>, </a:t>
            </a:r>
            <a:r>
              <a:rPr lang="ko-KR" altLang="en-US" kern="0" dirty="0"/>
              <a:t>물적</a:t>
            </a:r>
            <a:r>
              <a:rPr lang="en-US" altLang="ko-KR" kern="0" dirty="0"/>
              <a:t>, </a:t>
            </a:r>
            <a:r>
              <a:rPr lang="ko-KR" altLang="en-US" kern="0" dirty="0"/>
              <a:t>재무적 자원을 최대한 효율적으로 사용해야 하는데 </a:t>
            </a:r>
            <a:r>
              <a:rPr lang="en-US" altLang="ko-KR" kern="0" dirty="0"/>
              <a:t>ESG</a:t>
            </a:r>
            <a:r>
              <a:rPr lang="ko-KR" altLang="en-US" kern="0" dirty="0"/>
              <a:t>에 투자를 하면 기업의 핵심 사업에 투자할 자금이 부족해지고 경쟁력 약화</a:t>
            </a:r>
            <a:r>
              <a:rPr lang="en-US" altLang="ko-KR" kern="0" dirty="0"/>
              <a:t>.</a:t>
            </a:r>
          </a:p>
          <a:p>
            <a:pPr>
              <a:lnSpc>
                <a:spcPct val="120000"/>
              </a:lnSpc>
              <a:buFontTx/>
              <a:buChar char="-"/>
            </a:pPr>
            <a:r>
              <a:rPr lang="ko-KR" altLang="en-US" sz="1800" b="0" i="0" u="none" strike="noStrike" kern="0" dirty="0" err="1">
                <a:latin typeface="TTAA322o00"/>
              </a:rPr>
              <a:t>다논</a:t>
            </a:r>
            <a:r>
              <a:rPr lang="en-US" altLang="ko-KR" sz="1800" b="0" i="0" u="none" strike="noStrike" kern="0" dirty="0">
                <a:latin typeface="TTAA322o00"/>
              </a:rPr>
              <a:t>(Danone) </a:t>
            </a:r>
            <a:r>
              <a:rPr lang="ko-KR" altLang="en-US" sz="1800" b="0" i="0" u="none" strike="noStrike" kern="0" dirty="0">
                <a:latin typeface="TTAA322o00"/>
              </a:rPr>
              <a:t>그룹 </a:t>
            </a:r>
            <a:r>
              <a:rPr lang="ko-KR" altLang="en-US" sz="1800" b="0" i="0" u="none" strike="noStrike" kern="0" dirty="0" err="1">
                <a:latin typeface="TTAA322o00"/>
              </a:rPr>
              <a:t>엠마</a:t>
            </a:r>
            <a:r>
              <a:rPr lang="ko-KR" altLang="en-US" sz="1800" b="0" i="0" u="none" strike="noStrike" kern="0" dirty="0" err="1">
                <a:latin typeface="TTAA322o01"/>
              </a:rPr>
              <a:t>뉘엘</a:t>
            </a:r>
            <a:r>
              <a:rPr lang="ko-KR" altLang="en-US" sz="1800" b="0" i="0" u="none" strike="noStrike" kern="0" dirty="0">
                <a:latin typeface="TTAA322o01"/>
              </a:rPr>
              <a:t> </a:t>
            </a:r>
            <a:r>
              <a:rPr lang="ko-KR" altLang="en-US" sz="1800" b="0" i="0" u="none" strike="noStrike" kern="0" dirty="0" err="1">
                <a:latin typeface="TTAA322o01"/>
              </a:rPr>
              <a:t>파베르의</a:t>
            </a:r>
            <a:r>
              <a:rPr lang="ko-KR" altLang="en-US" sz="1800" b="0" i="0" u="none" strike="noStrike" kern="0" dirty="0">
                <a:latin typeface="TTAA322o00"/>
              </a:rPr>
              <a:t> 사례</a:t>
            </a:r>
            <a:r>
              <a:rPr lang="en-US" altLang="ko-KR" sz="1800" b="0" i="0" u="none" strike="noStrike" kern="0" dirty="0">
                <a:latin typeface="TTAA322o00"/>
              </a:rPr>
              <a:t>:  </a:t>
            </a:r>
            <a:r>
              <a:rPr lang="ko-KR" altLang="en-US" sz="1800" b="0" i="0" u="none" strike="noStrike" kern="0" dirty="0">
                <a:latin typeface="TTAA322o00"/>
              </a:rPr>
              <a:t>환경과 지속 가능성을 중시</a:t>
            </a:r>
            <a:r>
              <a:rPr lang="en-US" altLang="ko-KR" sz="1800" b="0" i="0" u="none" strike="noStrike" kern="0" dirty="0">
                <a:latin typeface="TTAA322o00"/>
              </a:rPr>
              <a:t>. </a:t>
            </a:r>
            <a:r>
              <a:rPr lang="ko-KR" altLang="en-US" sz="1800" b="0" i="0" u="none" strike="noStrike" kern="0" dirty="0">
                <a:latin typeface="TTAA322o00"/>
              </a:rPr>
              <a:t>제품 가</a:t>
            </a:r>
            <a:r>
              <a:rPr lang="ko-KR" altLang="en-US" sz="1800" b="0" i="0" u="none" strike="noStrike" kern="0" dirty="0">
                <a:latin typeface="TTAA322o01"/>
              </a:rPr>
              <a:t>격 </a:t>
            </a:r>
            <a:r>
              <a:rPr lang="ko-KR" altLang="en-US" sz="1800" b="0" i="0" u="none" strike="noStrike" kern="0" dirty="0">
                <a:latin typeface="TTAA322o00"/>
              </a:rPr>
              <a:t>인상으로 이어</a:t>
            </a:r>
            <a:r>
              <a:rPr lang="ko-KR" altLang="en-US" sz="1800" b="0" i="0" u="none" strike="noStrike" kern="0" dirty="0">
                <a:latin typeface="TTAA322o01"/>
              </a:rPr>
              <a:t>졌</a:t>
            </a:r>
            <a:r>
              <a:rPr lang="ko-KR" altLang="en-US" sz="1800" b="0" i="0" u="none" strike="noStrike" kern="0" dirty="0">
                <a:latin typeface="TTAA322o00"/>
              </a:rPr>
              <a:t>으며</a:t>
            </a:r>
            <a:r>
              <a:rPr lang="en-US" altLang="ko-KR" sz="1800" b="0" i="0" u="none" strike="noStrike" kern="0" dirty="0">
                <a:latin typeface="TTAA322o00"/>
              </a:rPr>
              <a:t>, </a:t>
            </a:r>
            <a:r>
              <a:rPr lang="ko-KR" altLang="en-US" sz="1800" b="0" i="0" u="none" strike="noStrike" kern="0" dirty="0">
                <a:latin typeface="TTAA322o00"/>
              </a:rPr>
              <a:t>경쟁력이 약화되는 결과를 </a:t>
            </a:r>
            <a:r>
              <a:rPr lang="ko-KR" altLang="en-US" sz="1800" b="0" i="0" u="none" strike="noStrike" kern="0" dirty="0">
                <a:latin typeface="TTAA322o01"/>
              </a:rPr>
              <a:t>초래</a:t>
            </a:r>
            <a:r>
              <a:rPr lang="en-US" altLang="ko-KR" sz="1800" b="0" i="0" u="none" strike="noStrike" kern="0" dirty="0">
                <a:latin typeface="TTAA322o00"/>
              </a:rPr>
              <a:t>. </a:t>
            </a:r>
            <a:r>
              <a:rPr lang="ko-KR" altLang="en-US" sz="1800" b="0" i="0" u="none" strike="noStrike" kern="0" dirty="0">
                <a:latin typeface="TTAA322o00"/>
              </a:rPr>
              <a:t>투자자들은 </a:t>
            </a:r>
            <a:r>
              <a:rPr lang="ko-KR" altLang="en-US" sz="1800" b="0" i="0" u="none" strike="noStrike" kern="0" dirty="0" err="1">
                <a:latin typeface="TTAA322o01"/>
              </a:rPr>
              <a:t>파베르</a:t>
            </a:r>
            <a:r>
              <a:rPr lang="ko-KR" altLang="en-US" sz="1800" b="0" i="0" u="none" strike="noStrike" kern="0" dirty="0" err="1">
                <a:latin typeface="TTAA322o00"/>
              </a:rPr>
              <a:t>가</a:t>
            </a:r>
            <a:r>
              <a:rPr lang="ko-KR" altLang="en-US" sz="1800" b="0" i="0" u="none" strike="noStrike" kern="0" dirty="0">
                <a:latin typeface="TTAA322o00"/>
              </a:rPr>
              <a:t> 재무성과와 주주 가치를 소</a:t>
            </a:r>
            <a:r>
              <a:rPr lang="ko-KR" altLang="en-US" sz="1800" b="0" i="0" u="none" strike="noStrike" kern="0" dirty="0">
                <a:latin typeface="TTAA322o01"/>
              </a:rPr>
              <a:t>홀</a:t>
            </a:r>
            <a:r>
              <a:rPr lang="ko-KR" altLang="en-US" sz="1800" b="0" i="0" u="none" strike="noStrike" kern="0" dirty="0">
                <a:latin typeface="TTAA322o00"/>
              </a:rPr>
              <a:t>히 </a:t>
            </a:r>
            <a:r>
              <a:rPr lang="ko-KR" altLang="en-US" sz="1800" b="0" i="0" u="none" strike="noStrike" kern="0" dirty="0">
                <a:latin typeface="TTAA322o01"/>
              </a:rPr>
              <a:t>했</a:t>
            </a:r>
            <a:r>
              <a:rPr lang="ko-KR" altLang="en-US" sz="1800" b="0" i="0" u="none" strike="noStrike" kern="0" dirty="0">
                <a:latin typeface="TTAA322o00"/>
              </a:rPr>
              <a:t>다며 재무성과를 개선하는 것이 우선이라며 </a:t>
            </a:r>
            <a:r>
              <a:rPr lang="ko-KR" altLang="en-US" sz="1800" b="0" i="0" u="none" strike="noStrike" kern="0" dirty="0" err="1">
                <a:latin typeface="TTAA322o01"/>
              </a:rPr>
              <a:t>파베르</a:t>
            </a:r>
            <a:r>
              <a:rPr lang="ko-KR" altLang="en-US" kern="0" dirty="0" err="1">
                <a:latin typeface="TTAA322o00"/>
              </a:rPr>
              <a:t>를</a:t>
            </a:r>
            <a:r>
              <a:rPr lang="ko-KR" altLang="en-US" kern="0" dirty="0">
                <a:latin typeface="TTAA322o00"/>
              </a:rPr>
              <a:t> </a:t>
            </a:r>
            <a:r>
              <a:rPr lang="ko-KR" altLang="en-US" sz="1800" b="0" i="0" u="none" strike="noStrike" kern="0" dirty="0">
                <a:latin typeface="TTAA322o00"/>
              </a:rPr>
              <a:t>비판</a:t>
            </a:r>
            <a:r>
              <a:rPr lang="en-US" altLang="ko-KR" sz="1800" b="0" i="0" u="none" strike="noStrike" kern="0" dirty="0">
                <a:latin typeface="TTAA322o00"/>
              </a:rPr>
              <a:t>.</a:t>
            </a:r>
            <a:r>
              <a:rPr lang="ko-KR" altLang="en-US" sz="1800" b="0" i="0" u="none" strike="noStrike" kern="0" dirty="0">
                <a:latin typeface="TTAA322o00"/>
              </a:rPr>
              <a:t> 주가는 지속적으로 하락</a:t>
            </a:r>
            <a:r>
              <a:rPr lang="ko-KR" altLang="en-US" sz="1800" b="0" i="0" u="none" strike="noStrike" kern="0" dirty="0">
                <a:latin typeface="TTAA322o01"/>
              </a:rPr>
              <a:t>했</a:t>
            </a:r>
            <a:r>
              <a:rPr lang="ko-KR" altLang="en-US" sz="1800" b="0" i="0" u="none" strike="noStrike" kern="0" dirty="0">
                <a:latin typeface="TTAA322o00"/>
              </a:rPr>
              <a:t>으며 주주의 </a:t>
            </a:r>
            <a:r>
              <a:rPr lang="ko-KR" altLang="en-US" sz="1800" b="0" i="0" u="none" strike="noStrike" kern="0" dirty="0">
                <a:latin typeface="TTAA322o01"/>
              </a:rPr>
              <a:t>압</a:t>
            </a:r>
            <a:r>
              <a:rPr lang="ko-KR" altLang="en-US" sz="1800" b="0" i="0" u="none" strike="noStrike" kern="0" dirty="0">
                <a:latin typeface="TTAA322o00"/>
              </a:rPr>
              <a:t>력은 </a:t>
            </a:r>
            <a:r>
              <a:rPr lang="en-US" altLang="ko-KR" sz="1800" b="0" i="0" u="none" strike="noStrike" kern="0" dirty="0">
                <a:latin typeface="TTAA322o00"/>
              </a:rPr>
              <a:t>2021</a:t>
            </a:r>
            <a:r>
              <a:rPr lang="ko-KR" altLang="en-US" sz="1800" b="0" i="0" u="none" strike="noStrike" kern="0" dirty="0">
                <a:latin typeface="TTAA322o00"/>
              </a:rPr>
              <a:t>년 이사회로 하여금 </a:t>
            </a:r>
            <a:r>
              <a:rPr lang="en-US" altLang="ko-KR" sz="1800" b="0" i="0" u="none" strike="noStrike" kern="0" dirty="0">
                <a:latin typeface="TTAA322o00"/>
              </a:rPr>
              <a:t>CEO </a:t>
            </a:r>
            <a:r>
              <a:rPr lang="ko-KR" altLang="en-US" sz="1800" b="0" i="0" u="none" strike="noStrike" kern="0" dirty="0">
                <a:latin typeface="TTAA322o01"/>
              </a:rPr>
              <a:t>교체</a:t>
            </a:r>
            <a:r>
              <a:rPr lang="ko-KR" altLang="en-US" sz="1800" b="0" i="0" u="none" strike="noStrike" kern="0" dirty="0">
                <a:latin typeface="TTAA322o00"/>
              </a:rPr>
              <a:t>를 결정</a:t>
            </a:r>
            <a:r>
              <a:rPr lang="en-US" altLang="ko-KR" sz="1800" b="0" i="0" u="none" strike="noStrike" kern="0" dirty="0">
                <a:latin typeface="TTAA322o00"/>
              </a:rPr>
              <a:t>. ESG </a:t>
            </a:r>
            <a:r>
              <a:rPr lang="ko-KR" altLang="en-US" sz="1800" b="0" i="0" u="none" strike="noStrike" kern="0" dirty="0">
                <a:latin typeface="TTAA322o00"/>
              </a:rPr>
              <a:t>활동이 재무적 성과와의 균</a:t>
            </a:r>
            <a:r>
              <a:rPr lang="ko-KR" altLang="en-US" sz="1800" b="0" i="0" u="none" strike="noStrike" kern="0" dirty="0">
                <a:latin typeface="TTAA322o01"/>
              </a:rPr>
              <a:t>형</a:t>
            </a:r>
            <a:r>
              <a:rPr lang="ko-KR" altLang="en-US" sz="1800" b="0" i="0" u="none" strike="noStrike" kern="0" dirty="0">
                <a:latin typeface="TTAA322o00"/>
              </a:rPr>
              <a:t>을 </a:t>
            </a:r>
            <a:r>
              <a:rPr lang="ko-KR" altLang="en-US" sz="1800" b="0" i="0" u="none" strike="noStrike" kern="0" dirty="0">
                <a:latin typeface="TTAA322o01"/>
              </a:rPr>
              <a:t>맞추</a:t>
            </a:r>
            <a:r>
              <a:rPr lang="ko-KR" altLang="en-US" sz="1800" b="0" i="0" u="none" strike="noStrike" kern="0" dirty="0">
                <a:latin typeface="TTAA322o00"/>
              </a:rPr>
              <a:t>지 </a:t>
            </a:r>
            <a:r>
              <a:rPr lang="ko-KR" altLang="en-US" sz="1800" b="0" i="0" u="none" strike="noStrike" kern="0" dirty="0">
                <a:latin typeface="TTAA322o01"/>
              </a:rPr>
              <a:t>못</a:t>
            </a:r>
            <a:r>
              <a:rPr lang="ko-KR" altLang="en-US" sz="1800" b="0" i="0" u="none" strike="noStrike" kern="0" dirty="0">
                <a:latin typeface="TTAA322o00"/>
              </a:rPr>
              <a:t>할 경우 기업가치의 </a:t>
            </a:r>
            <a:r>
              <a:rPr lang="ko-KR" altLang="en-US" sz="1800" b="0" i="0" u="none" strike="noStrike" kern="0" dirty="0" err="1">
                <a:latin typeface="TTAA322o00"/>
              </a:rPr>
              <a:t>하락</a:t>
            </a:r>
            <a:r>
              <a:rPr lang="ko-KR" altLang="en-US" sz="1800" b="0" i="0" u="none" strike="noStrike" kern="0" dirty="0" err="1">
                <a:latin typeface="TTAA322o01"/>
              </a:rPr>
              <a:t>뿐</a:t>
            </a:r>
            <a:r>
              <a:rPr lang="ko-KR" altLang="en-US" sz="1800" b="0" i="0" u="none" strike="noStrike" kern="0" dirty="0" err="1">
                <a:latin typeface="TTAA322o00"/>
              </a:rPr>
              <a:t>만</a:t>
            </a:r>
            <a:r>
              <a:rPr lang="ko-KR" altLang="en-US" sz="1800" b="0" i="0" u="none" strike="noStrike" kern="0" dirty="0">
                <a:latin typeface="TTAA322o00"/>
              </a:rPr>
              <a:t> </a:t>
            </a:r>
            <a:r>
              <a:rPr lang="ko-KR" altLang="en-US" sz="1800" b="0" i="0" u="none" strike="noStrike" kern="0" dirty="0">
                <a:latin typeface="TTAA322o01"/>
              </a:rPr>
              <a:t>아니</a:t>
            </a:r>
            <a:r>
              <a:rPr lang="ko-KR" altLang="en-US" sz="1800" b="0" i="0" u="none" strike="noStrike" kern="0" dirty="0">
                <a:latin typeface="TTAA322o00"/>
              </a:rPr>
              <a:t>라 경영진의 </a:t>
            </a:r>
            <a:r>
              <a:rPr lang="ko-KR" altLang="en-US" sz="1800" b="0" i="0" u="none" strike="noStrike" kern="0" dirty="0">
                <a:latin typeface="TTAA322o01"/>
              </a:rPr>
              <a:t>교체</a:t>
            </a:r>
            <a:r>
              <a:rPr lang="ko-KR" altLang="en-US" sz="1800" b="0" i="0" u="none" strike="noStrike" kern="0" dirty="0">
                <a:latin typeface="TTAA322o00"/>
              </a:rPr>
              <a:t>와 </a:t>
            </a:r>
            <a:r>
              <a:rPr lang="ko-KR" altLang="en-US" sz="1800" b="0" i="0" u="none" strike="noStrike" kern="0" dirty="0">
                <a:latin typeface="TTAA322o01"/>
              </a:rPr>
              <a:t>같</a:t>
            </a:r>
            <a:r>
              <a:rPr lang="ko-KR" altLang="en-US" sz="1800" b="0" i="0" u="none" strike="noStrike" kern="0" dirty="0">
                <a:latin typeface="TTAA322o00"/>
              </a:rPr>
              <a:t>은 </a:t>
            </a:r>
            <a:r>
              <a:rPr lang="ko-KR" altLang="en-US" sz="1800" b="0" i="0" u="none" strike="noStrike" kern="0" dirty="0">
                <a:latin typeface="TTAA322o01"/>
              </a:rPr>
              <a:t>극단</a:t>
            </a:r>
            <a:r>
              <a:rPr lang="ko-KR" altLang="en-US" sz="1800" b="0" i="0" u="none" strike="noStrike" kern="0" dirty="0">
                <a:latin typeface="TTAA322o00"/>
              </a:rPr>
              <a:t>적인 결과를 </a:t>
            </a:r>
            <a:r>
              <a:rPr lang="ko-KR" altLang="en-US" sz="1800" b="0" i="0" u="none" strike="noStrike" kern="0" dirty="0">
                <a:latin typeface="TTAA322o01"/>
              </a:rPr>
              <a:t>초래</a:t>
            </a:r>
            <a:r>
              <a:rPr lang="en-US" altLang="ko-KR" sz="1800" b="0" i="0" u="none" strike="noStrike" kern="0" dirty="0">
                <a:latin typeface="TTAA322o00"/>
              </a:rPr>
              <a:t>.</a:t>
            </a:r>
          </a:p>
          <a:p>
            <a:pPr>
              <a:lnSpc>
                <a:spcPct val="120000"/>
              </a:lnSpc>
              <a:buFontTx/>
              <a:buChar char="-"/>
            </a:pPr>
            <a:endParaRPr lang="en-US" altLang="ko-KR" sz="1800" b="0" i="0" u="none" strike="noStrike" kern="0" dirty="0">
              <a:latin typeface="TTAA322o00"/>
            </a:endParaRPr>
          </a:p>
          <a:p>
            <a:pPr algn="l">
              <a:lnSpc>
                <a:spcPct val="120000"/>
              </a:lnSpc>
            </a:pPr>
            <a:r>
              <a:rPr lang="en-US" altLang="ko-KR" b="1" kern="0" dirty="0">
                <a:latin typeface="TTAA322o00"/>
              </a:rPr>
              <a:t>Research question: </a:t>
            </a:r>
            <a:r>
              <a:rPr lang="en-US" altLang="ko-KR" sz="1800" b="1" i="0" u="none" strike="noStrike" kern="0" dirty="0">
                <a:latin typeface="TTAA322o00"/>
              </a:rPr>
              <a:t>ESG </a:t>
            </a:r>
            <a:r>
              <a:rPr lang="ko-KR" altLang="en-US" sz="1800" b="1" i="0" u="none" strike="noStrike" kern="0" dirty="0">
                <a:latin typeface="TTAA322o00"/>
              </a:rPr>
              <a:t>성과</a:t>
            </a:r>
            <a:r>
              <a:rPr lang="en-US" altLang="ko-KR" sz="1800" b="1" i="0" u="none" strike="noStrike" kern="0" dirty="0">
                <a:latin typeface="TTAA322o00"/>
              </a:rPr>
              <a:t>(ESG per</a:t>
            </a:r>
            <a:r>
              <a:rPr lang="en-US" altLang="ko-KR" sz="1800" b="1" i="0" u="none" strike="noStrike" kern="0" dirty="0">
                <a:latin typeface="TTAA322o01"/>
              </a:rPr>
              <a:t>f</a:t>
            </a:r>
            <a:r>
              <a:rPr lang="en-US" altLang="ko-KR" sz="1800" b="1" i="0" u="none" strike="noStrike" kern="0" dirty="0">
                <a:latin typeface="TTAA322o00"/>
              </a:rPr>
              <a:t>ormance)</a:t>
            </a:r>
            <a:r>
              <a:rPr lang="ko-KR" altLang="en-US" sz="1800" b="1" i="0" u="none" strike="noStrike" kern="0" dirty="0">
                <a:latin typeface="TTAA322o00"/>
              </a:rPr>
              <a:t>가 기업가치에 미치는 영향이 기업의 재무성과</a:t>
            </a:r>
            <a:r>
              <a:rPr lang="en-US" altLang="ko-KR" sz="1800" b="1" i="0" u="none" strike="noStrike" kern="0" dirty="0">
                <a:latin typeface="TTAA322o00"/>
              </a:rPr>
              <a:t>(</a:t>
            </a:r>
            <a:r>
              <a:rPr lang="en-US" altLang="ko-KR" sz="1800" b="1" i="0" u="none" strike="noStrike" kern="0" dirty="0">
                <a:latin typeface="TTAA322o01"/>
              </a:rPr>
              <a:t>f</a:t>
            </a:r>
            <a:r>
              <a:rPr lang="en-US" altLang="ko-KR" sz="1800" b="1" i="0" u="none" strike="noStrike" kern="0" dirty="0">
                <a:latin typeface="TTAA322o00"/>
              </a:rPr>
              <a:t>inancial per</a:t>
            </a:r>
            <a:r>
              <a:rPr lang="en-US" altLang="ko-KR" sz="1800" b="1" i="0" u="none" strike="noStrike" kern="0" dirty="0">
                <a:latin typeface="TTAA322o01"/>
              </a:rPr>
              <a:t>f</a:t>
            </a:r>
            <a:r>
              <a:rPr lang="en-US" altLang="ko-KR" sz="1800" b="1" i="0" u="none" strike="noStrike" kern="0" dirty="0">
                <a:latin typeface="TTAA322o00"/>
              </a:rPr>
              <a:t>ormance)</a:t>
            </a:r>
            <a:r>
              <a:rPr lang="ko-KR" altLang="en-US" sz="1800" b="1" i="0" u="none" strike="noStrike" kern="0" dirty="0">
                <a:latin typeface="TTAA322o00"/>
              </a:rPr>
              <a:t>에 따라 달라지는가</a:t>
            </a:r>
            <a:r>
              <a:rPr lang="en-US" altLang="ko-KR" sz="1800" b="1" i="0" u="none" strike="noStrike" kern="0" dirty="0">
                <a:latin typeface="TTAA322o00"/>
              </a:rPr>
              <a:t>?</a:t>
            </a:r>
            <a:endParaRPr lang="ko-KR" altLang="en-US" sz="1800" b="1" i="0" u="none" strike="noStrike" kern="0" dirty="0">
              <a:latin typeface="TTAA322o00"/>
            </a:endParaRPr>
          </a:p>
        </p:txBody>
      </p:sp>
    </p:spTree>
    <p:extLst>
      <p:ext uri="{BB962C8B-B14F-4D97-AF65-F5344CB8AC3E}">
        <p14:creationId xmlns:p14="http://schemas.microsoft.com/office/powerpoint/2010/main" val="568615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FA41E6E-229A-589B-0B2E-1307686ABB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Hypothesis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94596CFB-0702-1AFE-5C10-02A6344393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ko-KR" altLang="en-US" sz="1800" b="0" i="0" u="none" strike="noStrike" baseline="0" dirty="0">
                <a:latin typeface="TTAA322o00"/>
              </a:rPr>
              <a:t>기업은 우선적으로 핵심 사업 활동에 자원을 사용하고 </a:t>
            </a:r>
            <a:r>
              <a:rPr lang="ko-KR" altLang="en-US" sz="1800" b="0" i="0" u="none" strike="noStrike" baseline="0" dirty="0">
                <a:latin typeface="TTAA322o01"/>
              </a:rPr>
              <a:t>남</a:t>
            </a:r>
            <a:r>
              <a:rPr lang="ko-KR" altLang="en-US" sz="1800" b="0" i="0" u="none" strike="noStrike" baseline="0" dirty="0">
                <a:latin typeface="TTAA322o00"/>
              </a:rPr>
              <a:t>은 자원</a:t>
            </a:r>
            <a:r>
              <a:rPr lang="en-US" altLang="ko-KR" sz="1800" b="0" i="0" u="none" strike="noStrike" baseline="0" dirty="0">
                <a:latin typeface="TTAA322o00"/>
              </a:rPr>
              <a:t>(slack resources)</a:t>
            </a:r>
            <a:r>
              <a:rPr lang="ko-KR" altLang="en-US" sz="1800" b="0" i="0" u="none" strike="noStrike" baseline="0" dirty="0">
                <a:latin typeface="TTAA322o00"/>
              </a:rPr>
              <a:t>을 </a:t>
            </a:r>
            <a:r>
              <a:rPr lang="en-US" altLang="ko-KR" sz="1800" b="0" i="0" u="none" strike="noStrike" baseline="0" dirty="0">
                <a:latin typeface="TTAA322o00"/>
              </a:rPr>
              <a:t>ESG </a:t>
            </a:r>
            <a:r>
              <a:rPr lang="ko-KR" altLang="en-US" sz="1800" b="0" i="0" u="none" strike="noStrike" baseline="0" dirty="0">
                <a:latin typeface="TTAA322o00"/>
              </a:rPr>
              <a:t>투자와 </a:t>
            </a:r>
            <a:r>
              <a:rPr lang="ko-KR" altLang="en-US" sz="1800" b="0" i="0" u="none" strike="noStrike" baseline="0" dirty="0">
                <a:latin typeface="TTAA322o01"/>
              </a:rPr>
              <a:t>같</a:t>
            </a:r>
            <a:r>
              <a:rPr lang="ko-KR" altLang="en-US" sz="1800" b="0" i="0" u="none" strike="noStrike" baseline="0" dirty="0">
                <a:latin typeface="TTAA322o00"/>
              </a:rPr>
              <a:t>은 재</a:t>
            </a:r>
            <a:r>
              <a:rPr lang="ko-KR" altLang="en-US" sz="1800" b="0" i="0" u="none" strike="noStrike" baseline="0" dirty="0">
                <a:latin typeface="TTAA322o01"/>
              </a:rPr>
              <a:t>량</a:t>
            </a:r>
            <a:r>
              <a:rPr lang="ko-KR" altLang="en-US" sz="1800" b="0" i="0" u="none" strike="noStrike" baseline="0" dirty="0">
                <a:latin typeface="TTAA322o00"/>
              </a:rPr>
              <a:t>적 활동에 할당할 가능성이 </a:t>
            </a:r>
            <a:r>
              <a:rPr lang="ko-KR" altLang="en-US" sz="1800" b="0" i="0" u="none" strike="noStrike" baseline="0" dirty="0">
                <a:latin typeface="TTAA322o01"/>
              </a:rPr>
              <a:t>높</a:t>
            </a:r>
            <a:r>
              <a:rPr lang="ko-KR" altLang="en-US" sz="1800" b="0" i="0" u="none" strike="noStrike" baseline="0" dirty="0">
                <a:latin typeface="TTAA322o00"/>
              </a:rPr>
              <a:t>음</a:t>
            </a:r>
            <a:r>
              <a:rPr lang="en-US" altLang="ko-KR" sz="1800" b="0" i="0" u="none" strike="noStrike" baseline="0" dirty="0">
                <a:latin typeface="TTAA322o00"/>
              </a:rPr>
              <a:t>. </a:t>
            </a:r>
          </a:p>
          <a:p>
            <a:pPr algn="l"/>
            <a:r>
              <a:rPr lang="ko-KR" altLang="en-US" sz="1800" b="0" i="0" u="none" strike="noStrike" baseline="0" dirty="0">
                <a:latin typeface="TTAA322o00"/>
              </a:rPr>
              <a:t>따라서 우수한 재무성과를 달성한 기업은 재무성과가 저조한 기업보다 </a:t>
            </a:r>
            <a:r>
              <a:rPr lang="ko-KR" altLang="en-US" sz="1800" b="0" i="0" u="none" strike="noStrike" baseline="0" dirty="0">
                <a:latin typeface="TTAA322o01"/>
              </a:rPr>
              <a:t>더 많</a:t>
            </a:r>
            <a:r>
              <a:rPr lang="ko-KR" altLang="en-US" sz="1800" b="0" i="0" u="none" strike="noStrike" baseline="0" dirty="0">
                <a:latin typeface="TTAA322o00"/>
              </a:rPr>
              <a:t>은 자원을 </a:t>
            </a:r>
            <a:r>
              <a:rPr lang="en-US" altLang="ko-KR" sz="1800" b="0" i="0" u="none" strike="noStrike" baseline="0" dirty="0">
                <a:latin typeface="TTAA322o00"/>
              </a:rPr>
              <a:t>ESG </a:t>
            </a:r>
            <a:r>
              <a:rPr lang="ko-KR" altLang="en-US" sz="1800" b="0" i="0" u="none" strike="noStrike" baseline="0" dirty="0">
                <a:latin typeface="TTAA322o00"/>
              </a:rPr>
              <a:t>투자에 할당할 수 있을 것임 </a:t>
            </a:r>
            <a:r>
              <a:rPr lang="en-US" altLang="ko-KR" sz="1800" b="0" i="0" u="none" strike="noStrike" baseline="0" dirty="0">
                <a:latin typeface="TTAA322o00"/>
              </a:rPr>
              <a:t>(</a:t>
            </a:r>
            <a:r>
              <a:rPr lang="en-US" altLang="ko-KR" sz="1800" b="0" i="0" u="none" strike="noStrike" baseline="0" dirty="0">
                <a:latin typeface="TTAA322o01"/>
              </a:rPr>
              <a:t>W</a:t>
            </a:r>
            <a:r>
              <a:rPr lang="en-US" altLang="ko-KR" sz="1800" b="0" i="0" u="none" strike="noStrike" baseline="0" dirty="0">
                <a:latin typeface="TTAA322o00"/>
              </a:rPr>
              <a:t>addock and Grave, 199</a:t>
            </a:r>
            <a:r>
              <a:rPr lang="en-US" altLang="ko-KR" sz="1800" b="0" i="0" u="none" strike="noStrike" baseline="0" dirty="0">
                <a:latin typeface="TTAA322o01"/>
              </a:rPr>
              <a:t>7</a:t>
            </a:r>
            <a:r>
              <a:rPr lang="en-US" altLang="ko-KR" sz="1800" b="0" i="0" u="none" strike="noStrike" baseline="0" dirty="0">
                <a:latin typeface="TTAA322o00"/>
              </a:rPr>
              <a:t>). </a:t>
            </a:r>
          </a:p>
          <a:p>
            <a:pPr algn="l"/>
            <a:r>
              <a:rPr lang="ko-KR" altLang="en-US" sz="1800" b="0" i="0" u="none" strike="noStrike" baseline="0" dirty="0">
                <a:latin typeface="TTAA322o00"/>
              </a:rPr>
              <a:t>반면</a:t>
            </a:r>
            <a:r>
              <a:rPr lang="en-US" altLang="ko-KR" sz="1800" b="0" i="0" u="none" strike="noStrike" baseline="0" dirty="0">
                <a:latin typeface="TTAA322o00"/>
              </a:rPr>
              <a:t>, </a:t>
            </a:r>
            <a:r>
              <a:rPr lang="ko-KR" altLang="en-US" sz="1800" b="0" i="0" u="none" strike="noStrike" baseline="0" dirty="0">
                <a:latin typeface="TTAA322o00"/>
              </a:rPr>
              <a:t>경영진은 재무성과가 저조한 경우에도 자신의 평판이나 가시성을 </a:t>
            </a:r>
            <a:r>
              <a:rPr lang="ko-KR" altLang="en-US" sz="1800" b="0" i="0" u="none" strike="noStrike" baseline="0" dirty="0">
                <a:latin typeface="TTAA322o01"/>
              </a:rPr>
              <a:t>높</a:t>
            </a:r>
            <a:r>
              <a:rPr lang="ko-KR" altLang="en-US" sz="1800" b="0" i="0" u="none" strike="noStrike" baseline="0" dirty="0">
                <a:latin typeface="TTAA322o00"/>
              </a:rPr>
              <a:t>이기 위해 </a:t>
            </a:r>
            <a:r>
              <a:rPr lang="en-US" altLang="ko-KR" sz="1800" b="0" i="0" u="none" strike="noStrike" baseline="0" dirty="0">
                <a:latin typeface="TTAA322o00"/>
              </a:rPr>
              <a:t>ESG </a:t>
            </a:r>
            <a:r>
              <a:rPr lang="ko-KR" altLang="en-US" sz="1800" b="0" i="0" u="none" strike="noStrike" baseline="0" dirty="0">
                <a:latin typeface="TTAA322o00"/>
              </a:rPr>
              <a:t>활동을 </a:t>
            </a:r>
            <a:r>
              <a:rPr lang="ko-KR" altLang="en-US" sz="1800" b="0" i="0" u="none" strike="noStrike" baseline="0" dirty="0">
                <a:latin typeface="TTAA322o01"/>
              </a:rPr>
              <a:t>추</a:t>
            </a:r>
            <a:r>
              <a:rPr lang="ko-KR" altLang="en-US" sz="1800" b="0" i="0" u="none" strike="noStrike" baseline="0" dirty="0">
                <a:latin typeface="TTAA322o00"/>
              </a:rPr>
              <a:t>구할 수 있는데 </a:t>
            </a:r>
            <a:r>
              <a:rPr lang="en-US" altLang="ko-KR" sz="1800" b="0" i="0" u="none" strike="noStrike" baseline="0" dirty="0">
                <a:latin typeface="TTAA322o00"/>
              </a:rPr>
              <a:t>(Cheng et al., 2013; Di Giuli and </a:t>
            </a:r>
            <a:r>
              <a:rPr lang="en-US" altLang="ko-KR" sz="1800" b="0" i="0" u="none" strike="noStrike" baseline="0" dirty="0" err="1">
                <a:latin typeface="TTAA322o01"/>
              </a:rPr>
              <a:t>K</a:t>
            </a:r>
            <a:r>
              <a:rPr lang="en-US" altLang="ko-KR" sz="1800" b="0" i="0" u="none" strike="noStrike" baseline="0" dirty="0" err="1">
                <a:latin typeface="TTAA322o00"/>
              </a:rPr>
              <a:t>ostovetsky</a:t>
            </a:r>
            <a:r>
              <a:rPr lang="en-US" altLang="ko-KR" sz="1800" b="0" i="0" u="none" strike="noStrike" baseline="0" dirty="0">
                <a:latin typeface="TTAA322o00"/>
              </a:rPr>
              <a:t>, 201</a:t>
            </a:r>
            <a:r>
              <a:rPr lang="en-US" altLang="ko-KR" sz="1800" b="0" i="0" u="none" strike="noStrike" baseline="0" dirty="0">
                <a:latin typeface="TTAA322o01"/>
              </a:rPr>
              <a:t>4</a:t>
            </a:r>
            <a:r>
              <a:rPr lang="en-US" altLang="ko-KR" sz="1800" b="0" i="0" u="none" strike="noStrike" baseline="0" dirty="0">
                <a:latin typeface="TTAA322o00"/>
              </a:rPr>
              <a:t>; </a:t>
            </a:r>
            <a:r>
              <a:rPr lang="en-US" altLang="ko-KR" sz="1800" b="0" i="0" u="none" strike="noStrike" baseline="0" dirty="0" err="1">
                <a:latin typeface="TTAA322o00"/>
              </a:rPr>
              <a:t>Masulis</a:t>
            </a:r>
            <a:r>
              <a:rPr lang="en-US" altLang="ko-KR" sz="1800" b="0" i="0" u="none" strike="noStrike" baseline="0" dirty="0">
                <a:latin typeface="TTAA322o00"/>
              </a:rPr>
              <a:t> and Reza, 2015), </a:t>
            </a:r>
            <a:r>
              <a:rPr lang="ko-KR" altLang="en-US" sz="1800" b="0" i="0" u="none" strike="noStrike" baseline="0" dirty="0">
                <a:latin typeface="TTAA322o00"/>
              </a:rPr>
              <a:t>이럴 경우</a:t>
            </a:r>
            <a:r>
              <a:rPr lang="en-US" altLang="ko-KR" sz="1800" b="0" i="0" u="none" strike="noStrike" baseline="0" dirty="0">
                <a:latin typeface="TTAA322o00"/>
              </a:rPr>
              <a:t> </a:t>
            </a:r>
            <a:r>
              <a:rPr lang="ko-KR" altLang="en-US" sz="1800" b="0" i="0" u="none" strike="noStrike" baseline="0" dirty="0">
                <a:latin typeface="TTAA322o00"/>
              </a:rPr>
              <a:t>투자자들은 </a:t>
            </a:r>
            <a:r>
              <a:rPr lang="en-US" altLang="ko-KR" sz="1800" b="0" i="0" u="none" strike="noStrike" baseline="0" dirty="0">
                <a:latin typeface="TTAA322o00"/>
              </a:rPr>
              <a:t>ESG </a:t>
            </a:r>
            <a:r>
              <a:rPr lang="ko-KR" altLang="en-US" sz="1800" b="0" i="0" u="none" strike="noStrike" baseline="0" dirty="0">
                <a:latin typeface="TTAA322o00"/>
              </a:rPr>
              <a:t>활동이 주주 이익을 </a:t>
            </a:r>
            <a:r>
              <a:rPr lang="ko-KR" altLang="en-US" sz="1800" b="0" i="0" u="none" strike="noStrike" baseline="0" dirty="0">
                <a:latin typeface="TTAA322o01"/>
              </a:rPr>
              <a:t>희</a:t>
            </a:r>
            <a:r>
              <a:rPr lang="ko-KR" altLang="en-US" sz="1800" b="0" i="0" u="none" strike="noStrike" baseline="0" dirty="0">
                <a:latin typeface="TTAA322o00"/>
              </a:rPr>
              <a:t>생시키고 경영진의 효용을 증가시키기 위해 수</a:t>
            </a:r>
            <a:r>
              <a:rPr lang="ko-KR" altLang="en-US" sz="1800" b="0" i="0" u="none" strike="noStrike" baseline="0" dirty="0">
                <a:latin typeface="TTAA322o01"/>
              </a:rPr>
              <a:t>행</a:t>
            </a:r>
            <a:r>
              <a:rPr lang="ko-KR" altLang="en-US" sz="1800" b="0" i="0" u="none" strike="noStrike" baseline="0" dirty="0">
                <a:latin typeface="TTAA322o00"/>
              </a:rPr>
              <a:t>될 가능성에 대해 우려할 것이며</a:t>
            </a:r>
            <a:r>
              <a:rPr lang="en-US" altLang="ko-KR" sz="1800" b="0" i="0" u="none" strike="noStrike" baseline="0" dirty="0">
                <a:latin typeface="TTAA322o00"/>
              </a:rPr>
              <a:t>, </a:t>
            </a:r>
            <a:r>
              <a:rPr lang="ko-KR" altLang="en-US" sz="1800" b="0" i="0" u="none" strike="noStrike" baseline="0" dirty="0">
                <a:latin typeface="TTAA322o00"/>
              </a:rPr>
              <a:t>이는 기업가치를 감소시킬 것임</a:t>
            </a:r>
            <a:r>
              <a:rPr lang="en-US" altLang="ko-KR" sz="1800" b="0" i="0" u="none" strike="noStrike" baseline="0" dirty="0">
                <a:latin typeface="TTAA322o00"/>
              </a:rPr>
              <a:t>. </a:t>
            </a:r>
          </a:p>
          <a:p>
            <a:pPr algn="l"/>
            <a:r>
              <a:rPr lang="ko-KR" altLang="en-US" sz="1800" b="0" i="0" u="none" strike="noStrike" baseline="0" dirty="0">
                <a:latin typeface="TTAA322o00"/>
              </a:rPr>
              <a:t>물론 경영자 자신의 평판을 위함이 </a:t>
            </a:r>
            <a:r>
              <a:rPr lang="ko-KR" altLang="en-US" sz="1800" b="0" i="0" u="none" strike="noStrike" baseline="0" dirty="0">
                <a:latin typeface="TTAA322o01"/>
              </a:rPr>
              <a:t>아니</a:t>
            </a:r>
            <a:r>
              <a:rPr lang="ko-KR" altLang="en-US" sz="1800" b="0" i="0" u="none" strike="noStrike" baseline="0" dirty="0">
                <a:latin typeface="TTAA322o00"/>
              </a:rPr>
              <a:t>라 진정으로 기업의 사회적 책임을 </a:t>
            </a:r>
            <a:r>
              <a:rPr lang="ko-KR" altLang="en-US" sz="1800" b="0" i="0" u="none" strike="noStrike" baseline="0" dirty="0">
                <a:latin typeface="TTAA322o01"/>
              </a:rPr>
              <a:t>추</a:t>
            </a:r>
            <a:r>
              <a:rPr lang="ko-KR" altLang="en-US" sz="1800" b="0" i="0" u="none" strike="noStrike" baseline="0" dirty="0">
                <a:latin typeface="TTAA322o00"/>
              </a:rPr>
              <a:t>구하고자 하는 </a:t>
            </a:r>
            <a:r>
              <a:rPr lang="ko-KR" altLang="en-US" sz="1800" b="0" i="0" u="none" strike="noStrike" baseline="0" dirty="0">
                <a:latin typeface="TTAA322o01"/>
              </a:rPr>
              <a:t>목표</a:t>
            </a:r>
            <a:r>
              <a:rPr lang="ko-KR" altLang="en-US" sz="1800" b="0" i="0" u="none" strike="noStrike" baseline="0" dirty="0">
                <a:latin typeface="TTAA322o00"/>
              </a:rPr>
              <a:t>를 가지고 </a:t>
            </a:r>
            <a:r>
              <a:rPr lang="en-US" altLang="ko-KR" sz="1800" b="0" i="0" u="none" strike="noStrike" baseline="0" dirty="0">
                <a:latin typeface="TTAA322o00"/>
              </a:rPr>
              <a:t>ESG </a:t>
            </a:r>
            <a:r>
              <a:rPr lang="ko-KR" altLang="en-US" sz="1800" b="0" i="0" u="none" strike="noStrike" baseline="0" dirty="0">
                <a:latin typeface="TTAA322o00"/>
              </a:rPr>
              <a:t>투자를 할 수 있으나 재무성과가 저조한 상황에서의 과도한 </a:t>
            </a:r>
            <a:r>
              <a:rPr lang="en-US" altLang="ko-KR" sz="1800" b="0" i="0" u="none" strike="noStrike" baseline="0" dirty="0">
                <a:latin typeface="TTAA322o00"/>
              </a:rPr>
              <a:t>ESG </a:t>
            </a:r>
            <a:r>
              <a:rPr lang="ko-KR" altLang="en-US" sz="1800" b="0" i="0" u="none" strike="noStrike" baseline="0" dirty="0">
                <a:latin typeface="TTAA322o00"/>
              </a:rPr>
              <a:t>투자는 비효율적인 자원 배분을 시그</a:t>
            </a:r>
            <a:r>
              <a:rPr lang="ko-KR" altLang="en-US" sz="1800" b="0" i="0" u="none" strike="noStrike" baseline="0" dirty="0">
                <a:latin typeface="TTAA322o01"/>
              </a:rPr>
              <a:t>널링 </a:t>
            </a:r>
            <a:r>
              <a:rPr lang="ko-KR" altLang="en-US" sz="1800" b="0" i="0" u="none" strike="noStrike" baseline="0" dirty="0">
                <a:latin typeface="TTAA322o00"/>
              </a:rPr>
              <a:t>하여 기업가치의 하락으로 이어질 것으로 기대됨</a:t>
            </a:r>
            <a:endParaRPr lang="en-US" altLang="ko-KR" sz="1800" b="0" i="0" u="none" strike="noStrike" baseline="0" dirty="0">
              <a:latin typeface="TTAA322o00"/>
            </a:endParaRPr>
          </a:p>
          <a:p>
            <a:pPr algn="l"/>
            <a:endParaRPr lang="en-US" altLang="ko-KR" dirty="0">
              <a:latin typeface="TTAA322o00"/>
            </a:endParaRPr>
          </a:p>
          <a:p>
            <a:r>
              <a:rPr lang="ko-KR" altLang="en-US" b="1" kern="0" dirty="0">
                <a:latin typeface="TTAA322o00"/>
              </a:rPr>
              <a:t>가설</a:t>
            </a:r>
            <a:r>
              <a:rPr lang="en-US" altLang="ko-KR" b="1" kern="0" dirty="0">
                <a:latin typeface="TTAA322o00"/>
              </a:rPr>
              <a:t>: </a:t>
            </a:r>
            <a:r>
              <a:rPr lang="ko-KR" altLang="en-US" sz="1800" b="1" i="0" u="none" strike="noStrike" kern="0" dirty="0">
                <a:latin typeface="TTAA322o00"/>
              </a:rPr>
              <a:t>재무성과 낮은 경우 </a:t>
            </a:r>
            <a:r>
              <a:rPr lang="en-US" altLang="ko-KR" sz="1800" b="1" i="0" u="none" strike="noStrike" kern="0" dirty="0">
                <a:latin typeface="TTAA322o00"/>
              </a:rPr>
              <a:t>ESG </a:t>
            </a:r>
            <a:r>
              <a:rPr lang="ko-KR" altLang="en-US" sz="1800" b="1" i="0" u="none" strike="noStrike" kern="0" dirty="0">
                <a:latin typeface="TTAA322o00"/>
              </a:rPr>
              <a:t>성과</a:t>
            </a:r>
            <a:r>
              <a:rPr lang="en-US" altLang="ko-KR" sz="1800" b="1" i="0" u="none" strike="noStrike" kern="0" dirty="0">
                <a:latin typeface="TTAA322o00"/>
              </a:rPr>
              <a:t>(ESG per</a:t>
            </a:r>
            <a:r>
              <a:rPr lang="en-US" altLang="ko-KR" sz="1800" b="1" i="0" u="none" strike="noStrike" kern="0" dirty="0">
                <a:latin typeface="TTAA322o01"/>
              </a:rPr>
              <a:t>f</a:t>
            </a:r>
            <a:r>
              <a:rPr lang="en-US" altLang="ko-KR" sz="1800" b="1" i="0" u="none" strike="noStrike" kern="0" dirty="0">
                <a:latin typeface="TTAA322o00"/>
              </a:rPr>
              <a:t>ormance)</a:t>
            </a:r>
            <a:r>
              <a:rPr lang="ko-KR" altLang="en-US" sz="1800" b="1" i="0" u="none" strike="noStrike" kern="0" dirty="0">
                <a:latin typeface="TTAA322o00"/>
              </a:rPr>
              <a:t>가 기업가치에 미치는 영향이 약화된다</a:t>
            </a:r>
            <a:r>
              <a:rPr lang="en-US" altLang="ko-KR" sz="1800" b="1" i="0" u="none" strike="noStrike" kern="0" dirty="0">
                <a:latin typeface="TTAA322o00"/>
              </a:rPr>
              <a:t>. </a:t>
            </a:r>
            <a:endParaRPr lang="ko-KR" altLang="en-US" sz="1800" b="1" i="0" u="none" strike="noStrike" kern="0" dirty="0">
              <a:latin typeface="TTAA322o00"/>
            </a:endParaRPr>
          </a:p>
          <a:p>
            <a:pPr algn="l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94792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9F5AFFE-895D-0940-A8F9-063201243C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데이터 및 샘플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A7C7147-10A4-E937-205E-A08CECC76B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ko-KR" altLang="en-US" sz="1800" b="0" i="0" u="none" strike="noStrike" baseline="0" dirty="0">
                <a:latin typeface="TTAA322o00"/>
              </a:rPr>
              <a:t>회계 데이</a:t>
            </a:r>
            <a:r>
              <a:rPr lang="ko-KR" altLang="en-US" sz="1800" b="0" i="0" u="none" strike="noStrike" baseline="0" dirty="0">
                <a:latin typeface="TTAA322o01"/>
              </a:rPr>
              <a:t>터</a:t>
            </a:r>
            <a:r>
              <a:rPr lang="en-US" altLang="ko-KR" dirty="0">
                <a:latin typeface="TTAA322o00"/>
              </a:rPr>
              <a:t>:</a:t>
            </a:r>
            <a:r>
              <a:rPr lang="ko-KR" altLang="en-US" sz="1800" b="0" i="0" u="none" strike="noStrike" baseline="0" dirty="0">
                <a:latin typeface="TTAA322o00"/>
              </a:rPr>
              <a:t> 금</a:t>
            </a:r>
            <a:r>
              <a:rPr lang="ko-KR" altLang="en-US" sz="1800" b="0" i="0" u="none" strike="noStrike" baseline="0" dirty="0">
                <a:latin typeface="TTAA322o01"/>
              </a:rPr>
              <a:t>융</a:t>
            </a:r>
            <a:r>
              <a:rPr lang="ko-KR" altLang="en-US" sz="1800" b="0" i="0" u="none" strike="noStrike" baseline="0" dirty="0">
                <a:latin typeface="TTAA322o00"/>
              </a:rPr>
              <a:t>감</a:t>
            </a:r>
            <a:r>
              <a:rPr lang="ko-KR" altLang="en-US" sz="1800" b="0" i="0" u="none" strike="noStrike" baseline="0" dirty="0">
                <a:latin typeface="TTAA322o01"/>
              </a:rPr>
              <a:t>독</a:t>
            </a:r>
            <a:r>
              <a:rPr lang="ko-KR" altLang="en-US" sz="1800" b="0" i="0" u="none" strike="noStrike" baseline="0" dirty="0">
                <a:latin typeface="TTAA322o00"/>
              </a:rPr>
              <a:t>원이 제</a:t>
            </a:r>
            <a:r>
              <a:rPr lang="ko-KR" altLang="en-US" sz="1800" b="0" i="0" u="none" strike="noStrike" baseline="0" dirty="0">
                <a:latin typeface="TTAA322o01"/>
              </a:rPr>
              <a:t>공</a:t>
            </a:r>
            <a:r>
              <a:rPr lang="ko-KR" altLang="en-US" sz="1800" b="0" i="0" u="none" strike="noStrike" baseline="0" dirty="0">
                <a:latin typeface="TTAA322o00"/>
              </a:rPr>
              <a:t>하는 </a:t>
            </a:r>
            <a:r>
              <a:rPr lang="en-US" altLang="ko-KR" sz="1800" b="0" i="0" u="none" strike="noStrike" baseline="0" dirty="0" err="1">
                <a:latin typeface="TTAA322o01"/>
              </a:rPr>
              <a:t>F</a:t>
            </a:r>
            <a:r>
              <a:rPr lang="en-US" altLang="ko-KR" sz="1800" b="0" i="0" u="none" strike="noStrike" baseline="0" dirty="0" err="1">
                <a:latin typeface="TTAA322o00"/>
              </a:rPr>
              <a:t>nGuide</a:t>
            </a:r>
            <a:r>
              <a:rPr lang="en-US" altLang="ko-KR" sz="1800" b="0" i="0" u="none" strike="noStrike" baseline="0" dirty="0">
                <a:latin typeface="TTAA322o00"/>
              </a:rPr>
              <a:t> </a:t>
            </a:r>
            <a:r>
              <a:rPr lang="ko-KR" altLang="en-US" sz="1800" b="0" i="0" u="none" strike="noStrike" baseline="0" dirty="0">
                <a:latin typeface="TTAA322o00"/>
              </a:rPr>
              <a:t>데이</a:t>
            </a:r>
            <a:r>
              <a:rPr lang="ko-KR" altLang="en-US" sz="1800" b="0" i="0" u="none" strike="noStrike" baseline="0" dirty="0">
                <a:latin typeface="TTAA322o01"/>
              </a:rPr>
              <a:t>터베</a:t>
            </a:r>
            <a:r>
              <a:rPr lang="ko-KR" altLang="en-US" sz="1800" b="0" i="0" u="none" strike="noStrike" baseline="0" dirty="0">
                <a:latin typeface="TTAA322o00"/>
              </a:rPr>
              <a:t>이스</a:t>
            </a:r>
            <a:endParaRPr lang="en-US" altLang="ko-KR" sz="1800" b="0" i="0" u="none" strike="noStrike" baseline="0" dirty="0">
              <a:latin typeface="TTAA322o00"/>
            </a:endParaRPr>
          </a:p>
          <a:p>
            <a:pPr algn="l"/>
            <a:r>
              <a:rPr lang="en-US" altLang="ko-KR" sz="1800" b="0" i="0" u="none" strike="noStrike" baseline="0" dirty="0">
                <a:latin typeface="TTAA322o00"/>
              </a:rPr>
              <a:t>ESG </a:t>
            </a:r>
            <a:r>
              <a:rPr lang="ko-KR" altLang="en-US" sz="1800" b="0" i="0" u="none" strike="noStrike" baseline="0" dirty="0">
                <a:latin typeface="TTAA322o00"/>
              </a:rPr>
              <a:t>데이</a:t>
            </a:r>
            <a:r>
              <a:rPr lang="ko-KR" altLang="en-US" sz="1800" b="0" i="0" u="none" strike="noStrike" baseline="0" dirty="0">
                <a:latin typeface="TTAA322o01"/>
              </a:rPr>
              <a:t>터</a:t>
            </a:r>
            <a:r>
              <a:rPr lang="en-US" altLang="ko-KR" sz="1800" b="0" i="0" u="none" strike="noStrike" baseline="0" dirty="0">
                <a:latin typeface="TTAA322o00"/>
              </a:rPr>
              <a:t>: </a:t>
            </a:r>
            <a:r>
              <a:rPr lang="ko-KR" altLang="en-US" sz="1800" b="0" i="0" u="none" strike="noStrike" baseline="0" dirty="0">
                <a:latin typeface="TTAA322o00"/>
              </a:rPr>
              <a:t>한국</a:t>
            </a:r>
            <a:r>
              <a:rPr lang="en-US" altLang="ko-KR" sz="1800" b="0" i="0" u="none" strike="noStrike" baseline="0" dirty="0">
                <a:latin typeface="TTAA322o00"/>
              </a:rPr>
              <a:t>ESG</a:t>
            </a:r>
            <a:r>
              <a:rPr lang="ko-KR" altLang="en-US" sz="1800" b="0" i="0" u="none" strike="noStrike" baseline="0" dirty="0">
                <a:latin typeface="TTAA322o00"/>
              </a:rPr>
              <a:t>기준원</a:t>
            </a:r>
            <a:r>
              <a:rPr lang="en-US" altLang="ko-KR" sz="1800" b="0" i="0" u="none" strike="noStrike" baseline="0" dirty="0">
                <a:latin typeface="TTAA322o00"/>
              </a:rPr>
              <a:t>(</a:t>
            </a:r>
            <a:r>
              <a:rPr lang="en-US" altLang="ko-KR" sz="1800" b="0" i="0" u="none" strike="noStrike" baseline="0" dirty="0">
                <a:latin typeface="TTAA322o01"/>
              </a:rPr>
              <a:t>K</a:t>
            </a:r>
            <a:r>
              <a:rPr lang="en-US" altLang="ko-KR" sz="1800" b="0" i="0" u="none" strike="noStrike" baseline="0" dirty="0">
                <a:latin typeface="TTAA322o00"/>
              </a:rPr>
              <a:t>CGS)</a:t>
            </a:r>
          </a:p>
          <a:p>
            <a:pPr algn="l"/>
            <a:r>
              <a:rPr lang="ko-KR" altLang="en-US" sz="1800" b="0" i="0" u="none" strike="noStrike" baseline="0" dirty="0">
                <a:latin typeface="TTAA322o00"/>
              </a:rPr>
              <a:t>샘플</a:t>
            </a:r>
            <a:r>
              <a:rPr lang="en-US" altLang="ko-KR" sz="1800" b="0" i="0" u="none" strike="noStrike" baseline="0" dirty="0">
                <a:latin typeface="TTAA322o00"/>
              </a:rPr>
              <a:t> </a:t>
            </a:r>
            <a:r>
              <a:rPr lang="ko-KR" altLang="en-US" sz="1800" b="0" i="0" u="none" strike="noStrike" baseline="0" dirty="0">
                <a:latin typeface="TTAA322o00"/>
              </a:rPr>
              <a:t>기간</a:t>
            </a:r>
            <a:r>
              <a:rPr lang="en-US" altLang="ko-KR" dirty="0">
                <a:latin typeface="TTAA322o00"/>
              </a:rPr>
              <a:t>: </a:t>
            </a:r>
            <a:r>
              <a:rPr lang="en-US" altLang="ko-KR" sz="1800" b="0" i="0" u="none" strike="noStrike" baseline="0" dirty="0">
                <a:latin typeface="TTAA322o00"/>
              </a:rPr>
              <a:t>2011</a:t>
            </a:r>
            <a:r>
              <a:rPr lang="ko-KR" altLang="en-US" sz="1800" b="0" i="0" u="none" strike="noStrike" baseline="0" dirty="0">
                <a:latin typeface="TTAA322o00"/>
              </a:rPr>
              <a:t>년부</a:t>
            </a:r>
            <a:r>
              <a:rPr lang="ko-KR" altLang="en-US" sz="1800" b="0" i="0" u="none" strike="noStrike" baseline="0" dirty="0">
                <a:latin typeface="TTAA322o01"/>
              </a:rPr>
              <a:t>터 </a:t>
            </a:r>
            <a:r>
              <a:rPr lang="en-US" altLang="ko-KR" sz="1800" b="0" i="0" u="none" strike="noStrike" baseline="0" dirty="0">
                <a:latin typeface="TTAA322o00"/>
              </a:rPr>
              <a:t>2019</a:t>
            </a:r>
            <a:r>
              <a:rPr lang="ko-KR" altLang="en-US" sz="1800" b="0" i="0" u="none" strike="noStrike" baseline="0" dirty="0">
                <a:latin typeface="TTAA322o00"/>
              </a:rPr>
              <a:t>년</a:t>
            </a:r>
            <a:endParaRPr lang="en-US" altLang="ko-KR" sz="1800" b="0" i="0" u="none" strike="noStrike" baseline="0" dirty="0">
              <a:latin typeface="TTAA322o00"/>
            </a:endParaRPr>
          </a:p>
          <a:p>
            <a:pPr algn="l"/>
            <a:r>
              <a:rPr lang="ko-KR" altLang="en-US" dirty="0">
                <a:latin typeface="TTAA322o00"/>
              </a:rPr>
              <a:t>샘플 기업</a:t>
            </a:r>
            <a:r>
              <a:rPr lang="en-US" altLang="ko-KR" dirty="0">
                <a:latin typeface="TTAA322o00"/>
              </a:rPr>
              <a:t>: </a:t>
            </a:r>
            <a:r>
              <a:rPr lang="ko-KR" altLang="en-US" sz="1800" b="0" i="0" u="none" strike="noStrike" baseline="0" dirty="0">
                <a:latin typeface="TTAA322o00"/>
              </a:rPr>
              <a:t>한국</a:t>
            </a:r>
            <a:r>
              <a:rPr lang="en-US" altLang="ko-KR" sz="1800" b="0" i="0" u="none" strike="noStrike" baseline="0" dirty="0">
                <a:latin typeface="TTAA322o00"/>
              </a:rPr>
              <a:t>ESG</a:t>
            </a:r>
            <a:r>
              <a:rPr lang="ko-KR" altLang="en-US" sz="1800" b="0" i="0" u="none" strike="noStrike" baseline="0" dirty="0">
                <a:latin typeface="TTAA322o00"/>
              </a:rPr>
              <a:t>기준원이 평가한 기업 중 회계 데이터가 존재하는 기업</a:t>
            </a:r>
            <a:endParaRPr lang="en-US" altLang="ko-KR" sz="1800" b="0" i="0" u="none" strike="noStrike" baseline="0" dirty="0">
              <a:latin typeface="TTAA322o00"/>
            </a:endParaRPr>
          </a:p>
          <a:p>
            <a:pPr algn="l"/>
            <a:r>
              <a:rPr lang="ko-KR" altLang="en-US" sz="1800" b="0" i="0" u="none" strike="noStrike" baseline="0" dirty="0">
                <a:latin typeface="TTAA322o00"/>
              </a:rPr>
              <a:t>금</a:t>
            </a:r>
            <a:r>
              <a:rPr lang="ko-KR" altLang="en-US" sz="1800" b="0" i="0" u="none" strike="noStrike" baseline="0" dirty="0">
                <a:latin typeface="TTAA322o01"/>
              </a:rPr>
              <a:t>융</a:t>
            </a:r>
            <a:r>
              <a:rPr lang="ko-KR" altLang="en-US" sz="1800" b="0" i="0" u="none" strike="noStrike" baseline="0" dirty="0">
                <a:latin typeface="TTAA322o00"/>
              </a:rPr>
              <a:t>회사 제</a:t>
            </a:r>
            <a:r>
              <a:rPr lang="ko-KR" altLang="en-US" sz="1800" b="0" i="0" u="none" strike="noStrike" baseline="0" dirty="0">
                <a:latin typeface="TTAA322o01"/>
              </a:rPr>
              <a:t>외</a:t>
            </a:r>
            <a:endParaRPr lang="en-US" altLang="ko-KR" sz="1800" b="0" i="0" u="none" strike="noStrike" baseline="0" dirty="0">
              <a:latin typeface="TTAA322o01"/>
            </a:endParaRPr>
          </a:p>
          <a:p>
            <a:pPr algn="l"/>
            <a:r>
              <a:rPr lang="ko-KR" altLang="en-US" sz="1800" b="0" i="0" u="none" strike="noStrike" baseline="0" dirty="0">
                <a:latin typeface="TTAA322o00"/>
              </a:rPr>
              <a:t>최</a:t>
            </a:r>
            <a:r>
              <a:rPr lang="ko-KR" altLang="en-US" sz="1800" b="0" i="0" u="none" strike="noStrike" baseline="0" dirty="0">
                <a:latin typeface="TTAA322o01"/>
              </a:rPr>
              <a:t>종 샘플</a:t>
            </a:r>
            <a:r>
              <a:rPr lang="en-US" altLang="ko-KR" sz="1800" b="0" i="0" u="none" strike="noStrike" baseline="0" dirty="0">
                <a:latin typeface="TTAA322o01"/>
              </a:rPr>
              <a:t>:</a:t>
            </a:r>
            <a:r>
              <a:rPr lang="ko-KR" altLang="en-US" sz="1800" b="0" i="0" u="none" strike="noStrike" baseline="0" dirty="0">
                <a:latin typeface="TTAA322o00"/>
              </a:rPr>
              <a:t> </a:t>
            </a:r>
            <a:r>
              <a:rPr lang="en-US" altLang="ko-KR" sz="1800" b="0" i="0" u="none" strike="noStrike" baseline="0" dirty="0">
                <a:latin typeface="TTAA322o00"/>
              </a:rPr>
              <a:t>1,0</a:t>
            </a:r>
            <a:r>
              <a:rPr lang="en-US" altLang="ko-KR" sz="1800" b="0" i="0" u="none" strike="noStrike" baseline="0" dirty="0">
                <a:latin typeface="TTAA322o01"/>
              </a:rPr>
              <a:t>7</a:t>
            </a:r>
            <a:r>
              <a:rPr lang="en-US" altLang="ko-KR" sz="1800" b="0" i="0" u="none" strike="noStrike" baseline="0" dirty="0">
                <a:latin typeface="TTAA322o00"/>
              </a:rPr>
              <a:t>2</a:t>
            </a:r>
            <a:r>
              <a:rPr lang="ko-KR" altLang="en-US" sz="1800" b="0" i="0" u="none" strike="noStrike" baseline="0" dirty="0">
                <a:latin typeface="TTAA322o00"/>
              </a:rPr>
              <a:t>개의 고유 기업과 </a:t>
            </a:r>
            <a:r>
              <a:rPr lang="en-US" altLang="ko-KR" sz="1800" b="0" i="0" u="none" strike="noStrike" baseline="0" dirty="0">
                <a:latin typeface="TTAA322o01"/>
              </a:rPr>
              <a:t>7</a:t>
            </a:r>
            <a:r>
              <a:rPr lang="en-US" altLang="ko-KR" sz="1800" b="0" i="0" u="none" strike="noStrike" baseline="0" dirty="0">
                <a:latin typeface="TTAA322o00"/>
              </a:rPr>
              <a:t>,018</a:t>
            </a:r>
            <a:r>
              <a:rPr lang="ko-KR" altLang="en-US" sz="1800" b="0" i="0" u="none" strike="noStrike" baseline="0" dirty="0">
                <a:latin typeface="TTAA322o00"/>
              </a:rPr>
              <a:t>개의 기업</a:t>
            </a:r>
            <a:r>
              <a:rPr lang="en-US" altLang="ko-KR" sz="1800" b="0" i="0" u="none" strike="noStrike" baseline="0" dirty="0">
                <a:latin typeface="TTAA322o01"/>
              </a:rPr>
              <a:t>-</a:t>
            </a:r>
            <a:r>
              <a:rPr lang="ko-KR" altLang="en-US" sz="1800" b="0" i="0" u="none" strike="noStrike" baseline="0" dirty="0">
                <a:latin typeface="TTAA322o00"/>
              </a:rPr>
              <a:t>연도 관측치</a:t>
            </a:r>
            <a:endParaRPr lang="en-US" altLang="ko-KR" sz="1800" b="0" i="0" u="none" strike="noStrike" baseline="0" dirty="0">
              <a:latin typeface="TTAA322o00"/>
            </a:endParaRPr>
          </a:p>
          <a:p>
            <a:pPr algn="l"/>
            <a:endParaRPr lang="en-US" altLang="ko-KR" sz="1800" b="0" i="0" u="none" strike="noStrike" baseline="0" dirty="0">
              <a:latin typeface="TTAA322o00"/>
            </a:endParaRPr>
          </a:p>
          <a:p>
            <a:r>
              <a:rPr lang="en-US" altLang="ko-KR" sz="1800" b="0" i="0" u="none" strike="noStrike" baseline="0" dirty="0">
                <a:latin typeface="TTAA602oI00"/>
              </a:rPr>
              <a:t>ESG </a:t>
            </a:r>
            <a:r>
              <a:rPr lang="ko-KR" altLang="en-US" sz="1800" b="0" i="0" u="none" strike="noStrike" baseline="0" dirty="0">
                <a:latin typeface="TTAA602oI00"/>
              </a:rPr>
              <a:t>성과 평가 지표</a:t>
            </a:r>
            <a:r>
              <a:rPr lang="en-US" altLang="ko-KR" dirty="0">
                <a:latin typeface="TTAA322o00"/>
              </a:rPr>
              <a:t>: </a:t>
            </a:r>
            <a:r>
              <a:rPr lang="ko-KR" altLang="en-US" sz="1800" b="0" i="0" u="none" strike="noStrike" baseline="0" dirty="0">
                <a:latin typeface="TTAA322o00"/>
              </a:rPr>
              <a:t>한국</a:t>
            </a:r>
            <a:r>
              <a:rPr lang="en-US" altLang="ko-KR" sz="1800" b="0" i="0" u="none" strike="noStrike" baseline="0" dirty="0">
                <a:latin typeface="TTAA322o00"/>
              </a:rPr>
              <a:t>ESG</a:t>
            </a:r>
            <a:r>
              <a:rPr lang="ko-KR" altLang="en-US" sz="1800" b="0" i="0" u="none" strike="noStrike" baseline="0" dirty="0">
                <a:latin typeface="TTAA322o00"/>
              </a:rPr>
              <a:t>기준원의 </a:t>
            </a:r>
            <a:r>
              <a:rPr lang="en-US" altLang="ko-KR" sz="1800" b="0" i="0" u="none" strike="noStrike" baseline="0" dirty="0">
                <a:latin typeface="TTAA322o00"/>
              </a:rPr>
              <a:t>ESG </a:t>
            </a:r>
            <a:r>
              <a:rPr lang="ko-KR" altLang="en-US" sz="1800" b="0" i="0" u="none" strike="noStrike" baseline="0" dirty="0">
                <a:latin typeface="TTAA322o00"/>
              </a:rPr>
              <a:t>평가 등</a:t>
            </a:r>
            <a:r>
              <a:rPr lang="ko-KR" altLang="en-US" sz="1800" b="0" i="0" u="none" strike="noStrike" baseline="0" dirty="0">
                <a:latin typeface="TTAA322o01"/>
              </a:rPr>
              <a:t>급</a:t>
            </a:r>
            <a:r>
              <a:rPr lang="en-US" altLang="ko-KR" sz="1800" b="0" i="0" u="none" strike="noStrike" baseline="0" dirty="0">
                <a:latin typeface="TTAA322o00"/>
              </a:rPr>
              <a:t>(ESG rating)</a:t>
            </a:r>
            <a:r>
              <a:rPr lang="ko-KR" altLang="en-US" dirty="0">
                <a:latin typeface="TTAA322o00"/>
              </a:rPr>
              <a:t>와</a:t>
            </a:r>
            <a:r>
              <a:rPr lang="ko-KR" altLang="en-US" sz="1800" b="0" i="0" u="none" strike="noStrike" baseline="0" dirty="0">
                <a:latin typeface="TTAA322o00"/>
              </a:rPr>
              <a:t> </a:t>
            </a:r>
            <a:r>
              <a:rPr lang="en-US" altLang="ko-KR" sz="1800" b="0" i="0" u="none" strike="noStrike" baseline="0" dirty="0">
                <a:latin typeface="TTAA322o00"/>
              </a:rPr>
              <a:t>ESG </a:t>
            </a:r>
            <a:r>
              <a:rPr lang="ko-KR" altLang="en-US" sz="1800" b="0" i="0" u="none" strike="noStrike" baseline="0" dirty="0">
                <a:latin typeface="TTAA322o01"/>
              </a:rPr>
              <a:t>점</a:t>
            </a:r>
            <a:r>
              <a:rPr lang="ko-KR" altLang="en-US" sz="1800" b="0" i="0" u="none" strike="noStrike" baseline="0" dirty="0">
                <a:latin typeface="TTAA322o00"/>
              </a:rPr>
              <a:t>수</a:t>
            </a:r>
            <a:r>
              <a:rPr lang="en-US" altLang="ko-KR" sz="1800" b="0" i="0" u="none" strike="noStrike" baseline="0" dirty="0">
                <a:latin typeface="TTAA322o00"/>
              </a:rPr>
              <a:t>(ESG score)</a:t>
            </a:r>
            <a:r>
              <a:rPr lang="ko-KR" altLang="en-US" dirty="0">
                <a:latin typeface="TTAA322o00"/>
              </a:rPr>
              <a:t> </a:t>
            </a:r>
            <a:endParaRPr lang="en-US" altLang="ko-KR" dirty="0">
              <a:latin typeface="TTAA322o00"/>
            </a:endParaRPr>
          </a:p>
          <a:p>
            <a:pPr>
              <a:buFontTx/>
              <a:buChar char="-"/>
            </a:pPr>
            <a:r>
              <a:rPr lang="en-US" altLang="ko-KR" sz="1800" b="0" i="0" u="none" strike="noStrike" baseline="0" dirty="0">
                <a:latin typeface="TTAA322o00"/>
              </a:rPr>
              <a:t>ESG (E, S, G) </a:t>
            </a:r>
            <a:r>
              <a:rPr lang="ko-KR" altLang="en-US" sz="1800" b="0" i="0" u="none" strike="noStrike" baseline="0" dirty="0">
                <a:latin typeface="TTAA322o00"/>
              </a:rPr>
              <a:t>등</a:t>
            </a:r>
            <a:r>
              <a:rPr lang="ko-KR" altLang="en-US" sz="1800" b="0" i="0" u="none" strike="noStrike" baseline="0" dirty="0">
                <a:latin typeface="TTAA322o01"/>
              </a:rPr>
              <a:t>급</a:t>
            </a:r>
            <a:r>
              <a:rPr lang="ko-KR" altLang="en-US" sz="1800" b="0" i="0" u="none" strike="noStrike" baseline="0" dirty="0">
                <a:latin typeface="TTAA322o00"/>
              </a:rPr>
              <a:t>은 </a:t>
            </a:r>
            <a:r>
              <a:rPr lang="en-US" altLang="ko-KR" sz="1800" b="0" i="0" u="none" strike="noStrike" baseline="0" dirty="0">
                <a:latin typeface="TTAA322o00"/>
              </a:rPr>
              <a:t>1(</a:t>
            </a:r>
            <a:r>
              <a:rPr lang="ko-KR" altLang="en-US" sz="1800" b="0" i="0" u="none" strike="noStrike" baseline="0" dirty="0">
                <a:latin typeface="TTAA322o00"/>
              </a:rPr>
              <a:t>가장 낮은 성과</a:t>
            </a:r>
            <a:r>
              <a:rPr lang="en-US" altLang="ko-KR" sz="1800" b="0" i="0" u="none" strike="noStrike" baseline="0" dirty="0">
                <a:latin typeface="TTAA322o00"/>
              </a:rPr>
              <a:t>)</a:t>
            </a:r>
            <a:r>
              <a:rPr lang="ko-KR" altLang="en-US" sz="1800" b="0" i="0" u="none" strike="noStrike" baseline="0" dirty="0">
                <a:latin typeface="TTAA322o00"/>
              </a:rPr>
              <a:t>에서 </a:t>
            </a:r>
            <a:r>
              <a:rPr lang="en-US" altLang="ko-KR" sz="1800" b="0" i="0" u="none" strike="noStrike" baseline="0" dirty="0">
                <a:latin typeface="TTAA322o00"/>
              </a:rPr>
              <a:t>6(</a:t>
            </a:r>
            <a:r>
              <a:rPr lang="ko-KR" altLang="en-US" sz="1800" b="0" i="0" u="none" strike="noStrike" baseline="0" dirty="0">
                <a:latin typeface="TTAA322o00"/>
              </a:rPr>
              <a:t>가장 </a:t>
            </a:r>
            <a:r>
              <a:rPr lang="ko-KR" altLang="en-US" sz="1800" b="0" i="0" u="none" strike="noStrike" baseline="0" dirty="0">
                <a:latin typeface="TTAA322o01"/>
              </a:rPr>
              <a:t>높</a:t>
            </a:r>
            <a:r>
              <a:rPr lang="ko-KR" altLang="en-US" sz="1800" b="0" i="0" u="none" strike="noStrike" baseline="0" dirty="0">
                <a:latin typeface="TTAA322o00"/>
              </a:rPr>
              <a:t>은 성과</a:t>
            </a:r>
            <a:r>
              <a:rPr lang="en-US" altLang="ko-KR" sz="1800" b="0" i="0" u="none" strike="noStrike" baseline="0" dirty="0">
                <a:latin typeface="TTAA322o00"/>
              </a:rPr>
              <a:t>)</a:t>
            </a:r>
            <a:r>
              <a:rPr lang="ko-KR" altLang="en-US" sz="1800" b="0" i="0" u="none" strike="noStrike" baseline="0" dirty="0">
                <a:latin typeface="TTAA322o00"/>
              </a:rPr>
              <a:t>으로 수치화 함</a:t>
            </a:r>
            <a:r>
              <a:rPr lang="en-US" altLang="ko-KR" sz="1800" b="0" i="0" u="none" strike="noStrike" baseline="0" dirty="0">
                <a:latin typeface="TTAA322o00"/>
              </a:rPr>
              <a:t>. </a:t>
            </a:r>
          </a:p>
          <a:p>
            <a:pPr>
              <a:buFontTx/>
              <a:buChar char="-"/>
            </a:pPr>
            <a:r>
              <a:rPr lang="en-US" altLang="ko-KR" sz="1800" b="0" i="0" u="none" strike="noStrike" baseline="0" dirty="0">
                <a:latin typeface="TTAA322o00"/>
              </a:rPr>
              <a:t>E, S, G </a:t>
            </a:r>
            <a:r>
              <a:rPr lang="ko-KR" altLang="en-US" sz="1800" b="0" i="0" u="none" strike="noStrike" baseline="0" dirty="0">
                <a:latin typeface="TTAA322o01"/>
              </a:rPr>
              <a:t>각각</a:t>
            </a:r>
            <a:r>
              <a:rPr lang="ko-KR" altLang="en-US" sz="1800" b="0" i="0" u="none" strike="noStrike" baseline="0" dirty="0">
                <a:latin typeface="TTAA322o00"/>
              </a:rPr>
              <a:t>의 </a:t>
            </a:r>
            <a:r>
              <a:rPr lang="ko-KR" altLang="en-US" sz="1800" b="0" i="0" u="none" strike="noStrike" baseline="0" dirty="0">
                <a:latin typeface="TTAA322o01"/>
              </a:rPr>
              <a:t>점</a:t>
            </a:r>
            <a:r>
              <a:rPr lang="ko-KR" altLang="en-US" sz="1800" b="0" i="0" u="none" strike="noStrike" baseline="0" dirty="0">
                <a:latin typeface="TTAA322o00"/>
              </a:rPr>
              <a:t>수는 한국</a:t>
            </a:r>
            <a:r>
              <a:rPr lang="en-US" altLang="ko-KR" sz="1800" b="0" i="0" u="none" strike="noStrike" baseline="0" dirty="0">
                <a:latin typeface="TTAA322o00"/>
              </a:rPr>
              <a:t>ESG</a:t>
            </a:r>
            <a:r>
              <a:rPr lang="ko-KR" altLang="en-US" sz="1800" b="0" i="0" u="none" strike="noStrike" baseline="0" dirty="0">
                <a:latin typeface="TTAA322o00"/>
              </a:rPr>
              <a:t>기준원에서 평가한 </a:t>
            </a:r>
            <a:r>
              <a:rPr lang="ko-KR" altLang="en-US" sz="1800" b="0" i="0" u="none" strike="noStrike" baseline="0" dirty="0">
                <a:latin typeface="TTAA322o01"/>
              </a:rPr>
              <a:t>각 항목 </a:t>
            </a:r>
            <a:r>
              <a:rPr lang="ko-KR" altLang="en-US" sz="1800" b="0" i="0" u="none" strike="noStrike" baseline="0" dirty="0">
                <a:latin typeface="TTAA322o00"/>
              </a:rPr>
              <a:t>성과의 수치에 기반한 </a:t>
            </a:r>
            <a:r>
              <a:rPr lang="ko-KR" altLang="en-US" sz="1800" b="0" i="0" u="none" strike="noStrike" baseline="0" dirty="0">
                <a:latin typeface="TTAA322o01"/>
              </a:rPr>
              <a:t>값</a:t>
            </a:r>
            <a:r>
              <a:rPr lang="ko-KR" altLang="en-US" sz="1800" b="0" i="0" u="none" strike="noStrike" baseline="0" dirty="0">
                <a:latin typeface="TTAA322o00"/>
              </a:rPr>
              <a:t>으로</a:t>
            </a:r>
            <a:r>
              <a:rPr lang="en-US" altLang="ko-KR" sz="1800" b="0" i="0" u="none" strike="noStrike" baseline="0" dirty="0">
                <a:latin typeface="TTAA322o00"/>
              </a:rPr>
              <a:t>, </a:t>
            </a:r>
            <a:r>
              <a:rPr lang="ko-KR" altLang="en-US" sz="1800" b="0" i="0" u="none" strike="noStrike" baseline="0" dirty="0">
                <a:latin typeface="TTAA322o00"/>
              </a:rPr>
              <a:t>한국</a:t>
            </a:r>
            <a:r>
              <a:rPr lang="en-US" altLang="ko-KR" sz="1800" b="0" i="0" u="none" strike="noStrike" baseline="0" dirty="0">
                <a:latin typeface="TTAA322o00"/>
              </a:rPr>
              <a:t>ESG</a:t>
            </a:r>
            <a:r>
              <a:rPr lang="ko-KR" altLang="en-US" sz="1800" b="0" i="0" u="none" strike="noStrike" baseline="0" dirty="0">
                <a:latin typeface="TTAA322o00"/>
              </a:rPr>
              <a:t>기준원에서 제</a:t>
            </a:r>
            <a:r>
              <a:rPr lang="ko-KR" altLang="en-US" sz="1800" b="0" i="0" u="none" strike="noStrike" baseline="0" dirty="0">
                <a:latin typeface="TTAA322o01"/>
              </a:rPr>
              <a:t>공</a:t>
            </a:r>
            <a:r>
              <a:rPr lang="ko-KR" altLang="en-US" sz="1800" b="0" i="0" u="none" strike="noStrike" baseline="0" dirty="0">
                <a:latin typeface="TTAA322o00"/>
              </a:rPr>
              <a:t>한 원</a:t>
            </a:r>
            <a:r>
              <a:rPr lang="ko-KR" altLang="en-US" sz="1800" b="0" i="0" u="none" strike="noStrike" baseline="0" dirty="0">
                <a:latin typeface="TTAA322o01"/>
              </a:rPr>
              <a:t>래</a:t>
            </a:r>
            <a:r>
              <a:rPr lang="ko-KR" altLang="en-US" sz="1800" b="0" i="0" u="none" strike="noStrike" baseline="0" dirty="0">
                <a:latin typeface="TTAA322o00"/>
              </a:rPr>
              <a:t>의 </a:t>
            </a:r>
            <a:r>
              <a:rPr lang="ko-KR" altLang="en-US" sz="1800" b="0" i="0" u="none" strike="noStrike" baseline="0" dirty="0">
                <a:latin typeface="TTAA322o01"/>
              </a:rPr>
              <a:t>점</a:t>
            </a:r>
            <a:r>
              <a:rPr lang="ko-KR" altLang="en-US" sz="1800" b="0" i="0" u="none" strike="noStrike" baseline="0" dirty="0">
                <a:latin typeface="TTAA322o00"/>
              </a:rPr>
              <a:t>수</a:t>
            </a:r>
            <a:r>
              <a:rPr lang="en-US" altLang="ko-KR" sz="1800" b="0" i="0" u="none" strike="noStrike" baseline="0" dirty="0">
                <a:latin typeface="TTAA322o00"/>
              </a:rPr>
              <a:t>(1</a:t>
            </a:r>
            <a:r>
              <a:rPr lang="ko-KR" altLang="en-US" sz="1800" b="0" i="0" u="none" strike="noStrike" baseline="0" dirty="0">
                <a:latin typeface="TTAA322o00"/>
              </a:rPr>
              <a:t>에서 </a:t>
            </a:r>
            <a:r>
              <a:rPr lang="en-US" altLang="ko-KR" sz="1800" b="0" i="0" u="none" strike="noStrike" baseline="0" dirty="0">
                <a:latin typeface="TTAA322o00"/>
              </a:rPr>
              <a:t>300</a:t>
            </a:r>
            <a:r>
              <a:rPr lang="ko-KR" altLang="en-US" sz="1800" b="0" i="0" u="none" strike="noStrike" baseline="0" dirty="0">
                <a:latin typeface="TTAA322o00"/>
              </a:rPr>
              <a:t>까지의 </a:t>
            </a:r>
            <a:r>
              <a:rPr lang="ko-KR" altLang="en-US" sz="1800" b="0" i="0" u="none" strike="noStrike" baseline="0" dirty="0">
                <a:latin typeface="TTAA322o01"/>
              </a:rPr>
              <a:t>범</a:t>
            </a:r>
            <a:r>
              <a:rPr lang="ko-KR" altLang="en-US" sz="1800" b="0" i="0" u="none" strike="noStrike" baseline="0" dirty="0">
                <a:latin typeface="TTAA322o00"/>
              </a:rPr>
              <a:t>위</a:t>
            </a:r>
            <a:r>
              <a:rPr lang="en-US" altLang="ko-KR" sz="1800" b="0" i="0" u="none" strike="noStrike" baseline="0" dirty="0">
                <a:latin typeface="TTAA322o00"/>
              </a:rPr>
              <a:t>)</a:t>
            </a:r>
            <a:r>
              <a:rPr lang="ko-KR" altLang="en-US" sz="1800" b="0" i="0" u="none" strike="noStrike" baseline="0" dirty="0">
                <a:latin typeface="TTAA322o00"/>
              </a:rPr>
              <a:t>를 </a:t>
            </a:r>
            <a:r>
              <a:rPr lang="en-US" altLang="ko-KR" sz="1800" b="0" i="0" u="none" strike="noStrike" baseline="0" dirty="0">
                <a:latin typeface="TTAA322o00"/>
              </a:rPr>
              <a:t>300</a:t>
            </a:r>
            <a:r>
              <a:rPr lang="ko-KR" altLang="en-US" sz="1800" b="0" i="0" u="none" strike="noStrike" baseline="0" dirty="0">
                <a:latin typeface="TTAA322o00"/>
              </a:rPr>
              <a:t>으로 나</a:t>
            </a:r>
            <a:r>
              <a:rPr lang="ko-KR" altLang="en-US" sz="1800" b="0" i="0" u="none" strike="noStrike" baseline="0" dirty="0">
                <a:latin typeface="TTAA322o01"/>
              </a:rPr>
              <a:t>누</a:t>
            </a:r>
            <a:r>
              <a:rPr lang="ko-KR" altLang="en-US" sz="1800" b="0" i="0" u="none" strike="noStrike" baseline="0" dirty="0">
                <a:latin typeface="TTAA322o00"/>
              </a:rPr>
              <a:t>어 정규화</a:t>
            </a:r>
            <a:r>
              <a:rPr lang="en-US" altLang="ko-KR" sz="1800" b="0" i="0" u="none" strike="noStrike" baseline="0" dirty="0">
                <a:latin typeface="TTAA322o00"/>
              </a:rPr>
              <a:t>. </a:t>
            </a:r>
          </a:p>
          <a:p>
            <a:pPr>
              <a:buFontTx/>
              <a:buChar char="-"/>
            </a:pPr>
            <a:r>
              <a:rPr lang="en-US" altLang="ko-KR" sz="1800" b="0" i="0" u="none" strike="noStrike" baseline="0" dirty="0">
                <a:latin typeface="TTAA322o00"/>
              </a:rPr>
              <a:t>ESG </a:t>
            </a:r>
            <a:r>
              <a:rPr lang="ko-KR" altLang="en-US" sz="1800" b="0" i="0" u="none" strike="noStrike" baseline="0" dirty="0">
                <a:latin typeface="TTAA322o00"/>
              </a:rPr>
              <a:t>등</a:t>
            </a:r>
            <a:r>
              <a:rPr lang="ko-KR" altLang="en-US" sz="1800" b="0" i="0" u="none" strike="noStrike" baseline="0" dirty="0">
                <a:latin typeface="TTAA322o01"/>
              </a:rPr>
              <a:t>급</a:t>
            </a:r>
            <a:r>
              <a:rPr lang="ko-KR" altLang="en-US" sz="1800" b="0" i="0" u="none" strike="noStrike" baseline="0" dirty="0">
                <a:latin typeface="TTAA322o00"/>
              </a:rPr>
              <a:t>은 한국</a:t>
            </a:r>
            <a:r>
              <a:rPr lang="en-US" altLang="ko-KR" sz="1800" b="0" i="0" u="none" strike="noStrike" baseline="0" dirty="0">
                <a:latin typeface="TTAA322o00"/>
              </a:rPr>
              <a:t>ESG</a:t>
            </a:r>
            <a:r>
              <a:rPr lang="ko-KR" altLang="en-US" sz="1800" b="0" i="0" u="none" strike="noStrike" baseline="0" dirty="0">
                <a:latin typeface="TTAA322o00"/>
              </a:rPr>
              <a:t>기준원의 </a:t>
            </a:r>
            <a:r>
              <a:rPr lang="ko-KR" altLang="en-US" sz="1800" b="0" i="0" u="none" strike="noStrike" baseline="0" dirty="0">
                <a:latin typeface="TTAA322o01"/>
              </a:rPr>
              <a:t>홈페</a:t>
            </a:r>
            <a:r>
              <a:rPr lang="ko-KR" altLang="en-US" sz="1800" b="0" i="0" u="none" strike="noStrike" baseline="0" dirty="0">
                <a:latin typeface="TTAA322o00"/>
              </a:rPr>
              <a:t>이지를 </a:t>
            </a:r>
            <a:r>
              <a:rPr lang="ko-KR" altLang="en-US" sz="1800" b="0" i="0" u="none" strike="noStrike" baseline="0" dirty="0">
                <a:latin typeface="TTAA322o01"/>
              </a:rPr>
              <a:t>통</a:t>
            </a:r>
            <a:r>
              <a:rPr lang="ko-KR" altLang="en-US" sz="1800" b="0" i="0" u="none" strike="noStrike" baseline="0" dirty="0">
                <a:latin typeface="TTAA322o00"/>
              </a:rPr>
              <a:t>해 투자자들에게 </a:t>
            </a:r>
            <a:r>
              <a:rPr lang="ko-KR" altLang="en-US" sz="1800" b="0" i="0" u="none" strike="noStrike" baseline="0" dirty="0">
                <a:latin typeface="TTAA322o01"/>
              </a:rPr>
              <a:t>공</a:t>
            </a:r>
            <a:r>
              <a:rPr lang="ko-KR" altLang="en-US" sz="1800" b="0" i="0" u="none" strike="noStrike" baseline="0" dirty="0">
                <a:latin typeface="TTAA322o00"/>
              </a:rPr>
              <a:t>개되는 정보이나 </a:t>
            </a:r>
            <a:r>
              <a:rPr lang="en-US" altLang="ko-KR" sz="1800" b="0" i="0" u="none" strike="noStrike" baseline="0" dirty="0">
                <a:latin typeface="TTAA322o00"/>
              </a:rPr>
              <a:t>ESG </a:t>
            </a:r>
            <a:r>
              <a:rPr lang="ko-KR" altLang="en-US" sz="1800" b="0" i="0" u="none" strike="noStrike" baseline="0" dirty="0">
                <a:latin typeface="TTAA322o01"/>
              </a:rPr>
              <a:t>점</a:t>
            </a:r>
            <a:r>
              <a:rPr lang="ko-KR" altLang="en-US" sz="1800" b="0" i="0" u="none" strike="noStrike" baseline="0" dirty="0">
                <a:latin typeface="TTAA322o00"/>
              </a:rPr>
              <a:t>수는 대중에게 </a:t>
            </a:r>
            <a:r>
              <a:rPr lang="ko-KR" altLang="en-US" sz="1800" b="0" i="0" u="none" strike="noStrike" baseline="0" dirty="0">
                <a:latin typeface="TTAA322o01"/>
              </a:rPr>
              <a:t>공</a:t>
            </a:r>
            <a:r>
              <a:rPr lang="ko-KR" altLang="en-US" sz="1800" b="0" i="0" u="none" strike="noStrike" baseline="0" dirty="0">
                <a:latin typeface="TTAA322o00"/>
              </a:rPr>
              <a:t>개되지 않는 정보라는 </a:t>
            </a:r>
            <a:r>
              <a:rPr lang="ko-KR" altLang="en-US" sz="1800" b="0" i="0" u="none" strike="noStrike" baseline="0" dirty="0">
                <a:latin typeface="TTAA322o01"/>
              </a:rPr>
              <a:t>차</a:t>
            </a:r>
            <a:r>
              <a:rPr lang="ko-KR" altLang="en-US" sz="1800" b="0" i="0" u="none" strike="noStrike" baseline="0" dirty="0">
                <a:latin typeface="TTAA322o00"/>
              </a:rPr>
              <a:t>이</a:t>
            </a:r>
            <a:r>
              <a:rPr lang="ko-KR" altLang="en-US" sz="1800" b="0" i="0" u="none" strike="noStrike" baseline="0" dirty="0">
                <a:latin typeface="TTAA322o01"/>
              </a:rPr>
              <a:t>점</a:t>
            </a:r>
            <a:r>
              <a:rPr lang="ko-KR" altLang="en-US" dirty="0">
                <a:latin typeface="TTAA322o00"/>
              </a:rPr>
              <a:t>이 있음</a:t>
            </a:r>
            <a:r>
              <a:rPr lang="en-US" altLang="ko-KR" dirty="0">
                <a:latin typeface="TTAA322o00"/>
              </a:rPr>
              <a:t>. </a:t>
            </a:r>
            <a:endParaRPr lang="en-US" altLang="ko-KR" sz="1800" b="0" i="0" u="none" strike="noStrike" baseline="0" dirty="0">
              <a:latin typeface="TTAA322o00"/>
            </a:endParaRPr>
          </a:p>
          <a:p>
            <a:pPr algn="l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21082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E607831-7710-59C3-75A4-7FC2E0326D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변수 및 방법론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3D60286-A120-740A-8A7C-C7DCAEE58F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altLang="ko-KR" sz="1800" b="0" i="0" u="none" strike="noStrike" baseline="0" dirty="0">
                <a:latin typeface="TTAA322o00"/>
              </a:rPr>
              <a:t>1. ESG</a:t>
            </a:r>
            <a:r>
              <a:rPr lang="ko-KR" altLang="en-US" sz="1800" b="0" i="0" u="none" strike="noStrike" baseline="0" dirty="0">
                <a:latin typeface="TTAA322o00"/>
              </a:rPr>
              <a:t>성과와 기업가치의 관계 </a:t>
            </a:r>
            <a:r>
              <a:rPr lang="ko-KR" altLang="en-US" sz="1800" b="0" i="0" u="none" strike="noStrike" baseline="0" dirty="0">
                <a:latin typeface="TTAA322o01"/>
              </a:rPr>
              <a:t>검</a:t>
            </a:r>
            <a:r>
              <a:rPr lang="ko-KR" altLang="en-US" sz="1800" b="0" i="0" u="none" strike="noStrike" baseline="0" dirty="0">
                <a:latin typeface="TTAA322o00"/>
              </a:rPr>
              <a:t>증</a:t>
            </a:r>
            <a:r>
              <a:rPr lang="en-US" altLang="ko-KR" sz="1800" b="0" i="0" u="none" strike="noStrike" baseline="0" dirty="0">
                <a:latin typeface="TTAA322o00"/>
              </a:rPr>
              <a:t> </a:t>
            </a:r>
          </a:p>
          <a:p>
            <a:pPr marL="0" indent="0" algn="l">
              <a:buNone/>
            </a:pPr>
            <a:endParaRPr lang="en-US" altLang="ko-KR" sz="1800" b="0" i="0" u="none" strike="noStrike" baseline="0" dirty="0">
              <a:latin typeface="TTAA322o01"/>
            </a:endParaRPr>
          </a:p>
          <a:p>
            <a:pPr marL="0" indent="0" algn="l">
              <a:buNone/>
            </a:pPr>
            <a:endParaRPr lang="en-US" altLang="ko-KR" sz="1800" b="0" i="0" u="none" strike="noStrike" baseline="0" dirty="0">
              <a:latin typeface="TTAA322o01"/>
            </a:endParaRPr>
          </a:p>
          <a:p>
            <a:pPr marL="0" indent="0" algn="l">
              <a:buNone/>
            </a:pPr>
            <a:endParaRPr lang="en-US" altLang="ko-KR" sz="1800" b="0" i="0" u="none" strike="noStrike" baseline="0" dirty="0">
              <a:latin typeface="TTAA322o01"/>
            </a:endParaRPr>
          </a:p>
          <a:p>
            <a:r>
              <a:rPr lang="ko-KR" altLang="en-US" dirty="0">
                <a:latin typeface="TTAA322o00"/>
              </a:rPr>
              <a:t>종속변수</a:t>
            </a:r>
            <a:endParaRPr lang="en-US" altLang="ko-KR" dirty="0">
              <a:latin typeface="TTAA322o00"/>
            </a:endParaRPr>
          </a:p>
          <a:p>
            <a:pPr algn="l">
              <a:buFontTx/>
              <a:buChar char="-"/>
            </a:pPr>
            <a:r>
              <a:rPr lang="ko-KR" altLang="en-US" sz="1800" b="0" i="0" u="none" strike="noStrike" baseline="0" dirty="0">
                <a:latin typeface="TTAA322o00"/>
              </a:rPr>
              <a:t>기업가치</a:t>
            </a:r>
            <a:r>
              <a:rPr lang="en-US" altLang="ko-KR" sz="1800" b="0" i="0" u="none" strike="noStrike" baseline="0" dirty="0">
                <a:latin typeface="TTAA322o00"/>
              </a:rPr>
              <a:t>(</a:t>
            </a:r>
            <a:r>
              <a:rPr lang="en-US" altLang="ko-KR" sz="1800" b="0" i="0" u="none" strike="noStrike" baseline="0" dirty="0">
                <a:latin typeface="TTAA602oI00"/>
              </a:rPr>
              <a:t>Q</a:t>
            </a:r>
            <a:r>
              <a:rPr lang="en-US" altLang="ko-KR" sz="1800" b="0" i="0" u="none" strike="noStrike" baseline="0" dirty="0">
                <a:latin typeface="TTAA322o00"/>
              </a:rPr>
              <a:t>)</a:t>
            </a:r>
            <a:r>
              <a:rPr lang="en-US" altLang="ko-KR" dirty="0">
                <a:latin typeface="TTAA322o00"/>
              </a:rPr>
              <a:t>:</a:t>
            </a:r>
            <a:r>
              <a:rPr lang="ko-KR" altLang="en-US" dirty="0">
                <a:latin typeface="TTAA322o00"/>
              </a:rPr>
              <a:t> </a:t>
            </a:r>
            <a:r>
              <a:rPr lang="en-US" altLang="ko-KR" sz="1800" b="0" i="0" u="none" strike="noStrike" baseline="0" dirty="0">
                <a:latin typeface="TTAA322o00"/>
              </a:rPr>
              <a:t> </a:t>
            </a:r>
            <a:r>
              <a:rPr lang="ko-KR" altLang="en-US" sz="1800" b="0" i="0" u="none" strike="noStrike" baseline="0" dirty="0">
                <a:latin typeface="TTAA322o00"/>
              </a:rPr>
              <a:t>주식의 시장 가치와 부</a:t>
            </a:r>
            <a:r>
              <a:rPr lang="ko-KR" altLang="en-US" sz="1800" b="0" i="0" u="none" strike="noStrike" baseline="0" dirty="0">
                <a:latin typeface="TTAA322o01"/>
              </a:rPr>
              <a:t>채</a:t>
            </a:r>
            <a:r>
              <a:rPr lang="ko-KR" altLang="en-US" sz="1800" b="0" i="0" u="none" strike="noStrike" baseline="0" dirty="0">
                <a:latin typeface="TTAA322o00"/>
              </a:rPr>
              <a:t>의 장부 가치를 </a:t>
            </a:r>
            <a:r>
              <a:rPr lang="ko-KR" altLang="en-US" sz="1800" b="0" i="0" u="none" strike="noStrike" baseline="0" dirty="0">
                <a:latin typeface="TTAA322o01"/>
              </a:rPr>
              <a:t>합</a:t>
            </a:r>
            <a:r>
              <a:rPr lang="ko-KR" altLang="en-US" sz="1800" b="0" i="0" u="none" strike="noStrike" baseline="0" dirty="0">
                <a:latin typeface="TTAA322o00"/>
              </a:rPr>
              <a:t>한 </a:t>
            </a:r>
            <a:r>
              <a:rPr lang="ko-KR" altLang="en-US" sz="1800" b="0" i="0" u="none" strike="noStrike" baseline="0" dirty="0">
                <a:latin typeface="TTAA322o01"/>
              </a:rPr>
              <a:t>후 </a:t>
            </a:r>
            <a:r>
              <a:rPr lang="ko-KR" altLang="en-US" sz="1800" b="0" i="0" u="none" strike="noStrike" baseline="0" dirty="0">
                <a:latin typeface="TTAA322o00"/>
              </a:rPr>
              <a:t>자산으로 나</a:t>
            </a:r>
            <a:r>
              <a:rPr lang="ko-KR" altLang="en-US" sz="1800" b="0" i="0" u="none" strike="noStrike" baseline="0" dirty="0">
                <a:latin typeface="TTAA322o01"/>
              </a:rPr>
              <a:t>눈 값</a:t>
            </a:r>
            <a:endParaRPr lang="en-US" altLang="ko-KR" sz="1800" b="0" i="0" u="none" strike="noStrike" baseline="0" dirty="0">
              <a:latin typeface="TTAA322o01"/>
            </a:endParaRPr>
          </a:p>
          <a:p>
            <a:pPr marL="0" indent="0" algn="l">
              <a:buNone/>
            </a:pPr>
            <a:endParaRPr lang="en-US" altLang="ko-KR" dirty="0">
              <a:latin typeface="TTAA322o00"/>
            </a:endParaRPr>
          </a:p>
          <a:p>
            <a:r>
              <a:rPr lang="ko-KR" altLang="en-US" sz="1800" b="0" i="0" u="none" strike="noStrike" baseline="0" dirty="0">
                <a:latin typeface="TTAA322o01"/>
              </a:rPr>
              <a:t>통</a:t>
            </a:r>
            <a:r>
              <a:rPr lang="ko-KR" altLang="en-US" sz="1800" b="0" i="0" u="none" strike="noStrike" baseline="0" dirty="0">
                <a:latin typeface="TTAA322o00"/>
              </a:rPr>
              <a:t>제</a:t>
            </a:r>
            <a:r>
              <a:rPr lang="ko-KR" altLang="en-US" sz="1800" b="0" i="0" u="none" strike="noStrike" baseline="0" dirty="0">
                <a:latin typeface="TTAA322o01"/>
              </a:rPr>
              <a:t>변</a:t>
            </a:r>
            <a:r>
              <a:rPr lang="ko-KR" altLang="en-US" sz="1800" b="0" i="0" u="none" strike="noStrike" baseline="0" dirty="0">
                <a:latin typeface="TTAA322o00"/>
              </a:rPr>
              <a:t>수</a:t>
            </a:r>
            <a:r>
              <a:rPr lang="en-US" altLang="ko-KR" sz="1800" b="0" i="0" u="none" strike="noStrike" baseline="0" dirty="0">
                <a:latin typeface="TTAA322o00"/>
              </a:rPr>
              <a:t>(</a:t>
            </a:r>
            <a:r>
              <a:rPr lang="en-US" altLang="ko-KR" sz="1800" b="0" i="0" u="none" strike="noStrike" baseline="0" dirty="0">
                <a:latin typeface="TTAA602oI00"/>
              </a:rPr>
              <a:t>X</a:t>
            </a:r>
            <a:r>
              <a:rPr lang="en-US" altLang="ko-KR" sz="1800" b="0" i="0" u="none" strike="noStrike" baseline="0" dirty="0">
                <a:latin typeface="TTAA322o00"/>
              </a:rPr>
              <a:t>)</a:t>
            </a:r>
          </a:p>
          <a:p>
            <a:pPr>
              <a:buFontTx/>
              <a:buChar char="-"/>
            </a:pPr>
            <a:r>
              <a:rPr lang="ko-KR" altLang="en-US" sz="1800" b="0" i="0" u="none" strike="noStrike" baseline="0" dirty="0">
                <a:latin typeface="TTAA322o00"/>
              </a:rPr>
              <a:t>규</a:t>
            </a:r>
            <a:r>
              <a:rPr lang="ko-KR" altLang="en-US" sz="1800" b="0" i="0" u="none" strike="noStrike" baseline="0" dirty="0">
                <a:latin typeface="TTAA322o01"/>
              </a:rPr>
              <a:t>모</a:t>
            </a:r>
            <a:r>
              <a:rPr lang="en-US" altLang="ko-KR" sz="1800" b="0" i="0" u="none" strike="noStrike" baseline="0" dirty="0">
                <a:latin typeface="TTAA322o00"/>
              </a:rPr>
              <a:t>(</a:t>
            </a:r>
            <a:r>
              <a:rPr lang="en-US" altLang="ko-KR" sz="1800" b="0" i="0" u="none" strike="noStrike" baseline="0" dirty="0">
                <a:latin typeface="TTAA602oI00"/>
              </a:rPr>
              <a:t>Size</a:t>
            </a:r>
            <a:r>
              <a:rPr lang="en-US" altLang="ko-KR" sz="1800" b="0" i="0" u="none" strike="noStrike" baseline="0" dirty="0">
                <a:latin typeface="TTAA322o00"/>
              </a:rPr>
              <a:t>)</a:t>
            </a:r>
            <a:r>
              <a:rPr lang="en-US" altLang="ko-KR" dirty="0">
                <a:latin typeface="TTAA322o00"/>
              </a:rPr>
              <a:t>:</a:t>
            </a:r>
            <a:r>
              <a:rPr lang="ko-KR" altLang="en-US" sz="1800" b="0" i="0" u="none" strike="noStrike" baseline="0" dirty="0">
                <a:latin typeface="TTAA322o00"/>
              </a:rPr>
              <a:t> 자산의 </a:t>
            </a:r>
            <a:r>
              <a:rPr lang="ko-KR" altLang="en-US" sz="1800" b="0" i="0" u="none" strike="noStrike" baseline="0" dirty="0" err="1">
                <a:latin typeface="TTAA322o00"/>
              </a:rPr>
              <a:t>자연로그</a:t>
            </a:r>
            <a:r>
              <a:rPr lang="ko-KR" altLang="en-US" sz="1800" b="0" i="0" u="none" strike="noStrike" baseline="0" dirty="0" err="1">
                <a:latin typeface="TTAA322o01"/>
              </a:rPr>
              <a:t>값</a:t>
            </a:r>
            <a:endParaRPr lang="en-US" altLang="ko-KR" sz="1800" b="0" i="0" u="none" strike="noStrike" baseline="0" dirty="0">
              <a:latin typeface="TTAA322o01"/>
            </a:endParaRPr>
          </a:p>
          <a:p>
            <a:pPr>
              <a:buFontTx/>
              <a:buChar char="-"/>
            </a:pPr>
            <a:r>
              <a:rPr lang="ko-KR" altLang="en-US" sz="1800" b="0" i="0" u="none" strike="noStrike" baseline="0" dirty="0">
                <a:latin typeface="TTAA322o00"/>
              </a:rPr>
              <a:t>현금흐름</a:t>
            </a:r>
            <a:r>
              <a:rPr lang="en-US" altLang="ko-KR" sz="1800" b="0" i="0" u="none" strike="noStrike" baseline="0" dirty="0">
                <a:latin typeface="TTAA322o00"/>
              </a:rPr>
              <a:t>(</a:t>
            </a:r>
            <a:r>
              <a:rPr lang="en-US" altLang="ko-KR" sz="1800" b="0" i="0" u="none" strike="noStrike" baseline="0" dirty="0">
                <a:latin typeface="TTAA602oI00"/>
              </a:rPr>
              <a:t>Cashflow</a:t>
            </a:r>
            <a:r>
              <a:rPr lang="en-US" altLang="ko-KR" sz="1800" b="0" i="0" u="none" strike="noStrike" baseline="0" dirty="0">
                <a:latin typeface="TTAA322o00"/>
              </a:rPr>
              <a:t>)</a:t>
            </a:r>
            <a:r>
              <a:rPr lang="en-US" altLang="ko-KR" dirty="0">
                <a:latin typeface="TTAA322o00"/>
              </a:rPr>
              <a:t>:</a:t>
            </a:r>
            <a:r>
              <a:rPr lang="ko-KR" altLang="en-US" sz="1800" b="0" i="0" u="none" strike="noStrike" baseline="0" dirty="0">
                <a:latin typeface="TTAA322o00"/>
              </a:rPr>
              <a:t> 이자 </a:t>
            </a:r>
            <a:r>
              <a:rPr lang="ko-KR" altLang="en-US" sz="1800" b="0" i="0" u="none" strike="noStrike" baseline="0" dirty="0">
                <a:latin typeface="TTAA322o01"/>
              </a:rPr>
              <a:t>및 </a:t>
            </a:r>
            <a:r>
              <a:rPr lang="ko-KR" altLang="en-US" sz="1800" b="0" i="0" u="none" strike="noStrike" baseline="0" dirty="0" err="1">
                <a:latin typeface="TTAA322o01"/>
              </a:rPr>
              <a:t>세전</a:t>
            </a:r>
            <a:r>
              <a:rPr lang="ko-KR" altLang="en-US" sz="1800" b="0" i="0" u="none" strike="noStrike" baseline="0" dirty="0">
                <a:latin typeface="TTAA322o01"/>
              </a:rPr>
              <a:t> </a:t>
            </a:r>
            <a:r>
              <a:rPr lang="ko-KR" altLang="en-US" sz="1800" b="0" i="0" u="none" strike="noStrike" baseline="0" dirty="0">
                <a:latin typeface="TTAA322o00"/>
              </a:rPr>
              <a:t>이익</a:t>
            </a:r>
            <a:r>
              <a:rPr lang="en-US" altLang="ko-KR" sz="1800" b="0" i="0" u="none" strike="noStrike" baseline="0" dirty="0">
                <a:latin typeface="TTAA322o00"/>
              </a:rPr>
              <a:t>(EB</a:t>
            </a:r>
            <a:r>
              <a:rPr lang="en-US" altLang="ko-KR" sz="1800" b="0" i="0" u="none" strike="noStrike" baseline="0" dirty="0">
                <a:latin typeface="TTAA322o01"/>
              </a:rPr>
              <a:t>I</a:t>
            </a:r>
            <a:r>
              <a:rPr lang="en-US" altLang="ko-KR" sz="1800" b="0" i="0" u="none" strike="noStrike" baseline="0" dirty="0">
                <a:latin typeface="TTAA322o00"/>
              </a:rPr>
              <a:t>T)</a:t>
            </a:r>
            <a:r>
              <a:rPr lang="ko-KR" altLang="en-US" sz="1800" b="0" i="0" u="none" strike="noStrike" baseline="0" dirty="0">
                <a:latin typeface="TTAA322o00"/>
              </a:rPr>
              <a:t>과 감가상</a:t>
            </a:r>
            <a:r>
              <a:rPr lang="ko-KR" altLang="en-US" sz="1800" b="0" i="0" u="none" strike="noStrike" baseline="0" dirty="0">
                <a:latin typeface="TTAA322o01"/>
              </a:rPr>
              <a:t>각</a:t>
            </a:r>
            <a:r>
              <a:rPr lang="ko-KR" altLang="en-US" sz="1800" b="0" i="0" u="none" strike="noStrike" baseline="0" dirty="0">
                <a:latin typeface="TTAA322o00"/>
              </a:rPr>
              <a:t>비를 </a:t>
            </a:r>
            <a:r>
              <a:rPr lang="ko-KR" altLang="en-US" sz="1800" b="0" i="0" u="none" strike="noStrike" baseline="0" dirty="0">
                <a:latin typeface="TTAA322o01"/>
              </a:rPr>
              <a:t>합</a:t>
            </a:r>
            <a:r>
              <a:rPr lang="ko-KR" altLang="en-US" sz="1800" b="0" i="0" u="none" strike="noStrike" baseline="0" dirty="0">
                <a:latin typeface="TTAA322o00"/>
              </a:rPr>
              <a:t>한 금액</a:t>
            </a:r>
            <a:r>
              <a:rPr lang="en-US" altLang="ko-KR" sz="1800" b="0" i="0" u="none" strike="noStrike" baseline="0" dirty="0">
                <a:latin typeface="TTAA322o00"/>
              </a:rPr>
              <a:t>/</a:t>
            </a:r>
            <a:r>
              <a:rPr lang="ko-KR" altLang="en-US" sz="1800" b="0" i="0" u="none" strike="noStrike" baseline="0" dirty="0">
                <a:latin typeface="TTAA322o00"/>
              </a:rPr>
              <a:t>자산</a:t>
            </a:r>
            <a:endParaRPr lang="en-US" altLang="ko-KR" sz="1800" b="0" i="0" u="none" strike="noStrike" baseline="0" dirty="0">
              <a:latin typeface="TTAA322o00"/>
            </a:endParaRPr>
          </a:p>
          <a:p>
            <a:pPr>
              <a:buFontTx/>
              <a:buChar char="-"/>
            </a:pPr>
            <a:r>
              <a:rPr lang="ko-KR" altLang="en-US" sz="1800" b="0" i="0" u="none" strike="noStrike" baseline="0" dirty="0">
                <a:latin typeface="TTAA322o00"/>
              </a:rPr>
              <a:t>부</a:t>
            </a:r>
            <a:r>
              <a:rPr lang="ko-KR" altLang="en-US" sz="1800" b="0" i="0" u="none" strike="noStrike" baseline="0" dirty="0">
                <a:latin typeface="TTAA322o01"/>
              </a:rPr>
              <a:t>채</a:t>
            </a:r>
            <a:r>
              <a:rPr lang="ko-KR" altLang="en-US" sz="1800" b="0" i="0" u="none" strike="noStrike" baseline="0" dirty="0">
                <a:latin typeface="TTAA322o00"/>
              </a:rPr>
              <a:t>비율</a:t>
            </a:r>
            <a:r>
              <a:rPr lang="en-US" altLang="ko-KR" sz="1800" b="0" i="0" u="none" strike="noStrike" baseline="0" dirty="0">
                <a:latin typeface="TTAA322o00"/>
              </a:rPr>
              <a:t>(</a:t>
            </a:r>
            <a:r>
              <a:rPr lang="en-US" altLang="ko-KR" sz="1800" b="0" i="0" u="none" strike="noStrike" baseline="0" dirty="0">
                <a:latin typeface="TTAA602oI00"/>
              </a:rPr>
              <a:t>Leverage</a:t>
            </a:r>
            <a:r>
              <a:rPr lang="en-US" altLang="ko-KR" sz="1800" b="0" i="0" u="none" strike="noStrike" baseline="0" dirty="0">
                <a:latin typeface="TTAA322o00"/>
              </a:rPr>
              <a:t>)</a:t>
            </a:r>
            <a:r>
              <a:rPr lang="en-US" altLang="ko-KR" dirty="0">
                <a:latin typeface="TTAA322o00"/>
              </a:rPr>
              <a:t>:</a:t>
            </a:r>
            <a:r>
              <a:rPr lang="ko-KR" altLang="en-US" sz="1800" b="0" i="0" u="none" strike="noStrike" baseline="0" dirty="0">
                <a:latin typeface="TTAA322o00"/>
              </a:rPr>
              <a:t> 부</a:t>
            </a:r>
            <a:r>
              <a:rPr lang="ko-KR" altLang="en-US" sz="1800" b="0" i="0" u="none" strike="noStrike" baseline="0" dirty="0">
                <a:latin typeface="TTAA322o01"/>
              </a:rPr>
              <a:t>채</a:t>
            </a:r>
            <a:r>
              <a:rPr lang="ko-KR" altLang="en-US" sz="1800" b="0" i="0" u="none" strike="noStrike" baseline="0" dirty="0">
                <a:latin typeface="TTAA322o00"/>
              </a:rPr>
              <a:t>를 자산으로 나</a:t>
            </a:r>
            <a:r>
              <a:rPr lang="ko-KR" altLang="en-US" sz="1800" b="0" i="0" u="none" strike="noStrike" baseline="0" dirty="0">
                <a:latin typeface="TTAA322o01"/>
              </a:rPr>
              <a:t>눈 값</a:t>
            </a:r>
            <a:endParaRPr lang="en-US" altLang="ko-KR" dirty="0">
              <a:latin typeface="TTAA322o00"/>
            </a:endParaRPr>
          </a:p>
          <a:p>
            <a:pPr>
              <a:buFontTx/>
              <a:buChar char="-"/>
            </a:pPr>
            <a:r>
              <a:rPr lang="ko-KR" altLang="en-US" sz="1800" b="0" i="0" u="none" strike="noStrike" baseline="0" dirty="0">
                <a:latin typeface="TTAA322o00"/>
              </a:rPr>
              <a:t>투자</a:t>
            </a:r>
            <a:r>
              <a:rPr lang="en-US" altLang="ko-KR" sz="1800" b="0" i="0" u="none" strike="noStrike" baseline="0" dirty="0">
                <a:latin typeface="TTAA322o00"/>
              </a:rPr>
              <a:t>(</a:t>
            </a:r>
            <a:r>
              <a:rPr lang="en-US" altLang="ko-KR" sz="1800" b="0" i="0" u="none" strike="noStrike" baseline="0" dirty="0">
                <a:latin typeface="TTAA602oI00"/>
              </a:rPr>
              <a:t>Capex</a:t>
            </a:r>
            <a:r>
              <a:rPr lang="en-US" altLang="ko-KR" sz="1800" b="0" i="0" u="none" strike="noStrike" baseline="0" dirty="0">
                <a:latin typeface="TTAA322o00"/>
              </a:rPr>
              <a:t>)</a:t>
            </a:r>
            <a:r>
              <a:rPr lang="en-US" altLang="ko-KR" dirty="0">
                <a:latin typeface="TTAA322o00"/>
              </a:rPr>
              <a:t>:</a:t>
            </a:r>
            <a:r>
              <a:rPr lang="ko-KR" altLang="en-US" dirty="0">
                <a:latin typeface="TTAA322o00"/>
              </a:rPr>
              <a:t> </a:t>
            </a:r>
            <a:r>
              <a:rPr lang="ko-KR" altLang="en-US" sz="1800" b="0" i="0" u="none" strike="noStrike" baseline="0" dirty="0">
                <a:latin typeface="TTAA322o00"/>
              </a:rPr>
              <a:t>자본지출을 자산으로 나</a:t>
            </a:r>
            <a:r>
              <a:rPr lang="ko-KR" altLang="en-US" sz="1800" b="0" i="0" u="none" strike="noStrike" baseline="0" dirty="0">
                <a:latin typeface="TTAA322o01"/>
              </a:rPr>
              <a:t>눈 </a:t>
            </a:r>
            <a:r>
              <a:rPr lang="ko-KR" altLang="en-US" sz="1800" b="0" i="0" u="none" strike="noStrike" baseline="0" dirty="0">
                <a:latin typeface="TTAA322o00"/>
              </a:rPr>
              <a:t>비율</a:t>
            </a:r>
            <a:endParaRPr lang="en-US" altLang="ko-KR" sz="1800" b="0" i="0" u="none" strike="noStrike" baseline="0" dirty="0">
              <a:latin typeface="TTAA322o00"/>
            </a:endParaRPr>
          </a:p>
          <a:p>
            <a:pPr>
              <a:buFontTx/>
              <a:buChar char="-"/>
            </a:pPr>
            <a:r>
              <a:rPr lang="ko-KR" altLang="en-US" sz="1800" b="0" i="0" u="none" strike="noStrike" baseline="0" dirty="0">
                <a:latin typeface="TTAA322o00"/>
              </a:rPr>
              <a:t>매출</a:t>
            </a:r>
            <a:r>
              <a:rPr lang="ko-KR" altLang="en-US" sz="1800" b="0" i="0" u="none" strike="noStrike" baseline="0" dirty="0">
                <a:latin typeface="TTAA322o01"/>
              </a:rPr>
              <a:t>액 </a:t>
            </a:r>
            <a:r>
              <a:rPr lang="ko-KR" altLang="en-US" sz="1800" b="0" i="0" u="none" strike="noStrike" baseline="0" dirty="0">
                <a:latin typeface="TTAA322o00"/>
              </a:rPr>
              <a:t>성장률</a:t>
            </a:r>
            <a:r>
              <a:rPr lang="en-US" altLang="ko-KR" sz="1800" b="0" i="0" u="none" strike="noStrike" baseline="0" dirty="0">
                <a:latin typeface="TTAA322o00"/>
              </a:rPr>
              <a:t>(</a:t>
            </a:r>
            <a:r>
              <a:rPr lang="en-US" altLang="ko-KR" sz="1800" b="0" i="0" u="none" strike="noStrike" baseline="0" dirty="0">
                <a:latin typeface="TTAA602oI00"/>
              </a:rPr>
              <a:t>SG</a:t>
            </a:r>
            <a:r>
              <a:rPr lang="en-US" altLang="ko-KR" sz="1800" b="0" i="0" u="none" strike="noStrike" baseline="0" dirty="0">
                <a:latin typeface="TTAA322o00"/>
              </a:rPr>
              <a:t>)</a:t>
            </a:r>
            <a:r>
              <a:rPr lang="en-US" altLang="ko-KR" dirty="0">
                <a:latin typeface="TTAA322o00"/>
              </a:rPr>
              <a:t>:</a:t>
            </a:r>
            <a:r>
              <a:rPr lang="ko-KR" altLang="en-US" dirty="0">
                <a:latin typeface="TTAA322o00"/>
              </a:rPr>
              <a:t> </a:t>
            </a:r>
            <a:r>
              <a:rPr lang="ko-KR" altLang="en-US" sz="1800" b="0" i="0" u="none" strike="noStrike" baseline="0" dirty="0">
                <a:latin typeface="TTAA322o00"/>
              </a:rPr>
              <a:t>해당 연도의 매출 성장률</a:t>
            </a:r>
            <a:endParaRPr lang="en-US" altLang="ko-KR" sz="1800" b="0" i="0" u="none" strike="noStrike" baseline="0" dirty="0">
              <a:latin typeface="TTAA322o00"/>
            </a:endParaRPr>
          </a:p>
          <a:p>
            <a:pPr>
              <a:buFontTx/>
              <a:buChar char="-"/>
            </a:pPr>
            <a:r>
              <a:rPr lang="ko-KR" altLang="en-US" sz="1800" b="0" i="0" u="none" strike="noStrike" baseline="0" dirty="0">
                <a:latin typeface="TTAA322o00"/>
              </a:rPr>
              <a:t>주식 수익률의 </a:t>
            </a:r>
            <a:r>
              <a:rPr lang="ko-KR" altLang="en-US" sz="1800" b="0" i="0" u="none" strike="noStrike" baseline="0" dirty="0">
                <a:latin typeface="TTAA322o01"/>
              </a:rPr>
              <a:t>변</a:t>
            </a:r>
            <a:r>
              <a:rPr lang="ko-KR" altLang="en-US" sz="1800" b="0" i="0" u="none" strike="noStrike" baseline="0" dirty="0">
                <a:latin typeface="TTAA322o00"/>
              </a:rPr>
              <a:t>동성</a:t>
            </a:r>
            <a:r>
              <a:rPr lang="en-US" altLang="ko-KR" sz="1800" b="0" i="0" u="none" strike="noStrike" baseline="0" dirty="0">
                <a:latin typeface="TTAA322o00"/>
              </a:rPr>
              <a:t>(</a:t>
            </a:r>
            <a:r>
              <a:rPr lang="en-US" altLang="ko-KR" sz="1800" b="0" i="0" u="none" strike="noStrike" baseline="0" dirty="0">
                <a:latin typeface="TTAA602oI00"/>
              </a:rPr>
              <a:t>Vol</a:t>
            </a:r>
            <a:r>
              <a:rPr lang="en-US" altLang="ko-KR" sz="1800" b="0" i="0" u="none" strike="noStrike" baseline="0" dirty="0">
                <a:latin typeface="TTAA322o00"/>
              </a:rPr>
              <a:t>): </a:t>
            </a:r>
            <a:r>
              <a:rPr lang="ko-KR" altLang="en-US" sz="1800" b="0" i="0" u="none" strike="noStrike" baseline="0" dirty="0">
                <a:latin typeface="TTAA322o00"/>
              </a:rPr>
              <a:t>이</a:t>
            </a:r>
            <a:r>
              <a:rPr lang="ko-KR" altLang="en-US" sz="1800" b="0" i="0" u="none" strike="noStrike" baseline="0" dirty="0">
                <a:latin typeface="TTAA322o01"/>
              </a:rPr>
              <a:t>전 </a:t>
            </a:r>
            <a:r>
              <a:rPr lang="en-US" altLang="ko-KR" sz="1800" b="0" i="0" u="none" strike="noStrike" baseline="0" dirty="0">
                <a:latin typeface="TTAA322o00"/>
              </a:rPr>
              <a:t>52</a:t>
            </a:r>
            <a:r>
              <a:rPr lang="ko-KR" altLang="en-US" sz="1800" b="0" i="0" u="none" strike="noStrike" baseline="0" dirty="0">
                <a:latin typeface="TTAA322o00"/>
              </a:rPr>
              <a:t>주 동</a:t>
            </a:r>
            <a:r>
              <a:rPr lang="ko-KR" altLang="en-US" sz="1800" b="0" i="0" u="none" strike="noStrike" baseline="0" dirty="0">
                <a:latin typeface="TTAA322o01"/>
              </a:rPr>
              <a:t>안</a:t>
            </a:r>
            <a:r>
              <a:rPr lang="ko-KR" altLang="en-US" sz="1800" b="0" i="0" u="none" strike="noStrike" baseline="0" dirty="0">
                <a:latin typeface="TTAA322o00"/>
              </a:rPr>
              <a:t>의 주식 수익률의 </a:t>
            </a:r>
            <a:r>
              <a:rPr lang="ko-KR" altLang="en-US" sz="1800" b="0" i="0" u="none" strike="noStrike" baseline="0" dirty="0">
                <a:latin typeface="TTAA322o01"/>
              </a:rPr>
              <a:t>표</a:t>
            </a:r>
            <a:r>
              <a:rPr lang="ko-KR" altLang="en-US" sz="1800" b="0" i="0" u="none" strike="noStrike" baseline="0" dirty="0">
                <a:latin typeface="TTAA322o00"/>
              </a:rPr>
              <a:t>준</a:t>
            </a:r>
            <a:r>
              <a:rPr lang="ko-KR" altLang="en-US" sz="1800" b="0" i="0" u="none" strike="noStrike" baseline="0" dirty="0">
                <a:latin typeface="TTAA322o01"/>
              </a:rPr>
              <a:t>편차</a:t>
            </a:r>
            <a:endParaRPr lang="en-US" altLang="ko-KR" sz="1800" b="0" i="0" u="none" strike="noStrike" baseline="0" dirty="0">
              <a:latin typeface="TTAA322o01"/>
            </a:endParaRPr>
          </a:p>
          <a:p>
            <a:pPr>
              <a:buFontTx/>
              <a:buChar char="-"/>
            </a:pPr>
            <a:endParaRPr lang="en-US" altLang="ko-KR" sz="1800" b="0" i="0" u="none" strike="noStrike" baseline="0" dirty="0">
              <a:latin typeface="TTAA322o00"/>
            </a:endParaRPr>
          </a:p>
          <a:p>
            <a:pPr algn="l"/>
            <a:r>
              <a:rPr lang="ko-KR" altLang="en-US" sz="1800" b="1" i="0" u="none" strike="noStrike" baseline="0" dirty="0">
                <a:latin typeface="TTAA322o00"/>
              </a:rPr>
              <a:t>기대결과</a:t>
            </a:r>
            <a:r>
              <a:rPr lang="en-US" altLang="ko-KR" sz="1800" b="1" i="0" u="none" strike="noStrike" baseline="0" dirty="0">
                <a:latin typeface="TTAA322o00"/>
              </a:rPr>
              <a:t>:</a:t>
            </a:r>
            <a:r>
              <a:rPr lang="en-US" altLang="ko-KR" sz="1800" b="1" i="0" u="none" strike="noStrike" dirty="0">
                <a:latin typeface="TTAA322o00"/>
              </a:rPr>
              <a:t> </a:t>
            </a:r>
            <a:r>
              <a:rPr lang="ko-KR" altLang="en-US" sz="1800" b="0" i="0" u="none" strike="noStrike" baseline="0" dirty="0">
                <a:latin typeface="TTAA322o00"/>
              </a:rPr>
              <a:t>선</a:t>
            </a:r>
            <a:r>
              <a:rPr lang="ko-KR" altLang="en-US" sz="1800" b="0" i="0" u="none" strike="noStrike" baseline="0" dirty="0">
                <a:latin typeface="TTAA322o01"/>
              </a:rPr>
              <a:t>행 </a:t>
            </a:r>
            <a:r>
              <a:rPr lang="ko-KR" altLang="en-US" sz="1800" b="0" i="0" u="none" strike="noStrike" baseline="0" dirty="0">
                <a:latin typeface="TTAA322o00"/>
              </a:rPr>
              <a:t>연구</a:t>
            </a:r>
            <a:r>
              <a:rPr lang="en-US" altLang="ko-KR" sz="1800" b="0" i="0" u="none" strike="noStrike" baseline="0" dirty="0">
                <a:latin typeface="TTAA322o00"/>
              </a:rPr>
              <a:t> </a:t>
            </a:r>
            <a:r>
              <a:rPr lang="ko-KR" altLang="en-US" sz="1800" b="0" i="0" u="none" strike="noStrike" baseline="0" dirty="0">
                <a:latin typeface="TTAA322o00"/>
              </a:rPr>
              <a:t>와 같이 </a:t>
            </a:r>
            <a:r>
              <a:rPr lang="en-US" altLang="ko-KR" sz="1800" b="0" i="0" u="none" strike="noStrike" baseline="0" dirty="0">
                <a:latin typeface="TTAA322o00"/>
              </a:rPr>
              <a:t>ESG</a:t>
            </a:r>
            <a:r>
              <a:rPr lang="ko-KR" altLang="en-US" sz="1800" b="0" i="0" u="none" strike="noStrike" baseline="0" dirty="0">
                <a:latin typeface="TTAA322o00"/>
              </a:rPr>
              <a:t>성과와 기업가치</a:t>
            </a:r>
            <a:r>
              <a:rPr lang="ko-KR" altLang="en-US" dirty="0">
                <a:latin typeface="TTAA322o00"/>
              </a:rPr>
              <a:t>는</a:t>
            </a:r>
            <a:r>
              <a:rPr lang="ko-KR" altLang="en-US" sz="1800" b="0" i="0" u="none" strike="noStrike" baseline="0" dirty="0">
                <a:latin typeface="TTAA322o00"/>
              </a:rPr>
              <a:t> 양</a:t>
            </a:r>
            <a:r>
              <a:rPr lang="en-US" altLang="ko-KR" sz="1800" b="0" i="0" u="none" strike="noStrike" baseline="0" dirty="0">
                <a:latin typeface="TTAA322o00"/>
              </a:rPr>
              <a:t>(+)</a:t>
            </a:r>
            <a:r>
              <a:rPr lang="ko-KR" altLang="en-US" sz="1800" b="0" i="0" u="none" strike="noStrike" baseline="0" dirty="0">
                <a:latin typeface="TTAA322o00"/>
              </a:rPr>
              <a:t>의 관계를 가짐</a:t>
            </a:r>
            <a:r>
              <a:rPr lang="en-US" altLang="ko-KR" sz="1800" b="0" i="0" u="none" strike="noStrike" baseline="0" dirty="0">
                <a:latin typeface="TTAA322o00"/>
              </a:rPr>
              <a:t>. </a:t>
            </a:r>
          </a:p>
          <a:p>
            <a:pPr marL="0" indent="0" algn="l">
              <a:buNone/>
            </a:pPr>
            <a:r>
              <a:rPr lang="en-US" altLang="ko-KR" sz="1800" b="0" i="0" u="none" strike="noStrike" baseline="0" dirty="0">
                <a:latin typeface="TTAA322o00"/>
                <a:sym typeface="Wingdings" panose="05000000000000000000" pitchFamily="2" charset="2"/>
              </a:rPr>
              <a:t>                         </a:t>
            </a:r>
            <a:r>
              <a:rPr lang="el-GR" altLang="ko-KR" sz="1800" b="0" i="0" u="none" strike="noStrike" baseline="0" dirty="0">
                <a:latin typeface="TTAA702o00"/>
              </a:rPr>
              <a:t>β</a:t>
            </a:r>
            <a:r>
              <a:rPr lang="en-US" altLang="ko-KR" sz="1800" b="0" i="0" u="none" strike="noStrike" baseline="0" dirty="0">
                <a:latin typeface="TTAA702o00"/>
              </a:rPr>
              <a:t>1</a:t>
            </a:r>
            <a:r>
              <a:rPr lang="ko-KR" altLang="en-US" sz="1800" b="0" i="0" u="none" strike="noStrike" baseline="0" dirty="0">
                <a:latin typeface="TTAA702o00"/>
              </a:rPr>
              <a:t>이 </a:t>
            </a:r>
            <a:r>
              <a:rPr lang="ko-KR" altLang="en-US" sz="1800" b="0" i="0" u="none" strike="noStrike" baseline="0" dirty="0">
                <a:latin typeface="TTAA322o01"/>
              </a:rPr>
              <a:t>통</a:t>
            </a:r>
            <a:r>
              <a:rPr lang="ko-KR" altLang="en-US" sz="1800" b="0" i="0" u="none" strike="noStrike" baseline="0" dirty="0">
                <a:latin typeface="TTAA322o00"/>
              </a:rPr>
              <a:t>계적으로 유의한 양</a:t>
            </a:r>
            <a:r>
              <a:rPr lang="en-US" altLang="ko-KR" sz="1800" b="0" i="0" u="none" strike="noStrike" baseline="0" dirty="0">
                <a:latin typeface="TTAA322o00"/>
              </a:rPr>
              <a:t>(+)</a:t>
            </a:r>
            <a:r>
              <a:rPr lang="ko-KR" altLang="en-US" sz="1800" b="0" i="0" u="none" strike="noStrike" baseline="0" dirty="0">
                <a:latin typeface="TTAA322o00"/>
              </a:rPr>
              <a:t>의 </a:t>
            </a:r>
            <a:r>
              <a:rPr lang="ko-KR" altLang="en-US" dirty="0">
                <a:latin typeface="TTAA322o01"/>
              </a:rPr>
              <a:t>값</a:t>
            </a:r>
            <a:r>
              <a:rPr lang="en-US" altLang="ko-KR" dirty="0">
                <a:latin typeface="TTAA322o01"/>
              </a:rPr>
              <a:t>. </a:t>
            </a:r>
            <a:endParaRPr lang="ko-KR" altLang="en-US" dirty="0"/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70919AB4-1346-94C2-5069-907F373D31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799" y="1419178"/>
            <a:ext cx="4343401" cy="37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2447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CAFC388-55F6-2991-C530-53BA6C53D3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변수 및 방법론</a:t>
            </a:r>
          </a:p>
        </p:txBody>
      </p:sp>
      <p:sp>
        <p:nvSpPr>
          <p:cNvPr id="7" name="내용 개체 틀 6">
            <a:extLst>
              <a:ext uri="{FF2B5EF4-FFF2-40B4-BE49-F238E27FC236}">
                <a16:creationId xmlns:a16="http://schemas.microsoft.com/office/drawing/2014/main" id="{D1E54D87-9016-73E9-A6DF-233F84FEA9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>
              <a:buNone/>
            </a:pPr>
            <a:r>
              <a:rPr lang="en-US" altLang="ko-KR" dirty="0"/>
              <a:t>2. </a:t>
            </a:r>
            <a:r>
              <a:rPr lang="en-US" altLang="ko-KR" sz="1800" b="0" i="0" u="none" strike="noStrike" baseline="0" dirty="0">
                <a:latin typeface="TTAA322o00"/>
              </a:rPr>
              <a:t>ROA(</a:t>
            </a:r>
            <a:r>
              <a:rPr lang="ko-KR" altLang="en-US" dirty="0">
                <a:latin typeface="TTAA322o00"/>
              </a:rPr>
              <a:t>재무성과</a:t>
            </a:r>
            <a:r>
              <a:rPr lang="en-US" altLang="ko-KR" dirty="0">
                <a:latin typeface="TTAA322o00"/>
              </a:rPr>
              <a:t>)</a:t>
            </a:r>
            <a:r>
              <a:rPr lang="ko-KR" altLang="en-US" sz="1800" b="0" i="0" u="none" strike="noStrike" baseline="0" dirty="0">
                <a:latin typeface="TTAA322o00"/>
              </a:rPr>
              <a:t>를 조</a:t>
            </a:r>
            <a:r>
              <a:rPr lang="ko-KR" altLang="en-US" sz="1800" b="0" i="0" u="none" strike="noStrike" baseline="0" dirty="0">
                <a:latin typeface="TTAA322o01"/>
              </a:rPr>
              <a:t>절 변</a:t>
            </a:r>
            <a:r>
              <a:rPr lang="ko-KR" altLang="en-US" sz="1800" b="0" i="0" u="none" strike="noStrike" baseline="0" dirty="0">
                <a:latin typeface="TTAA322o00"/>
              </a:rPr>
              <a:t>수로 사용하여 </a:t>
            </a:r>
            <a:r>
              <a:rPr lang="en-US" altLang="ko-KR" sz="1800" b="0" i="0" u="none" strike="noStrike" baseline="0" dirty="0">
                <a:latin typeface="TTAA322o00"/>
              </a:rPr>
              <a:t>ESG </a:t>
            </a:r>
            <a:r>
              <a:rPr lang="ko-KR" altLang="en-US" sz="1800" b="0" i="0" u="none" strike="noStrike" baseline="0" dirty="0">
                <a:latin typeface="TTAA322o00"/>
              </a:rPr>
              <a:t>성과가 기업가치에 미치는 영향을 분석</a:t>
            </a:r>
            <a:endParaRPr lang="en-US" altLang="ko-KR" sz="1800" b="0" i="0" u="none" strike="noStrike" baseline="0" dirty="0">
              <a:latin typeface="TTAA322o00"/>
            </a:endParaRPr>
          </a:p>
          <a:p>
            <a:pPr marL="0" indent="0" algn="l">
              <a:buNone/>
            </a:pPr>
            <a:endParaRPr lang="en-US" altLang="ko-KR" dirty="0">
              <a:latin typeface="TTAA322o00"/>
            </a:endParaRPr>
          </a:p>
          <a:p>
            <a:pPr marL="0" indent="0" algn="l">
              <a:buNone/>
            </a:pPr>
            <a:endParaRPr lang="en-US" altLang="ko-KR" sz="1800" b="0" i="0" u="none" strike="noStrike" baseline="0" dirty="0">
              <a:latin typeface="TTAA322o00"/>
            </a:endParaRPr>
          </a:p>
          <a:p>
            <a:pPr marL="0" indent="0" algn="l">
              <a:buNone/>
            </a:pPr>
            <a:endParaRPr lang="en-US" altLang="ko-KR" sz="1800" b="0" i="0" u="none" strike="noStrike" baseline="0" dirty="0">
              <a:latin typeface="TTAA322o00"/>
            </a:endParaRPr>
          </a:p>
          <a:p>
            <a:pPr algn="l"/>
            <a:r>
              <a:rPr lang="en-US" altLang="ko-KR" sz="1800" b="0" i="1" u="none" strike="noStrike" baseline="0" dirty="0" err="1">
                <a:latin typeface="TTAA602oI00"/>
              </a:rPr>
              <a:t>LowROA</a:t>
            </a:r>
            <a:r>
              <a:rPr lang="en-US" altLang="ko-KR" sz="1800" b="0" i="0" u="none" strike="noStrike" baseline="0" dirty="0">
                <a:latin typeface="TTAA322o00"/>
              </a:rPr>
              <a:t>:</a:t>
            </a:r>
            <a:r>
              <a:rPr lang="ko-KR" altLang="en-US" sz="1800" b="0" i="0" u="none" strike="noStrike" baseline="0" dirty="0">
                <a:latin typeface="TTAA322o00"/>
              </a:rPr>
              <a:t> </a:t>
            </a:r>
            <a:r>
              <a:rPr lang="en-US" altLang="ko-KR" sz="1800" b="0" i="0" u="none" strike="noStrike" baseline="0" dirty="0">
                <a:latin typeface="TTAA322o00"/>
              </a:rPr>
              <a:t>ROA</a:t>
            </a:r>
            <a:r>
              <a:rPr lang="ko-KR" altLang="en-US" sz="1800" b="0" i="0" u="none" strike="noStrike" baseline="0" dirty="0">
                <a:latin typeface="TTAA322o00"/>
              </a:rPr>
              <a:t>가 </a:t>
            </a:r>
            <a:r>
              <a:rPr lang="ko-KR" altLang="en-US" sz="1800" b="0" i="0" u="none" strike="noStrike" baseline="0" dirty="0" err="1">
                <a:latin typeface="TTAA322o00"/>
              </a:rPr>
              <a:t>중위</a:t>
            </a:r>
            <a:r>
              <a:rPr lang="ko-KR" altLang="en-US" sz="1800" b="0" i="0" u="none" strike="noStrike" baseline="0" dirty="0" err="1">
                <a:latin typeface="TTAA322o01"/>
              </a:rPr>
              <a:t>값</a:t>
            </a:r>
            <a:r>
              <a:rPr lang="ko-KR" altLang="en-US" sz="1800" b="0" i="0" u="none" strike="noStrike" baseline="0" dirty="0" err="1">
                <a:latin typeface="TTAA322o00"/>
              </a:rPr>
              <a:t>보다</a:t>
            </a:r>
            <a:r>
              <a:rPr lang="ko-KR" altLang="en-US" sz="1800" b="0" i="0" u="none" strike="noStrike" baseline="0" dirty="0">
                <a:latin typeface="TTAA322o00"/>
              </a:rPr>
              <a:t> 낮은 경우 </a:t>
            </a:r>
            <a:r>
              <a:rPr lang="en-US" altLang="ko-KR" sz="1800" b="0" i="0" u="none" strike="noStrike" baseline="0" dirty="0">
                <a:latin typeface="TTAA322o00"/>
              </a:rPr>
              <a:t>1, </a:t>
            </a:r>
            <a:r>
              <a:rPr lang="ko-KR" altLang="en-US" sz="1800" b="0" i="0" u="none" strike="noStrike" baseline="0" dirty="0">
                <a:latin typeface="TTAA322o00"/>
              </a:rPr>
              <a:t>그</a:t>
            </a:r>
            <a:r>
              <a:rPr lang="ko-KR" altLang="en-US" sz="1800" b="0" i="0" u="none" strike="noStrike" baseline="0" dirty="0">
                <a:latin typeface="TTAA322o01"/>
              </a:rPr>
              <a:t>렇</a:t>
            </a:r>
            <a:r>
              <a:rPr lang="ko-KR" altLang="en-US" sz="1800" b="0" i="0" u="none" strike="noStrike" baseline="0" dirty="0">
                <a:latin typeface="TTAA322o00"/>
              </a:rPr>
              <a:t>지 않은 경우 </a:t>
            </a:r>
            <a:r>
              <a:rPr lang="en-US" altLang="ko-KR" sz="1800" b="0" i="0" u="none" strike="noStrike" baseline="0" dirty="0">
                <a:latin typeface="TTAA322o00"/>
              </a:rPr>
              <a:t>0</a:t>
            </a:r>
            <a:r>
              <a:rPr lang="ko-KR" altLang="en-US" sz="1800" b="0" i="0" u="none" strike="noStrike" baseline="0" dirty="0">
                <a:latin typeface="TTAA322o00"/>
              </a:rPr>
              <a:t>인 </a:t>
            </a:r>
            <a:r>
              <a:rPr lang="ko-KR" altLang="en-US" sz="1800" b="0" i="0" u="none" strike="noStrike" baseline="0" dirty="0">
                <a:latin typeface="TTAA322o01"/>
              </a:rPr>
              <a:t>더</a:t>
            </a:r>
            <a:r>
              <a:rPr lang="ko-KR" altLang="en-US" sz="1800" b="0" i="0" u="none" strike="noStrike" baseline="0" dirty="0">
                <a:latin typeface="TTAA322o00"/>
              </a:rPr>
              <a:t>미 </a:t>
            </a:r>
            <a:r>
              <a:rPr lang="ko-KR" altLang="en-US" sz="1800" b="0" i="0" u="none" strike="noStrike" baseline="0" dirty="0">
                <a:latin typeface="TTAA322o01"/>
              </a:rPr>
              <a:t>변</a:t>
            </a:r>
            <a:r>
              <a:rPr lang="ko-KR" altLang="en-US" dirty="0">
                <a:latin typeface="TTAA322o00"/>
              </a:rPr>
              <a:t>수</a:t>
            </a:r>
            <a:r>
              <a:rPr lang="en-US" altLang="ko-KR" dirty="0">
                <a:latin typeface="TTAA322o00"/>
              </a:rPr>
              <a:t>, </a:t>
            </a:r>
            <a:r>
              <a:rPr lang="ko-KR" altLang="en-US" dirty="0">
                <a:latin typeface="TTAA322o00"/>
              </a:rPr>
              <a:t>여기서</a:t>
            </a:r>
            <a:r>
              <a:rPr lang="ko-KR" altLang="en-US" sz="1800" b="0" i="0" u="none" strike="noStrike" baseline="0" dirty="0">
                <a:latin typeface="TTAA322o00"/>
              </a:rPr>
              <a:t> </a:t>
            </a:r>
            <a:r>
              <a:rPr lang="en-US" altLang="ko-KR" sz="1800" b="0" i="0" u="none" strike="noStrike" baseline="0" dirty="0">
                <a:latin typeface="TTAA322o00"/>
              </a:rPr>
              <a:t>ROA</a:t>
            </a:r>
            <a:r>
              <a:rPr lang="ko-KR" altLang="en-US" sz="1800" b="0" i="0" u="none" strike="noStrike" baseline="0" dirty="0">
                <a:latin typeface="TTAA322o00"/>
              </a:rPr>
              <a:t>는 기업의 </a:t>
            </a:r>
            <a:r>
              <a:rPr lang="ko-KR" altLang="en-US" sz="1800" b="0" i="0" u="none" strike="noStrike" baseline="0" dirty="0">
                <a:latin typeface="TTAA322o01"/>
              </a:rPr>
              <a:t>순</a:t>
            </a:r>
            <a:r>
              <a:rPr lang="ko-KR" altLang="en-US" sz="1800" b="0" i="0" u="none" strike="noStrike" baseline="0" dirty="0">
                <a:latin typeface="TTAA322o00"/>
              </a:rPr>
              <a:t>이익을 자산으로 나</a:t>
            </a:r>
            <a:r>
              <a:rPr lang="ko-KR" altLang="en-US" sz="1800" b="0" i="0" u="none" strike="noStrike" baseline="0" dirty="0">
                <a:latin typeface="TTAA322o01"/>
              </a:rPr>
              <a:t>눈 값</a:t>
            </a:r>
            <a:r>
              <a:rPr lang="en-US" altLang="ko-KR" dirty="0">
                <a:latin typeface="TTAA322o00"/>
              </a:rPr>
              <a:t> </a:t>
            </a:r>
            <a:endParaRPr lang="en-US" altLang="ko-KR" sz="1800" b="0" i="0" u="none" strike="noStrike" baseline="0" dirty="0">
              <a:latin typeface="TTAA322o00"/>
            </a:endParaRPr>
          </a:p>
          <a:p>
            <a:pPr algn="l"/>
            <a:r>
              <a:rPr lang="ko-KR" altLang="en-US" sz="1800" b="0" i="0" u="none" strike="noStrike" baseline="0" dirty="0">
                <a:latin typeface="TTAA322o00"/>
              </a:rPr>
              <a:t>강</a:t>
            </a:r>
            <a:r>
              <a:rPr lang="ko-KR" altLang="en-US" sz="1800" b="0" i="0" u="none" strike="noStrike" baseline="0" dirty="0">
                <a:latin typeface="TTAA322o01"/>
              </a:rPr>
              <a:t>건</a:t>
            </a:r>
            <a:r>
              <a:rPr lang="ko-KR" altLang="en-US" sz="1800" b="0" i="0" u="none" strike="noStrike" baseline="0" dirty="0">
                <a:latin typeface="TTAA322o00"/>
              </a:rPr>
              <a:t>성 분석에서는 </a:t>
            </a:r>
            <a:r>
              <a:rPr lang="en-US" altLang="ko-KR" sz="1800" b="0" i="0" u="none" strike="noStrike" baseline="0" dirty="0">
                <a:latin typeface="TTAA322o00"/>
              </a:rPr>
              <a:t>ROA</a:t>
            </a:r>
            <a:r>
              <a:rPr lang="ko-KR" altLang="en-US" sz="1800" b="0" i="0" u="none" strike="noStrike" baseline="0" dirty="0">
                <a:latin typeface="TTAA322o00"/>
              </a:rPr>
              <a:t>를 </a:t>
            </a:r>
            <a:r>
              <a:rPr lang="ko-KR" altLang="en-US" sz="1800" b="0" i="0" u="none" strike="noStrike" baseline="0" dirty="0">
                <a:latin typeface="TTAA322o01"/>
              </a:rPr>
              <a:t>네 </a:t>
            </a:r>
            <a:r>
              <a:rPr lang="ko-KR" altLang="en-US" sz="1800" b="0" i="0" u="none" strike="noStrike" baseline="0" dirty="0">
                <a:latin typeface="TTAA322o00"/>
              </a:rPr>
              <a:t>개의 그룹으로 나</a:t>
            </a:r>
            <a:r>
              <a:rPr lang="ko-KR" altLang="en-US" sz="1800" b="0" i="0" u="none" strike="noStrike" baseline="0" dirty="0">
                <a:latin typeface="TTAA322o01"/>
              </a:rPr>
              <a:t>누</a:t>
            </a:r>
            <a:r>
              <a:rPr lang="ko-KR" altLang="en-US" sz="1800" b="0" i="0" u="none" strike="noStrike" baseline="0" dirty="0">
                <a:latin typeface="TTAA322o00"/>
              </a:rPr>
              <a:t>어 분석을 실시</a:t>
            </a:r>
            <a:r>
              <a:rPr lang="en-US" altLang="ko-KR" sz="1800" b="0" i="0" u="none" strike="noStrike" baseline="0" dirty="0">
                <a:latin typeface="TTAA322o00"/>
              </a:rPr>
              <a:t>.</a:t>
            </a:r>
          </a:p>
          <a:p>
            <a:pPr algn="l"/>
            <a:endParaRPr lang="en-US" altLang="ko-KR" sz="1800" b="0" i="0" u="none" strike="noStrike" baseline="0" dirty="0">
              <a:latin typeface="TTAA322o00"/>
            </a:endParaRPr>
          </a:p>
          <a:p>
            <a:pPr algn="l"/>
            <a:r>
              <a:rPr lang="ko-KR" altLang="en-US" sz="1800" b="0" i="0" u="none" strike="noStrike" baseline="0" dirty="0">
                <a:latin typeface="TTAA322o01"/>
              </a:rPr>
              <a:t>모든 </a:t>
            </a:r>
            <a:r>
              <a:rPr lang="ko-KR" altLang="en-US" sz="1800" b="0" i="0" u="none" strike="noStrike" baseline="0" dirty="0">
                <a:latin typeface="TTAA322o00"/>
              </a:rPr>
              <a:t>회</a:t>
            </a:r>
            <a:r>
              <a:rPr lang="ko-KR" altLang="en-US" sz="1800" b="0" i="0" u="none" strike="noStrike" baseline="0" dirty="0">
                <a:latin typeface="TTAA322o01"/>
              </a:rPr>
              <a:t>귀</a:t>
            </a:r>
            <a:r>
              <a:rPr lang="ko-KR" altLang="en-US" sz="1800" b="0" i="0" u="none" strike="noStrike" baseline="0" dirty="0">
                <a:latin typeface="TTAA322o00"/>
              </a:rPr>
              <a:t>분석에서 산업</a:t>
            </a:r>
            <a:r>
              <a:rPr lang="en-US" altLang="ko-KR" sz="1800" b="0" i="0" u="none" strike="noStrike" baseline="0" dirty="0">
                <a:latin typeface="TTAA322o01"/>
              </a:rPr>
              <a:t>×</a:t>
            </a:r>
            <a:r>
              <a:rPr lang="ko-KR" altLang="en-US" sz="1800" b="0" i="0" u="none" strike="noStrike" baseline="0" dirty="0">
                <a:latin typeface="TTAA322o00"/>
              </a:rPr>
              <a:t>연도 고정효과</a:t>
            </a:r>
            <a:r>
              <a:rPr lang="en-US" altLang="ko-KR" sz="1800" b="0" i="0" u="none" strike="noStrike" baseline="0" dirty="0">
                <a:latin typeface="TTAA322o00"/>
              </a:rPr>
              <a:t>(</a:t>
            </a:r>
            <a:r>
              <a:rPr lang="en-US" altLang="ko-KR" sz="1800" b="0" i="0" u="none" strike="noStrike" baseline="0" dirty="0" err="1">
                <a:latin typeface="TTAA322o01"/>
              </a:rPr>
              <a:t>I</a:t>
            </a:r>
            <a:r>
              <a:rPr lang="en-US" altLang="ko-KR" sz="1800" b="0" i="0" u="none" strike="noStrike" baseline="0" dirty="0" err="1">
                <a:latin typeface="TTAA322o00"/>
              </a:rPr>
              <a:t>ndustry</a:t>
            </a:r>
            <a:r>
              <a:rPr lang="en-US" altLang="ko-KR" sz="1800" b="0" i="0" u="none" strike="noStrike" baseline="0" dirty="0" err="1">
                <a:latin typeface="TTAA322o01"/>
              </a:rPr>
              <a:t>×Y</a:t>
            </a:r>
            <a:r>
              <a:rPr lang="en-US" altLang="ko-KR" sz="1800" b="0" i="0" u="none" strike="noStrike" baseline="0" dirty="0" err="1">
                <a:latin typeface="TTAA322o00"/>
              </a:rPr>
              <a:t>ear</a:t>
            </a:r>
            <a:r>
              <a:rPr lang="en-US" altLang="ko-KR" dirty="0">
                <a:latin typeface="TTAA322o00"/>
              </a:rPr>
              <a:t> </a:t>
            </a:r>
            <a:r>
              <a:rPr lang="en-US" altLang="ko-KR" sz="1800" b="0" i="0" u="none" strike="noStrike" baseline="0" dirty="0">
                <a:latin typeface="TTAA322o01"/>
              </a:rPr>
              <a:t>f</a:t>
            </a:r>
            <a:r>
              <a:rPr lang="en-US" altLang="ko-KR" sz="1800" b="0" i="0" u="none" strike="noStrike" baseline="0" dirty="0">
                <a:latin typeface="TTAA322o00"/>
              </a:rPr>
              <a:t>i</a:t>
            </a:r>
            <a:r>
              <a:rPr lang="en-US" altLang="ko-KR" sz="1800" b="0" i="0" u="none" strike="noStrike" baseline="0" dirty="0">
                <a:latin typeface="TTAA322o01"/>
              </a:rPr>
              <a:t>x</a:t>
            </a:r>
            <a:r>
              <a:rPr lang="en-US" altLang="ko-KR" sz="1800" b="0" i="0" u="none" strike="noStrike" baseline="0" dirty="0">
                <a:latin typeface="TTAA322o00"/>
              </a:rPr>
              <a:t>ed e</a:t>
            </a:r>
            <a:r>
              <a:rPr lang="en-US" altLang="ko-KR" sz="1800" b="0" i="0" u="none" strike="noStrike" baseline="0" dirty="0">
                <a:latin typeface="TTAA322o01"/>
              </a:rPr>
              <a:t>ff</a:t>
            </a:r>
            <a:r>
              <a:rPr lang="en-US" altLang="ko-KR" sz="1800" b="0" i="0" u="none" strike="noStrike" baseline="0" dirty="0">
                <a:latin typeface="TTAA322o00"/>
              </a:rPr>
              <a:t>ects)</a:t>
            </a:r>
            <a:r>
              <a:rPr lang="ko-KR" altLang="en-US" sz="1800" b="0" i="0" u="none" strike="noStrike" baseline="0" dirty="0">
                <a:latin typeface="TTAA322o00"/>
              </a:rPr>
              <a:t>를 </a:t>
            </a:r>
            <a:r>
              <a:rPr lang="ko-KR" altLang="en-US" sz="1800" b="0" i="0" u="none" strike="noStrike" baseline="0" dirty="0">
                <a:latin typeface="TTAA322o01"/>
              </a:rPr>
              <a:t>통</a:t>
            </a:r>
            <a:r>
              <a:rPr lang="ko-KR" altLang="en-US" sz="1800" b="0" i="0" u="none" strike="noStrike" baseline="0" dirty="0">
                <a:latin typeface="TTAA322o00"/>
              </a:rPr>
              <a:t>제하며</a:t>
            </a:r>
            <a:r>
              <a:rPr lang="en-US" altLang="ko-KR" sz="1800" b="0" i="0" u="none" strike="noStrike" baseline="0" dirty="0">
                <a:latin typeface="TTAA322o00"/>
              </a:rPr>
              <a:t>, </a:t>
            </a:r>
            <a:r>
              <a:rPr lang="ko-KR" altLang="en-US" sz="1800" b="0" i="0" u="none" strike="noStrike" baseline="0" dirty="0">
                <a:latin typeface="TTAA322o01"/>
              </a:rPr>
              <a:t>표</a:t>
            </a:r>
            <a:r>
              <a:rPr lang="ko-KR" altLang="en-US" sz="1800" b="0" i="0" u="none" strike="noStrike" baseline="0" dirty="0">
                <a:latin typeface="TTAA322o00"/>
              </a:rPr>
              <a:t>준 오</a:t>
            </a:r>
            <a:r>
              <a:rPr lang="ko-KR" altLang="en-US" sz="1800" b="0" i="0" u="none" strike="noStrike" baseline="0" dirty="0">
                <a:latin typeface="TTAA322o01"/>
              </a:rPr>
              <a:t>차</a:t>
            </a:r>
            <a:r>
              <a:rPr lang="ko-KR" altLang="en-US" sz="1800" b="0" i="0" u="none" strike="noStrike" baseline="0" dirty="0">
                <a:latin typeface="TTAA322o00"/>
              </a:rPr>
              <a:t>는 기업 수준에서 </a:t>
            </a:r>
            <a:r>
              <a:rPr lang="ko-KR" altLang="en-US" sz="1800" b="0" i="0" u="none" strike="noStrike" baseline="0" dirty="0">
                <a:latin typeface="TTAA322o01"/>
              </a:rPr>
              <a:t>클러</a:t>
            </a:r>
            <a:r>
              <a:rPr lang="ko-KR" altLang="en-US" sz="1800" b="0" i="0" u="none" strike="noStrike" baseline="0" dirty="0">
                <a:latin typeface="TTAA322o00"/>
              </a:rPr>
              <a:t>스</a:t>
            </a:r>
            <a:r>
              <a:rPr lang="ko-KR" altLang="en-US" sz="1800" b="0" i="0" u="none" strike="noStrike" baseline="0" dirty="0">
                <a:latin typeface="TTAA322o01"/>
              </a:rPr>
              <a:t>터링</a:t>
            </a:r>
            <a:r>
              <a:rPr lang="en-US" altLang="ko-KR" sz="1800" b="0" i="0" u="none" strike="noStrike" baseline="0" dirty="0">
                <a:latin typeface="TTAA322o01"/>
              </a:rPr>
              <a:t>. </a:t>
            </a:r>
          </a:p>
          <a:p>
            <a:pPr algn="l"/>
            <a:endParaRPr lang="ko-KR" altLang="en-US" sz="1800" b="0" i="0" u="none" strike="noStrike" baseline="0" dirty="0">
              <a:latin typeface="TTAA322o01"/>
            </a:endParaRPr>
          </a:p>
          <a:p>
            <a:pPr algn="l"/>
            <a:r>
              <a:rPr lang="ko-KR" altLang="en-US" sz="1800" b="1" i="0" u="none" strike="noStrike" baseline="0" dirty="0">
                <a:latin typeface="TTAA322o00"/>
              </a:rPr>
              <a:t>기대결과</a:t>
            </a:r>
            <a:r>
              <a:rPr lang="en-US" altLang="ko-KR" sz="1800" b="1" i="0" u="none" strike="noStrike" baseline="0" dirty="0">
                <a:latin typeface="TTAA322o00"/>
              </a:rPr>
              <a:t>:</a:t>
            </a:r>
            <a:r>
              <a:rPr lang="en-US" altLang="ko-KR" sz="1800" b="1" i="0" u="none" strike="noStrike" dirty="0">
                <a:latin typeface="TTAA322o00"/>
              </a:rPr>
              <a:t> </a:t>
            </a:r>
            <a:r>
              <a:rPr lang="ko-KR" altLang="en-US" sz="1800" b="0" i="0" u="none" strike="noStrike" baseline="0" dirty="0">
                <a:latin typeface="TTAA322o00"/>
              </a:rPr>
              <a:t>낮은 재무성과가 </a:t>
            </a:r>
            <a:r>
              <a:rPr lang="en-US" altLang="ko-KR" sz="1800" b="0" i="0" u="none" strike="noStrike" baseline="0" dirty="0">
                <a:latin typeface="TTAA322o00"/>
              </a:rPr>
              <a:t>ESG </a:t>
            </a:r>
            <a:r>
              <a:rPr lang="ko-KR" altLang="en-US" sz="1800" b="0" i="0" u="none" strike="noStrike" baseline="0" dirty="0">
                <a:latin typeface="TTAA322o00"/>
              </a:rPr>
              <a:t>성과와 기업가치 간의 양</a:t>
            </a:r>
            <a:r>
              <a:rPr lang="en-US" altLang="ko-KR" sz="1800" b="0" i="0" u="none" strike="noStrike" baseline="0" dirty="0">
                <a:latin typeface="TTAA322o00"/>
              </a:rPr>
              <a:t>(+)</a:t>
            </a:r>
            <a:r>
              <a:rPr lang="ko-KR" altLang="en-US" sz="1800" b="0" i="0" u="none" strike="noStrike" baseline="0" dirty="0">
                <a:latin typeface="TTAA322o00"/>
              </a:rPr>
              <a:t>의 관계를 약화시킴</a:t>
            </a:r>
            <a:r>
              <a:rPr lang="en-US" altLang="ko-KR" sz="1800" b="0" i="0" u="none" strike="noStrike" baseline="0" dirty="0">
                <a:latin typeface="TTAA322o00"/>
              </a:rPr>
              <a:t>.</a:t>
            </a:r>
          </a:p>
          <a:p>
            <a:pPr marL="0" indent="0" algn="l">
              <a:buNone/>
            </a:pPr>
            <a:r>
              <a:rPr lang="en-US" altLang="ko-KR" dirty="0">
                <a:latin typeface="TTAA322o00"/>
                <a:sym typeface="Wingdings" panose="05000000000000000000" pitchFamily="2" charset="2"/>
              </a:rPr>
              <a:t>                      </a:t>
            </a:r>
            <a:r>
              <a:rPr lang="en-US" altLang="ko-KR" sz="1800" b="0" i="0" u="none" strike="noStrike" baseline="0" dirty="0">
                <a:latin typeface="TTAA322o00"/>
                <a:sym typeface="Wingdings" panose="05000000000000000000" pitchFamily="2" charset="2"/>
              </a:rPr>
              <a:t></a:t>
            </a:r>
            <a:r>
              <a:rPr lang="ko-KR" altLang="en-US" sz="1800" b="0" i="0" u="none" strike="noStrike" baseline="0" dirty="0">
                <a:latin typeface="TTAA322o00"/>
              </a:rPr>
              <a:t> </a:t>
            </a:r>
            <a:r>
              <a:rPr lang="el-GR" altLang="ko-KR" sz="1800" b="0" i="0" u="none" strike="noStrike" baseline="0" dirty="0">
                <a:latin typeface="TTAA702o00"/>
              </a:rPr>
              <a:t>β</a:t>
            </a:r>
            <a:r>
              <a:rPr lang="en-US" altLang="ko-KR" sz="1800" b="0" i="0" u="none" strike="noStrike" baseline="0" dirty="0">
                <a:latin typeface="TTAA702o00"/>
              </a:rPr>
              <a:t>1</a:t>
            </a:r>
            <a:r>
              <a:rPr lang="ko-KR" altLang="en-US" sz="1800" b="0" i="0" u="none" strike="noStrike" baseline="0" dirty="0">
                <a:latin typeface="TTAA702o00"/>
              </a:rPr>
              <a:t>이 </a:t>
            </a:r>
            <a:r>
              <a:rPr lang="ko-KR" altLang="en-US" sz="1800" b="0" i="0" u="none" strike="noStrike" baseline="0" dirty="0">
                <a:latin typeface="TTAA322o00"/>
              </a:rPr>
              <a:t> </a:t>
            </a:r>
            <a:r>
              <a:rPr lang="ko-KR" altLang="en-US" sz="1800" b="0" i="0" u="none" strike="noStrike" baseline="0" dirty="0">
                <a:latin typeface="TTAA322o01"/>
              </a:rPr>
              <a:t>통</a:t>
            </a:r>
            <a:r>
              <a:rPr lang="ko-KR" altLang="en-US" sz="1800" b="0" i="0" u="none" strike="noStrike" baseline="0" dirty="0">
                <a:latin typeface="TTAA322o00"/>
              </a:rPr>
              <a:t>계적으로 유의한 음</a:t>
            </a:r>
            <a:r>
              <a:rPr lang="en-US" altLang="ko-KR" sz="1800" b="0" i="0" u="none" strike="noStrike" baseline="0" dirty="0">
                <a:latin typeface="TTAA322o00"/>
              </a:rPr>
              <a:t>(</a:t>
            </a:r>
            <a:r>
              <a:rPr lang="en-US" altLang="ko-KR" sz="1800" b="0" i="0" u="none" strike="noStrike" baseline="0" dirty="0">
                <a:latin typeface="TTAA322o01"/>
              </a:rPr>
              <a:t>-</a:t>
            </a:r>
            <a:r>
              <a:rPr lang="en-US" altLang="ko-KR" sz="1800" b="0" i="0" u="none" strike="noStrike" baseline="0" dirty="0">
                <a:latin typeface="TTAA322o00"/>
              </a:rPr>
              <a:t>)</a:t>
            </a:r>
            <a:r>
              <a:rPr lang="ko-KR" altLang="en-US" sz="1800" b="0" i="0" u="none" strike="noStrike" baseline="0" dirty="0">
                <a:latin typeface="TTAA322o00"/>
              </a:rPr>
              <a:t>의 </a:t>
            </a:r>
            <a:r>
              <a:rPr lang="ko-KR" altLang="en-US" sz="1800" b="0" i="0" u="none" strike="noStrike" baseline="0" dirty="0">
                <a:latin typeface="TTAA322o01"/>
              </a:rPr>
              <a:t>값</a:t>
            </a:r>
            <a:r>
              <a:rPr lang="en-US" altLang="ko-KR" sz="1800" b="0" i="0" u="none" strike="noStrike" baseline="0" dirty="0">
                <a:latin typeface="TTAA322o00"/>
              </a:rPr>
              <a:t>.</a:t>
            </a:r>
          </a:p>
          <a:p>
            <a:pPr marL="0" indent="0" algn="l">
              <a:buNone/>
            </a:pPr>
            <a:endParaRPr lang="en-US" altLang="ko-KR" dirty="0">
              <a:latin typeface="TTAA322o00"/>
            </a:endParaRPr>
          </a:p>
          <a:p>
            <a:pPr marL="0" indent="0" algn="l">
              <a:buNone/>
            </a:pPr>
            <a:endParaRPr lang="ko-KR" altLang="en-US" dirty="0"/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7309426B-30F2-F847-7B59-A930407B93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1428705"/>
            <a:ext cx="7678222" cy="323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9393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0816504-FA84-F9D6-6CB3-191AECF548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Summary statistics</a:t>
            </a:r>
            <a:endParaRPr lang="ko-KR" altLang="en-US" dirty="0"/>
          </a:p>
        </p:txBody>
      </p:sp>
      <p:pic>
        <p:nvPicPr>
          <p:cNvPr id="11" name="그림 10">
            <a:extLst>
              <a:ext uri="{FF2B5EF4-FFF2-40B4-BE49-F238E27FC236}">
                <a16:creationId xmlns:a16="http://schemas.microsoft.com/office/drawing/2014/main" id="{CEA798D3-0901-7E2A-6E55-83F8756A87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1191348"/>
            <a:ext cx="8049738" cy="2534400"/>
          </a:xfrm>
          <a:prstGeom prst="rect">
            <a:avLst/>
          </a:prstGeom>
        </p:spPr>
      </p:pic>
      <p:pic>
        <p:nvPicPr>
          <p:cNvPr id="15" name="그림 14">
            <a:extLst>
              <a:ext uri="{FF2B5EF4-FFF2-40B4-BE49-F238E27FC236}">
                <a16:creationId xmlns:a16="http://schemas.microsoft.com/office/drawing/2014/main" id="{0890316F-2255-AE71-E664-0BD1B49985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231" y="3952162"/>
            <a:ext cx="8107118" cy="1762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36465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3C7F121-B8A0-3DED-4E33-D8D916707C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실증 결과</a:t>
            </a:r>
            <a:r>
              <a:rPr lang="en-US" altLang="ko-KR" dirty="0"/>
              <a:t>1: ESG </a:t>
            </a:r>
            <a:r>
              <a:rPr lang="ko-KR" altLang="en-US" dirty="0"/>
              <a:t>성과와 기업가치 간의 관계</a:t>
            </a: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86FB434F-8460-DD7F-E9FA-67BC40084E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32" y="905986"/>
            <a:ext cx="7094252" cy="589306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4B5551B-1DB1-E8B4-4693-A728B0458217}"/>
              </a:ext>
            </a:extLst>
          </p:cNvPr>
          <p:cNvSpPr txBox="1"/>
          <p:nvPr/>
        </p:nvSpPr>
        <p:spPr>
          <a:xfrm>
            <a:off x="212272" y="6224154"/>
            <a:ext cx="8743099" cy="40011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ko-KR" altLang="ko-KR" sz="20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한국기업의 </a:t>
            </a:r>
            <a:r>
              <a:rPr lang="en-US" altLang="ko-KR" sz="20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ESG </a:t>
            </a:r>
            <a:r>
              <a:rPr lang="ko-KR" altLang="ko-KR" sz="20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성과와 기업가치가 전반적으로 양</a:t>
            </a:r>
            <a:r>
              <a:rPr lang="en-US" altLang="ko-KR" sz="20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(+)</a:t>
            </a:r>
            <a:r>
              <a:rPr lang="ko-KR" altLang="ko-KR" sz="20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의 관계를 가지고 있</a:t>
            </a:r>
            <a:r>
              <a:rPr lang="ko-KR" altLang="en-US" sz="20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음</a:t>
            </a:r>
            <a:r>
              <a:rPr lang="en-US" altLang="ko-KR" sz="20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.</a:t>
            </a:r>
            <a:endParaRPr lang="ko-KR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565056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theme/theme1.xml><?xml version="1.0" encoding="utf-8"?>
<a:theme xmlns:a="http://schemas.openxmlformats.org/drawingml/2006/main" name="테마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테마1" id="{B9527822-FD78-49D5-9489-9C725B062E54}" vid="{9FF9BD87-6F7D-47EC-A003-2064CD989DEC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테마1</Template>
  <TotalTime>12884</TotalTime>
  <Words>1366</Words>
  <Application>Microsoft Office PowerPoint</Application>
  <PresentationFormat>화면 슬라이드 쇼(4:3)</PresentationFormat>
  <Paragraphs>106</Paragraphs>
  <Slides>14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10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14</vt:i4>
      </vt:variant>
    </vt:vector>
  </HeadingPairs>
  <TitlesOfParts>
    <vt:vector size="25" baseType="lpstr">
      <vt:lpstr>HYSinMyeongJo-Medium</vt:lpstr>
      <vt:lpstr>TTAA322o00</vt:lpstr>
      <vt:lpstr>TTAA322o01</vt:lpstr>
      <vt:lpstr>TTAA602oI00</vt:lpstr>
      <vt:lpstr>TTAA702o00</vt:lpstr>
      <vt:lpstr>맑은 고딕</vt:lpstr>
      <vt:lpstr>시스템 서체 일반체</vt:lpstr>
      <vt:lpstr>Arial</vt:lpstr>
      <vt:lpstr>Calibri</vt:lpstr>
      <vt:lpstr>Times New Roman</vt:lpstr>
      <vt:lpstr>테마1</vt:lpstr>
      <vt:lpstr>ESG 성과는 (언제나) 기업가치를 향상시키는가? 재무성과의 조절효과를 중심으로</vt:lpstr>
      <vt:lpstr>Introduction </vt:lpstr>
      <vt:lpstr>Research question</vt:lpstr>
      <vt:lpstr>Hypothesis</vt:lpstr>
      <vt:lpstr>데이터 및 샘플</vt:lpstr>
      <vt:lpstr>변수 및 방법론</vt:lpstr>
      <vt:lpstr>변수 및 방법론</vt:lpstr>
      <vt:lpstr>Summary statistics</vt:lpstr>
      <vt:lpstr>실증 결과1: ESG 성과와 기업가치 간의 관계</vt:lpstr>
      <vt:lpstr>실증 결과2: 재무성과의 조절효과</vt:lpstr>
      <vt:lpstr>강건성 분석1: 네 그룹</vt:lpstr>
      <vt:lpstr>강건성 분석2: 대체 변수</vt:lpstr>
      <vt:lpstr>정보 비대칭 </vt:lpstr>
      <vt:lpstr>결론 및 제언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FINA3001: Intermediate Finance</dc:title>
  <dc:creator>Jiyoon</dc:creator>
  <cp:lastModifiedBy>Jiyoon Lee</cp:lastModifiedBy>
  <cp:revision>1871</cp:revision>
  <cp:lastPrinted>2023-09-20T09:47:49Z</cp:lastPrinted>
  <dcterms:created xsi:type="dcterms:W3CDTF">2015-08-25T13:56:01Z</dcterms:created>
  <dcterms:modified xsi:type="dcterms:W3CDTF">2024-11-15T08:18:21Z</dcterms:modified>
</cp:coreProperties>
</file>