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handoutMasterIdLst>
    <p:handoutMasterId r:id="rId97"/>
  </p:handoutMasterIdLst>
  <p:sldIdLst>
    <p:sldId id="285" r:id="rId2"/>
    <p:sldId id="257" r:id="rId3"/>
    <p:sldId id="1990" r:id="rId4"/>
    <p:sldId id="1991" r:id="rId5"/>
    <p:sldId id="1983" r:id="rId6"/>
    <p:sldId id="1984" r:id="rId7"/>
    <p:sldId id="899" r:id="rId8"/>
    <p:sldId id="1981" r:id="rId9"/>
    <p:sldId id="955" r:id="rId10"/>
    <p:sldId id="1992" r:id="rId11"/>
    <p:sldId id="1437" r:id="rId12"/>
    <p:sldId id="1630" r:id="rId13"/>
    <p:sldId id="1754" r:id="rId14"/>
    <p:sldId id="1632" r:id="rId15"/>
    <p:sldId id="1987" r:id="rId16"/>
    <p:sldId id="1989" r:id="rId17"/>
    <p:sldId id="1993" r:id="rId18"/>
    <p:sldId id="1999" r:id="rId19"/>
    <p:sldId id="1995" r:id="rId20"/>
    <p:sldId id="1996" r:id="rId21"/>
    <p:sldId id="1998" r:id="rId22"/>
    <p:sldId id="1997" r:id="rId23"/>
    <p:sldId id="1378" r:id="rId24"/>
    <p:sldId id="2000" r:id="rId25"/>
    <p:sldId id="2006" r:id="rId26"/>
    <p:sldId id="2004" r:id="rId27"/>
    <p:sldId id="2008" r:id="rId28"/>
    <p:sldId id="1388" r:id="rId29"/>
    <p:sldId id="1149" r:id="rId30"/>
    <p:sldId id="1855" r:id="rId31"/>
    <p:sldId id="1860" r:id="rId32"/>
    <p:sldId id="1841" r:id="rId33"/>
    <p:sldId id="1638" r:id="rId34"/>
    <p:sldId id="2017" r:id="rId35"/>
    <p:sldId id="2019" r:id="rId36"/>
    <p:sldId id="2018" r:id="rId37"/>
    <p:sldId id="1625" r:id="rId38"/>
    <p:sldId id="1807" r:id="rId39"/>
    <p:sldId id="1635" r:id="rId40"/>
    <p:sldId id="1881" r:id="rId41"/>
    <p:sldId id="1882" r:id="rId42"/>
    <p:sldId id="1883" r:id="rId43"/>
    <p:sldId id="1803" r:id="rId44"/>
    <p:sldId id="1839" r:id="rId45"/>
    <p:sldId id="1840" r:id="rId46"/>
    <p:sldId id="1804" r:id="rId47"/>
    <p:sldId id="1805" r:id="rId48"/>
    <p:sldId id="1911" r:id="rId49"/>
    <p:sldId id="1912" r:id="rId50"/>
    <p:sldId id="1902" r:id="rId51"/>
    <p:sldId id="1943" r:id="rId52"/>
    <p:sldId id="1915" r:id="rId53"/>
    <p:sldId id="1916" r:id="rId54"/>
    <p:sldId id="1888" r:id="rId55"/>
    <p:sldId id="1917" r:id="rId56"/>
    <p:sldId id="1918" r:id="rId57"/>
    <p:sldId id="1944" r:id="rId58"/>
    <p:sldId id="1645" r:id="rId59"/>
    <p:sldId id="1919" r:id="rId60"/>
    <p:sldId id="1909" r:id="rId61"/>
    <p:sldId id="1920" r:id="rId62"/>
    <p:sldId id="1946" r:id="rId63"/>
    <p:sldId id="1921" r:id="rId64"/>
    <p:sldId id="1925" r:id="rId65"/>
    <p:sldId id="1922" r:id="rId66"/>
    <p:sldId id="1795" r:id="rId67"/>
    <p:sldId id="1923" r:id="rId68"/>
    <p:sldId id="1914" r:id="rId69"/>
    <p:sldId id="1926" r:id="rId70"/>
    <p:sldId id="1868" r:id="rId71"/>
    <p:sldId id="1927" r:id="rId72"/>
    <p:sldId id="1928" r:id="rId73"/>
    <p:sldId id="1929" r:id="rId74"/>
    <p:sldId id="1948" r:id="rId75"/>
    <p:sldId id="1947" r:id="rId76"/>
    <p:sldId id="1893" r:id="rId77"/>
    <p:sldId id="1871" r:id="rId78"/>
    <p:sldId id="1949" r:id="rId79"/>
    <p:sldId id="1665" r:id="rId80"/>
    <p:sldId id="2009" r:id="rId81"/>
    <p:sldId id="2010" r:id="rId82"/>
    <p:sldId id="2011" r:id="rId83"/>
    <p:sldId id="2012" r:id="rId84"/>
    <p:sldId id="2013" r:id="rId85"/>
    <p:sldId id="2014" r:id="rId86"/>
    <p:sldId id="2015" r:id="rId87"/>
    <p:sldId id="1872" r:id="rId88"/>
    <p:sldId id="1876" r:id="rId89"/>
    <p:sldId id="1877" r:id="rId90"/>
    <p:sldId id="1878" r:id="rId91"/>
    <p:sldId id="1880" r:id="rId92"/>
    <p:sldId id="1879" r:id="rId93"/>
    <p:sldId id="2016" r:id="rId94"/>
    <p:sldId id="1935" r:id="rId95"/>
  </p:sldIdLst>
  <p:sldSz cx="12192000" cy="6858000"/>
  <p:notesSz cx="6858000" cy="9945688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DB0"/>
    <a:srgbClr val="03A1E2"/>
    <a:srgbClr val="09509A"/>
    <a:srgbClr val="8E296C"/>
    <a:srgbClr val="FFD47D"/>
    <a:srgbClr val="5D2F72"/>
    <a:srgbClr val="A47BF5"/>
    <a:srgbClr val="E6E6E6"/>
    <a:srgbClr val="CC33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0299" autoAdjust="0"/>
  </p:normalViewPr>
  <p:slideViewPr>
    <p:cSldViewPr>
      <p:cViewPr varScale="1">
        <p:scale>
          <a:sx n="79" d="100"/>
          <a:sy n="79" d="100"/>
        </p:scale>
        <p:origin x="120" y="15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1379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3" d="100"/>
          <a:sy n="113" d="100"/>
        </p:scale>
        <p:origin x="5202" y="102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842"/>
          </a:xfrm>
          <a:prstGeom prst="rect">
            <a:avLst/>
          </a:prstGeom>
        </p:spPr>
        <p:txBody>
          <a:bodyPr vert="horz" lIns="91827" tIns="45914" rIns="91827" bIns="4591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3855" y="0"/>
            <a:ext cx="2972547" cy="497842"/>
          </a:xfrm>
          <a:prstGeom prst="rect">
            <a:avLst/>
          </a:prstGeom>
        </p:spPr>
        <p:txBody>
          <a:bodyPr vert="horz" lIns="91827" tIns="45914" rIns="91827" bIns="45914" rtlCol="0"/>
          <a:lstStyle>
            <a:lvl1pPr algn="r">
              <a:defRPr sz="1200"/>
            </a:lvl1pPr>
          </a:lstStyle>
          <a:p>
            <a:fld id="{EA000E83-0FB2-423F-AC60-580AA9D53AF2}" type="datetimeFigureOut">
              <a:rPr lang="ko-KR" altLang="en-US" smtClean="0"/>
              <a:t>2025-10-11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6260"/>
            <a:ext cx="2972547" cy="497841"/>
          </a:xfrm>
          <a:prstGeom prst="rect">
            <a:avLst/>
          </a:prstGeom>
        </p:spPr>
        <p:txBody>
          <a:bodyPr vert="horz" lIns="91827" tIns="45914" rIns="91827" bIns="4591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3855" y="9446260"/>
            <a:ext cx="2972547" cy="497841"/>
          </a:xfrm>
          <a:prstGeom prst="rect">
            <a:avLst/>
          </a:prstGeom>
        </p:spPr>
        <p:txBody>
          <a:bodyPr vert="horz" lIns="91827" tIns="45914" rIns="91827" bIns="45914" rtlCol="0" anchor="b"/>
          <a:lstStyle>
            <a:lvl1pPr algn="r">
              <a:defRPr sz="1200"/>
            </a:lvl1pPr>
          </a:lstStyle>
          <a:p>
            <a:fld id="{E7B09E91-368D-4D2D-BB29-ECFAF464E0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4214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" y="744538"/>
            <a:ext cx="662940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4"/>
            <a:ext cx="5486400" cy="447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27" tIns="45914" rIns="91827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46678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27" tIns="45914" rIns="91827" bIns="4591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굴림" pitchFamily="50" charset="-127"/>
              </a:defRPr>
            </a:lvl1pPr>
          </a:lstStyle>
          <a:p>
            <a:fld id="{78AA3C49-277B-4BA2-81ED-19A1E2FC64F2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55625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A3C49-277B-4BA2-81ED-19A1E2FC64F2}" type="slidenum">
              <a:rPr lang="ko-KR" altLang="en-US" smtClean="0"/>
              <a:pPr/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103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A3C49-277B-4BA2-81ED-19A1E2FC64F2}" type="slidenum">
              <a:rPr lang="ko-KR" altLang="en-US" smtClean="0"/>
              <a:pPr/>
              <a:t>38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7018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342900" y="228600"/>
            <a:ext cx="11480800" cy="64008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613526"/>
            <a:ext cx="2844800" cy="244475"/>
          </a:xfrm>
        </p:spPr>
        <p:txBody>
          <a:bodyPr/>
          <a:lstStyle>
            <a:lvl1pPr algn="l">
              <a:defRPr b="0">
                <a:solidFill>
                  <a:srgbClr val="000000"/>
                </a:solidFill>
                <a:latin typeface="Arial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267200" y="6613526"/>
            <a:ext cx="3860800" cy="244475"/>
          </a:xfrm>
        </p:spPr>
        <p:txBody>
          <a:bodyPr/>
          <a:lstStyle>
            <a:lvl1pPr algn="ctr">
              <a:defRPr sz="1000" b="0" i="0">
                <a:solidFill>
                  <a:srgbClr val="000000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042400" y="6613526"/>
            <a:ext cx="2844800" cy="244475"/>
          </a:xfrm>
        </p:spPr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D6D8F19A-78A5-4275-B2A2-7E8C2CD2545C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267200"/>
            <a:ext cx="10972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7965" y="2869639"/>
            <a:ext cx="11127043" cy="935139"/>
          </a:xfrm>
        </p:spPr>
        <p:txBody>
          <a:bodyPr/>
          <a:lstStyle>
            <a:lvl1pPr>
              <a:defRPr sz="36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noProof="0" dirty="0"/>
              <a:t>마스터 제목 스타일 편집</a:t>
            </a:r>
          </a:p>
        </p:txBody>
      </p:sp>
      <p:grpSp>
        <p:nvGrpSpPr>
          <p:cNvPr id="16" name="Group 35"/>
          <p:cNvGrpSpPr>
            <a:grpSpLocks/>
          </p:cNvGrpSpPr>
          <p:nvPr userDrawn="1"/>
        </p:nvGrpSpPr>
        <p:grpSpPr bwMode="auto">
          <a:xfrm flipH="1">
            <a:off x="0" y="2887431"/>
            <a:ext cx="711200" cy="838200"/>
            <a:chOff x="0" y="1584"/>
            <a:chExt cx="864" cy="1296"/>
          </a:xfrm>
        </p:grpSpPr>
        <p:sp>
          <p:nvSpPr>
            <p:cNvPr id="17" name="Rectangle 32"/>
            <p:cNvSpPr>
              <a:spLocks noChangeArrowheads="1"/>
            </p:cNvSpPr>
            <p:nvPr userDrawn="1"/>
          </p:nvSpPr>
          <p:spPr bwMode="gray">
            <a:xfrm>
              <a:off x="0" y="2448"/>
              <a:ext cx="432" cy="432"/>
            </a:xfrm>
            <a:prstGeom prst="rect">
              <a:avLst/>
            </a:prstGeom>
            <a:solidFill>
              <a:srgbClr val="01AD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Rectangle 33"/>
            <p:cNvSpPr>
              <a:spLocks noChangeArrowheads="1"/>
            </p:cNvSpPr>
            <p:nvPr userDrawn="1"/>
          </p:nvSpPr>
          <p:spPr bwMode="gray">
            <a:xfrm>
              <a:off x="0" y="1584"/>
              <a:ext cx="432" cy="432"/>
            </a:xfrm>
            <a:prstGeom prst="rect">
              <a:avLst/>
            </a:prstGeom>
            <a:solidFill>
              <a:srgbClr val="03A1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34"/>
            <p:cNvSpPr>
              <a:spLocks noChangeArrowheads="1"/>
            </p:cNvSpPr>
            <p:nvPr userDrawn="1"/>
          </p:nvSpPr>
          <p:spPr bwMode="gray">
            <a:xfrm>
              <a:off x="432" y="2016"/>
              <a:ext cx="432" cy="432"/>
            </a:xfrm>
            <a:prstGeom prst="rect">
              <a:avLst/>
            </a:prstGeom>
            <a:solidFill>
              <a:srgbClr val="0950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20" name="Group 36"/>
          <p:cNvGrpSpPr>
            <a:grpSpLocks/>
          </p:cNvGrpSpPr>
          <p:nvPr userDrawn="1"/>
        </p:nvGrpSpPr>
        <p:grpSpPr bwMode="auto">
          <a:xfrm>
            <a:off x="11462747" y="2887431"/>
            <a:ext cx="711200" cy="838200"/>
            <a:chOff x="0" y="1584"/>
            <a:chExt cx="864" cy="1296"/>
          </a:xfrm>
        </p:grpSpPr>
        <p:sp>
          <p:nvSpPr>
            <p:cNvPr id="21" name="Rectangle 37"/>
            <p:cNvSpPr>
              <a:spLocks noChangeArrowheads="1"/>
            </p:cNvSpPr>
            <p:nvPr userDrawn="1"/>
          </p:nvSpPr>
          <p:spPr bwMode="gray">
            <a:xfrm>
              <a:off x="0" y="2448"/>
              <a:ext cx="432" cy="432"/>
            </a:xfrm>
            <a:prstGeom prst="rect">
              <a:avLst/>
            </a:prstGeom>
            <a:solidFill>
              <a:srgbClr val="01AD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" name="Rectangle 38"/>
            <p:cNvSpPr>
              <a:spLocks noChangeArrowheads="1"/>
            </p:cNvSpPr>
            <p:nvPr userDrawn="1"/>
          </p:nvSpPr>
          <p:spPr bwMode="gray">
            <a:xfrm>
              <a:off x="0" y="1584"/>
              <a:ext cx="432" cy="432"/>
            </a:xfrm>
            <a:prstGeom prst="rect">
              <a:avLst/>
            </a:prstGeom>
            <a:solidFill>
              <a:srgbClr val="03A1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" name="Rectangle 39"/>
            <p:cNvSpPr>
              <a:spLocks noChangeArrowheads="1"/>
            </p:cNvSpPr>
            <p:nvPr userDrawn="1"/>
          </p:nvSpPr>
          <p:spPr bwMode="gray">
            <a:xfrm>
              <a:off x="432" y="2044"/>
              <a:ext cx="432" cy="432"/>
            </a:xfrm>
            <a:prstGeom prst="rect">
              <a:avLst/>
            </a:prstGeom>
            <a:solidFill>
              <a:srgbClr val="0950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4045D-9D9D-4D08-ADE3-09B392A9857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985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915400" y="609600"/>
            <a:ext cx="2667000" cy="57912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797800" cy="57912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58CC6-5882-4CD6-AA97-0F3723F8D86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9658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27200" y="609600"/>
            <a:ext cx="9042400" cy="6096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914400" y="1524000"/>
            <a:ext cx="10668000" cy="4876800"/>
          </a:xfrm>
        </p:spPr>
        <p:txBody>
          <a:bodyPr/>
          <a:lstStyle/>
          <a:p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914400" y="6477001"/>
            <a:ext cx="28448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7823200" y="209551"/>
            <a:ext cx="38608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76800" y="6461126"/>
            <a:ext cx="2844800" cy="244475"/>
          </a:xfrm>
        </p:spPr>
        <p:txBody>
          <a:bodyPr/>
          <a:lstStyle>
            <a:lvl1pPr>
              <a:defRPr/>
            </a:lvl1pPr>
          </a:lstStyle>
          <a:p>
            <a:fld id="{0C31BE02-6A18-4DEC-8F42-DC3EA7D3248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21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5360" y="332656"/>
            <a:ext cx="9570144" cy="609600"/>
          </a:xfrm>
        </p:spPr>
        <p:txBody>
          <a:bodyPr/>
          <a:lstStyle>
            <a:lvl1pPr algn="l">
              <a:defRPr b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15413" y="1340768"/>
            <a:ext cx="10670976" cy="4988024"/>
          </a:xfrm>
        </p:spPr>
        <p:txBody>
          <a:bodyPr/>
          <a:lstStyle>
            <a:lvl1pPr marL="342900" indent="-342900" algn="just"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algn="just">
              <a:buFont typeface="Arial" pitchFamily="34" charset="0"/>
              <a:buChar char="•"/>
              <a:defRPr sz="1400">
                <a:latin typeface="새굴림" pitchFamily="18" charset="-127"/>
                <a:ea typeface="새굴림" pitchFamily="18" charset="-127"/>
              </a:defRPr>
            </a:lvl2pPr>
            <a:lvl3pPr algn="just">
              <a:defRPr sz="1400">
                <a:latin typeface="새굴림" pitchFamily="18" charset="-127"/>
                <a:ea typeface="새굴림" pitchFamily="18" charset="-127"/>
              </a:defRPr>
            </a:lvl3pPr>
            <a:lvl4pPr algn="just">
              <a:defRPr sz="1200">
                <a:latin typeface="새굴림" pitchFamily="18" charset="-127"/>
                <a:ea typeface="새굴림" pitchFamily="18" charset="-127"/>
              </a:defRPr>
            </a:lvl4pPr>
            <a:lvl5pPr algn="just">
              <a:defRPr sz="1200">
                <a:latin typeface="새굴림" pitchFamily="18" charset="-127"/>
                <a:ea typeface="새굴림" pitchFamily="18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AA337-660F-462D-AF33-BCE484E030F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020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3C469-570C-4645-B8E3-D6547605FD2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801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523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50000" y="1524000"/>
            <a:ext cx="523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CB03A-D8A9-4342-952E-90F1FFD6893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183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A1E15-D2DE-4017-8416-87687E9B54A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205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89D93-47C5-4478-957D-B1F574E6FF5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363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C051A-BD82-4D42-819F-3ABAC3726FC6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1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9C4C-34AE-4E2C-A850-C6CA9A092E4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952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FB61E-D3B4-4926-AB17-FC4D9EF654A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1448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Rectangle 59"/>
          <p:cNvSpPr>
            <a:spLocks noChangeArrowheads="1"/>
          </p:cNvSpPr>
          <p:nvPr/>
        </p:nvSpPr>
        <p:spPr bwMode="gray">
          <a:xfrm>
            <a:off x="0" y="1016000"/>
            <a:ext cx="12192000" cy="101600"/>
          </a:xfrm>
          <a:prstGeom prst="rect">
            <a:avLst/>
          </a:prstGeom>
          <a:gradFill rotWithShape="1">
            <a:gsLst>
              <a:gs pos="40000">
                <a:srgbClr val="09509A"/>
              </a:gs>
              <a:gs pos="100000">
                <a:srgbClr val="01ADB0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727200" y="476672"/>
            <a:ext cx="904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914400" y="1524000"/>
            <a:ext cx="10668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914400" y="6477001"/>
            <a:ext cx="2844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5F5F5F"/>
                </a:solidFill>
                <a:latin typeface="+mn-lt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823200" y="209551"/>
            <a:ext cx="386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i="1">
                <a:solidFill>
                  <a:srgbClr val="CC0000"/>
                </a:solidFill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876800" y="6461126"/>
            <a:ext cx="2844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latin typeface="+mn-lt"/>
                <a:ea typeface="굴림" pitchFamily="50" charset="-127"/>
              </a:defRPr>
            </a:lvl1pPr>
          </a:lstStyle>
          <a:p>
            <a:fld id="{45DAC871-A296-4074-8FFD-65F89FF5A04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just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just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just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just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95400" y="2852936"/>
            <a:ext cx="10770918" cy="935139"/>
          </a:xfrm>
        </p:spPr>
        <p:txBody>
          <a:bodyPr/>
          <a:lstStyle/>
          <a:p>
            <a:pPr>
              <a:lnSpc>
                <a:spcPts val="5200"/>
              </a:lnSpc>
            </a:pPr>
            <a:r>
              <a:rPr lang="ko-KR" altLang="en-US" sz="4800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이재명</a:t>
            </a:r>
            <a:r>
              <a:rPr lang="ko-KR" altLang="en-US" sz="48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정부 노인 돌봄 정책 진단</a:t>
            </a:r>
            <a:br>
              <a:rPr lang="en-US" altLang="ko-KR" sz="4800" dirty="0">
                <a:solidFill>
                  <a:schemeClr val="accent1">
                    <a:lumMod val="50000"/>
                  </a:schemeClr>
                </a:solidFill>
                <a:latin typeface="+mn-ea"/>
              </a:rPr>
            </a:br>
            <a:r>
              <a:rPr lang="en-US" altLang="ko-KR" sz="40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24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국정과제와 </a:t>
            </a:r>
            <a:r>
              <a:rPr lang="ko-KR" altLang="en-US" sz="2400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돌봄통합지원을</a:t>
            </a:r>
            <a:r>
              <a:rPr lang="ko-KR" altLang="en-US" sz="24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중심으로 </a:t>
            </a:r>
            <a:r>
              <a:rPr lang="en-US" altLang="ko-KR" sz="24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-</a:t>
            </a:r>
            <a:endParaRPr lang="en-US" altLang="ko-KR" sz="4800" dirty="0">
              <a:solidFill>
                <a:schemeClr val="accent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175054" y="4466331"/>
            <a:ext cx="8291264" cy="1440160"/>
          </a:xfr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en-US" altLang="ko-KR" b="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2025.10.</a:t>
            </a:r>
            <a:endParaRPr lang="en-US" altLang="ko-KR" sz="1000" b="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b="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백석대학교 사회복지학부 </a:t>
            </a:r>
            <a:endParaRPr lang="en-US" altLang="ko-KR" b="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b="0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서동민</a:t>
            </a:r>
            <a:r>
              <a:rPr lang="ko-KR" altLang="en-US" b="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교수</a:t>
            </a:r>
            <a:endParaRPr lang="en-US" altLang="ko-KR" b="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D8F19A-78A5-4275-B2A2-7E8C2CD2545C}" type="slidenum">
              <a:rPr lang="ko-KR" altLang="en-US" smtClean="0"/>
              <a:pPr/>
              <a:t>1</a:t>
            </a:fld>
            <a:endParaRPr lang="en-US" altLang="ko-K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8F1A40-783E-2F2D-58CE-42C4B9E25F9C}"/>
              </a:ext>
            </a:extLst>
          </p:cNvPr>
          <p:cNvSpPr txBox="1"/>
          <p:nvPr/>
        </p:nvSpPr>
        <p:spPr>
          <a:xfrm>
            <a:off x="335360" y="6291333"/>
            <a:ext cx="11130958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00" b="0" dirty="0" err="1">
                <a:solidFill>
                  <a:schemeClr val="tx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ㅇ</a:t>
            </a:r>
            <a:endParaRPr lang="ko-KR" altLang="en-US" sz="1000" b="0" dirty="0">
              <a:solidFill>
                <a:schemeClr val="tx2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1D871D-A251-7DBD-106A-31614EDA0E4C}"/>
              </a:ext>
            </a:extLst>
          </p:cNvPr>
          <p:cNvSpPr txBox="1"/>
          <p:nvPr/>
        </p:nvSpPr>
        <p:spPr>
          <a:xfrm>
            <a:off x="551384" y="332656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400" b="0" dirty="0"/>
              <a:t>*2025 </a:t>
            </a:r>
            <a:r>
              <a:rPr lang="ko-KR" altLang="en-US" sz="1400" b="0" dirty="0"/>
              <a:t>한국노인복지학회 추계 학술대회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노인돌봄</a:t>
            </a:r>
            <a:r>
              <a:rPr lang="ko-KR" altLang="en-US" dirty="0"/>
              <a:t> 관련 제도의 기본 구조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95400" y="1207679"/>
            <a:ext cx="11017224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u="sng" dirty="0"/>
              <a:t>[</a:t>
            </a:r>
            <a:r>
              <a:rPr lang="ko-KR" altLang="en-US" u="sng" dirty="0"/>
              <a:t>의료</a:t>
            </a:r>
            <a:r>
              <a:rPr lang="en-US" altLang="ko-KR" u="sng" dirty="0"/>
              <a:t>·</a:t>
            </a:r>
            <a:r>
              <a:rPr lang="ko-KR" altLang="en-US" u="sng" dirty="0"/>
              <a:t>요양 등 지역 돌봄의 </a:t>
            </a:r>
            <a:r>
              <a:rPr lang="ko-KR" altLang="en-US" u="sng" dirty="0" err="1"/>
              <a:t>통합지원에</a:t>
            </a:r>
            <a:r>
              <a:rPr lang="ko-KR" altLang="en-US" u="sng" dirty="0"/>
              <a:t> 관한 법률</a:t>
            </a:r>
            <a:r>
              <a:rPr lang="en-US" altLang="ko-KR" u="sng" dirty="0"/>
              <a:t>(</a:t>
            </a:r>
            <a:r>
              <a:rPr lang="ko-KR" altLang="en-US" u="sng" dirty="0"/>
              <a:t>약칭</a:t>
            </a:r>
            <a:r>
              <a:rPr lang="en-US" altLang="ko-KR" u="sng" dirty="0"/>
              <a:t>, </a:t>
            </a:r>
            <a:r>
              <a:rPr lang="ko-KR" altLang="en-US" u="sng" dirty="0" err="1"/>
              <a:t>돌봄통합지원법</a:t>
            </a:r>
            <a:r>
              <a:rPr lang="en-US" altLang="ko-KR" u="sng" dirty="0"/>
              <a:t>)]</a:t>
            </a:r>
            <a:r>
              <a:rPr lang="ko-KR" altLang="en-US" u="sng" dirty="0"/>
              <a:t> 제정</a:t>
            </a:r>
            <a:r>
              <a:rPr lang="en-US" altLang="ko-KR" u="sng" dirty="0"/>
              <a:t>, </a:t>
            </a:r>
            <a:r>
              <a:rPr lang="ko-KR" altLang="en-US" u="sng" dirty="0"/>
              <a:t>공포 </a:t>
            </a:r>
            <a:r>
              <a:rPr lang="en-US" altLang="ko-KR" u="sng" dirty="0"/>
              <a:t>(2024.3.26) </a:t>
            </a:r>
          </a:p>
          <a:p>
            <a:pPr lvl="2"/>
            <a:endParaRPr lang="en-US" altLang="ko-KR" sz="700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법 제정</a:t>
            </a:r>
            <a:r>
              <a:rPr lang="en-US" altLang="ko-KR" dirty="0"/>
              <a:t>(2024.3.26), </a:t>
            </a:r>
            <a:r>
              <a:rPr lang="ko-KR" altLang="en-US" dirty="0"/>
              <a:t>전국 시행</a:t>
            </a:r>
            <a:r>
              <a:rPr lang="en-US" altLang="ko-KR" dirty="0"/>
              <a:t>(2026.3.27) 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노인 외에도 장애인</a:t>
            </a:r>
            <a:r>
              <a:rPr lang="en-US" altLang="ko-KR" dirty="0"/>
              <a:t>, </a:t>
            </a:r>
            <a:r>
              <a:rPr lang="ko-KR" altLang="en-US" dirty="0" err="1"/>
              <a:t>정신질환자</a:t>
            </a:r>
            <a:r>
              <a:rPr lang="ko-KR" altLang="en-US" dirty="0"/>
              <a:t> 등 돌봄이 필요한 자를 대상으로 지역 내 의료</a:t>
            </a:r>
            <a:r>
              <a:rPr lang="en-US" altLang="ko-KR" dirty="0"/>
              <a:t>·</a:t>
            </a:r>
            <a:r>
              <a:rPr lang="ko-KR" altLang="en-US" dirty="0"/>
              <a:t>요양 등 필요한 서비스를 </a:t>
            </a:r>
            <a:r>
              <a:rPr lang="ko-KR" altLang="en-US" b="1" u="sng" dirty="0"/>
              <a:t>통합적 연계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조정하여 제공할 수 있는 법적 근거 마련 </a:t>
            </a:r>
            <a:endParaRPr lang="en-US" altLang="ko-KR" b="1" u="sng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살던 곳에서 계속 건강하게 살아갈 수 있도록</a:t>
            </a:r>
            <a:r>
              <a:rPr lang="en-US" altLang="ko-KR" dirty="0"/>
              <a:t>(Aging In Place) </a:t>
            </a:r>
            <a:r>
              <a:rPr lang="ko-KR" altLang="en-US" dirty="0"/>
              <a:t>이용자에게 필요한 보건의료</a:t>
            </a:r>
            <a:r>
              <a:rPr lang="en-US" altLang="ko-KR" dirty="0"/>
              <a:t>, </a:t>
            </a:r>
            <a:r>
              <a:rPr lang="ko-KR" altLang="en-US" dirty="0"/>
              <a:t>건강관리</a:t>
            </a:r>
            <a:r>
              <a:rPr lang="en-US" altLang="ko-KR" dirty="0"/>
              <a:t>, </a:t>
            </a:r>
            <a:r>
              <a:rPr lang="ko-KR" altLang="en-US" dirty="0"/>
              <a:t>요양</a:t>
            </a:r>
            <a:r>
              <a:rPr lang="en-US" altLang="ko-KR" dirty="0"/>
              <a:t>, </a:t>
            </a:r>
            <a:r>
              <a:rPr lang="ko-KR" altLang="en-US" dirty="0"/>
              <a:t>일상생활돌봄 </a:t>
            </a:r>
            <a:r>
              <a:rPr lang="ko-KR" altLang="en-US" u="sng" dirty="0"/>
              <a:t>등을 </a:t>
            </a:r>
            <a:r>
              <a:rPr lang="ko-KR" altLang="en-US" b="1" u="sng" dirty="0"/>
              <a:t>통합적으로 지원하는 시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군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구 중심의 연계 전달체계를 규정하는 것이 핵심</a:t>
            </a:r>
          </a:p>
          <a:p>
            <a:pPr lvl="2">
              <a:lnSpc>
                <a:spcPct val="150000"/>
              </a:lnSpc>
            </a:pPr>
            <a:r>
              <a:rPr lang="ko-KR" altLang="en-US" b="1" u="sng" dirty="0">
                <a:solidFill>
                  <a:srgbClr val="C00000"/>
                </a:solidFill>
              </a:rPr>
              <a:t>본격 시행을 앞두고 중앙 정부의 명확한 가이드라인 제시와 지원</a:t>
            </a:r>
            <a:r>
              <a:rPr lang="en-US" altLang="ko-KR" b="1" u="sng" dirty="0">
                <a:solidFill>
                  <a:srgbClr val="C00000"/>
                </a:solidFill>
              </a:rPr>
              <a:t>, </a:t>
            </a:r>
            <a:r>
              <a:rPr lang="ko-KR" altLang="en-US" b="1" u="sng" dirty="0">
                <a:solidFill>
                  <a:srgbClr val="C00000"/>
                </a:solidFill>
              </a:rPr>
              <a:t>각 지자체의 제도 시행을 위한 구체적 준비 필요</a:t>
            </a:r>
            <a:endParaRPr lang="en-US" altLang="ko-KR" b="1" u="sng" dirty="0">
              <a:solidFill>
                <a:srgbClr val="C00000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b="1" u="sng" dirty="0">
                <a:solidFill>
                  <a:srgbClr val="C00000"/>
                </a:solidFill>
              </a:rPr>
              <a:t>지역의 여건과 이해도 등에 따른 격차 발생 우려 </a:t>
            </a:r>
            <a:endParaRPr lang="en-US" altLang="ko-KR" b="1" u="sng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endParaRPr lang="en-US" altLang="ko-KR" b="1" u="sng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종전의 커뮤니티 케어 선도사업이 노인 등 돌봄이 필요한 자에 대하여 탈시설화를 통한 ‘지역사회’ 중심의 돌봄 제공을 주요 목적으로 하였다면</a:t>
            </a:r>
            <a:r>
              <a:rPr lang="en-US" altLang="ko-KR" dirty="0"/>
              <a:t>, </a:t>
            </a:r>
            <a:r>
              <a:rPr lang="ko-KR" altLang="en-US" u="sng" dirty="0"/>
              <a:t>현재 실시 중인 시범사업은 노인을 대상으로 하여 ‘의료</a:t>
            </a:r>
            <a:r>
              <a:rPr lang="en-US" altLang="ko-KR" u="sng" dirty="0"/>
              <a:t>-</a:t>
            </a:r>
            <a:r>
              <a:rPr lang="ko-KR" altLang="en-US" u="sng" dirty="0"/>
              <a:t>건강</a:t>
            </a:r>
            <a:r>
              <a:rPr lang="en-US" altLang="ko-KR" u="sng" dirty="0"/>
              <a:t>-</a:t>
            </a:r>
            <a:r>
              <a:rPr lang="ko-KR" altLang="en-US" u="sng" dirty="0"/>
              <a:t>요양</a:t>
            </a:r>
            <a:r>
              <a:rPr lang="en-US" altLang="ko-KR" u="sng" dirty="0"/>
              <a:t>-</a:t>
            </a:r>
            <a:r>
              <a:rPr lang="ko-KR" altLang="en-US" u="sng" dirty="0"/>
              <a:t>돌봄 등의 </a:t>
            </a:r>
            <a:r>
              <a:rPr lang="ko-KR" altLang="en-US" u="sng" dirty="0" err="1"/>
              <a:t>연계’가</a:t>
            </a:r>
            <a:r>
              <a:rPr lang="ko-KR" altLang="en-US" u="sng" dirty="0"/>
              <a:t> 핵심</a:t>
            </a:r>
            <a:r>
              <a:rPr lang="en-US" altLang="ko-KR" dirty="0"/>
              <a:t>(</a:t>
            </a:r>
            <a:r>
              <a:rPr lang="ko-KR" altLang="en-US" dirty="0" err="1"/>
              <a:t>장민선</a:t>
            </a:r>
            <a:r>
              <a:rPr lang="en-US" altLang="ko-KR" dirty="0"/>
              <a:t>, 2024)</a:t>
            </a:r>
          </a:p>
          <a:p>
            <a:pPr lvl="1">
              <a:lnSpc>
                <a:spcPct val="150000"/>
              </a:lnSpc>
            </a:pPr>
            <a:r>
              <a:rPr lang="ko-KR" altLang="en-US" b="1" dirty="0" err="1">
                <a:solidFill>
                  <a:schemeClr val="accent1">
                    <a:lumMod val="75000"/>
                  </a:schemeClr>
                </a:solidFill>
              </a:rPr>
              <a:t>돌봄통합지원법은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</a:rPr>
              <a:t> 법 그 자체로서 우리 사회가 나아가야 할 방향에 대한 선언적 의미 만이 아니라</a:t>
            </a:r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실제 지방자치단체의 업무와 지역사회 실천현장에까지 영향을 미치는 공식적 기준이자 관련 사업의 근거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b="1" u="sng" dirty="0" err="1">
                <a:solidFill>
                  <a:schemeClr val="accent1">
                    <a:lumMod val="75000"/>
                  </a:schemeClr>
                </a:solidFill>
              </a:rPr>
              <a:t>서동민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2025) 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endParaRPr lang="en-US" altLang="ko-KR" b="1" dirty="0"/>
          </a:p>
          <a:p>
            <a:pPr>
              <a:lnSpc>
                <a:spcPct val="150000"/>
              </a:lnSpc>
            </a:pPr>
            <a:endParaRPr lang="ko-KR" altLang="en-US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8229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4BBEE7-2126-D967-EB0C-7C57CDCC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676854E-3345-5624-0E35-37882EE98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94323DC-AA97-5633-3DFA-98CBB48EA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11</a:t>
            </a:fld>
            <a:endParaRPr lang="en-US" altLang="ko-KR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A04ACA8-EB11-535E-A381-14A1A05D63F3}"/>
              </a:ext>
            </a:extLst>
          </p:cNvPr>
          <p:cNvSpPr/>
          <p:nvPr/>
        </p:nvSpPr>
        <p:spPr bwMode="auto">
          <a:xfrm>
            <a:off x="175109" y="332656"/>
            <a:ext cx="12000656" cy="63963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AutoShape 11">
            <a:extLst>
              <a:ext uri="{FF2B5EF4-FFF2-40B4-BE49-F238E27FC236}">
                <a16:creationId xmlns:a16="http://schemas.microsoft.com/office/drawing/2014/main" id="{EDBAD6A1-1C71-D866-14B2-131953E76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046" y="558131"/>
            <a:ext cx="7920880" cy="5616937"/>
          </a:xfrm>
          <a:prstGeom prst="roundRect">
            <a:avLst>
              <a:gd name="adj" fmla="val 16759"/>
            </a:avLst>
          </a:prstGeom>
          <a:solidFill>
            <a:srgbClr val="184D5D">
              <a:alpha val="10196"/>
            </a:srgbClr>
          </a:solidFill>
          <a:ln w="952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ko-KR" altLang="en-US" sz="9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AutoShape 11">
            <a:extLst>
              <a:ext uri="{FF2B5EF4-FFF2-40B4-BE49-F238E27FC236}">
                <a16:creationId xmlns:a16="http://schemas.microsoft.com/office/drawing/2014/main" id="{822354D6-9C89-8A40-06DF-76A78606F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0683" y="650510"/>
            <a:ext cx="7227342" cy="2862027"/>
          </a:xfrm>
          <a:prstGeom prst="roundRect">
            <a:avLst>
              <a:gd name="adj" fmla="val 23419"/>
            </a:avLst>
          </a:prstGeom>
          <a:solidFill>
            <a:srgbClr val="184D5D">
              <a:alpha val="25098"/>
            </a:srgbClr>
          </a:solidFill>
          <a:ln w="952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ko-KR" altLang="en-US" sz="900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슬라이드 번호 개체 틀 3">
            <a:extLst>
              <a:ext uri="{FF2B5EF4-FFF2-40B4-BE49-F238E27FC236}">
                <a16:creationId xmlns:a16="http://schemas.microsoft.com/office/drawing/2014/main" id="{05DF8ADC-36C4-BB3F-CC84-C97865DEEB25}"/>
              </a:ext>
            </a:extLst>
          </p:cNvPr>
          <p:cNvSpPr txBox="1">
            <a:spLocks/>
          </p:cNvSpPr>
          <p:nvPr/>
        </p:nvSpPr>
        <p:spPr bwMode="gray">
          <a:xfrm>
            <a:off x="9364766" y="6148800"/>
            <a:ext cx="2844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rgbClr val="000000"/>
                </a:solidFill>
                <a:latin typeface="+mn-lt"/>
                <a:ea typeface="굴림" pitchFamily="50" charset="-127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677AA337-660F-462D-AF33-BCE484E030F0}" type="slidenum">
              <a:rPr lang="ko-KR" altLang="en-US" smtClean="0"/>
              <a:pPr/>
              <a:t>11</a:t>
            </a:fld>
            <a:endParaRPr lang="en-US" altLang="ko-KR"/>
          </a:p>
        </p:txBody>
      </p:sp>
      <p:sp>
        <p:nvSpPr>
          <p:cNvPr id="9" name="AutoShape 11">
            <a:extLst>
              <a:ext uri="{FF2B5EF4-FFF2-40B4-BE49-F238E27FC236}">
                <a16:creationId xmlns:a16="http://schemas.microsoft.com/office/drawing/2014/main" id="{EFCE7908-4FEB-8082-4B5F-A881ADA61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4558" y="148038"/>
            <a:ext cx="2714568" cy="360040"/>
          </a:xfrm>
          <a:prstGeom prst="roundRect">
            <a:avLst>
              <a:gd name="adj" fmla="val 16159"/>
            </a:avLst>
          </a:prstGeom>
          <a:solidFill>
            <a:srgbClr val="D6FF79">
              <a:alpha val="49020"/>
            </a:srgbClr>
          </a:solidFill>
          <a:ln w="1270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900" b="0" dirty="0">
                <a:latin typeface="휴먼모음T" pitchFamily="18" charset="-127"/>
                <a:ea typeface="휴먼모음T" pitchFamily="18" charset="-127"/>
              </a:rPr>
              <a:t>기본</a:t>
            </a:r>
            <a:r>
              <a:rPr lang="en-US" altLang="ko-KR" sz="900" b="0" dirty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900" b="0" dirty="0">
                <a:latin typeface="휴먼모음T" pitchFamily="18" charset="-127"/>
                <a:ea typeface="휴먼모음T" pitchFamily="18" charset="-127"/>
              </a:rPr>
              <a:t>일반</a:t>
            </a:r>
            <a:r>
              <a:rPr lang="en-US" altLang="ko-KR" sz="900" b="0" dirty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900" b="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AutoShape 11">
            <a:extLst>
              <a:ext uri="{FF2B5EF4-FFF2-40B4-BE49-F238E27FC236}">
                <a16:creationId xmlns:a16="http://schemas.microsoft.com/office/drawing/2014/main" id="{40059B60-8F8D-7C73-E0D4-19060977F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5952" y="148038"/>
            <a:ext cx="1721616" cy="360040"/>
          </a:xfrm>
          <a:prstGeom prst="roundRect">
            <a:avLst>
              <a:gd name="adj" fmla="val 16159"/>
            </a:avLst>
          </a:prstGeom>
          <a:solidFill>
            <a:srgbClr val="FBEC7D">
              <a:alpha val="49020"/>
            </a:srgbClr>
          </a:solidFill>
          <a:ln w="1270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900" b="0">
                <a:latin typeface="휴먼모음T" pitchFamily="18" charset="-127"/>
                <a:ea typeface="휴먼모음T" pitchFamily="18" charset="-127"/>
              </a:rPr>
              <a:t>급성기</a:t>
            </a:r>
            <a:endParaRPr lang="ko-KR" altLang="en-US" sz="900" b="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629446A8-7D40-65B5-CD53-60B2CC9E5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287" y="146454"/>
            <a:ext cx="1721616" cy="360040"/>
          </a:xfrm>
          <a:prstGeom prst="roundRect">
            <a:avLst>
              <a:gd name="adj" fmla="val 16159"/>
            </a:avLst>
          </a:prstGeom>
          <a:solidFill>
            <a:srgbClr val="FCD17C">
              <a:alpha val="49020"/>
            </a:srgbClr>
          </a:solidFill>
          <a:ln w="1270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900" b="0" err="1">
                <a:latin typeface="휴먼모음T" pitchFamily="18" charset="-127"/>
                <a:ea typeface="휴먼모음T" pitchFamily="18" charset="-127"/>
              </a:rPr>
              <a:t>아급성기</a:t>
            </a:r>
            <a:r>
              <a:rPr lang="en-US" altLang="ko-KR" sz="900" b="0" dirty="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900" b="0" dirty="0">
                <a:latin typeface="휴먼모음T" pitchFamily="18" charset="-127"/>
                <a:ea typeface="휴먼모음T" pitchFamily="18" charset="-127"/>
              </a:rPr>
              <a:t>회복기</a:t>
            </a:r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28E40C2D-89A4-B1D0-DD2D-34B23C39E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8622" y="146454"/>
            <a:ext cx="1721616" cy="360040"/>
          </a:xfrm>
          <a:prstGeom prst="roundRect">
            <a:avLst>
              <a:gd name="adj" fmla="val 16159"/>
            </a:avLst>
          </a:prstGeom>
          <a:solidFill>
            <a:srgbClr val="F7BC81">
              <a:alpha val="49020"/>
            </a:srgbClr>
          </a:solidFill>
          <a:ln w="1270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900" b="0">
                <a:latin typeface="휴먼모음T" pitchFamily="18" charset="-127"/>
                <a:ea typeface="휴먼모음T" pitchFamily="18" charset="-127"/>
              </a:rPr>
              <a:t>만성기</a:t>
            </a:r>
            <a:endParaRPr lang="ko-KR" altLang="en-US" sz="900" b="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78474BBF-BCED-A455-B8CE-F83A00DCC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7064" y="146454"/>
            <a:ext cx="1721616" cy="360040"/>
          </a:xfrm>
          <a:prstGeom prst="roundRect">
            <a:avLst>
              <a:gd name="adj" fmla="val 16159"/>
            </a:avLst>
          </a:prstGeom>
          <a:solidFill>
            <a:srgbClr val="FB8F7D">
              <a:alpha val="49020"/>
            </a:srgbClr>
          </a:solidFill>
          <a:ln w="12700">
            <a:solidFill>
              <a:schemeClr val="bg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900" b="0" dirty="0" err="1">
                <a:latin typeface="휴먼모음T" pitchFamily="18" charset="-127"/>
                <a:ea typeface="휴먼모음T" pitchFamily="18" charset="-127"/>
              </a:rPr>
              <a:t>생애말기</a:t>
            </a:r>
            <a:endParaRPr lang="ko-KR" altLang="en-US" sz="900" b="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AutoShape 11">
            <a:extLst>
              <a:ext uri="{FF2B5EF4-FFF2-40B4-BE49-F238E27FC236}">
                <a16:creationId xmlns:a16="http://schemas.microsoft.com/office/drawing/2014/main" id="{DF6B7646-4C3C-0E2A-B148-E55EB84CC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2477" y="580086"/>
            <a:ext cx="2771809" cy="5696414"/>
          </a:xfrm>
          <a:prstGeom prst="roundRect">
            <a:avLst>
              <a:gd name="adj" fmla="val 2800"/>
            </a:avLst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AutoShape 8">
            <a:extLst>
              <a:ext uri="{FF2B5EF4-FFF2-40B4-BE49-F238E27FC236}">
                <a16:creationId xmlns:a16="http://schemas.microsoft.com/office/drawing/2014/main" id="{FEEB3F22-8C8F-19AB-2FA3-8E9183A7B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421" y="2182419"/>
            <a:ext cx="1008112" cy="792088"/>
          </a:xfrm>
          <a:prstGeom prst="roundRect">
            <a:avLst>
              <a:gd name="adj" fmla="val 5821"/>
            </a:avLst>
          </a:prstGeom>
          <a:solidFill>
            <a:srgbClr val="FBEC7D"/>
          </a:solidFill>
          <a:ln w="3810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요양</a:t>
            </a:r>
            <a:r>
              <a:rPr lang="en-US" altLang="ko-KR" sz="12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2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돌봄</a:t>
            </a:r>
            <a:endParaRPr lang="ko-KR" altLang="en-US" sz="1100" b="0" dirty="0">
              <a:solidFill>
                <a:schemeClr val="tx2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AutoShape 8">
            <a:extLst>
              <a:ext uri="{FF2B5EF4-FFF2-40B4-BE49-F238E27FC236}">
                <a16:creationId xmlns:a16="http://schemas.microsoft.com/office/drawing/2014/main" id="{320B64EA-18E2-3609-5357-36C8D1333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950" y="686548"/>
            <a:ext cx="1008112" cy="792088"/>
          </a:xfrm>
          <a:prstGeom prst="roundRect">
            <a:avLst>
              <a:gd name="adj" fmla="val 5821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보건</a:t>
            </a:r>
            <a:r>
              <a:rPr lang="en-US" altLang="ko-KR" sz="12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2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의료</a:t>
            </a:r>
            <a:endParaRPr lang="ko-KR" altLang="en-US" sz="1100" b="0" dirty="0">
              <a:solidFill>
                <a:schemeClr val="tx2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7FCFD24E-D04D-6B9E-9064-6332F2997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9338" y="3314806"/>
            <a:ext cx="9078405" cy="238374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치매안심센터 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치매조기검진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치매환자 등록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치매예방관리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맞춤형 사례관리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치매환자쉼터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가족 및 보호자 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치매치료관리비 지원 등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치매안심병원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(BPSD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대응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복귀지원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3F5F04DF-F787-F785-341A-FF937B247229}"/>
              </a:ext>
            </a:extLst>
          </p:cNvPr>
          <p:cNvCxnSpPr/>
          <p:nvPr/>
        </p:nvCxnSpPr>
        <p:spPr bwMode="auto">
          <a:xfrm>
            <a:off x="1155854" y="2090670"/>
            <a:ext cx="102528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D0CE81CA-09EB-8660-B3CF-8F13DFC74FEE}"/>
              </a:ext>
            </a:extLst>
          </p:cNvPr>
          <p:cNvCxnSpPr/>
          <p:nvPr/>
        </p:nvCxnSpPr>
        <p:spPr bwMode="auto">
          <a:xfrm>
            <a:off x="1180024" y="3602838"/>
            <a:ext cx="102528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21A3D5DD-697D-DAEA-80A5-0CE48A978AC6}"/>
              </a:ext>
            </a:extLst>
          </p:cNvPr>
          <p:cNvCxnSpPr/>
          <p:nvPr/>
        </p:nvCxnSpPr>
        <p:spPr bwMode="auto">
          <a:xfrm>
            <a:off x="1155854" y="5042998"/>
            <a:ext cx="102528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339998FB-2399-E314-145D-533BB872C0B0}"/>
              </a:ext>
            </a:extLst>
          </p:cNvPr>
          <p:cNvCxnSpPr/>
          <p:nvPr/>
        </p:nvCxnSpPr>
        <p:spPr bwMode="auto">
          <a:xfrm>
            <a:off x="1168166" y="6121552"/>
            <a:ext cx="102528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AutoShape 11">
            <a:extLst>
              <a:ext uri="{FF2B5EF4-FFF2-40B4-BE49-F238E27FC236}">
                <a16:creationId xmlns:a16="http://schemas.microsoft.com/office/drawing/2014/main" id="{91AB5DFE-C9B2-C3D0-0F94-33ECA3432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793" y="1156877"/>
            <a:ext cx="8109686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방문건강관리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AutoShape 11">
            <a:extLst>
              <a:ext uri="{FF2B5EF4-FFF2-40B4-BE49-F238E27FC236}">
                <a16:creationId xmlns:a16="http://schemas.microsoft.com/office/drawing/2014/main" id="{79697BCD-D05E-B6CB-E6D6-C806CCAFA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5775" y="2581545"/>
            <a:ext cx="3634736" cy="197730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노인맞춤돌봄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일상생활지원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특화서비스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AutoShape 11">
            <a:extLst>
              <a:ext uri="{FF2B5EF4-FFF2-40B4-BE49-F238E27FC236}">
                <a16:creationId xmlns:a16="http://schemas.microsoft.com/office/drawing/2014/main" id="{D7A10B1D-CEF6-F145-28C9-7B4B9BD2B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1654" y="2306694"/>
            <a:ext cx="4291196" cy="480885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노인장기요양보험 장기요양급여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방문요양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방문목욕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방문간호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야간보호</a:t>
            </a:r>
            <a:endParaRPr lang="en-US" altLang="ko-KR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l"/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단기보호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/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노인요양시설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노인요양공동생활가정 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복지용구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</a:p>
          <a:p>
            <a:pPr algn="l"/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이용지원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가족상담 지원 </a:t>
            </a: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06A139F8-BFEE-4CF8-2433-D95BE85F0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196" y="662922"/>
            <a:ext cx="666039" cy="5137132"/>
          </a:xfrm>
          <a:prstGeom prst="roundRect">
            <a:avLst>
              <a:gd name="adj" fmla="val 13045"/>
            </a:avLst>
          </a:prstGeom>
          <a:solidFill>
            <a:srgbClr val="FFFFCC"/>
          </a:solidFill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0" dirty="0">
                <a:latin typeface="휴먼모음T" pitchFamily="18" charset="-127"/>
                <a:ea typeface="휴먼모음T" pitchFamily="18" charset="-127"/>
              </a:rPr>
              <a:t>노인</a:t>
            </a:r>
            <a:endParaRPr lang="en-US" altLang="ko-KR" sz="1200" b="0" dirty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200" b="0" dirty="0">
                <a:latin typeface="휴먼모음T" pitchFamily="18" charset="-127"/>
                <a:ea typeface="휴먼모음T" pitchFamily="18" charset="-127"/>
              </a:rPr>
              <a:t>/</a:t>
            </a:r>
          </a:p>
          <a:p>
            <a:pPr algn="ctr"/>
            <a:r>
              <a:rPr lang="ko-KR" altLang="en-US" sz="1200" b="0" dirty="0">
                <a:latin typeface="휴먼모음T" pitchFamily="18" charset="-127"/>
                <a:ea typeface="휴먼모음T" pitchFamily="18" charset="-127"/>
              </a:rPr>
              <a:t>가족</a:t>
            </a:r>
          </a:p>
        </p:txBody>
      </p:sp>
      <p:sp>
        <p:nvSpPr>
          <p:cNvPr id="26" name="AutoShape 11">
            <a:extLst>
              <a:ext uri="{FF2B5EF4-FFF2-40B4-BE49-F238E27FC236}">
                <a16:creationId xmlns:a16="http://schemas.microsoft.com/office/drawing/2014/main" id="{588C88A7-DCF3-F18E-17C8-75D2194BA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1997" y="2860428"/>
            <a:ext cx="6971083" cy="197730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재가노인지원서비스</a:t>
            </a:r>
          </a:p>
        </p:txBody>
      </p:sp>
      <p:sp>
        <p:nvSpPr>
          <p:cNvPr id="27" name="AutoShape 11">
            <a:extLst>
              <a:ext uri="{FF2B5EF4-FFF2-40B4-BE49-F238E27FC236}">
                <a16:creationId xmlns:a16="http://schemas.microsoft.com/office/drawing/2014/main" id="{4E801EA7-9270-E81B-8644-74BBB2341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4418" y="654389"/>
            <a:ext cx="3052025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요양병원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요양병원퇴원환자지원사업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AutoShape 11">
            <a:extLst>
              <a:ext uri="{FF2B5EF4-FFF2-40B4-BE49-F238E27FC236}">
                <a16:creationId xmlns:a16="http://schemas.microsoft.com/office/drawing/2014/main" id="{86417452-D9E3-A038-F600-2C44ED168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184" y="659821"/>
            <a:ext cx="4605719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병원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종합병원</a:t>
            </a:r>
          </a:p>
        </p:txBody>
      </p:sp>
      <p:sp>
        <p:nvSpPr>
          <p:cNvPr id="29" name="AutoShape 11">
            <a:extLst>
              <a:ext uri="{FF2B5EF4-FFF2-40B4-BE49-F238E27FC236}">
                <a16:creationId xmlns:a16="http://schemas.microsoft.com/office/drawing/2014/main" id="{1CA528FB-FCDC-30E0-E453-281FA3FC3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095" y="654389"/>
            <a:ext cx="1345132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>
                <a:latin typeface="맑은 고딕" panose="020B0503020000020004" pitchFamily="50" charset="-127"/>
                <a:ea typeface="맑은 고딕" panose="020B0503020000020004" pitchFamily="50" charset="-127"/>
              </a:rPr>
              <a:t>재활병원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AutoShape 11">
            <a:extLst>
              <a:ext uri="{FF2B5EF4-FFF2-40B4-BE49-F238E27FC236}">
                <a16:creationId xmlns:a16="http://schemas.microsoft.com/office/drawing/2014/main" id="{7F4726DE-D3CB-4EC3-2C66-2BA7A151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3868" y="1458541"/>
            <a:ext cx="2599593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노인건강검진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노인실명예방사업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AutoShape 11">
            <a:extLst>
              <a:ext uri="{FF2B5EF4-FFF2-40B4-BE49-F238E27FC236}">
                <a16:creationId xmlns:a16="http://schemas.microsoft.com/office/drawing/2014/main" id="{EA67994F-527D-737D-7C12-509131576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3868" y="1748173"/>
            <a:ext cx="2599593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백세노인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건강교실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건보공단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AutoShape 11">
            <a:extLst>
              <a:ext uri="{FF2B5EF4-FFF2-40B4-BE49-F238E27FC236}">
                <a16:creationId xmlns:a16="http://schemas.microsoft.com/office/drawing/2014/main" id="{012819D1-43CF-A074-0221-3866C8BEF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8803" y="2313923"/>
            <a:ext cx="3651588" cy="197730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노인맞춤돌봄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안전지원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사회참여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생활교육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연계서비스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AutoShape 11">
            <a:extLst>
              <a:ext uri="{FF2B5EF4-FFF2-40B4-BE49-F238E27FC236}">
                <a16:creationId xmlns:a16="http://schemas.microsoft.com/office/drawing/2014/main" id="{6328D432-BA2F-3FA0-B474-5E5EA709F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1654" y="902733"/>
            <a:ext cx="3636866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재택의료센터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장기요양인정자 대상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AutoShape 11">
            <a:extLst>
              <a:ext uri="{FF2B5EF4-FFF2-40B4-BE49-F238E27FC236}">
                <a16:creationId xmlns:a16="http://schemas.microsoft.com/office/drawing/2014/main" id="{A9F22346-4A92-A85A-5ACF-F4085BD0B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185" y="893960"/>
            <a:ext cx="4798668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일차의료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방문진료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35" name="AutoShape 11">
            <a:extLst>
              <a:ext uri="{FF2B5EF4-FFF2-40B4-BE49-F238E27FC236}">
                <a16:creationId xmlns:a16="http://schemas.microsoft.com/office/drawing/2014/main" id="{0C8FC177-5BFD-A2BA-FC20-3E7D1BDEE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5677" y="1458541"/>
            <a:ext cx="4766738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 무릎인공관절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수술지원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AutoShape 11">
            <a:extLst>
              <a:ext uri="{FF2B5EF4-FFF2-40B4-BE49-F238E27FC236}">
                <a16:creationId xmlns:a16="http://schemas.microsoft.com/office/drawing/2014/main" id="{460EB865-CA19-DBD8-147A-3BEEAA18E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148" y="3101849"/>
            <a:ext cx="6306596" cy="166140"/>
          </a:xfrm>
          <a:prstGeom prst="roundRect">
            <a:avLst>
              <a:gd name="adj" fmla="val 10744"/>
            </a:avLst>
          </a:prstGeom>
          <a:solidFill>
            <a:srgbClr val="FBEC7D">
              <a:alpha val="6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긴급가사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간병지원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AutoShape 8">
            <a:extLst>
              <a:ext uri="{FF2B5EF4-FFF2-40B4-BE49-F238E27FC236}">
                <a16:creationId xmlns:a16="http://schemas.microsoft.com/office/drawing/2014/main" id="{AAEB5410-80F5-0BE3-0848-9DF0B1E2F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179" y="3757724"/>
            <a:ext cx="1008112" cy="792088"/>
          </a:xfrm>
          <a:prstGeom prst="roundRect">
            <a:avLst>
              <a:gd name="adj" fmla="val 5821"/>
            </a:avLst>
          </a:prstGeom>
          <a:solidFill>
            <a:srgbClr val="D6FF79"/>
          </a:solidFill>
          <a:ln w="3810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여가</a:t>
            </a:r>
            <a:r>
              <a:rPr lang="en-US" altLang="ko-KR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안전</a:t>
            </a:r>
          </a:p>
        </p:txBody>
      </p:sp>
      <p:sp>
        <p:nvSpPr>
          <p:cNvPr id="38" name="AutoShape 8">
            <a:extLst>
              <a:ext uri="{FF2B5EF4-FFF2-40B4-BE49-F238E27FC236}">
                <a16:creationId xmlns:a16="http://schemas.microsoft.com/office/drawing/2014/main" id="{AE61DC1C-C948-0A04-6228-A61F4F670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948" y="5116805"/>
            <a:ext cx="1008112" cy="792088"/>
          </a:xfrm>
          <a:prstGeom prst="roundRect">
            <a:avLst>
              <a:gd name="adj" fmla="val 5821"/>
            </a:avLst>
          </a:prstGeom>
          <a:solidFill>
            <a:srgbClr val="7030A0">
              <a:alpha val="41961"/>
            </a:srgbClr>
          </a:solidFill>
          <a:ln w="38100">
            <a:solidFill>
              <a:schemeClr val="tx2">
                <a:lumMod val="75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생활</a:t>
            </a:r>
            <a:r>
              <a:rPr lang="en-US" altLang="ko-KR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00" b="0" dirty="0">
                <a:solidFill>
                  <a:schemeClr val="tx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소득</a:t>
            </a:r>
          </a:p>
        </p:txBody>
      </p:sp>
      <p:sp>
        <p:nvSpPr>
          <p:cNvPr id="39" name="AutoShape 11">
            <a:extLst>
              <a:ext uri="{FF2B5EF4-FFF2-40B4-BE49-F238E27FC236}">
                <a16:creationId xmlns:a16="http://schemas.microsoft.com/office/drawing/2014/main" id="{0B474E5B-754C-518E-D10F-655DF29CE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7572" y="5100278"/>
            <a:ext cx="2656714" cy="197730"/>
          </a:xfrm>
          <a:prstGeom prst="roundRect">
            <a:avLst>
              <a:gd name="adj" fmla="val 10744"/>
            </a:avLst>
          </a:prstGeom>
          <a:solidFill>
            <a:srgbClr val="7030A0">
              <a:alpha val="7843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>
                <a:latin typeface="맑은 고딕" panose="020B0503020000020004" pitchFamily="50" charset="-127"/>
                <a:ea typeface="맑은 고딕" panose="020B0503020000020004" pitchFamily="50" charset="-127"/>
              </a:rPr>
              <a:t>노인일자리 및 사회활동지원사업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AutoShape 11">
            <a:extLst>
              <a:ext uri="{FF2B5EF4-FFF2-40B4-BE49-F238E27FC236}">
                <a16:creationId xmlns:a16="http://schemas.microsoft.com/office/drawing/2014/main" id="{B1246440-A3AE-CC95-3D8B-6494E99BF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8802" y="3693140"/>
            <a:ext cx="2647722" cy="197730"/>
          </a:xfrm>
          <a:prstGeom prst="roundRect">
            <a:avLst>
              <a:gd name="adj" fmla="val 10744"/>
            </a:avLst>
          </a:prstGeom>
          <a:solidFill>
            <a:srgbClr val="D6FF79">
              <a:alpha val="54902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>
                <a:latin typeface="맑은 고딕" panose="020B0503020000020004" pitchFamily="50" charset="-127"/>
                <a:ea typeface="맑은 고딕" panose="020B0503020000020004" pitchFamily="50" charset="-127"/>
              </a:rPr>
              <a:t>경로당 운영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AutoShape 11">
            <a:extLst>
              <a:ext uri="{FF2B5EF4-FFF2-40B4-BE49-F238E27FC236}">
                <a16:creationId xmlns:a16="http://schemas.microsoft.com/office/drawing/2014/main" id="{B5641A79-9B38-B154-8867-430B37FCE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8804" y="3950784"/>
            <a:ext cx="2651144" cy="197730"/>
          </a:xfrm>
          <a:prstGeom prst="roundRect">
            <a:avLst>
              <a:gd name="adj" fmla="val 10744"/>
            </a:avLst>
          </a:prstGeom>
          <a:solidFill>
            <a:srgbClr val="D6FF79">
              <a:alpha val="54902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노인복지관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노인교실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AutoShape 11">
            <a:extLst>
              <a:ext uri="{FF2B5EF4-FFF2-40B4-BE49-F238E27FC236}">
                <a16:creationId xmlns:a16="http://schemas.microsoft.com/office/drawing/2014/main" id="{66D8B46C-5592-4EDF-1F78-A81C431D3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084" y="5334152"/>
            <a:ext cx="9017658" cy="197730"/>
          </a:xfrm>
          <a:prstGeom prst="roundRect">
            <a:avLst>
              <a:gd name="adj" fmla="val 10744"/>
            </a:avLst>
          </a:prstGeom>
          <a:solidFill>
            <a:srgbClr val="7030A0">
              <a:alpha val="7843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양로시설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노인공동생활가정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노인복지주택 등</a:t>
            </a:r>
          </a:p>
        </p:txBody>
      </p:sp>
      <p:sp>
        <p:nvSpPr>
          <p:cNvPr id="43" name="AutoShape 11">
            <a:extLst>
              <a:ext uri="{FF2B5EF4-FFF2-40B4-BE49-F238E27FC236}">
                <a16:creationId xmlns:a16="http://schemas.microsoft.com/office/drawing/2014/main" id="{6529589B-2242-CB57-DFA7-1FC64E69D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8804" y="4210608"/>
            <a:ext cx="9087639" cy="197730"/>
          </a:xfrm>
          <a:prstGeom prst="roundRect">
            <a:avLst>
              <a:gd name="adj" fmla="val 10744"/>
            </a:avLst>
          </a:prstGeom>
          <a:solidFill>
            <a:srgbClr val="D6FF79">
              <a:alpha val="54902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노인보호전문기관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학대피해노인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전용쉼터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AutoShape 11">
            <a:extLst>
              <a:ext uri="{FF2B5EF4-FFF2-40B4-BE49-F238E27FC236}">
                <a16:creationId xmlns:a16="http://schemas.microsoft.com/office/drawing/2014/main" id="{B2814A02-F54D-EDEE-3FB3-7B49A36CE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1808" y="6102747"/>
            <a:ext cx="2998023" cy="197730"/>
          </a:xfrm>
          <a:prstGeom prst="roundRect">
            <a:avLst>
              <a:gd name="adj" fmla="val 10744"/>
            </a:avLst>
          </a:prstGeom>
          <a:solidFill>
            <a:srgbClr val="F5FBFD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결식 우려 노인 무료급식 지원</a:t>
            </a:r>
          </a:p>
        </p:txBody>
      </p:sp>
      <p:sp>
        <p:nvSpPr>
          <p:cNvPr id="45" name="AutoShape 11">
            <a:extLst>
              <a:ext uri="{FF2B5EF4-FFF2-40B4-BE49-F238E27FC236}">
                <a16:creationId xmlns:a16="http://schemas.microsoft.com/office/drawing/2014/main" id="{9F510397-3005-9843-CD35-88B71CCF4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5049" y="5853380"/>
            <a:ext cx="9010171" cy="197730"/>
          </a:xfrm>
          <a:prstGeom prst="roundRect">
            <a:avLst>
              <a:gd name="adj" fmla="val 10744"/>
            </a:avLst>
          </a:prstGeom>
          <a:solidFill>
            <a:srgbClr val="7030A0">
              <a:alpha val="7843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>
                <a:latin typeface="맑은 고딕" panose="020B0503020000020004" pitchFamily="50" charset="-127"/>
                <a:ea typeface="맑은 고딕" panose="020B0503020000020004" pitchFamily="50" charset="-127"/>
              </a:rPr>
              <a:t>기초연금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AutoShape 11">
            <a:extLst>
              <a:ext uri="{FF2B5EF4-FFF2-40B4-BE49-F238E27FC236}">
                <a16:creationId xmlns:a16="http://schemas.microsoft.com/office/drawing/2014/main" id="{E8853071-456B-5095-0102-32FDF69CE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2830" y="4456562"/>
            <a:ext cx="9098162" cy="197730"/>
          </a:xfrm>
          <a:prstGeom prst="roundRect">
            <a:avLst>
              <a:gd name="adj" fmla="val 10744"/>
            </a:avLst>
          </a:prstGeom>
          <a:solidFill>
            <a:srgbClr val="D6FF79">
              <a:alpha val="54902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고독사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예방 및 관리 시범사업</a:t>
            </a:r>
          </a:p>
        </p:txBody>
      </p:sp>
      <p:sp>
        <p:nvSpPr>
          <p:cNvPr id="47" name="AutoShape 11">
            <a:extLst>
              <a:ext uri="{FF2B5EF4-FFF2-40B4-BE49-F238E27FC236}">
                <a16:creationId xmlns:a16="http://schemas.microsoft.com/office/drawing/2014/main" id="{4DD742AC-91F9-CD80-296D-1D0254F89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1089" y="4701252"/>
            <a:ext cx="6673637" cy="197730"/>
          </a:xfrm>
          <a:prstGeom prst="roundRect">
            <a:avLst>
              <a:gd name="adj" fmla="val 10744"/>
            </a:avLst>
          </a:prstGeom>
          <a:solidFill>
            <a:srgbClr val="D6FF79">
              <a:alpha val="54902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지역사회서비스 투자 사업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노인 대상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85FBFBF-708F-4902-BDD2-1952DF6E479E}"/>
              </a:ext>
            </a:extLst>
          </p:cNvPr>
          <p:cNvSpPr/>
          <p:nvPr/>
        </p:nvSpPr>
        <p:spPr>
          <a:xfrm>
            <a:off x="2244558" y="6126646"/>
            <a:ext cx="9208440" cy="24873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6">
                  <a:lumMod val="75000"/>
                </a:schemeClr>
              </a:gs>
              <a:gs pos="5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AutoShape 11">
            <a:extLst>
              <a:ext uri="{FF2B5EF4-FFF2-40B4-BE49-F238E27FC236}">
                <a16:creationId xmlns:a16="http://schemas.microsoft.com/office/drawing/2014/main" id="{76735700-E01C-6219-61C1-39C3E2A13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5074" y="6077236"/>
            <a:ext cx="1281105" cy="360938"/>
          </a:xfrm>
          <a:prstGeom prst="roundRect">
            <a:avLst>
              <a:gd name="adj" fmla="val 10744"/>
            </a:avLst>
          </a:prstGeom>
          <a:noFill/>
          <a:ln w="952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예방</a:t>
            </a:r>
          </a:p>
        </p:txBody>
      </p:sp>
      <p:sp>
        <p:nvSpPr>
          <p:cNvPr id="50" name="AutoShape 11">
            <a:extLst>
              <a:ext uri="{FF2B5EF4-FFF2-40B4-BE49-F238E27FC236}">
                <a16:creationId xmlns:a16="http://schemas.microsoft.com/office/drawing/2014/main" id="{0F7BD614-895B-8C0E-8170-263EAE07B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6920" y="6051110"/>
            <a:ext cx="1281105" cy="360938"/>
          </a:xfrm>
          <a:prstGeom prst="roundRect">
            <a:avLst>
              <a:gd name="adj" fmla="val 10744"/>
            </a:avLst>
          </a:prstGeom>
          <a:noFill/>
          <a:ln w="952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돌봄</a:t>
            </a:r>
          </a:p>
        </p:txBody>
      </p:sp>
      <p:sp>
        <p:nvSpPr>
          <p:cNvPr id="51" name="AutoShape 11">
            <a:extLst>
              <a:ext uri="{FF2B5EF4-FFF2-40B4-BE49-F238E27FC236}">
                <a16:creationId xmlns:a16="http://schemas.microsoft.com/office/drawing/2014/main" id="{FBC39E5C-118B-7A59-560A-35ACB87E4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0646" y="6071537"/>
            <a:ext cx="1281105" cy="376385"/>
          </a:xfrm>
          <a:prstGeom prst="roundRect">
            <a:avLst>
              <a:gd name="adj" fmla="val 10744"/>
            </a:avLst>
          </a:prstGeom>
          <a:noFill/>
          <a:ln w="9525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0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치료</a:t>
            </a:r>
            <a:endParaRPr lang="ko-KR" altLang="en-US" sz="1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2" name="AutoShape 11">
            <a:extLst>
              <a:ext uri="{FF2B5EF4-FFF2-40B4-BE49-F238E27FC236}">
                <a16:creationId xmlns:a16="http://schemas.microsoft.com/office/drawing/2014/main" id="{A10025B3-4AE9-A92B-AF6D-C6974479F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084" y="5590984"/>
            <a:ext cx="9017658" cy="197730"/>
          </a:xfrm>
          <a:prstGeom prst="roundRect">
            <a:avLst>
              <a:gd name="adj" fmla="val 10744"/>
            </a:avLst>
          </a:prstGeom>
          <a:solidFill>
            <a:srgbClr val="7030A0">
              <a:alpha val="7843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주거 환경 개선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집수리 지원 </a:t>
            </a:r>
          </a:p>
        </p:txBody>
      </p:sp>
      <p:sp>
        <p:nvSpPr>
          <p:cNvPr id="53" name="내용 개체 틀 2">
            <a:extLst>
              <a:ext uri="{FF2B5EF4-FFF2-40B4-BE49-F238E27FC236}">
                <a16:creationId xmlns:a16="http://schemas.microsoft.com/office/drawing/2014/main" id="{D8C8307E-AC92-85D3-72B5-302C1CD4CD18}"/>
              </a:ext>
            </a:extLst>
          </p:cNvPr>
          <p:cNvSpPr txBox="1">
            <a:spLocks/>
          </p:cNvSpPr>
          <p:nvPr/>
        </p:nvSpPr>
        <p:spPr bwMode="gray">
          <a:xfrm>
            <a:off x="579790" y="6419443"/>
            <a:ext cx="1084120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2pPr>
            <a:lvl3pPr marL="11430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3pPr>
            <a:lvl4pPr marL="16002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4pPr>
            <a:lvl5pPr marL="20574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ko-KR" altLang="en-US" sz="1050" kern="0" dirty="0"/>
              <a:t>주</a:t>
            </a:r>
            <a:r>
              <a:rPr lang="en-US" altLang="ko-KR" sz="1050" kern="0" dirty="0"/>
              <a:t>: WHO</a:t>
            </a:r>
            <a:r>
              <a:rPr lang="ko-KR" altLang="en-US" sz="1050" kern="0" dirty="0"/>
              <a:t> </a:t>
            </a:r>
            <a:r>
              <a:rPr lang="en-US" altLang="ko-KR" sz="1050" kern="0" dirty="0"/>
              <a:t>Health Aging  Model(2015) </a:t>
            </a:r>
            <a:r>
              <a:rPr lang="ko-KR" altLang="en-US" sz="1050" kern="0" dirty="0"/>
              <a:t>기반으로</a:t>
            </a:r>
            <a:r>
              <a:rPr lang="en-US" altLang="ko-KR" sz="1050" kern="0" dirty="0"/>
              <a:t> </a:t>
            </a:r>
            <a:r>
              <a:rPr lang="ko-KR" altLang="en-US" sz="1050" kern="0" dirty="0"/>
              <a:t>우리 제도 및 사업을 연결하여 작성</a:t>
            </a:r>
            <a:r>
              <a:rPr lang="en-US" altLang="ko-KR" sz="1050" kern="0" dirty="0"/>
              <a:t>(</a:t>
            </a:r>
            <a:r>
              <a:rPr lang="ko-KR" altLang="en-US" sz="1050" kern="0" dirty="0" err="1"/>
              <a:t>서동민</a:t>
            </a:r>
            <a:r>
              <a:rPr lang="en-US" altLang="ko-KR" sz="1050" kern="0" dirty="0"/>
              <a:t>, 2023)</a:t>
            </a:r>
            <a:r>
              <a:rPr lang="ko-KR" altLang="en-US" sz="1050" kern="0" dirty="0"/>
              <a:t> </a:t>
            </a:r>
            <a:endParaRPr lang="en-US" altLang="ko-KR" sz="1050" kern="0" dirty="0"/>
          </a:p>
          <a:p>
            <a:endParaRPr lang="en-US" altLang="ko-KR" sz="1050" kern="0" dirty="0"/>
          </a:p>
          <a:p>
            <a:endParaRPr lang="ko-KR" altLang="en-US" sz="1050" kern="0" dirty="0"/>
          </a:p>
        </p:txBody>
      </p:sp>
      <p:sp>
        <p:nvSpPr>
          <p:cNvPr id="54" name="AutoShape 11">
            <a:extLst>
              <a:ext uri="{FF2B5EF4-FFF2-40B4-BE49-F238E27FC236}">
                <a16:creationId xmlns:a16="http://schemas.microsoft.com/office/drawing/2014/main" id="{058B67AB-BE53-3751-5733-9D7F72272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3284" y="2006705"/>
            <a:ext cx="6971083" cy="225082"/>
          </a:xfrm>
          <a:prstGeom prst="roundRect">
            <a:avLst>
              <a:gd name="adj" fmla="val 23419"/>
            </a:avLst>
          </a:prstGeom>
          <a:solidFill>
            <a:schemeClr val="accent2">
              <a:lumMod val="50000"/>
              <a:alpha val="60000"/>
            </a:scheme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0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지역사회통합돌봄</a:t>
            </a:r>
            <a:r>
              <a:rPr lang="en-US" altLang="ko-KR" sz="10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dirty="0" err="1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돌봄통합지원</a:t>
            </a:r>
            <a:r>
              <a:rPr lang="en-US" altLang="ko-KR" sz="10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dirty="0" err="1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커뮤니티케어</a:t>
            </a:r>
            <a:r>
              <a:rPr lang="ko-KR" altLang="en-US" sz="1000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사업 </a:t>
            </a:r>
          </a:p>
        </p:txBody>
      </p:sp>
    </p:spTree>
    <p:extLst>
      <p:ext uri="{BB962C8B-B14F-4D97-AF65-F5344CB8AC3E}">
        <p14:creationId xmlns:p14="http://schemas.microsoft.com/office/powerpoint/2010/main" val="2940181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패러다임 및 정책 변화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34164" y="1712479"/>
            <a:ext cx="10798224" cy="2964752"/>
          </a:xfrm>
        </p:spPr>
        <p:txBody>
          <a:bodyPr/>
          <a:lstStyle/>
          <a:p>
            <a:r>
              <a:rPr lang="ko-KR" altLang="en-US" dirty="0"/>
              <a:t>관점</a:t>
            </a:r>
            <a:r>
              <a:rPr lang="en-US" altLang="ko-KR" dirty="0"/>
              <a:t>(</a:t>
            </a:r>
            <a:r>
              <a:rPr lang="ko-KR" altLang="en-US" dirty="0"/>
              <a:t>시대</a:t>
            </a:r>
            <a:r>
              <a:rPr lang="en-US" altLang="ko-KR" dirty="0"/>
              <a:t>)</a:t>
            </a:r>
            <a:r>
              <a:rPr lang="ko-KR" altLang="en-US" dirty="0"/>
              <a:t>의 변화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lvl="1"/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12</a:t>
            </a:fld>
            <a:endParaRPr lang="en-US" altLang="ko-KR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943F8748-0F2E-6FE8-92E5-172B88ACE8C3}"/>
              </a:ext>
            </a:extLst>
          </p:cNvPr>
          <p:cNvGrpSpPr/>
          <p:nvPr/>
        </p:nvGrpSpPr>
        <p:grpSpPr>
          <a:xfrm>
            <a:off x="1063671" y="2823891"/>
            <a:ext cx="6434639" cy="1699022"/>
            <a:chOff x="4727598" y="5667553"/>
            <a:chExt cx="3328807" cy="836382"/>
          </a:xfrm>
        </p:grpSpPr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F5417CC6-B103-5D84-FB04-2A2F6A999604}"/>
                </a:ext>
              </a:extLst>
            </p:cNvPr>
            <p:cNvSpPr/>
            <p:nvPr/>
          </p:nvSpPr>
          <p:spPr>
            <a:xfrm>
              <a:off x="5916997" y="5667553"/>
              <a:ext cx="883425" cy="83638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DCFE2616-50E0-B533-BCBF-5AC190D57883}"/>
                </a:ext>
              </a:extLst>
            </p:cNvPr>
            <p:cNvSpPr/>
            <p:nvPr/>
          </p:nvSpPr>
          <p:spPr>
            <a:xfrm>
              <a:off x="4727598" y="5667553"/>
              <a:ext cx="883425" cy="83638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76B2CDEE-B87F-E81F-BA58-E7B69AF13220}"/>
                </a:ext>
              </a:extLst>
            </p:cNvPr>
            <p:cNvSpPr/>
            <p:nvPr/>
          </p:nvSpPr>
          <p:spPr>
            <a:xfrm>
              <a:off x="7172980" y="5667553"/>
              <a:ext cx="883425" cy="83638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F0F8A0C3-879E-345B-C10F-0806878866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6520" y="6132627"/>
              <a:ext cx="246816" cy="0"/>
            </a:xfrm>
            <a:prstGeom prst="line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D95557F0-C794-51C5-A5AF-8F429B0371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3248" y="6132627"/>
              <a:ext cx="246816" cy="0"/>
            </a:xfrm>
            <a:prstGeom prst="line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3AC5891-8378-13BC-7AA9-F416481071A8}"/>
              </a:ext>
            </a:extLst>
          </p:cNvPr>
          <p:cNvSpPr txBox="1"/>
          <p:nvPr/>
        </p:nvSpPr>
        <p:spPr>
          <a:xfrm>
            <a:off x="1403026" y="3465236"/>
            <a:ext cx="1051570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>
              <a:lnSpc>
                <a:spcPct val="120000"/>
              </a:lnSpc>
            </a:pPr>
            <a:r>
              <a:rPr lang="ko-KR" altLang="en-US" b="1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격리와 수용</a:t>
            </a:r>
            <a:endParaRPr lang="en-US" altLang="ko-KR" b="1" dirty="0">
              <a:solidFill>
                <a:srgbClr val="3D63A7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9CB5F-F17B-094F-0DCD-C5C5D8AA393A}"/>
              </a:ext>
            </a:extLst>
          </p:cNvPr>
          <p:cNvSpPr txBox="1"/>
          <p:nvPr/>
        </p:nvSpPr>
        <p:spPr>
          <a:xfrm>
            <a:off x="3544218" y="3465236"/>
            <a:ext cx="1381789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>
              <a:lnSpc>
                <a:spcPct val="120000"/>
              </a:lnSpc>
            </a:pPr>
            <a:r>
              <a:rPr lang="ko-KR" altLang="en-US" b="1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증상</a:t>
            </a:r>
            <a:r>
              <a:rPr lang="en-US" altLang="ko-KR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b="1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문제 대처</a:t>
            </a:r>
            <a:endParaRPr lang="en-US" altLang="ko-KR" b="1" dirty="0">
              <a:solidFill>
                <a:srgbClr val="3D63A7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590350-41CF-8CD5-619C-75AC050FDBAD}"/>
              </a:ext>
            </a:extLst>
          </p:cNvPr>
          <p:cNvSpPr txBox="1"/>
          <p:nvPr/>
        </p:nvSpPr>
        <p:spPr>
          <a:xfrm>
            <a:off x="6118687" y="3326577"/>
            <a:ext cx="1051570" cy="644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지역과 인권</a:t>
            </a:r>
            <a:endParaRPr lang="en-US" altLang="ko-KR" dirty="0">
              <a:solidFill>
                <a:srgbClr val="3D63A7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b="1" dirty="0">
                <a:solidFill>
                  <a:srgbClr val="3D63A7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인간중심</a:t>
            </a:r>
            <a:endParaRPr lang="en-US" altLang="ko-KR" b="1" dirty="0">
              <a:solidFill>
                <a:srgbClr val="3D63A7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6" name="텍스트 개체 틀 33">
            <a:extLst>
              <a:ext uri="{FF2B5EF4-FFF2-40B4-BE49-F238E27FC236}">
                <a16:creationId xmlns:a16="http://schemas.microsoft.com/office/drawing/2014/main" id="{57CF0D27-C87E-AE1A-C938-AB87027698DA}"/>
              </a:ext>
            </a:extLst>
          </p:cNvPr>
          <p:cNvSpPr txBox="1">
            <a:spLocks/>
          </p:cNvSpPr>
          <p:nvPr/>
        </p:nvSpPr>
        <p:spPr>
          <a:xfrm>
            <a:off x="7192997" y="2360601"/>
            <a:ext cx="5022766" cy="1383475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720000" indent="-144000" algn="l" defTabSz="914400" rtl="0" eaLnBrk="1" latinLnBrk="1" hangingPunct="1">
              <a:lnSpc>
                <a:spcPct val="110000"/>
              </a:lnSpc>
              <a:spcBef>
                <a:spcPts val="500"/>
              </a:spcBef>
              <a:buClr>
                <a:srgbClr val="00B5D6"/>
              </a:buClr>
              <a:buSzPct val="100000"/>
              <a:buFontTx/>
              <a:buBlip>
                <a:blip r:embed="rId2"/>
              </a:buBlip>
              <a:defRPr sz="1400" b="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defRPr>
            </a:lvl1pPr>
            <a:lvl2pPr marL="655200" indent="-165100" algn="l" defTabSz="914400" rtl="0" eaLnBrk="1" latinLnBrk="1" hangingPunct="1">
              <a:lnSpc>
                <a:spcPct val="100000"/>
              </a:lnSpc>
              <a:spcBef>
                <a:spcPts val="500"/>
              </a:spcBef>
              <a:buClr>
                <a:srgbClr val="0171B5"/>
              </a:buClr>
              <a:buSzPct val="80000"/>
              <a:buFontTx/>
              <a:buBlip>
                <a:blip r:embed="rId3"/>
              </a:buBlip>
              <a:defRPr sz="1100" b="0" kern="1200" spc="-50" baseline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+mn-cs"/>
              </a:defRPr>
            </a:lvl2pPr>
            <a:lvl3pPr marL="820800" indent="-147600" algn="l" defTabSz="914400" rtl="0" eaLnBrk="1" latinLnBrk="1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100" b="0" kern="1200" spc="-5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99"/>
                </a:solidFill>
              </a:rPr>
              <a:t>정상화</a:t>
            </a:r>
            <a:r>
              <a:rPr lang="en-US" altLang="ko-KR" sz="1600" dirty="0">
                <a:solidFill>
                  <a:srgbClr val="333399"/>
                </a:solidFill>
              </a:rPr>
              <a:t>(Normalization)</a:t>
            </a:r>
          </a:p>
          <a:p>
            <a:pPr>
              <a:lnSpc>
                <a:spcPct val="150000"/>
              </a:lnSpc>
            </a:pPr>
            <a:r>
              <a:rPr lang="ko-KR" altLang="en-US" sz="1600" dirty="0" err="1">
                <a:solidFill>
                  <a:srgbClr val="333399"/>
                </a:solidFill>
              </a:rPr>
              <a:t>탈시설화</a:t>
            </a:r>
            <a:r>
              <a:rPr lang="en-US" altLang="ko-KR" sz="1600" dirty="0">
                <a:solidFill>
                  <a:srgbClr val="333399"/>
                </a:solidFill>
              </a:rPr>
              <a:t>(Deinstitutionalization)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99"/>
                </a:solidFill>
              </a:rPr>
              <a:t>지역사회보호</a:t>
            </a:r>
            <a:r>
              <a:rPr lang="en-US" altLang="ko-KR" sz="1600" dirty="0">
                <a:solidFill>
                  <a:srgbClr val="333399"/>
                </a:solidFill>
              </a:rPr>
              <a:t>(community care)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99"/>
                </a:solidFill>
              </a:rPr>
              <a:t>삶터에서의</a:t>
            </a:r>
            <a:r>
              <a:rPr lang="en-US" altLang="ko-KR" sz="1600" dirty="0">
                <a:solidFill>
                  <a:srgbClr val="333399"/>
                </a:solidFill>
              </a:rPr>
              <a:t> </a:t>
            </a:r>
            <a:r>
              <a:rPr lang="ko-KR" altLang="en-US" sz="1600" dirty="0">
                <a:solidFill>
                  <a:srgbClr val="333399"/>
                </a:solidFill>
              </a:rPr>
              <a:t>노화</a:t>
            </a:r>
            <a:r>
              <a:rPr lang="en-US" altLang="ko-KR" sz="1600" dirty="0">
                <a:solidFill>
                  <a:srgbClr val="333399"/>
                </a:solidFill>
              </a:rPr>
              <a:t>(Aging in Place)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99"/>
                </a:solidFill>
              </a:rPr>
              <a:t>과학적 근거에 기반한 케어</a:t>
            </a:r>
            <a:r>
              <a:rPr lang="en-US" altLang="ko-KR" sz="1600" dirty="0">
                <a:solidFill>
                  <a:srgbClr val="333399"/>
                </a:solidFill>
              </a:rPr>
              <a:t>(Evidence Based Care)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333399"/>
                </a:solidFill>
              </a:rPr>
              <a:t>인간중심의 케어</a:t>
            </a:r>
            <a:r>
              <a:rPr lang="en-US" altLang="ko-KR" sz="1600" dirty="0">
                <a:solidFill>
                  <a:srgbClr val="333399"/>
                </a:solidFill>
              </a:rPr>
              <a:t>(Person-Centered Care)</a:t>
            </a:r>
          </a:p>
        </p:txBody>
      </p:sp>
      <p:sp>
        <p:nvSpPr>
          <p:cNvPr id="18" name="텍스트 개체 틀 33">
            <a:extLst>
              <a:ext uri="{FF2B5EF4-FFF2-40B4-BE49-F238E27FC236}">
                <a16:creationId xmlns:a16="http://schemas.microsoft.com/office/drawing/2014/main" id="{57CF0D27-C87E-AE1A-C938-AB87027698DA}"/>
              </a:ext>
            </a:extLst>
          </p:cNvPr>
          <p:cNvSpPr txBox="1">
            <a:spLocks/>
          </p:cNvSpPr>
          <p:nvPr/>
        </p:nvSpPr>
        <p:spPr>
          <a:xfrm>
            <a:off x="759612" y="4831548"/>
            <a:ext cx="7056784" cy="469888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720000" indent="-144000" algn="l" defTabSz="914400" rtl="0" eaLnBrk="1" latinLnBrk="1" hangingPunct="1">
              <a:lnSpc>
                <a:spcPct val="110000"/>
              </a:lnSpc>
              <a:spcBef>
                <a:spcPts val="500"/>
              </a:spcBef>
              <a:buClr>
                <a:srgbClr val="00B5D6"/>
              </a:buClr>
              <a:buSzPct val="100000"/>
              <a:buFontTx/>
              <a:buBlip>
                <a:blip r:embed="rId2"/>
              </a:buBlip>
              <a:defRPr sz="1400" b="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defRPr>
            </a:lvl1pPr>
            <a:lvl2pPr marL="655200" indent="-165100" algn="l" defTabSz="914400" rtl="0" eaLnBrk="1" latinLnBrk="1" hangingPunct="1">
              <a:lnSpc>
                <a:spcPct val="100000"/>
              </a:lnSpc>
              <a:spcBef>
                <a:spcPts val="500"/>
              </a:spcBef>
              <a:buClr>
                <a:srgbClr val="0171B5"/>
              </a:buClr>
              <a:buSzPct val="80000"/>
              <a:buFontTx/>
              <a:buBlip>
                <a:blip r:embed="rId3"/>
              </a:buBlip>
              <a:defRPr sz="1100" b="0" kern="1200" spc="-50" baseline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+mn-cs"/>
              </a:defRPr>
            </a:lvl2pPr>
            <a:lvl3pPr marL="820800" indent="-147600" algn="l" defTabSz="914400" rtl="0" eaLnBrk="1" latinLnBrk="1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100" b="0" kern="1200" spc="-5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/>
              <a:t>질병이다</a:t>
            </a:r>
            <a:r>
              <a:rPr lang="en-US" altLang="ko-KR" dirty="0"/>
              <a:t>.                          - </a:t>
            </a:r>
            <a:r>
              <a:rPr lang="ko-KR" altLang="en-US" dirty="0"/>
              <a:t>상황에 대처하자</a:t>
            </a:r>
            <a:r>
              <a:rPr lang="en-US" altLang="ko-KR" dirty="0"/>
              <a:t>.                  - </a:t>
            </a:r>
            <a:r>
              <a:rPr lang="ko-KR" altLang="en-US" dirty="0"/>
              <a:t>인권과 개성을 존중하자</a:t>
            </a:r>
            <a:r>
              <a:rPr lang="en-US" altLang="ko-KR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886352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EC35F-579A-A6EF-CACA-52BAEA04B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68F449-024A-CAF8-E456-14A16BC5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패러다임 및 정책 변화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5136DDB-EE1D-3348-4389-293A59CC5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13861"/>
            <a:ext cx="10225136" cy="519965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/>
              <a:t>탈시설화</a:t>
            </a:r>
            <a:r>
              <a:rPr lang="en-US" altLang="ko-KR" sz="1800" dirty="0"/>
              <a:t>(deinstitutionalization)</a:t>
            </a:r>
          </a:p>
          <a:p>
            <a:pPr lvl="1">
              <a:lnSpc>
                <a:spcPct val="150000"/>
              </a:lnSpc>
            </a:pPr>
            <a:r>
              <a:rPr lang="ko-KR" altLang="en-US" sz="1400" dirty="0"/>
              <a:t>사회문제로서 ‘</a:t>
            </a:r>
            <a:r>
              <a:rPr lang="ko-KR" altLang="en-US" sz="1400" dirty="0" err="1"/>
              <a:t>시설병</a:t>
            </a:r>
            <a:r>
              <a:rPr lang="ko-KR" altLang="en-US" sz="1400" dirty="0"/>
              <a:t>’ 등장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sz="1400" dirty="0"/>
              <a:t>시설보호의 한계와 비효율성 부각</a:t>
            </a:r>
            <a:r>
              <a:rPr lang="en-US" altLang="ko-KR" sz="1400" dirty="0"/>
              <a:t>, </a:t>
            </a:r>
            <a:r>
              <a:rPr lang="ko-KR" altLang="en-US" sz="1400" dirty="0" err="1"/>
              <a:t>탈시설화의</a:t>
            </a:r>
            <a:r>
              <a:rPr lang="ko-KR" altLang="en-US" sz="1400" dirty="0"/>
              <a:t> 물결</a:t>
            </a:r>
          </a:p>
          <a:p>
            <a:pPr lvl="2">
              <a:lnSpc>
                <a:spcPct val="150000"/>
              </a:lnSpc>
            </a:pPr>
            <a:endParaRPr lang="en-US" altLang="ko-KR" sz="10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지역사회보호</a:t>
            </a:r>
            <a:r>
              <a:rPr lang="en-US" altLang="ko-KR" sz="1800" dirty="0"/>
              <a:t>(community</a:t>
            </a:r>
            <a:r>
              <a:rPr lang="ko-KR" altLang="en-US" sz="1800" dirty="0"/>
              <a:t> </a:t>
            </a:r>
            <a:r>
              <a:rPr lang="en-US" altLang="ko-KR" sz="1800" dirty="0"/>
              <a:t>care)</a:t>
            </a:r>
          </a:p>
          <a:p>
            <a:pPr lvl="1">
              <a:lnSpc>
                <a:spcPct val="150000"/>
              </a:lnSpc>
            </a:pPr>
            <a:r>
              <a:rPr lang="ko-KR" altLang="en-US" sz="1400" dirty="0"/>
              <a:t>지역사회의 욕구를 지역사회 안에서 해결하기 위한 서비스 </a:t>
            </a:r>
            <a:r>
              <a:rPr lang="en-US" altLang="ko-KR" sz="1400" dirty="0"/>
              <a:t>/ </a:t>
            </a:r>
            <a:r>
              <a:rPr lang="ko-KR" altLang="en-US" sz="1400" dirty="0" err="1"/>
              <a:t>지역사회통합돌봄</a:t>
            </a:r>
            <a:endParaRPr lang="en-US" altLang="ko-KR" sz="1400" dirty="0"/>
          </a:p>
          <a:p>
            <a:pPr lvl="1">
              <a:lnSpc>
                <a:spcPct val="150000"/>
              </a:lnSpc>
            </a:pPr>
            <a:endParaRPr lang="ko-KR" altLang="en-US" sz="105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정상화</a:t>
            </a:r>
            <a:r>
              <a:rPr lang="en-US" altLang="ko-KR" sz="1800" dirty="0"/>
              <a:t>(normalization)</a:t>
            </a:r>
          </a:p>
          <a:p>
            <a:pPr lvl="1">
              <a:lnSpc>
                <a:spcPct val="150000"/>
              </a:lnSpc>
            </a:pPr>
            <a:r>
              <a:rPr lang="ko-KR" altLang="en-US" sz="1400" dirty="0"/>
              <a:t>가능한 만큼 사람들에게 가치 있는 사회적 역할을 습득</a:t>
            </a:r>
            <a:r>
              <a:rPr lang="en-US" altLang="ko-KR" sz="1400" dirty="0"/>
              <a:t>, </a:t>
            </a:r>
            <a:r>
              <a:rPr lang="ko-KR" altLang="en-US" sz="1400" dirty="0"/>
              <a:t>정립</a:t>
            </a:r>
            <a:r>
              <a:rPr lang="en-US" altLang="ko-KR" sz="1400" dirty="0"/>
              <a:t>, </a:t>
            </a:r>
            <a:r>
              <a:rPr lang="ko-KR" altLang="en-US" sz="1400" dirty="0"/>
              <a:t>유지시키기 위해 </a:t>
            </a:r>
            <a:r>
              <a:rPr lang="ko-KR" altLang="en-US" sz="1400" b="1" dirty="0"/>
              <a:t>문화적으로 가치 있는 수단을 이용하는 것</a:t>
            </a:r>
            <a:r>
              <a:rPr lang="en-US" altLang="ko-KR" sz="1400" dirty="0"/>
              <a:t>(</a:t>
            </a:r>
            <a:r>
              <a:rPr lang="en-US" altLang="ko-KR" sz="1400" dirty="0" err="1"/>
              <a:t>Wolfensberger</a:t>
            </a:r>
            <a:r>
              <a:rPr lang="en-US" altLang="ko-KR" sz="1400" dirty="0"/>
              <a:t>)</a:t>
            </a:r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sz="1800" dirty="0"/>
              <a:t>AIP(ageing in place): </a:t>
            </a:r>
            <a:r>
              <a:rPr lang="ko-KR" altLang="en-US" sz="1400" dirty="0"/>
              <a:t>삶터에서의 요양</a:t>
            </a:r>
            <a:r>
              <a:rPr lang="en-US" altLang="ko-KR" sz="1400" dirty="0"/>
              <a:t>, </a:t>
            </a:r>
            <a:r>
              <a:rPr lang="ko-KR" altLang="en-US" sz="1400" dirty="0"/>
              <a:t>거주지에서의 노화</a:t>
            </a:r>
            <a:r>
              <a:rPr lang="en-US" altLang="ko-KR" sz="1400" dirty="0"/>
              <a:t>, </a:t>
            </a:r>
            <a:r>
              <a:rPr lang="ko-KR" altLang="en-US" sz="1400" dirty="0"/>
              <a:t>정주성 확보 등  </a:t>
            </a:r>
            <a:endParaRPr lang="en-US" altLang="ko-KR" sz="1400" dirty="0"/>
          </a:p>
          <a:p>
            <a:pPr lvl="1">
              <a:lnSpc>
                <a:spcPct val="150000"/>
              </a:lnSpc>
            </a:pPr>
            <a:r>
              <a:rPr lang="en-US" altLang="ko-KR" sz="1400" dirty="0"/>
              <a:t>[</a:t>
            </a:r>
            <a:r>
              <a:rPr lang="ko-KR" altLang="en-US" sz="1400" dirty="0"/>
              <a:t>가능한 한</a:t>
            </a:r>
            <a:r>
              <a:rPr lang="en-US" altLang="ko-KR" sz="1400" dirty="0"/>
              <a:t>] </a:t>
            </a:r>
            <a:r>
              <a:rPr lang="ko-KR" altLang="en-US" sz="1400" b="1" dirty="0"/>
              <a:t>인생을 마칠 때까지 익숙한 장소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공동체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에 남아서 생활하기</a:t>
            </a:r>
            <a:r>
              <a:rPr lang="ko-KR" altLang="en-US" sz="1400" dirty="0"/>
              <a:t> </a:t>
            </a:r>
            <a:r>
              <a:rPr lang="en-US" altLang="ko-KR" sz="1400" dirty="0"/>
              <a:t>(Harris, 1988: 18; Frank, 2001</a:t>
            </a:r>
            <a:r>
              <a:rPr lang="ko-KR" altLang="en-US" sz="1400" dirty="0"/>
              <a:t>에서 재인용</a:t>
            </a:r>
            <a:r>
              <a:rPr lang="en-US" altLang="ko-KR" sz="1400" dirty="0"/>
              <a:t>) </a:t>
            </a:r>
          </a:p>
          <a:p>
            <a:pPr lvl="1">
              <a:lnSpc>
                <a:spcPct val="150000"/>
              </a:lnSpc>
            </a:pPr>
            <a:r>
              <a:rPr lang="ko-KR" altLang="en-US" sz="1400" dirty="0"/>
              <a:t>시설보다는 독립성을 지니면서 지역사회 공동체 안에 남아서 생활하기 </a:t>
            </a:r>
            <a:r>
              <a:rPr lang="en-US" altLang="ko-KR" sz="1400" dirty="0"/>
              <a:t>(Davey, et al.,2004 ;) </a:t>
            </a:r>
          </a:p>
          <a:p>
            <a:pPr lvl="1">
              <a:lnSpc>
                <a:spcPct val="150000"/>
              </a:lnSpc>
            </a:pP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</a:rPr>
              <a:t>시설에서의 자율권 강화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</a:rPr>
              <a:t>(Chapin, et al., 2001) - 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</a:rPr>
              <a:t>시설에서 자유롭게 거주하기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</a:rPr>
              <a:t>최대한 가정과 같은 환경에서 살기</a:t>
            </a:r>
            <a:endParaRPr lang="en-US" altLang="ko-KR" sz="14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</a:rPr>
              <a:t>집과 지역사회와 같이 애착 및 연결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</a:rPr>
              <a:t>안정성과 유사성을 가지는 것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</a:rPr>
              <a:t>(Wiles et al., 2011) </a:t>
            </a:r>
          </a:p>
          <a:p>
            <a:pPr lvl="1">
              <a:lnSpc>
                <a:spcPct val="150000"/>
              </a:lnSpc>
            </a:pPr>
            <a:endParaRPr lang="en-US" altLang="ko-KR" sz="1400" dirty="0"/>
          </a:p>
          <a:p>
            <a:pPr lvl="1">
              <a:lnSpc>
                <a:spcPct val="150000"/>
              </a:lnSpc>
            </a:pPr>
            <a:endParaRPr lang="en-US" altLang="ko-KR" sz="10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28581A-8D56-867E-01A0-59121D92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01598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패러다임 및 정책 변화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4646" y="1372476"/>
            <a:ext cx="7335530" cy="4772000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en-US" altLang="ko-KR" sz="1600" dirty="0"/>
              <a:t>WHO</a:t>
            </a:r>
            <a:r>
              <a:rPr lang="ko-KR" altLang="en-US" sz="1600" dirty="0"/>
              <a:t>의</a:t>
            </a:r>
            <a:r>
              <a:rPr lang="en-US" altLang="ko-KR" sz="1600" dirty="0"/>
              <a:t> </a:t>
            </a:r>
            <a:r>
              <a:rPr lang="ko-KR" altLang="en-US" sz="1600" dirty="0"/>
              <a:t>권고</a:t>
            </a:r>
            <a:r>
              <a:rPr lang="en-US" altLang="ko-KR" sz="1100" dirty="0"/>
              <a:t>(WHO 2020; WHO 2015; </a:t>
            </a:r>
            <a:r>
              <a:rPr lang="ko-KR" altLang="en-US" sz="1100" dirty="0" err="1"/>
              <a:t>김홍수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서동민</a:t>
            </a:r>
            <a:r>
              <a:rPr lang="ko-KR" altLang="en-US" sz="1100" dirty="0"/>
              <a:t> 외</a:t>
            </a:r>
            <a:r>
              <a:rPr lang="en-US" altLang="ko-KR" sz="1100" dirty="0"/>
              <a:t>, 2021)</a:t>
            </a:r>
          </a:p>
          <a:p>
            <a:pPr lvl="1">
              <a:lnSpc>
                <a:spcPts val="2000"/>
              </a:lnSpc>
            </a:pPr>
            <a:r>
              <a:rPr lang="ko-KR" altLang="en-US" dirty="0"/>
              <a:t>건강한 노화</a:t>
            </a:r>
            <a:r>
              <a:rPr lang="en-US" altLang="ko-KR" dirty="0"/>
              <a:t>(healthy ageing) </a:t>
            </a:r>
            <a:r>
              <a:rPr lang="ko-KR" altLang="en-US" dirty="0"/>
              <a:t>강조</a:t>
            </a:r>
            <a:endParaRPr lang="en-US" altLang="ko-KR" dirty="0"/>
          </a:p>
          <a:p>
            <a:pPr lvl="2">
              <a:lnSpc>
                <a:spcPts val="2000"/>
              </a:lnSpc>
            </a:pPr>
            <a:r>
              <a:rPr lang="ko-KR" altLang="en-US" sz="1100" dirty="0"/>
              <a:t>고령화 시대의 지속가능성을 위해 건강한 노화</a:t>
            </a:r>
            <a:r>
              <a:rPr lang="en-US" altLang="ko-KR" sz="1100" dirty="0"/>
              <a:t>(healthy ageing)</a:t>
            </a:r>
            <a:r>
              <a:rPr lang="ko-KR" altLang="en-US" sz="1100" dirty="0"/>
              <a:t>가 강조되야 함을 지속적으로 </a:t>
            </a:r>
            <a:r>
              <a:rPr lang="ko-KR" altLang="en-US" sz="1100" dirty="0" err="1"/>
              <a:t>권고함건강한</a:t>
            </a:r>
            <a:r>
              <a:rPr lang="ko-KR" altLang="en-US" sz="1100" dirty="0"/>
              <a:t> 노화를 달성하기 위해 </a:t>
            </a:r>
            <a:r>
              <a:rPr lang="en-US" altLang="ko-KR" sz="1100" dirty="0"/>
              <a:t>1) </a:t>
            </a:r>
            <a:r>
              <a:rPr lang="ko-KR" altLang="en-US" sz="1100" dirty="0"/>
              <a:t>노인에게 맞도록 보건의료 시스템을 조정하고 </a:t>
            </a:r>
            <a:r>
              <a:rPr lang="en-US" altLang="ko-KR" sz="1100" dirty="0"/>
              <a:t>2) </a:t>
            </a:r>
            <a:r>
              <a:rPr lang="ko-KR" altLang="en-US" sz="1100" dirty="0"/>
              <a:t>장기요양 시스템을 개발하며 </a:t>
            </a:r>
            <a:r>
              <a:rPr lang="en-US" altLang="ko-KR" sz="1100" dirty="0"/>
              <a:t>3) </a:t>
            </a:r>
            <a:r>
              <a:rPr lang="ko-KR" altLang="en-US" sz="1100" dirty="0"/>
              <a:t>노인친화적 환경을 조성하고 </a:t>
            </a:r>
            <a:r>
              <a:rPr lang="en-US" altLang="ko-KR" sz="1100" dirty="0"/>
              <a:t>4) </a:t>
            </a:r>
            <a:r>
              <a:rPr lang="ko-KR" altLang="en-US" sz="1100" dirty="0"/>
              <a:t>평가와 모니터링</a:t>
            </a:r>
            <a:r>
              <a:rPr lang="en-US" altLang="ko-KR" sz="1100" dirty="0"/>
              <a:t>, </a:t>
            </a:r>
            <a:r>
              <a:rPr lang="ko-KR" altLang="en-US" sz="1100" dirty="0"/>
              <a:t>이해를 향상하는 활동에 우선순위</a:t>
            </a:r>
            <a:endParaRPr lang="en-US" altLang="ko-KR" sz="1100" dirty="0"/>
          </a:p>
          <a:p>
            <a:pPr lvl="2">
              <a:lnSpc>
                <a:spcPts val="2000"/>
              </a:lnSpc>
            </a:pPr>
            <a:r>
              <a:rPr lang="ko-KR" altLang="en-US" sz="1100" dirty="0"/>
              <a:t>거주지에서의 노화</a:t>
            </a:r>
            <a:r>
              <a:rPr lang="en-US" altLang="ko-KR" sz="1100" dirty="0"/>
              <a:t>(Ageing In Place, AIP)</a:t>
            </a:r>
            <a:r>
              <a:rPr lang="ko-KR" altLang="en-US" sz="1100" dirty="0"/>
              <a:t>를 지향하며</a:t>
            </a:r>
            <a:r>
              <a:rPr lang="en-US" altLang="ko-KR" sz="1100" dirty="0"/>
              <a:t>, </a:t>
            </a:r>
            <a:r>
              <a:rPr lang="ko-KR" altLang="en-US" sz="1100" dirty="0"/>
              <a:t>지역 기반의 다분야 통합적 서비스 제공이 필요함</a:t>
            </a:r>
            <a:endParaRPr lang="en-US" altLang="ko-KR" sz="1100" dirty="0"/>
          </a:p>
          <a:p>
            <a:pPr lvl="2">
              <a:lnSpc>
                <a:spcPts val="2000"/>
              </a:lnSpc>
            </a:pPr>
            <a:r>
              <a:rPr lang="ko-KR" altLang="en-US" sz="1100" dirty="0"/>
              <a:t>기능적 능력과 내재적 역량에 초점을 맞춘 보건의료시스템으로 방향을 조정과 이를 뒷받침할 지속가능한 보건의료인력 등 인프라 구축이 필요함</a:t>
            </a:r>
            <a:endParaRPr lang="en-US" altLang="ko-KR" sz="1100" dirty="0"/>
          </a:p>
          <a:p>
            <a:pPr lvl="2">
              <a:lnSpc>
                <a:spcPts val="2000"/>
              </a:lnSpc>
            </a:pPr>
            <a:r>
              <a:rPr lang="ko-KR" altLang="en-US" sz="1100" dirty="0"/>
              <a:t>이상의 목표를 달성하기 위해 만성질환 관리 및 사람 중심의 </a:t>
            </a:r>
            <a:r>
              <a:rPr lang="ko-KR" altLang="en-US" sz="1100" dirty="0" err="1"/>
              <a:t>통합케어</a:t>
            </a:r>
            <a:r>
              <a:rPr lang="en-US" altLang="ko-KR" sz="1100" dirty="0"/>
              <a:t>(person centered integrated care)</a:t>
            </a:r>
            <a:r>
              <a:rPr lang="ko-KR" altLang="en-US" sz="1100" dirty="0"/>
              <a:t>의 중요성을 강조함</a:t>
            </a:r>
            <a:r>
              <a:rPr lang="en-US" altLang="ko-KR" sz="1100" dirty="0"/>
              <a:t>(WHO, 2020)</a:t>
            </a:r>
          </a:p>
          <a:p>
            <a:pPr lvl="1">
              <a:lnSpc>
                <a:spcPts val="2000"/>
              </a:lnSpc>
            </a:pPr>
            <a:endParaRPr lang="en-US" altLang="ko-KR" sz="1000" dirty="0"/>
          </a:p>
          <a:p>
            <a:pPr lvl="1">
              <a:lnSpc>
                <a:spcPts val="2000"/>
              </a:lnSpc>
            </a:pPr>
            <a:r>
              <a:rPr lang="ko-KR" altLang="en-US" dirty="0" err="1"/>
              <a:t>통합케어</a:t>
            </a:r>
            <a:r>
              <a:rPr lang="ko-KR" altLang="en-US" dirty="0"/>
              <a:t> 체계 구축 권고</a:t>
            </a:r>
            <a:endParaRPr lang="en-US" altLang="ko-KR" dirty="0"/>
          </a:p>
          <a:p>
            <a:pPr lvl="2">
              <a:lnSpc>
                <a:spcPts val="2000"/>
              </a:lnSpc>
            </a:pPr>
            <a:r>
              <a:rPr lang="ko-KR" altLang="en-US" sz="1100" dirty="0"/>
              <a:t>고령화 시대의 보건의료 시스템의 지속가능성을 위해서는 </a:t>
            </a:r>
            <a:r>
              <a:rPr lang="ko-KR" altLang="en-US" sz="1100" dirty="0" err="1"/>
              <a:t>통합케어</a:t>
            </a:r>
            <a:r>
              <a:rPr lang="ko-KR" altLang="en-US" sz="1100" dirty="0"/>
              <a:t> 체계 구축이 필요함을 권고함</a:t>
            </a:r>
            <a:r>
              <a:rPr lang="en-US" altLang="ko-KR" sz="1100" dirty="0"/>
              <a:t>(WHO, 2016; WHO, 2018)</a:t>
            </a:r>
          </a:p>
          <a:p>
            <a:pPr lvl="2">
              <a:lnSpc>
                <a:spcPts val="2000"/>
              </a:lnSpc>
            </a:pPr>
            <a:r>
              <a:rPr lang="en-US" altLang="ko-KR" sz="1100" dirty="0"/>
              <a:t>WHO </a:t>
            </a:r>
            <a:r>
              <a:rPr lang="ko-KR" altLang="en-US" sz="1100" dirty="0"/>
              <a:t>사무국은 </a:t>
            </a:r>
            <a:r>
              <a:rPr lang="en-US" altLang="ko-KR" sz="1100" dirty="0"/>
              <a:t>2016</a:t>
            </a:r>
            <a:r>
              <a:rPr lang="ko-KR" altLang="en-US" sz="1100" dirty="0"/>
              <a:t>년 세계보건총회</a:t>
            </a:r>
            <a:r>
              <a:rPr lang="en-US" altLang="ko-KR" sz="1100" dirty="0"/>
              <a:t>(World Health Assembly)</a:t>
            </a:r>
            <a:r>
              <a:rPr lang="ko-KR" altLang="en-US" sz="1100" dirty="0"/>
              <a:t>에서 ‘</a:t>
            </a:r>
            <a:r>
              <a:rPr lang="en-US" altLang="ko-KR" sz="1100" dirty="0"/>
              <a:t>Framework on people-centered health services’</a:t>
            </a:r>
            <a:r>
              <a:rPr lang="ko-KR" altLang="en-US" sz="1100" dirty="0"/>
              <a:t>를 발표한데 이어</a:t>
            </a:r>
            <a:r>
              <a:rPr lang="en-US" altLang="ko-KR" sz="1100" dirty="0"/>
              <a:t>, 2018</a:t>
            </a:r>
            <a:r>
              <a:rPr lang="ko-KR" altLang="en-US" sz="1100" dirty="0"/>
              <a:t>년 이의 이행에 대한 가이드북을 발간하는 등</a:t>
            </a:r>
            <a:r>
              <a:rPr lang="en-US" altLang="ko-KR" sz="1100" dirty="0"/>
              <a:t>(WHO, 2018) </a:t>
            </a:r>
            <a:r>
              <a:rPr lang="ko-KR" altLang="en-US" sz="1100" dirty="0" err="1"/>
              <a:t>통합케어</a:t>
            </a:r>
            <a:r>
              <a:rPr lang="ko-KR" altLang="en-US" sz="1100" dirty="0"/>
              <a:t> 체계 구축을 지속적으로 권고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14</a:t>
            </a:fld>
            <a:endParaRPr lang="en-US" altLang="ko-KR" dirty="0"/>
          </a:p>
        </p:txBody>
      </p:sp>
      <p:pic>
        <p:nvPicPr>
          <p:cNvPr id="7" name="_x480340448">
            <a:extLst>
              <a:ext uri="{FF2B5EF4-FFF2-40B4-BE49-F238E27FC236}">
                <a16:creationId xmlns:a16="http://schemas.microsoft.com/office/drawing/2014/main" id="{E032AA41-6244-4DF7-ABBB-3AAC7AD5C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730" y="1372476"/>
            <a:ext cx="3361324" cy="262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6CC911-D091-4EAD-830C-806F7FFD80C6}"/>
              </a:ext>
            </a:extLst>
          </p:cNvPr>
          <p:cNvSpPr txBox="1"/>
          <p:nvPr/>
        </p:nvSpPr>
        <p:spPr>
          <a:xfrm>
            <a:off x="7896200" y="6210166"/>
            <a:ext cx="410445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 algn="ctr" fontAlgn="base" latinLnBrk="0">
              <a:lnSpc>
                <a:spcPct val="180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그림</a:t>
            </a: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]  WHO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의 개인중심</a:t>
            </a: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통합 케어의 </a:t>
            </a:r>
            <a:r>
              <a:rPr lang="ko-KR" altLang="en-US" sz="900" b="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개념틀</a:t>
            </a: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커뮤니티케어의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구성요소 </a:t>
            </a:r>
            <a:endParaRPr lang="ko-KR" altLang="en-US" sz="900" b="0" kern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_x480246056">
            <a:extLst>
              <a:ext uri="{FF2B5EF4-FFF2-40B4-BE49-F238E27FC236}">
                <a16:creationId xmlns:a16="http://schemas.microsoft.com/office/drawing/2014/main" id="{06EDD577-4620-4BBD-9F63-685B36743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4126767"/>
            <a:ext cx="2064193" cy="201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752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E852C8-3B5A-A59D-C792-D3EAB42D5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돌봄 관련 패러다임 및 정책 변화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A0F2C7E-19CB-69DD-2600-413EC68B0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EAN(European Ageing Network) </a:t>
            </a:r>
            <a:r>
              <a:rPr lang="en-US" altLang="ko-KR" sz="1100" dirty="0"/>
              <a:t>(</a:t>
            </a:r>
            <a:r>
              <a:rPr lang="ko-KR" altLang="en-US" sz="1100" dirty="0" err="1"/>
              <a:t>김홍수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서동민</a:t>
            </a:r>
            <a:r>
              <a:rPr lang="ko-KR" altLang="en-US" sz="1100" dirty="0"/>
              <a:t> 외</a:t>
            </a:r>
            <a:r>
              <a:rPr lang="en-US" altLang="ko-KR" sz="1100" dirty="0"/>
              <a:t>, 2021)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EAN</a:t>
            </a:r>
            <a:r>
              <a:rPr lang="ko-KR" altLang="en-US" dirty="0"/>
              <a:t>은 </a:t>
            </a:r>
            <a:r>
              <a:rPr lang="en-US" altLang="ko-KR" dirty="0"/>
              <a:t>&lt;Long Term Care 2030&gt;</a:t>
            </a:r>
            <a:r>
              <a:rPr lang="ko-KR" altLang="en-US" dirty="0"/>
              <a:t>에서 장기요양 시스템 혁신과 노인 대상 서비스 지원 강화를 강조</a:t>
            </a:r>
            <a:r>
              <a:rPr lang="en-US" altLang="ko-KR" dirty="0"/>
              <a:t>(EAN, 2019)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치료와 돌봄의 질을 넘어 삶의 질 향상을 고령화 사회 </a:t>
            </a:r>
            <a:r>
              <a:rPr lang="ko-KR" altLang="en-US" dirty="0" err="1"/>
              <a:t>돌봄정책의</a:t>
            </a:r>
            <a:r>
              <a:rPr lang="ko-KR" altLang="en-US" dirty="0"/>
              <a:t> 목적으로 설정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노화는 질병이 아닌 삶의 과정의 일부이며 질병 예방은 후에 발생할 의료비용 절감과 삶의 질 향상을 이끈다는 관점에서 접근할 것을 권고하며</a:t>
            </a:r>
            <a:r>
              <a:rPr lang="en-US" altLang="ko-KR" dirty="0"/>
              <a:t>, </a:t>
            </a:r>
            <a:r>
              <a:rPr lang="ko-KR" altLang="en-US" dirty="0"/>
              <a:t>보건의료 서비스와 </a:t>
            </a:r>
            <a:r>
              <a:rPr lang="ko-KR" altLang="en-US" dirty="0" err="1"/>
              <a:t>요양돌봄</a:t>
            </a:r>
            <a:r>
              <a:rPr lang="ko-KR" altLang="en-US" dirty="0"/>
              <a:t> 서비스가 상호작용함을 고려하여 통합적으로 </a:t>
            </a:r>
            <a:r>
              <a:rPr lang="ko-KR" altLang="en-US" dirty="0" err="1"/>
              <a:t>접근해야함을</a:t>
            </a:r>
            <a:r>
              <a:rPr lang="ko-KR" altLang="en-US" dirty="0"/>
              <a:t> 주장하며 서비스 제공자 수준에서 </a:t>
            </a:r>
            <a:r>
              <a:rPr lang="ko-KR" altLang="en-US" dirty="0" err="1"/>
              <a:t>급성기</a:t>
            </a:r>
            <a:r>
              <a:rPr lang="ko-KR" altLang="en-US" dirty="0"/>
              <a:t> 치료</a:t>
            </a:r>
            <a:r>
              <a:rPr lang="en-US" altLang="ko-KR" dirty="0"/>
              <a:t>, </a:t>
            </a:r>
            <a:r>
              <a:rPr lang="ko-KR" altLang="en-US" dirty="0"/>
              <a:t>장기요양</a:t>
            </a:r>
            <a:r>
              <a:rPr lang="en-US" altLang="ko-KR" dirty="0"/>
              <a:t>, </a:t>
            </a:r>
            <a:r>
              <a:rPr lang="ko-KR" altLang="en-US" dirty="0"/>
              <a:t>지역사회 돌봄 등 서비스 사이에 개선된 조정 및 관리가 필요함을 제시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시설 및 전문가 중심의 접근에서 벗어날 것을 제시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효과적인 서비스에 대한 선택</a:t>
            </a:r>
            <a:r>
              <a:rPr lang="en-US" altLang="ko-KR" dirty="0"/>
              <a:t>, </a:t>
            </a:r>
            <a:r>
              <a:rPr lang="ko-KR" altLang="en-US" dirty="0"/>
              <a:t>결정권은 노인과 가족에게도 있으며 노인은 일방적인 서비스를 받는 수혜자가 아닌 과정을 함께하는 주체가 되어야 함을 권고하였음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인력 수급의 어려움에 혁신적 기술을 기반으로 접근할 것을 권고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혁신적 기술이 인력을 완전히 대체하는 것은 불가능하지만</a:t>
            </a:r>
            <a:r>
              <a:rPr lang="en-US" altLang="ko-KR" dirty="0"/>
              <a:t>, </a:t>
            </a:r>
            <a:r>
              <a:rPr lang="ko-KR" altLang="en-US" dirty="0"/>
              <a:t>돌봄 인력의 업무의 강도를 줄여주거나</a:t>
            </a:r>
            <a:r>
              <a:rPr lang="en-US" altLang="ko-KR" dirty="0"/>
              <a:t>, </a:t>
            </a:r>
            <a:r>
              <a:rPr lang="ko-KR" altLang="en-US" dirty="0"/>
              <a:t>노인의 독립성을 지원해주는 혁신적 기술의 활용을 통해 인력 활용의 효율성을 증대할 수 있음을 제시하였음</a:t>
            </a:r>
          </a:p>
          <a:p>
            <a:pPr lvl="2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C62E1E4-022A-11DF-09CC-CE570D66D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2618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FDD4D-524F-0057-B42B-A72CDC2A6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BF5E32-C078-BF48-A5A4-5F076BAB2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40768"/>
            <a:ext cx="11089232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600" dirty="0"/>
              <a:t> </a:t>
            </a:r>
            <a:r>
              <a:rPr lang="en-US" altLang="ko-KR" sz="1600" dirty="0"/>
              <a:t>WHO EURO(2019)</a:t>
            </a:r>
            <a:r>
              <a:rPr lang="ko-KR" altLang="en-US" sz="1600" dirty="0"/>
              <a:t>의 ‘장기요양 통합 전달체계 </a:t>
            </a:r>
            <a:r>
              <a:rPr lang="ko-KR" altLang="en-US" sz="1600" dirty="0" err="1"/>
              <a:t>평가틀</a:t>
            </a:r>
            <a:r>
              <a:rPr lang="en-US" altLang="ko-KR" sz="1100" dirty="0"/>
              <a:t>(</a:t>
            </a:r>
            <a:r>
              <a:rPr lang="ko-KR" altLang="en-US" sz="1100" dirty="0" err="1"/>
              <a:t>김홍수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서동민</a:t>
            </a:r>
            <a:r>
              <a:rPr lang="en-US" altLang="ko-KR" sz="1100" dirty="0"/>
              <a:t>, 2021)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개요</a:t>
            </a:r>
            <a:endParaRPr lang="en-US" altLang="ko-KR" sz="1200" dirty="0"/>
          </a:p>
          <a:p>
            <a:pPr lvl="2">
              <a:lnSpc>
                <a:spcPct val="150000"/>
              </a:lnSpc>
            </a:pPr>
            <a:r>
              <a:rPr lang="en-US" altLang="ko-KR" sz="1200" dirty="0"/>
              <a:t>WHO EURO </a:t>
            </a:r>
            <a:r>
              <a:rPr lang="ko-KR" altLang="en-US" sz="1200" dirty="0"/>
              <a:t>지역사무소에서는 해당 지역의 국가들이 국가 수준에서 </a:t>
            </a:r>
            <a:r>
              <a:rPr lang="ko-KR" altLang="en-US" sz="1200" dirty="0" err="1"/>
              <a:t>비급성</a:t>
            </a:r>
            <a:r>
              <a:rPr lang="ko-KR" altLang="en-US" sz="1200" dirty="0"/>
              <a:t> 건강</a:t>
            </a:r>
            <a:r>
              <a:rPr lang="en-US" altLang="ko-KR" sz="1200" dirty="0"/>
              <a:t>-</a:t>
            </a:r>
            <a:r>
              <a:rPr lang="ko-KR" altLang="en-US" sz="1200" dirty="0"/>
              <a:t>돌봄 서비스 전달체계의 통합 수준을 체계적으로 분석하여 정책 마련의 근거를 확보하도록 ‘</a:t>
            </a:r>
            <a:r>
              <a:rPr lang="en-US" altLang="ko-KR" sz="1200" dirty="0"/>
              <a:t>Country assessment framework for the integrated delivery of long-term care’</a:t>
            </a:r>
            <a:r>
              <a:rPr lang="ko-KR" altLang="en-US" sz="1200" dirty="0"/>
              <a:t>를 개발하여 제시</a:t>
            </a:r>
            <a:endParaRPr lang="en-US" altLang="ko-KR" sz="12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주요 특성</a:t>
            </a:r>
            <a:endParaRPr lang="en-US" altLang="ko-KR" sz="1200" dirty="0"/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광범위한 장기요양</a:t>
            </a:r>
            <a:r>
              <a:rPr lang="en-US" altLang="ko-KR" sz="1200" dirty="0"/>
              <a:t>(long-term care) </a:t>
            </a:r>
            <a:r>
              <a:rPr lang="ko-KR" altLang="en-US" sz="1200" dirty="0"/>
              <a:t>개념을 활용</a:t>
            </a:r>
            <a:endParaRPr lang="en-US" altLang="ko-KR" sz="1200" dirty="0"/>
          </a:p>
          <a:p>
            <a:pPr lvl="3">
              <a:lnSpc>
                <a:spcPct val="150000"/>
              </a:lnSpc>
            </a:pPr>
            <a:r>
              <a:rPr lang="ko-KR" altLang="en-US" sz="1100" dirty="0"/>
              <a:t>현재 심각한 기능장애가 있는 인구집단을 대상으로 하는 협의의 장기요양이 아니라 </a:t>
            </a:r>
            <a:r>
              <a:rPr lang="ko-KR" altLang="en-US" sz="1100" dirty="0" err="1"/>
              <a:t>비급성</a:t>
            </a:r>
            <a:r>
              <a:rPr lang="ko-KR" altLang="en-US" sz="1100" dirty="0"/>
              <a:t> 건강 및 돌봄 서비스 </a:t>
            </a:r>
            <a:r>
              <a:rPr lang="en-US" altLang="ko-KR" sz="1100" dirty="0"/>
              <a:t>(health and social care)</a:t>
            </a:r>
            <a:r>
              <a:rPr lang="ko-KR" altLang="en-US" sz="1100" dirty="0"/>
              <a:t>를 포함</a:t>
            </a:r>
            <a:endParaRPr lang="en-US" altLang="ko-KR" sz="1100" dirty="0"/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서비스 전달체계 중심의 시스템 분석</a:t>
            </a:r>
            <a:endParaRPr lang="en-US" altLang="ko-KR" sz="1200" dirty="0"/>
          </a:p>
          <a:p>
            <a:pPr lvl="3">
              <a:lnSpc>
                <a:spcPct val="150000"/>
              </a:lnSpc>
            </a:pPr>
            <a:r>
              <a:rPr lang="ko-KR" altLang="en-US" sz="1100" dirty="0"/>
              <a:t>제도의 각 구성요소들</a:t>
            </a:r>
            <a:r>
              <a:rPr lang="en-US" altLang="ko-KR" sz="1100" dirty="0"/>
              <a:t>(</a:t>
            </a:r>
            <a:r>
              <a:rPr lang="ko-KR" altLang="en-US" sz="1100" dirty="0"/>
              <a:t>서비스 전달</a:t>
            </a:r>
            <a:r>
              <a:rPr lang="en-US" altLang="ko-KR" sz="1100" dirty="0"/>
              <a:t>, </a:t>
            </a:r>
            <a:r>
              <a:rPr lang="ko-KR" altLang="en-US" sz="1100" dirty="0"/>
              <a:t>재정</a:t>
            </a:r>
            <a:r>
              <a:rPr lang="en-US" altLang="ko-KR" sz="1100" dirty="0"/>
              <a:t>, </a:t>
            </a:r>
            <a:r>
              <a:rPr lang="ko-KR" altLang="en-US" sz="1100" dirty="0"/>
              <a:t>거버넌스</a:t>
            </a:r>
            <a:r>
              <a:rPr lang="en-US" altLang="ko-KR" sz="1100" dirty="0"/>
              <a:t>, </a:t>
            </a:r>
            <a:r>
              <a:rPr lang="ko-KR" altLang="en-US" sz="1100" dirty="0"/>
              <a:t>인력 등</a:t>
            </a:r>
            <a:r>
              <a:rPr lang="en-US" altLang="ko-KR" sz="1100" dirty="0"/>
              <a:t>)</a:t>
            </a:r>
            <a:r>
              <a:rPr lang="ko-KR" altLang="en-US" sz="1100" dirty="0"/>
              <a:t>을 구체적인 지표들을 사용해 평가하되</a:t>
            </a:r>
            <a:r>
              <a:rPr lang="en-US" altLang="ko-KR" sz="1100" dirty="0"/>
              <a:t>, ‘</a:t>
            </a:r>
            <a:r>
              <a:rPr lang="ko-KR" altLang="en-US" sz="1100" dirty="0"/>
              <a:t>서비스 </a:t>
            </a:r>
            <a:r>
              <a:rPr lang="ko-KR" altLang="en-US" sz="1100" dirty="0" err="1"/>
              <a:t>전달’을</a:t>
            </a:r>
            <a:r>
              <a:rPr lang="ko-KR" altLang="en-US" sz="1100" dirty="0"/>
              <a:t> 그 중심</a:t>
            </a:r>
            <a:endParaRPr lang="en-US" altLang="ko-KR" sz="11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주요 평가 내용</a:t>
            </a:r>
            <a:endParaRPr lang="en-US" altLang="ko-KR" sz="1200" dirty="0"/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포괄적인 서비스가 두루 제공되고 있는지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노인과 돌봄 제공자들의 </a:t>
            </a:r>
            <a:r>
              <a:rPr lang="ko-KR" altLang="en-US" sz="1200" dirty="0" err="1"/>
              <a:t>다차원적인</a:t>
            </a:r>
            <a:r>
              <a:rPr lang="ko-KR" altLang="en-US" sz="1200" dirty="0"/>
              <a:t> 욕구를 고려하여 서비스가 설계되었는지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서비스 이용의 경로와 서비스 간 전환체계가 잘 정립되어 있는지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다양한 인력들이 협력하는 다학제적 팀 접근이 이루어지고 있는지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위험요인들을 차단하고 전달체계의 성과를 향상하기 위한 표준적인 활동들을 중심으로 서비스 전달이 관리되고 있는지</a:t>
            </a:r>
            <a:endParaRPr lang="en-US" altLang="ko-KR" sz="12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DFD9B9F-1C86-4378-F83E-00CF19C0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2506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42F5BB-6352-01E8-CC58-AF514FA28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31D9201-6882-024D-BB0D-F6780FA6B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006" y="1355354"/>
            <a:ext cx="6720747" cy="4988024"/>
          </a:xfrm>
        </p:spPr>
        <p:txBody>
          <a:bodyPr/>
          <a:lstStyle/>
          <a:p>
            <a:pPr lvl="1"/>
            <a:r>
              <a:rPr lang="ko-KR" altLang="en-US" dirty="0"/>
              <a:t>평가영역</a:t>
            </a:r>
            <a:endParaRPr lang="en-US" altLang="ko-KR" dirty="0"/>
          </a:p>
          <a:p>
            <a:pPr lvl="2"/>
            <a:r>
              <a:rPr lang="ko-KR" altLang="en-US" dirty="0"/>
              <a:t>보건의료 및 사회적 돌봄에 대한 필요도</a:t>
            </a:r>
            <a:r>
              <a:rPr lang="en-US" altLang="ko-KR" dirty="0"/>
              <a:t>, </a:t>
            </a:r>
            <a:r>
              <a:rPr lang="ko-KR" altLang="en-US" dirty="0"/>
              <a:t>시스템의 성과</a:t>
            </a:r>
            <a:r>
              <a:rPr lang="en-US" altLang="ko-KR" dirty="0"/>
              <a:t>, </a:t>
            </a:r>
            <a:r>
              <a:rPr lang="ko-KR" altLang="en-US" dirty="0"/>
              <a:t>서비스 전달체계</a:t>
            </a:r>
            <a:r>
              <a:rPr lang="en-US" altLang="ko-KR" dirty="0"/>
              <a:t>, </a:t>
            </a:r>
            <a:r>
              <a:rPr lang="ko-KR" altLang="en-US" dirty="0"/>
              <a:t>시스템의 가능요인 등 </a:t>
            </a:r>
            <a:r>
              <a:rPr lang="en-US" altLang="ko-KR" dirty="0"/>
              <a:t>4</a:t>
            </a:r>
            <a:r>
              <a:rPr lang="ko-KR" altLang="en-US" dirty="0"/>
              <a:t>개의 영역</a:t>
            </a:r>
            <a:r>
              <a:rPr lang="en-US" altLang="ko-KR" dirty="0"/>
              <a:t>(</a:t>
            </a:r>
            <a:r>
              <a:rPr lang="ko-KR" altLang="en-US" dirty="0"/>
              <a:t>영역</a:t>
            </a:r>
            <a:r>
              <a:rPr lang="en-US" altLang="ko-KR" dirty="0"/>
              <a:t>1-</a:t>
            </a:r>
            <a:r>
              <a:rPr lang="ko-KR" altLang="en-US" dirty="0"/>
              <a:t>영역</a:t>
            </a:r>
            <a:r>
              <a:rPr lang="en-US" altLang="ko-KR" dirty="0"/>
              <a:t>4)</a:t>
            </a:r>
            <a:r>
              <a:rPr lang="ko-KR" altLang="en-US" dirty="0"/>
              <a:t>으로 구성</a:t>
            </a:r>
            <a:r>
              <a:rPr lang="en-US" altLang="ko-KR" dirty="0"/>
              <a:t>(</a:t>
            </a:r>
            <a:r>
              <a:rPr lang="ko-KR" altLang="en-US" dirty="0"/>
              <a:t>그림 참조</a:t>
            </a:r>
            <a:r>
              <a:rPr lang="en-US" altLang="ko-KR" dirty="0"/>
              <a:t>) </a:t>
            </a:r>
            <a:endParaRPr lang="ko-KR" altLang="en-US" dirty="0"/>
          </a:p>
          <a:p>
            <a:pPr lvl="2"/>
            <a:r>
              <a:rPr lang="ko-KR" altLang="en-US" dirty="0"/>
              <a:t>영역 </a:t>
            </a:r>
            <a:r>
              <a:rPr lang="en-US" altLang="ko-KR" dirty="0"/>
              <a:t>1. </a:t>
            </a:r>
            <a:r>
              <a:rPr lang="ko-KR" altLang="en-US" dirty="0"/>
              <a:t>보건의료 및 사회적 돌봄에 대한 필요도</a:t>
            </a:r>
            <a:endParaRPr lang="en-US" altLang="ko-KR" dirty="0"/>
          </a:p>
          <a:p>
            <a:pPr lvl="3"/>
            <a:r>
              <a:rPr lang="en-US" altLang="ko-KR" dirty="0"/>
              <a:t>65</a:t>
            </a:r>
            <a:r>
              <a:rPr lang="ko-KR" altLang="en-US" dirty="0"/>
              <a:t>세 이상 노인을 중심으로 주요 인구학적</a:t>
            </a:r>
            <a:r>
              <a:rPr lang="en-US" altLang="ko-KR" dirty="0"/>
              <a:t>, </a:t>
            </a:r>
            <a:r>
              <a:rPr lang="ko-KR" altLang="en-US" dirty="0"/>
              <a:t>역학적 추세를 분석하며</a:t>
            </a:r>
            <a:r>
              <a:rPr lang="en-US" altLang="ko-KR" dirty="0"/>
              <a:t>, </a:t>
            </a:r>
            <a:r>
              <a:rPr lang="ko-KR" altLang="en-US" dirty="0"/>
              <a:t>여기에는 노인 및 돌봄 제공자의 건강 및 사회적 돌봄 욕구와 함께 이에 대한 결정요인과 위험요인이 포함</a:t>
            </a:r>
          </a:p>
          <a:p>
            <a:pPr lvl="2"/>
            <a:r>
              <a:rPr lang="ko-KR" altLang="en-US" dirty="0"/>
              <a:t>영역 </a:t>
            </a:r>
            <a:r>
              <a:rPr lang="en-US" altLang="ko-KR" dirty="0"/>
              <a:t>2. </a:t>
            </a:r>
            <a:r>
              <a:rPr lang="ko-KR" altLang="en-US" dirty="0"/>
              <a:t>시스템의 성과</a:t>
            </a:r>
            <a:endParaRPr lang="en-US" altLang="ko-KR" dirty="0"/>
          </a:p>
          <a:p>
            <a:pPr lvl="3"/>
            <a:r>
              <a:rPr lang="ko-KR" altLang="en-US" dirty="0"/>
              <a:t>장기요양서비스의 보장성에 대한 평가를 수행하며</a:t>
            </a:r>
            <a:r>
              <a:rPr lang="en-US" altLang="ko-KR" dirty="0"/>
              <a:t>, </a:t>
            </a:r>
            <a:r>
              <a:rPr lang="ko-KR" altLang="en-US" dirty="0"/>
              <a:t>대기 시간</a:t>
            </a:r>
            <a:r>
              <a:rPr lang="en-US" altLang="ko-KR" dirty="0"/>
              <a:t>, </a:t>
            </a:r>
            <a:r>
              <a:rPr lang="ko-KR" altLang="en-US" dirty="0" err="1"/>
              <a:t>입원률</a:t>
            </a:r>
            <a:r>
              <a:rPr lang="en-US" altLang="ko-KR" dirty="0"/>
              <a:t>, </a:t>
            </a:r>
            <a:r>
              <a:rPr lang="ko-KR" altLang="en-US" dirty="0"/>
              <a:t>예방가능한 입원 등 지표를 장기요양 제공의 질 평가에 활용할 수 있음</a:t>
            </a:r>
          </a:p>
          <a:p>
            <a:pPr lvl="2"/>
            <a:r>
              <a:rPr lang="ko-KR" altLang="en-US" dirty="0"/>
              <a:t>영역 </a:t>
            </a:r>
            <a:r>
              <a:rPr lang="en-US" altLang="ko-KR" dirty="0"/>
              <a:t>3. </a:t>
            </a:r>
            <a:r>
              <a:rPr lang="ko-KR" altLang="en-US" dirty="0"/>
              <a:t>서비스 전달체계</a:t>
            </a:r>
            <a:endParaRPr lang="en-US" altLang="ko-KR" dirty="0"/>
          </a:p>
          <a:p>
            <a:pPr lvl="3"/>
            <a:r>
              <a:rPr lang="ko-KR" altLang="en-US" dirty="0"/>
              <a:t>노인과 보호자가 이용할 수 있는 서비스를 매핑하고</a:t>
            </a:r>
            <a:r>
              <a:rPr lang="en-US" altLang="ko-KR" dirty="0"/>
              <a:t>, </a:t>
            </a:r>
            <a:r>
              <a:rPr lang="ko-KR" altLang="en-US" dirty="0"/>
              <a:t>욕구 평가를 위한 절차</a:t>
            </a:r>
            <a:r>
              <a:rPr lang="en-US" altLang="ko-KR" dirty="0"/>
              <a:t>, </a:t>
            </a:r>
            <a:r>
              <a:rPr lang="ko-KR" altLang="en-US" dirty="0"/>
              <a:t>서비스 간 전환 관리 등을 분석하며</a:t>
            </a:r>
            <a:r>
              <a:rPr lang="en-US" altLang="ko-KR" dirty="0"/>
              <a:t>, </a:t>
            </a:r>
            <a:r>
              <a:rPr lang="ko-KR" altLang="en-US" dirty="0"/>
              <a:t>환자 참여를 촉진하기 위한 정책의 활용 여부</a:t>
            </a:r>
            <a:r>
              <a:rPr lang="en-US" altLang="ko-KR" dirty="0"/>
              <a:t>, </a:t>
            </a:r>
            <a:r>
              <a:rPr lang="ko-KR" altLang="en-US" dirty="0"/>
              <a:t>서비스 공급자의 유형</a:t>
            </a:r>
            <a:r>
              <a:rPr lang="en-US" altLang="ko-KR" dirty="0"/>
              <a:t>, </a:t>
            </a:r>
            <a:r>
              <a:rPr lang="ko-KR" altLang="en-US" dirty="0"/>
              <a:t>서비스 질 개선을 위한 정책의 활용</a:t>
            </a:r>
            <a:r>
              <a:rPr lang="en-US" altLang="ko-KR" dirty="0"/>
              <a:t>, </a:t>
            </a:r>
            <a:r>
              <a:rPr lang="ko-KR" altLang="en-US" dirty="0"/>
              <a:t>서비스 제공자 간 정보 공유 체계 등을 평가함</a:t>
            </a:r>
          </a:p>
          <a:p>
            <a:pPr lvl="2"/>
            <a:r>
              <a:rPr lang="ko-KR" altLang="en-US" dirty="0"/>
              <a:t>영역 </a:t>
            </a:r>
            <a:r>
              <a:rPr lang="en-US" altLang="ko-KR" dirty="0"/>
              <a:t>4. </a:t>
            </a:r>
            <a:r>
              <a:rPr lang="ko-KR" altLang="en-US" dirty="0"/>
              <a:t>시스템의 가능요인</a:t>
            </a:r>
            <a:endParaRPr lang="en-US" altLang="ko-KR" dirty="0"/>
          </a:p>
          <a:p>
            <a:pPr lvl="3"/>
            <a:r>
              <a:rPr lang="ko-KR" altLang="en-US" dirty="0"/>
              <a:t>거버넌스</a:t>
            </a:r>
            <a:r>
              <a:rPr lang="en-US" altLang="ko-KR" dirty="0"/>
              <a:t>, </a:t>
            </a:r>
            <a:r>
              <a:rPr lang="ko-KR" altLang="en-US" dirty="0"/>
              <a:t>예산</a:t>
            </a:r>
            <a:r>
              <a:rPr lang="en-US" altLang="ko-KR" dirty="0"/>
              <a:t>, </a:t>
            </a:r>
            <a:r>
              <a:rPr lang="ko-KR" altLang="en-US" dirty="0"/>
              <a:t>재정적 구조 및 자원 배분의 규칙 등에 대한 내용과</a:t>
            </a:r>
            <a:r>
              <a:rPr lang="en-US" altLang="ko-KR" dirty="0"/>
              <a:t>, </a:t>
            </a:r>
            <a:r>
              <a:rPr lang="ko-KR" altLang="en-US" dirty="0"/>
              <a:t>인력의 수급 및 이들의 지속적 발전을 위한 정책의 활용</a:t>
            </a:r>
            <a:r>
              <a:rPr lang="en-US" altLang="ko-KR" dirty="0"/>
              <a:t>, </a:t>
            </a:r>
            <a:r>
              <a:rPr lang="ko-KR" altLang="en-US" dirty="0"/>
              <a:t>다양한 서비스 공급자 및 환경에서 정보전달이 가능하도록 하는 기술의 활용 등을 평가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FCCAE5B-CBA9-04DA-4FD0-B7A26CECC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17</a:t>
            </a:fld>
            <a:endParaRPr lang="en-US" altLang="ko-KR"/>
          </a:p>
        </p:txBody>
      </p:sp>
      <p:pic>
        <p:nvPicPr>
          <p:cNvPr id="1025" name="_x721942088">
            <a:extLst>
              <a:ext uri="{FF2B5EF4-FFF2-40B4-BE49-F238E27FC236}">
                <a16:creationId xmlns:a16="http://schemas.microsoft.com/office/drawing/2014/main" id="{43CAE3CF-1A53-73E9-CB08-9296FC61D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19" y="2348880"/>
            <a:ext cx="4388875" cy="230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A0F861-A898-5134-6008-7176AE747004}"/>
              </a:ext>
            </a:extLst>
          </p:cNvPr>
          <p:cNvSpPr txBox="1"/>
          <p:nvPr/>
        </p:nvSpPr>
        <p:spPr>
          <a:xfrm>
            <a:off x="7829424" y="4786583"/>
            <a:ext cx="4104456" cy="304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 algn="ctr" fontAlgn="base" latinLnBrk="0">
              <a:lnSpc>
                <a:spcPct val="180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그림</a:t>
            </a:r>
            <a:r>
              <a:rPr lang="en-US" altLang="ko-KR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]  </a:t>
            </a:r>
            <a:r>
              <a:rPr lang="ko-KR" altLang="en-US" sz="900" b="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통합적 장기요양서비스 전달 </a:t>
            </a:r>
            <a:r>
              <a:rPr lang="ko-KR" altLang="en-US" sz="900" b="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평가틀</a:t>
            </a:r>
            <a:endParaRPr lang="ko-KR" altLang="en-US" sz="900" b="0" kern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4025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FF8F63-153B-D83D-D06B-48909A320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CA0C9A-228C-3DD1-3D78-F9B2767B3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473102"/>
            <a:ext cx="6432715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SELFIE </a:t>
            </a:r>
            <a:r>
              <a:rPr lang="ko-KR" altLang="en-US" dirty="0"/>
              <a:t>컨소시엄의 복합만성질환 </a:t>
            </a:r>
            <a:r>
              <a:rPr lang="ko-KR" altLang="en-US" dirty="0" err="1"/>
              <a:t>통합케어</a:t>
            </a:r>
            <a:r>
              <a:rPr lang="ko-KR" altLang="en-US" dirty="0"/>
              <a:t> </a:t>
            </a:r>
            <a:r>
              <a:rPr lang="ko-KR" altLang="en-US" dirty="0" err="1"/>
              <a:t>평가틀</a:t>
            </a:r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en-US" altLang="ko-KR" dirty="0"/>
              <a:t>EU</a:t>
            </a:r>
            <a:r>
              <a:rPr lang="ko-KR" altLang="en-US" dirty="0"/>
              <a:t>에서 고령화에 대응하기 위해 조성된 기금인 </a:t>
            </a:r>
            <a:r>
              <a:rPr lang="en-US" altLang="ko-KR" dirty="0"/>
              <a:t>Horizon 2020</a:t>
            </a:r>
            <a:r>
              <a:rPr lang="ko-KR" altLang="en-US" dirty="0"/>
              <a:t>의 지원으로</a:t>
            </a:r>
            <a:r>
              <a:rPr lang="en-US" altLang="ko-KR" dirty="0"/>
              <a:t>, </a:t>
            </a:r>
            <a:r>
              <a:rPr lang="ko-KR" altLang="en-US" dirty="0"/>
              <a:t>보건의료와 </a:t>
            </a:r>
            <a:r>
              <a:rPr lang="ko-KR" altLang="en-US" dirty="0" err="1"/>
              <a:t>요양돌봄의</a:t>
            </a:r>
            <a:r>
              <a:rPr lang="ko-KR" altLang="en-US" dirty="0"/>
              <a:t> 분절문제를 해결하기 위한 모형 및 현황을 평가하기 위한 </a:t>
            </a:r>
            <a:r>
              <a:rPr lang="ko-KR" altLang="en-US" dirty="0" err="1"/>
              <a:t>평가틀을</a:t>
            </a:r>
            <a:r>
              <a:rPr lang="ko-KR" altLang="en-US" dirty="0"/>
              <a:t> 제시함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2336BBB-9A0A-5638-97B5-AA005770F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18</a:t>
            </a:fld>
            <a:endParaRPr lang="en-US" altLang="ko-KR"/>
          </a:p>
        </p:txBody>
      </p:sp>
      <p:pic>
        <p:nvPicPr>
          <p:cNvPr id="5" name="_x840605728">
            <a:extLst>
              <a:ext uri="{FF2B5EF4-FFF2-40B4-BE49-F238E27FC236}">
                <a16:creationId xmlns:a16="http://schemas.microsoft.com/office/drawing/2014/main" id="{FC9B13A5-713C-D383-8FDC-0400C9B20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"/>
          <a:stretch>
            <a:fillRect/>
          </a:stretch>
        </p:blipFill>
        <p:spPr bwMode="auto">
          <a:xfrm>
            <a:off x="7320136" y="1268760"/>
            <a:ext cx="4605635" cy="456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831D24-48CD-AD27-5918-9EEC8D0E2ADA}"/>
              </a:ext>
            </a:extLst>
          </p:cNvPr>
          <p:cNvSpPr txBox="1"/>
          <p:nvPr/>
        </p:nvSpPr>
        <p:spPr>
          <a:xfrm>
            <a:off x="7721600" y="5993914"/>
            <a:ext cx="4073364" cy="340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buNone/>
            </a:pP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[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그림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]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SELFIE 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컨소시엄의 복합만성질환 </a:t>
            </a:r>
            <a:r>
              <a:rPr lang="ko-KR" altLang="en-US" sz="1200" b="0" kern="0" spc="-50" dirty="0" err="1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통합케어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ko-KR" altLang="en-US" sz="1200" b="0" kern="0" spc="-50" dirty="0" err="1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평가틀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endParaRPr lang="en-US" altLang="ko-KR" sz="1000" b="0" kern="0" spc="-50" dirty="0">
              <a:effectLst/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2162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29963E-F806-AFF3-23DA-D9086FC20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7D3C09-4BE7-D66B-4DAD-EBCEA35CD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개호정책평가지원시스템</a:t>
            </a:r>
            <a:r>
              <a:rPr lang="en-US" altLang="ko-KR" dirty="0"/>
              <a:t>(</a:t>
            </a:r>
            <a:r>
              <a:rPr lang="ko-KR" altLang="en-US" dirty="0"/>
              <a:t>介護政策評価支援システム</a:t>
            </a:r>
            <a:r>
              <a:rPr lang="en-US" altLang="ko-KR" dirty="0"/>
              <a:t>)</a:t>
            </a:r>
          </a:p>
          <a:p>
            <a:pPr lvl="1"/>
            <a:r>
              <a:rPr lang="ko-KR" altLang="en-US" dirty="0"/>
              <a:t>후생노동성의 </a:t>
            </a:r>
            <a:r>
              <a:rPr lang="ko-KR" altLang="en-US" dirty="0" err="1"/>
              <a:t>개호정책평가지원시스템의</a:t>
            </a:r>
            <a:r>
              <a:rPr lang="ko-KR" altLang="en-US" dirty="0"/>
              <a:t> 목적</a:t>
            </a:r>
          </a:p>
          <a:p>
            <a:pPr lvl="2"/>
            <a:r>
              <a:rPr lang="ko-KR" altLang="en-US" dirty="0"/>
              <a:t>개호보험제도를 운영하는 보험자로서 각 지자체</a:t>
            </a:r>
            <a:r>
              <a:rPr lang="en-US" altLang="ko-KR" dirty="0"/>
              <a:t>(</a:t>
            </a:r>
            <a:r>
              <a:rPr lang="ko-KR" altLang="en-US" dirty="0" err="1"/>
              <a:t>도도부현</a:t>
            </a:r>
            <a:r>
              <a:rPr lang="en-US" altLang="ko-KR" dirty="0"/>
              <a:t>, </a:t>
            </a:r>
            <a:r>
              <a:rPr lang="ko-KR" altLang="en-US" dirty="0" err="1"/>
              <a:t>시정촌</a:t>
            </a:r>
            <a:r>
              <a:rPr lang="en-US" altLang="ko-KR" dirty="0"/>
              <a:t>)</a:t>
            </a:r>
            <a:r>
              <a:rPr lang="ko-KR" altLang="en-US" dirty="0"/>
              <a:t>가 개호보험정책의 자원 도입</a:t>
            </a:r>
            <a:r>
              <a:rPr lang="en-US" altLang="ko-KR" dirty="0"/>
              <a:t>, </a:t>
            </a:r>
            <a:r>
              <a:rPr lang="ko-KR" altLang="en-US" dirty="0"/>
              <a:t>결과</a:t>
            </a:r>
            <a:r>
              <a:rPr lang="en-US" altLang="ko-KR" dirty="0"/>
              <a:t>, </a:t>
            </a:r>
            <a:r>
              <a:rPr lang="ko-KR" altLang="en-US" dirty="0"/>
              <a:t>성과를 객관적이고 과학적으로 평가하는 것을 지원 목적</a:t>
            </a:r>
          </a:p>
          <a:p>
            <a:pPr lvl="2"/>
            <a:r>
              <a:rPr lang="ko-KR" altLang="en-US" dirty="0"/>
              <a:t>일본 개호보험의 ‘</a:t>
            </a:r>
            <a:r>
              <a:rPr lang="ko-KR" altLang="en-US" dirty="0" err="1"/>
              <a:t>정책평가’를</a:t>
            </a:r>
            <a:r>
              <a:rPr lang="ko-KR" altLang="en-US" dirty="0"/>
              <a:t> 목적으로 정부기관인 후생노동성에서는 개별 보험자</a:t>
            </a:r>
            <a:r>
              <a:rPr lang="en-US" altLang="ko-KR" dirty="0"/>
              <a:t>(</a:t>
            </a:r>
            <a:r>
              <a:rPr lang="ko-KR" altLang="en-US" dirty="0"/>
              <a:t>지자체</a:t>
            </a:r>
            <a:r>
              <a:rPr lang="en-US" altLang="ko-KR" dirty="0"/>
              <a:t>)</a:t>
            </a:r>
            <a:r>
              <a:rPr lang="ko-KR" altLang="en-US" dirty="0"/>
              <a:t>가 접속 및 활용이 가능</a:t>
            </a:r>
            <a:endParaRPr lang="en-US" altLang="ko-KR" dirty="0"/>
          </a:p>
          <a:p>
            <a:pPr lvl="2"/>
            <a:r>
              <a:rPr lang="ko-KR" altLang="en-US" dirty="0"/>
              <a:t>과거 </a:t>
            </a:r>
            <a:r>
              <a:rPr lang="en-US" altLang="ko-KR" dirty="0"/>
              <a:t>NPO</a:t>
            </a:r>
            <a:r>
              <a:rPr lang="ko-KR" altLang="en-US" dirty="0"/>
              <a:t>법인 </a:t>
            </a:r>
            <a:r>
              <a:rPr lang="ko-KR" altLang="en-US" dirty="0" err="1"/>
              <a:t>지역케어정책네트워크에서</a:t>
            </a:r>
            <a:r>
              <a:rPr lang="ko-KR" altLang="en-US" dirty="0"/>
              <a:t> 운영하였으나</a:t>
            </a:r>
            <a:r>
              <a:rPr lang="en-US" altLang="ko-KR" dirty="0"/>
              <a:t>, 2011</a:t>
            </a:r>
            <a:r>
              <a:rPr lang="ko-KR" altLang="en-US" dirty="0"/>
              <a:t>년부터는 후생노동성 </a:t>
            </a:r>
            <a:r>
              <a:rPr lang="ko-KR" altLang="en-US" dirty="0" err="1"/>
              <a:t>노건국</a:t>
            </a:r>
            <a:r>
              <a:rPr lang="en-US" altLang="ko-KR" dirty="0"/>
              <a:t>(</a:t>
            </a:r>
            <a:r>
              <a:rPr lang="ko-KR" altLang="en-US" dirty="0"/>
              <a:t>老健局</a:t>
            </a:r>
            <a:r>
              <a:rPr lang="en-US" altLang="ko-KR" dirty="0"/>
              <a:t>)</a:t>
            </a:r>
            <a:r>
              <a:rPr lang="ko-KR" altLang="en-US" dirty="0"/>
              <a:t>이 개발</a:t>
            </a:r>
            <a:r>
              <a:rPr lang="en-US" altLang="ko-KR" dirty="0"/>
              <a:t>․</a:t>
            </a:r>
            <a:r>
              <a:rPr lang="ko-KR" altLang="en-US" dirty="0"/>
              <a:t>운영 </a:t>
            </a:r>
          </a:p>
          <a:p>
            <a:pPr lvl="1"/>
            <a:r>
              <a:rPr lang="ko-KR" altLang="en-US" dirty="0"/>
              <a:t>지자체</a:t>
            </a:r>
            <a:r>
              <a:rPr lang="en-US" altLang="ko-KR" dirty="0"/>
              <a:t>(</a:t>
            </a:r>
            <a:r>
              <a:rPr lang="ko-KR" altLang="en-US" dirty="0"/>
              <a:t>보험자</a:t>
            </a:r>
            <a:r>
              <a:rPr lang="en-US" altLang="ko-KR" dirty="0"/>
              <a:t>)</a:t>
            </a:r>
            <a:r>
              <a:rPr lang="ko-KR" altLang="en-US" dirty="0"/>
              <a:t>에 대한 후생노동성의 인식</a:t>
            </a:r>
          </a:p>
          <a:p>
            <a:pPr lvl="2"/>
            <a:r>
              <a:rPr lang="ko-KR" altLang="en-US" dirty="0"/>
              <a:t>후생노동성은 기본적으로 개호보험제도는 보험자인 시정촌의 역할과 책임이 타 제도와 비교해서 상당히 크며</a:t>
            </a:r>
            <a:r>
              <a:rPr lang="en-US" altLang="ko-KR" dirty="0"/>
              <a:t>, </a:t>
            </a:r>
            <a:r>
              <a:rPr lang="ko-KR" altLang="en-US" dirty="0"/>
              <a:t>따라서 시정촌이 지역의 서비스공급체계에 관하여 정책결정을 통해 개호보험의 이용 측면에 결정적인 영향을 미치는 주체로 인식 </a:t>
            </a:r>
          </a:p>
          <a:p>
            <a:pPr lvl="1"/>
            <a:r>
              <a:rPr lang="ko-KR" altLang="en-US" dirty="0"/>
              <a:t>이용 방법</a:t>
            </a:r>
          </a:p>
          <a:p>
            <a:pPr lvl="2"/>
            <a:r>
              <a:rPr lang="ko-KR" altLang="en-US" dirty="0" err="1"/>
              <a:t>개호정책평가지원시스템은</a:t>
            </a:r>
            <a:r>
              <a:rPr lang="ko-KR" altLang="en-US" dirty="0"/>
              <a:t> </a:t>
            </a:r>
            <a:r>
              <a:rPr lang="ko-KR" altLang="en-US" dirty="0" err="1"/>
              <a:t>후생노동행정종합정보스스템</a:t>
            </a:r>
            <a:r>
              <a:rPr lang="en-US" altLang="ko-KR" dirty="0"/>
              <a:t>(WISH) </a:t>
            </a:r>
            <a:r>
              <a:rPr lang="ko-KR" altLang="en-US" dirty="0"/>
              <a:t>내에 있으며</a:t>
            </a:r>
            <a:r>
              <a:rPr lang="en-US" altLang="ko-KR" dirty="0"/>
              <a:t>, </a:t>
            </a:r>
            <a:r>
              <a:rPr lang="ko-KR" altLang="en-US" dirty="0"/>
              <a:t>종합행정네트워크</a:t>
            </a:r>
            <a:r>
              <a:rPr lang="en-US" altLang="ko-KR" dirty="0"/>
              <a:t>(LGWAN) </a:t>
            </a:r>
            <a:r>
              <a:rPr lang="ko-KR" altLang="en-US" dirty="0"/>
              <a:t>등을 통해 이용 가능 </a:t>
            </a:r>
          </a:p>
          <a:p>
            <a:pPr lvl="1"/>
            <a:r>
              <a:rPr lang="ko-KR" altLang="en-US" dirty="0"/>
              <a:t>후생노동성의 </a:t>
            </a:r>
            <a:r>
              <a:rPr lang="ko-KR" altLang="en-US" dirty="0" err="1"/>
              <a:t>개호정책평가지원시스템의</a:t>
            </a:r>
            <a:r>
              <a:rPr lang="ko-KR" altLang="en-US" dirty="0"/>
              <a:t> 평가영역 및 지표</a:t>
            </a:r>
            <a:r>
              <a:rPr lang="en-US" altLang="ko-KR" dirty="0"/>
              <a:t>(4</a:t>
            </a:r>
            <a:r>
              <a:rPr lang="ko-KR" altLang="en-US" dirty="0"/>
              <a:t>가지</a:t>
            </a:r>
            <a:r>
              <a:rPr lang="en-US" altLang="ko-KR" dirty="0"/>
              <a:t>) </a:t>
            </a:r>
          </a:p>
          <a:p>
            <a:pPr lvl="2"/>
            <a:r>
              <a:rPr lang="ko-KR" altLang="en-US" dirty="0" err="1"/>
              <a:t>인정률의</a:t>
            </a:r>
            <a:r>
              <a:rPr lang="ko-KR" altLang="en-US" dirty="0"/>
              <a:t> 밸런스분석</a:t>
            </a:r>
          </a:p>
          <a:p>
            <a:pPr lvl="2"/>
            <a:r>
              <a:rPr lang="ko-KR" altLang="en-US" dirty="0"/>
              <a:t>서비스이용의 밸런스분석</a:t>
            </a:r>
          </a:p>
          <a:p>
            <a:pPr lvl="2"/>
            <a:r>
              <a:rPr lang="ko-KR" altLang="en-US" dirty="0"/>
              <a:t>서비스의 전체 밸런스분석</a:t>
            </a:r>
            <a:r>
              <a:rPr lang="en-US" altLang="ko-KR" dirty="0"/>
              <a:t>(</a:t>
            </a:r>
            <a:r>
              <a:rPr lang="ko-KR" altLang="en-US" dirty="0"/>
              <a:t>시설</a:t>
            </a:r>
            <a:r>
              <a:rPr lang="en-US" altLang="ko-KR" dirty="0"/>
              <a:t>, </a:t>
            </a:r>
            <a:r>
              <a:rPr lang="ko-KR" altLang="en-US" dirty="0"/>
              <a:t>재택밸런스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 err="1"/>
              <a:t>보험급부</a:t>
            </a:r>
            <a:r>
              <a:rPr lang="en-US" altLang="ko-KR" dirty="0"/>
              <a:t>(</a:t>
            </a:r>
            <a:r>
              <a:rPr lang="ko-KR" altLang="en-US" dirty="0"/>
              <a:t>급여</a:t>
            </a:r>
            <a:r>
              <a:rPr lang="en-US" altLang="ko-KR" dirty="0"/>
              <a:t>)</a:t>
            </a:r>
            <a:r>
              <a:rPr lang="ko-KR" altLang="en-US" dirty="0"/>
              <a:t>와 보험료의 밸런스분석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9F146F-2358-8158-DE45-178895B1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19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2460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DBE5A5-33A3-498C-A87B-81166AD0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순서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FAB8C5-F48B-4EDC-881B-B4A28BAAE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979" y="1412776"/>
            <a:ext cx="9110905" cy="388415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ko-KR" sz="2800" dirty="0"/>
              <a:t>Ⅰ. </a:t>
            </a:r>
            <a:r>
              <a:rPr lang="ko-KR" altLang="en-US" sz="2800" dirty="0"/>
              <a:t>논의의 배경 및 돌봄 관련 정책 동향 </a:t>
            </a:r>
          </a:p>
          <a:p>
            <a:pPr>
              <a:lnSpc>
                <a:spcPct val="200000"/>
              </a:lnSpc>
            </a:pPr>
            <a:r>
              <a:rPr lang="en-US" altLang="ko-KR" sz="2800" dirty="0"/>
              <a:t>Ⅱ. </a:t>
            </a:r>
            <a:r>
              <a:rPr lang="ko-KR" altLang="en-US" sz="2800" dirty="0"/>
              <a:t>국정과제의 주요 내용</a:t>
            </a:r>
          </a:p>
          <a:p>
            <a:pPr>
              <a:lnSpc>
                <a:spcPct val="200000"/>
              </a:lnSpc>
            </a:pPr>
            <a:r>
              <a:rPr lang="en-US" altLang="ko-KR" sz="2800" dirty="0"/>
              <a:t>Ⅲ. </a:t>
            </a:r>
            <a:r>
              <a:rPr lang="ko-KR" altLang="en-US" sz="2800" dirty="0" err="1"/>
              <a:t>돌봄통합지원법의</a:t>
            </a:r>
            <a:r>
              <a:rPr lang="ko-KR" altLang="en-US" sz="2800" dirty="0"/>
              <a:t> 기본 구조</a:t>
            </a:r>
          </a:p>
          <a:p>
            <a:pPr>
              <a:lnSpc>
                <a:spcPct val="200000"/>
              </a:lnSpc>
            </a:pPr>
            <a:r>
              <a:rPr lang="en-US" altLang="ko-KR" sz="2800" dirty="0"/>
              <a:t>Ⅳ. </a:t>
            </a:r>
            <a:r>
              <a:rPr lang="ko-KR" altLang="en-US" sz="2800" dirty="0"/>
              <a:t>돌봄 정책과 현장의 과제</a:t>
            </a:r>
            <a:endParaRPr lang="en-US" altLang="ko-KR" sz="28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1BFFBF7-E331-4421-A4E7-289A87EC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888A-4824-47A9-B2AD-126C313EB9C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264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DD8EE2-C2E0-7428-5B81-E1A6112CE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E6791B-0FD3-DD9D-F1DA-120C6DB04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/>
              <a:t>입력 및 출력의 흐름</a:t>
            </a:r>
            <a:r>
              <a:rPr lang="en-US" altLang="ko-KR" dirty="0"/>
              <a:t>(</a:t>
            </a:r>
            <a:r>
              <a:rPr lang="ko-KR" altLang="en-US" dirty="0"/>
              <a:t>방식</a:t>
            </a:r>
            <a:r>
              <a:rPr lang="en-US" altLang="ko-KR" dirty="0"/>
              <a:t>) </a:t>
            </a:r>
          </a:p>
          <a:p>
            <a:pPr lvl="2"/>
            <a:r>
              <a:rPr lang="ko-KR" altLang="en-US" dirty="0"/>
              <a:t>각 보험자가 개별 데이터를 입력하면 각종 정책평가지표를 산출하여 표나 그래프로 나타냄</a:t>
            </a:r>
          </a:p>
          <a:p>
            <a:pPr lvl="2"/>
            <a:r>
              <a:rPr lang="ko-KR" altLang="en-US" dirty="0" err="1"/>
              <a:t>보험급부와</a:t>
            </a:r>
            <a:r>
              <a:rPr lang="ko-KR" altLang="en-US" dirty="0"/>
              <a:t> 보험료</a:t>
            </a:r>
            <a:r>
              <a:rPr lang="en-US" altLang="ko-KR" dirty="0"/>
              <a:t>, </a:t>
            </a:r>
            <a:r>
              <a:rPr lang="ko-KR" altLang="en-US" dirty="0" err="1"/>
              <a:t>인정률</a:t>
            </a:r>
            <a:r>
              <a:rPr lang="en-US" altLang="ko-KR" dirty="0"/>
              <a:t>, </a:t>
            </a:r>
            <a:r>
              <a:rPr lang="ko-KR" altLang="en-US" dirty="0" err="1"/>
              <a:t>요개호도별</a:t>
            </a:r>
            <a:r>
              <a:rPr lang="ko-KR" altLang="en-US" dirty="0"/>
              <a:t> 서비스이용 등 ‘</a:t>
            </a:r>
            <a:r>
              <a:rPr lang="ko-KR" altLang="en-US" dirty="0" err="1"/>
              <a:t>밸런스’를</a:t>
            </a:r>
            <a:r>
              <a:rPr lang="ko-KR" altLang="en-US" dirty="0"/>
              <a:t> 분석</a:t>
            </a:r>
            <a:r>
              <a:rPr lang="en-US" altLang="ko-KR" dirty="0"/>
              <a:t>․</a:t>
            </a:r>
            <a:r>
              <a:rPr lang="ko-KR" altLang="en-US" dirty="0"/>
              <a:t>평가 가능</a:t>
            </a:r>
          </a:p>
          <a:p>
            <a:pPr lvl="2"/>
            <a:r>
              <a:rPr lang="en-US" altLang="ko-KR" dirty="0"/>
              <a:t>1</a:t>
            </a:r>
            <a:r>
              <a:rPr lang="ko-KR" altLang="en-US" dirty="0"/>
              <a:t>인당 </a:t>
            </a:r>
            <a:r>
              <a:rPr lang="ko-KR" altLang="en-US" dirty="0" err="1"/>
              <a:t>급부액</a:t>
            </a:r>
            <a:r>
              <a:rPr lang="en-US" altLang="ko-KR" dirty="0"/>
              <a:t>(</a:t>
            </a:r>
            <a:r>
              <a:rPr lang="ko-KR" altLang="en-US" dirty="0"/>
              <a:t>급여액</a:t>
            </a:r>
            <a:r>
              <a:rPr lang="en-US" altLang="ko-KR" dirty="0"/>
              <a:t>)</a:t>
            </a:r>
            <a:r>
              <a:rPr lang="ko-KR" altLang="en-US" dirty="0"/>
              <a:t>의 추이 등을 참가하는 보험자 전체의 평균과 비교하여 서비스의 특성의 위치 등을 명확히 확인 가능 </a:t>
            </a: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4675B90-8E1F-F238-E9A2-DBA834C19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20</a:t>
            </a:fld>
            <a:endParaRPr lang="en-US" altLang="ko-K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A62C8F2-2A32-4E52-DE0B-192919496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3157331"/>
            <a:ext cx="3800404" cy="259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8F14ACE-29D5-8D85-A735-E1053596A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5" y="3068960"/>
            <a:ext cx="40470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ABCF266-8820-1E48-82F4-73E474F57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3154640"/>
            <a:ext cx="3963242" cy="257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058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04CCD6-E367-6EDF-C1E9-FAC900E37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C11CC93-01A6-F1B9-DF4F-5C2256215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28" y="1207679"/>
            <a:ext cx="7344816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err="1"/>
              <a:t>아웃컴평가시스템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목적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각 보험자인 지자체가 개호보험 사업실적 평가분석의 다면적 전개와 그 효과를 확인 할 수 있도록 하는 복지정책평가사업의 실시를 목적 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구성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err="1"/>
              <a:t>개호보험사업실적분석소프트군</a:t>
            </a:r>
            <a:r>
              <a:rPr lang="en-US" altLang="ko-KR" dirty="0"/>
              <a:t>(</a:t>
            </a:r>
            <a:r>
              <a:rPr lang="ko-KR" altLang="en-US" dirty="0"/>
              <a:t>급부분석소프트</a:t>
            </a:r>
            <a:r>
              <a:rPr lang="en-US" altLang="ko-KR" dirty="0"/>
              <a:t>, </a:t>
            </a:r>
            <a:r>
              <a:rPr lang="ko-KR" altLang="en-US" dirty="0" err="1"/>
              <a:t>사업자별분석소프트</a:t>
            </a:r>
            <a:r>
              <a:rPr lang="en-US" altLang="ko-KR" dirty="0"/>
              <a:t>, </a:t>
            </a:r>
            <a:r>
              <a:rPr lang="ko-KR" altLang="en-US" dirty="0"/>
              <a:t>시계열집계소프트</a:t>
            </a:r>
            <a:r>
              <a:rPr lang="en-US" altLang="ko-KR" dirty="0"/>
              <a:t>), </a:t>
            </a:r>
            <a:r>
              <a:rPr lang="ko-KR" altLang="en-US" dirty="0" err="1"/>
              <a:t>사업평가시뮬레이션시스템</a:t>
            </a:r>
            <a:r>
              <a:rPr lang="en-US" altLang="ko-KR" dirty="0"/>
              <a:t>(</a:t>
            </a:r>
            <a:r>
              <a:rPr lang="ko-KR" altLang="en-US" dirty="0"/>
              <a:t>전국비교시스템</a:t>
            </a:r>
            <a:r>
              <a:rPr lang="en-US" altLang="ko-KR" dirty="0"/>
              <a:t>, </a:t>
            </a:r>
            <a:r>
              <a:rPr lang="ko-KR" altLang="en-US" dirty="0" err="1"/>
              <a:t>생활권역별분석시스템</a:t>
            </a:r>
            <a:r>
              <a:rPr lang="en-US" altLang="ko-KR" dirty="0"/>
              <a:t>, </a:t>
            </a:r>
            <a:r>
              <a:rPr lang="ko-KR" altLang="en-US" dirty="0" err="1"/>
              <a:t>임의지표전국비교시스템</a:t>
            </a:r>
            <a:r>
              <a:rPr lang="en-US" altLang="ko-KR" dirty="0"/>
              <a:t>), </a:t>
            </a:r>
            <a:r>
              <a:rPr lang="ko-KR" altLang="en-US" dirty="0" err="1"/>
              <a:t>아웃컴평가</a:t>
            </a:r>
            <a:r>
              <a:rPr lang="en-US" altLang="ko-KR" dirty="0"/>
              <a:t>(</a:t>
            </a:r>
            <a:r>
              <a:rPr lang="ko-KR" altLang="en-US" dirty="0"/>
              <a:t>효과확인</a:t>
            </a:r>
            <a:r>
              <a:rPr lang="en-US" altLang="ko-KR" dirty="0"/>
              <a:t>)</a:t>
            </a:r>
            <a:r>
              <a:rPr lang="ko-KR" altLang="en-US" dirty="0"/>
              <a:t>시스템으로 구성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아웃컴평가시스템</a:t>
            </a:r>
            <a:endParaRPr lang="ko-KR" altLang="en-US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투입량이나 프로세스인 서비스 이용수준 보다는 ‘제도운용의 </a:t>
            </a:r>
            <a:r>
              <a:rPr lang="ko-KR" altLang="en-US" dirty="0" err="1"/>
              <a:t>결과’로서</a:t>
            </a:r>
            <a:r>
              <a:rPr lang="ko-KR" altLang="en-US" dirty="0"/>
              <a:t> ‘투입된 비용이 서비스로 변환되어 이용되는 것에 따라 나타나는 효과</a:t>
            </a:r>
            <a:r>
              <a:rPr lang="en-US" altLang="ko-KR" dirty="0"/>
              <a:t>․</a:t>
            </a:r>
            <a:r>
              <a:rPr lang="ko-KR" altLang="en-US" dirty="0" err="1"/>
              <a:t>성과’를</a:t>
            </a:r>
            <a:r>
              <a:rPr lang="ko-KR" altLang="en-US" dirty="0"/>
              <a:t> 파악하기 위한 시스템 </a:t>
            </a:r>
          </a:p>
          <a:p>
            <a:pPr lvl="2">
              <a:lnSpc>
                <a:spcPct val="150000"/>
              </a:lnSpc>
            </a:pPr>
            <a:r>
              <a:rPr lang="ko-KR" altLang="en-US" dirty="0"/>
              <a:t>질을 결정하는 </a:t>
            </a:r>
            <a:r>
              <a:rPr lang="en-US" altLang="ko-KR" dirty="0"/>
              <a:t>3</a:t>
            </a:r>
            <a:r>
              <a:rPr lang="ko-KR" altLang="en-US" dirty="0"/>
              <a:t>요소와 정책평가의 </a:t>
            </a:r>
            <a:r>
              <a:rPr lang="en-US" altLang="ko-KR" dirty="0"/>
              <a:t>7</a:t>
            </a:r>
            <a:r>
              <a:rPr lang="ko-KR" altLang="en-US" dirty="0"/>
              <a:t>가지 차원</a:t>
            </a:r>
            <a:r>
              <a:rPr lang="en-US" altLang="ko-KR" dirty="0"/>
              <a:t>(</a:t>
            </a:r>
            <a:r>
              <a:rPr lang="ko-KR" altLang="en-US" dirty="0"/>
              <a:t>그림 참조</a:t>
            </a:r>
            <a:r>
              <a:rPr lang="en-US" altLang="ko-KR" dirty="0"/>
              <a:t>)</a:t>
            </a:r>
          </a:p>
          <a:p>
            <a:pPr lvl="3">
              <a:lnSpc>
                <a:spcPct val="150000"/>
              </a:lnSpc>
            </a:pPr>
            <a:r>
              <a:rPr lang="ko-KR" altLang="en-US" dirty="0"/>
              <a:t>환경요인</a:t>
            </a:r>
            <a:r>
              <a:rPr lang="en-US" altLang="ko-KR" dirty="0"/>
              <a:t>(Regional Characteristics), </a:t>
            </a:r>
            <a:r>
              <a:rPr lang="ko-KR" altLang="en-US" dirty="0"/>
              <a:t>대상</a:t>
            </a:r>
            <a:r>
              <a:rPr lang="en-US" altLang="ko-KR" dirty="0"/>
              <a:t>(Subjects), </a:t>
            </a:r>
            <a:r>
              <a:rPr lang="ko-KR" altLang="en-US" dirty="0"/>
              <a:t>투입</a:t>
            </a:r>
            <a:r>
              <a:rPr lang="en-US" altLang="ko-KR" dirty="0"/>
              <a:t>(Input), </a:t>
            </a:r>
            <a:r>
              <a:rPr lang="ko-KR" altLang="en-US" dirty="0"/>
              <a:t>서비스이용</a:t>
            </a:r>
            <a:r>
              <a:rPr lang="en-US" altLang="ko-KR" dirty="0"/>
              <a:t>(Service use), </a:t>
            </a:r>
            <a:r>
              <a:rPr lang="ko-KR" altLang="en-US" dirty="0"/>
              <a:t>효과</a:t>
            </a:r>
            <a:r>
              <a:rPr lang="en-US" altLang="ko-KR" dirty="0"/>
              <a:t>(Outcome), </a:t>
            </a:r>
            <a:r>
              <a:rPr lang="ko-KR" altLang="en-US" dirty="0"/>
              <a:t>효율</a:t>
            </a:r>
            <a:r>
              <a:rPr lang="en-US" altLang="ko-KR" dirty="0"/>
              <a:t>(Efficiency), </a:t>
            </a:r>
            <a:r>
              <a:rPr lang="ko-KR" altLang="en-US" dirty="0"/>
              <a:t>형평</a:t>
            </a:r>
            <a:r>
              <a:rPr lang="en-US" altLang="ko-KR" dirty="0"/>
              <a:t>(Equity)</a:t>
            </a:r>
          </a:p>
          <a:p>
            <a:pPr lvl="2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783A89D-5AAD-968F-3614-9602FFF4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21</a:t>
            </a:fld>
            <a:endParaRPr lang="en-US" altLang="ko-KR"/>
          </a:p>
        </p:txBody>
      </p:sp>
      <p:pic>
        <p:nvPicPr>
          <p:cNvPr id="5" name="_x177431992" descr="EMB00001d883361">
            <a:extLst>
              <a:ext uri="{FF2B5EF4-FFF2-40B4-BE49-F238E27FC236}">
                <a16:creationId xmlns:a16="http://schemas.microsoft.com/office/drawing/2014/main" id="{7A94B0E8-E6F2-BDD2-2AB7-DBA478D64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56" y="2418664"/>
            <a:ext cx="3814737" cy="256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3C0A1A-19D9-0B3E-81E5-0EED7292BD99}"/>
              </a:ext>
            </a:extLst>
          </p:cNvPr>
          <p:cNvSpPr txBox="1"/>
          <p:nvPr/>
        </p:nvSpPr>
        <p:spPr>
          <a:xfrm>
            <a:off x="7943048" y="4984718"/>
            <a:ext cx="38147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[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그림</a:t>
            </a:r>
            <a:r>
              <a:rPr lang="en-US" altLang="ko-KR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] </a:t>
            </a:r>
            <a:r>
              <a:rPr lang="ko-KR" altLang="en-US" sz="1100" b="0" dirty="0" err="1">
                <a:latin typeface="굴림" panose="020B0600000101010101" pitchFamily="50" charset="-127"/>
                <a:ea typeface="굴림" panose="020B0600000101010101" pitchFamily="50" charset="-127"/>
              </a:rPr>
              <a:t>아웃컴평가시스템의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 정책평가지표군 </a:t>
            </a:r>
            <a:r>
              <a:rPr lang="en-US" altLang="ko-KR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7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차원 구조</a:t>
            </a:r>
          </a:p>
        </p:txBody>
      </p:sp>
    </p:spTree>
    <p:extLst>
      <p:ext uri="{BB962C8B-B14F-4D97-AF65-F5344CB8AC3E}">
        <p14:creationId xmlns:p14="http://schemas.microsoft.com/office/powerpoint/2010/main" val="1207022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DDB483-4282-9166-3227-467CFEAF9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DEBE37-EF04-6CA2-4E74-9F6F28A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512" y="1268760"/>
            <a:ext cx="10670976" cy="4988024"/>
          </a:xfrm>
        </p:spPr>
        <p:txBody>
          <a:bodyPr/>
          <a:lstStyle/>
          <a:p>
            <a:r>
              <a:rPr lang="ko-KR" altLang="en-US" dirty="0" err="1"/>
              <a:t>지역포괄케어</a:t>
            </a:r>
            <a:r>
              <a:rPr lang="ko-KR" altLang="en-US" dirty="0"/>
              <a:t> ‘</a:t>
            </a:r>
            <a:r>
              <a:rPr lang="ko-KR" altLang="en-US" dirty="0" err="1"/>
              <a:t>가시화’시스템</a:t>
            </a:r>
            <a:r>
              <a:rPr lang="en-US" altLang="ko-KR" dirty="0"/>
              <a:t>(</a:t>
            </a:r>
            <a:r>
              <a:rPr lang="ja-JP" altLang="en-US" dirty="0"/>
              <a:t>地域包括ケア「見える化」 システム</a:t>
            </a:r>
            <a:r>
              <a:rPr lang="en-US" altLang="ja-JP" dirty="0"/>
              <a:t>) </a:t>
            </a:r>
          </a:p>
          <a:p>
            <a:pPr lvl="1"/>
            <a:r>
              <a:rPr lang="ko-KR" altLang="en-US" dirty="0"/>
              <a:t>목적</a:t>
            </a:r>
            <a:endParaRPr lang="en-US" altLang="ko-KR" dirty="0"/>
          </a:p>
          <a:p>
            <a:pPr lvl="2"/>
            <a:r>
              <a:rPr lang="ko-KR" altLang="en-US" dirty="0"/>
              <a:t>개호</a:t>
            </a:r>
            <a:r>
              <a:rPr lang="en-US" altLang="ko-KR" dirty="0"/>
              <a:t>-</a:t>
            </a:r>
            <a:r>
              <a:rPr lang="ko-KR" altLang="en-US" dirty="0"/>
              <a:t>의료관련정보의 ‘가시화’ 추진의 목적</a:t>
            </a:r>
            <a:r>
              <a:rPr lang="en-US" altLang="ko-KR" dirty="0"/>
              <a:t>, </a:t>
            </a:r>
            <a:r>
              <a:rPr lang="ko-KR" altLang="en-US" dirty="0" err="1"/>
              <a:t>단카이세대가</a:t>
            </a:r>
            <a:r>
              <a:rPr lang="ko-KR" altLang="en-US" dirty="0"/>
              <a:t> </a:t>
            </a:r>
            <a:r>
              <a:rPr lang="en-US" altLang="ko-KR" dirty="0"/>
              <a:t>75</a:t>
            </a:r>
            <a:r>
              <a:rPr lang="ko-KR" altLang="en-US" dirty="0"/>
              <a:t>세 이상이 되는 </a:t>
            </a:r>
            <a:r>
              <a:rPr lang="en-US" altLang="ko-KR" dirty="0"/>
              <a:t>2025</a:t>
            </a:r>
            <a:r>
              <a:rPr lang="ko-KR" altLang="en-US" dirty="0"/>
              <a:t>년을 앞두고</a:t>
            </a:r>
            <a:r>
              <a:rPr lang="en-US" altLang="ko-KR" dirty="0"/>
              <a:t>, </a:t>
            </a:r>
            <a:r>
              <a:rPr lang="ko-KR" altLang="en-US" dirty="0"/>
              <a:t>중도의 </a:t>
            </a:r>
            <a:r>
              <a:rPr lang="ko-KR" altLang="en-US" dirty="0" err="1"/>
              <a:t>요개호상태가</a:t>
            </a:r>
            <a:r>
              <a:rPr lang="ko-KR" altLang="en-US" dirty="0"/>
              <a:t> 되더라도</a:t>
            </a:r>
            <a:r>
              <a:rPr lang="en-US" altLang="ko-KR" dirty="0"/>
              <a:t>, </a:t>
            </a:r>
            <a:r>
              <a:rPr lang="ko-KR" altLang="en-US" dirty="0"/>
              <a:t>정든 지역에서 </a:t>
            </a:r>
            <a:r>
              <a:rPr lang="ko-KR" altLang="en-US" dirty="0" err="1"/>
              <a:t>자기답게</a:t>
            </a:r>
            <a:r>
              <a:rPr lang="ko-KR" altLang="en-US" dirty="0"/>
              <a:t> 사는 것을 인생의 최후까지 지속할 수 있도록</a:t>
            </a:r>
            <a:r>
              <a:rPr lang="en-US" altLang="ko-KR" dirty="0"/>
              <a:t>, </a:t>
            </a:r>
            <a:r>
              <a:rPr lang="ko-KR" altLang="en-US" dirty="0"/>
              <a:t>의료</a:t>
            </a:r>
            <a:r>
              <a:rPr lang="en-US" altLang="ko-KR" dirty="0"/>
              <a:t>-</a:t>
            </a:r>
            <a:r>
              <a:rPr lang="ko-KR" altLang="en-US" dirty="0"/>
              <a:t>개호</a:t>
            </a:r>
            <a:r>
              <a:rPr lang="en-US" altLang="ko-KR" dirty="0"/>
              <a:t>-</a:t>
            </a:r>
            <a:r>
              <a:rPr lang="ko-KR" altLang="en-US" dirty="0"/>
              <a:t>예방</a:t>
            </a:r>
            <a:r>
              <a:rPr lang="en-US" altLang="ko-KR" dirty="0"/>
              <a:t>-</a:t>
            </a:r>
            <a:r>
              <a:rPr lang="ko-KR" altLang="en-US" dirty="0"/>
              <a:t>거주</a:t>
            </a:r>
            <a:r>
              <a:rPr lang="en-US" altLang="ko-KR" dirty="0"/>
              <a:t>-</a:t>
            </a:r>
            <a:r>
              <a:rPr lang="ko-KR" altLang="en-US" dirty="0"/>
              <a:t>생활지원이 일체적으로 제공되는 </a:t>
            </a:r>
            <a:r>
              <a:rPr lang="ko-KR" altLang="en-US" dirty="0" err="1"/>
              <a:t>지역포괄케어시스템의</a:t>
            </a:r>
            <a:r>
              <a:rPr lang="ko-KR" altLang="en-US" dirty="0"/>
              <a:t> 구축의 실현을 추구할 필요</a:t>
            </a:r>
          </a:p>
          <a:p>
            <a:pPr lvl="1"/>
            <a:r>
              <a:rPr lang="ko-KR" altLang="en-US" dirty="0"/>
              <a:t>방식 </a:t>
            </a:r>
            <a:endParaRPr lang="en-US" altLang="ko-KR" dirty="0"/>
          </a:p>
          <a:p>
            <a:pPr lvl="2"/>
            <a:r>
              <a:rPr lang="ko-KR" altLang="en-US" dirty="0"/>
              <a:t>각 지방자치체가 행하는 각각의 지역의 특성에 있어 </a:t>
            </a:r>
            <a:r>
              <a:rPr lang="ko-KR" altLang="en-US" dirty="0" err="1"/>
              <a:t>지역포괄케어시스템</a:t>
            </a:r>
            <a:r>
              <a:rPr lang="ko-KR" altLang="en-US" dirty="0"/>
              <a:t> 구축을 위해</a:t>
            </a:r>
            <a:r>
              <a:rPr lang="en-US" altLang="ko-KR" dirty="0"/>
              <a:t>, </a:t>
            </a:r>
            <a:r>
              <a:rPr lang="ko-KR" altLang="en-US" dirty="0"/>
              <a:t>유익한 정보를 국민을 포함하여 폭넓게 공유</a:t>
            </a:r>
            <a:r>
              <a:rPr lang="en-US" altLang="ko-KR" dirty="0"/>
              <a:t>(=</a:t>
            </a:r>
            <a:r>
              <a:rPr lang="ko-KR" altLang="en-US" dirty="0"/>
              <a:t>가시화</a:t>
            </a:r>
            <a:r>
              <a:rPr lang="en-US" altLang="ko-KR" dirty="0"/>
              <a:t>)</a:t>
            </a:r>
            <a:r>
              <a:rPr lang="ko-KR" altLang="en-US" dirty="0"/>
              <a:t>하는 것에 의해 종합적인 지원을 추진</a:t>
            </a:r>
          </a:p>
          <a:p>
            <a:pPr lvl="2"/>
            <a:r>
              <a:rPr lang="en-US" altLang="ko-KR" dirty="0"/>
              <a:t>2013</a:t>
            </a:r>
            <a:r>
              <a:rPr lang="ko-KR" altLang="en-US" dirty="0"/>
              <a:t>년에 </a:t>
            </a:r>
            <a:r>
              <a:rPr lang="ko-KR" altLang="en-US" dirty="0" err="1"/>
              <a:t>지역포괄케어</a:t>
            </a:r>
            <a:r>
              <a:rPr lang="ko-KR" altLang="en-US" dirty="0"/>
              <a:t> 가시화 시스템의 프로토타입을 구축하여</a:t>
            </a:r>
            <a:r>
              <a:rPr lang="en-US" altLang="ko-KR" dirty="0"/>
              <a:t>, 2014</a:t>
            </a:r>
            <a:r>
              <a:rPr lang="ko-KR" altLang="en-US" dirty="0"/>
              <a:t>년 </a:t>
            </a:r>
            <a:r>
              <a:rPr lang="en-US" altLang="ko-KR" dirty="0"/>
              <a:t>2</a:t>
            </a:r>
            <a:r>
              <a:rPr lang="ko-KR" altLang="en-US" dirty="0"/>
              <a:t>월 부터 운영을 개시 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5D3B207-94CA-3C2A-A7D3-6C91E509C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22</a:t>
            </a:fld>
            <a:endParaRPr lang="en-US" altLang="ko-K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D5D4F38-51BB-68C2-23C3-1ADA523DE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3854703"/>
            <a:ext cx="3528392" cy="2448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D4CCBD6-0332-FE28-C919-4209D1007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3818812"/>
            <a:ext cx="371317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81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돌봄 관련 정책평가 틀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717" y="1484784"/>
            <a:ext cx="6120680" cy="345638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600" dirty="0"/>
              <a:t>양질의 보건의료서비스 요건</a:t>
            </a:r>
            <a:r>
              <a:rPr lang="en-US" altLang="ko-KR" sz="1050" dirty="0"/>
              <a:t>(Myers) (</a:t>
            </a:r>
            <a:r>
              <a:rPr lang="ko-KR" altLang="en-US" sz="1050" dirty="0"/>
              <a:t>정책의 방향</a:t>
            </a:r>
            <a:r>
              <a:rPr lang="en-US" altLang="ko-KR" sz="1050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 err="1"/>
              <a:t>접근용이성</a:t>
            </a:r>
            <a:r>
              <a:rPr lang="en-US" altLang="ko-KR" sz="1200" dirty="0"/>
              <a:t>(accessibility)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필요할 때 언제 어디서라도 쉽게 이용</a:t>
            </a:r>
            <a:r>
              <a:rPr lang="en-US" altLang="ko-KR" sz="1200" dirty="0"/>
              <a:t>(</a:t>
            </a:r>
            <a:r>
              <a:rPr lang="ko-KR" altLang="en-US" sz="1200" dirty="0"/>
              <a:t>지리적</a:t>
            </a:r>
            <a:r>
              <a:rPr lang="en-US" altLang="ko-KR" sz="1200" dirty="0"/>
              <a:t>, </a:t>
            </a:r>
            <a:r>
              <a:rPr lang="ko-KR" altLang="en-US" sz="1200" dirty="0"/>
              <a:t>시간적</a:t>
            </a:r>
            <a:r>
              <a:rPr lang="en-US" altLang="ko-KR" sz="1200" dirty="0"/>
              <a:t>, </a:t>
            </a:r>
            <a:r>
              <a:rPr lang="ko-KR" altLang="en-US" sz="1200" dirty="0"/>
              <a:t>경제적 접근성</a:t>
            </a:r>
            <a:r>
              <a:rPr lang="en-US" altLang="ko-KR" sz="1200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질적 적정성</a:t>
            </a:r>
            <a:r>
              <a:rPr lang="en-US" altLang="ko-KR" sz="1200" dirty="0"/>
              <a:t>(quality)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최신의 의학적 지식</a:t>
            </a:r>
            <a:r>
              <a:rPr lang="en-US" altLang="ko-KR" sz="1200" dirty="0"/>
              <a:t>, </a:t>
            </a:r>
            <a:r>
              <a:rPr lang="ko-KR" altLang="en-US" sz="1200" dirty="0"/>
              <a:t>의료인의 능력 및 자질</a:t>
            </a:r>
            <a:r>
              <a:rPr lang="en-US" altLang="ko-KR" sz="1200" dirty="0"/>
              <a:t>, </a:t>
            </a:r>
            <a:r>
              <a:rPr lang="ko-KR" altLang="en-US" sz="1200" dirty="0"/>
              <a:t>제공되는 서비스의 질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지속성</a:t>
            </a:r>
            <a:r>
              <a:rPr lang="en-US" altLang="ko-KR" sz="1200" dirty="0"/>
              <a:t>(</a:t>
            </a:r>
            <a:r>
              <a:rPr lang="ko-KR" altLang="en-US" sz="1200" dirty="0"/>
              <a:t>연속성</a:t>
            </a:r>
            <a:r>
              <a:rPr lang="en-US" altLang="ko-KR" sz="1200" dirty="0"/>
              <a:t>, </a:t>
            </a:r>
            <a:r>
              <a:rPr lang="ko-KR" altLang="en-US" sz="1200" dirty="0"/>
              <a:t>계속성</a:t>
            </a:r>
            <a:r>
              <a:rPr lang="en-US" altLang="ko-KR" sz="1200" dirty="0"/>
              <a:t>, continuity)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건강문제 해결의 지속성</a:t>
            </a:r>
            <a:r>
              <a:rPr lang="en-US" altLang="ko-KR" sz="1200" dirty="0"/>
              <a:t>, </a:t>
            </a:r>
            <a:r>
              <a:rPr lang="ko-KR" altLang="en-US" sz="1200" dirty="0"/>
              <a:t>기관 간의 유기적 협조체계</a:t>
            </a:r>
            <a:r>
              <a:rPr lang="en-US" altLang="ko-KR" sz="1200" dirty="0"/>
              <a:t>, </a:t>
            </a:r>
            <a:r>
              <a:rPr lang="ko-KR" altLang="en-US" sz="1200" dirty="0"/>
              <a:t>전인적 치료</a:t>
            </a:r>
            <a:r>
              <a:rPr lang="en-US" altLang="ko-KR" sz="1200" dirty="0"/>
              <a:t>(person-centered care)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효율성</a:t>
            </a:r>
            <a:r>
              <a:rPr lang="en-US" altLang="ko-KR" sz="1200" dirty="0"/>
              <a:t>(</a:t>
            </a:r>
            <a:r>
              <a:rPr lang="ko-KR" altLang="en-US" sz="1200" dirty="0"/>
              <a:t>경제적 합리성</a:t>
            </a:r>
            <a:r>
              <a:rPr lang="en-US" altLang="ko-KR" sz="1200" dirty="0"/>
              <a:t>, efficiency)</a:t>
            </a:r>
          </a:p>
          <a:p>
            <a:pPr lvl="2">
              <a:lnSpc>
                <a:spcPct val="150000"/>
              </a:lnSpc>
            </a:pPr>
            <a:r>
              <a:rPr lang="ko-KR" altLang="en-US" sz="1200" dirty="0"/>
              <a:t>한정된 자원의 효율적 활용</a:t>
            </a:r>
            <a:r>
              <a:rPr lang="en-US" altLang="ko-KR" sz="1200" dirty="0"/>
              <a:t>, </a:t>
            </a:r>
            <a:r>
              <a:rPr lang="ko-KR" altLang="en-US" sz="1200" dirty="0"/>
              <a:t>경제적 측면의 효율성</a:t>
            </a:r>
            <a:r>
              <a:rPr lang="en-US" altLang="ko-KR" sz="1200" dirty="0"/>
              <a:t>, </a:t>
            </a:r>
            <a:r>
              <a:rPr lang="ko-KR" altLang="en-US" sz="1200" dirty="0"/>
              <a:t>공적 제도를 통한 대처</a:t>
            </a:r>
            <a:r>
              <a:rPr lang="en-US" altLang="ko-KR" sz="1200" dirty="0"/>
              <a:t>, </a:t>
            </a:r>
            <a:r>
              <a:rPr lang="ko-KR" altLang="en-US" sz="1200" dirty="0"/>
              <a:t>조직의 생산성 향상</a:t>
            </a:r>
          </a:p>
          <a:p>
            <a:pPr>
              <a:lnSpc>
                <a:spcPct val="150000"/>
              </a:lnSpc>
            </a:pP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23</a:t>
            </a:fld>
            <a:endParaRPr lang="en-US" altLang="ko-KR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8FB6EB72-4171-A6D9-08F9-334C0D83165F}"/>
              </a:ext>
            </a:extLst>
          </p:cNvPr>
          <p:cNvSpPr txBox="1">
            <a:spLocks/>
          </p:cNvSpPr>
          <p:nvPr/>
        </p:nvSpPr>
        <p:spPr bwMode="gray">
          <a:xfrm>
            <a:off x="6744072" y="1484784"/>
            <a:ext cx="5184576" cy="455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2pPr>
            <a:lvl3pPr marL="11430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3pPr>
            <a:lvl4pPr marL="16002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4pPr>
            <a:lvl5pPr marL="20574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200000"/>
              </a:lnSpc>
            </a:pPr>
            <a:r>
              <a:rPr lang="ko-KR" altLang="en-US" kern="0" dirty="0"/>
              <a:t>돌봄</a:t>
            </a:r>
            <a:r>
              <a:rPr lang="en-US" altLang="ko-KR" kern="0" dirty="0"/>
              <a:t>, </a:t>
            </a:r>
            <a:r>
              <a:rPr lang="ko-KR" altLang="en-US" kern="0" dirty="0"/>
              <a:t>장기요양 서비스 정책의 방향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대상자의 역량 강화</a:t>
            </a:r>
            <a:r>
              <a:rPr lang="en-US" altLang="ko-KR" b="0" kern="0" dirty="0"/>
              <a:t>(self care, </a:t>
            </a:r>
            <a:r>
              <a:rPr lang="ko-KR" altLang="en-US" b="0" kern="0" dirty="0"/>
              <a:t>인권</a:t>
            </a:r>
            <a:r>
              <a:rPr lang="en-US" altLang="ko-KR" b="0" kern="0" dirty="0"/>
              <a:t>, </a:t>
            </a:r>
            <a:r>
              <a:rPr lang="ko-KR" altLang="en-US" b="0" kern="0" dirty="0"/>
              <a:t>자기선택권</a:t>
            </a:r>
            <a:r>
              <a:rPr lang="en-US" altLang="ko-KR" b="0" kern="0" dirty="0"/>
              <a:t>)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보호의 연속성 보장</a:t>
            </a:r>
            <a:r>
              <a:rPr lang="en-US" altLang="ko-KR" b="0" kern="0" dirty="0"/>
              <a:t>(continuity)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서비스 통합성의 증진</a:t>
            </a:r>
            <a:r>
              <a:rPr lang="en-US" altLang="ko-KR" b="0" kern="0" dirty="0"/>
              <a:t>(Person-centered care, integration) 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서비스 접근성의 증진</a:t>
            </a:r>
            <a:r>
              <a:rPr lang="en-US" altLang="ko-KR" b="0" kern="0" dirty="0"/>
              <a:t>(accessibility) 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사회적 책임성의 증진</a:t>
            </a:r>
            <a:r>
              <a:rPr lang="en-US" altLang="ko-KR" b="0" kern="0" dirty="0"/>
              <a:t>(responsibility) </a:t>
            </a:r>
          </a:p>
          <a:p>
            <a:pPr lvl="1" algn="l">
              <a:lnSpc>
                <a:spcPct val="200000"/>
              </a:lnSpc>
            </a:pPr>
            <a:r>
              <a:rPr lang="ko-KR" altLang="en-US" b="0" kern="0" dirty="0"/>
              <a:t>서비스의 질과 성과 향상</a:t>
            </a:r>
            <a:r>
              <a:rPr lang="en-US" altLang="ko-KR" b="0" kern="0" dirty="0"/>
              <a:t>(quality, outcome)</a:t>
            </a:r>
          </a:p>
          <a:p>
            <a:pPr algn="l">
              <a:lnSpc>
                <a:spcPct val="200000"/>
              </a:lnSpc>
            </a:pPr>
            <a:endParaRPr lang="ko-KR" altLang="en-US" kern="0" dirty="0"/>
          </a:p>
        </p:txBody>
      </p:sp>
    </p:spTree>
    <p:extLst>
      <p:ext uri="{BB962C8B-B14F-4D97-AF65-F5344CB8AC3E}">
        <p14:creationId xmlns:p14="http://schemas.microsoft.com/office/powerpoint/2010/main" val="874747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7A511-EE5F-2BB7-5169-364E32C3E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1A6E57-456F-DAD6-BE89-10B76C8EF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z="1800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0409B3-3487-3237-CEF6-57D2A5D8C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Ⅱ. </a:t>
            </a:r>
            <a:r>
              <a:rPr lang="ko-KR" altLang="en-US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돌봄 관련 국정과제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83C8CDD-35DF-8E8E-732B-2B77A6A5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C469-570C-4645-B8E3-D6547605FD25}" type="slidenum">
              <a:rPr lang="ko-KR" altLang="en-US" smtClean="0"/>
              <a:pPr/>
              <a:t>24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5526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85827-313E-869C-46CC-206903445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27541F-8F4C-E731-A20C-EEE2DB77D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국정과제 개요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E5C999-6A70-ED8C-E059-BD25EA5AC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15" y="1274912"/>
            <a:ext cx="11179216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000" dirty="0"/>
              <a:t>정부의 </a:t>
            </a:r>
            <a:r>
              <a:rPr lang="en-US" altLang="ko-KR" sz="2000" dirty="0"/>
              <a:t>123</a:t>
            </a:r>
            <a:r>
              <a:rPr lang="ko-KR" altLang="en-US" sz="2000" dirty="0"/>
              <a:t>대 국정과제 발표</a:t>
            </a:r>
            <a:r>
              <a:rPr lang="en-US" altLang="ko-KR" sz="1200" dirty="0"/>
              <a:t>(2025.09.16.)</a:t>
            </a:r>
          </a:p>
          <a:p>
            <a:pPr lvl="1">
              <a:lnSpc>
                <a:spcPct val="150000"/>
              </a:lnSpc>
            </a:pPr>
            <a:endParaRPr lang="en-US" altLang="ko-KR" sz="1600" dirty="0"/>
          </a:p>
          <a:p>
            <a:pPr lvl="2">
              <a:lnSpc>
                <a:spcPct val="150000"/>
              </a:lnSpc>
            </a:pPr>
            <a:endParaRPr lang="en-US" altLang="ko-KR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2C88DDE-311D-3130-FB26-567379857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25</a:t>
            </a:fld>
            <a:endParaRPr lang="en-US" altLang="ko-KR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EB68EA6-C1C2-7121-71DC-8A4235647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186" y="0"/>
            <a:ext cx="4686103" cy="68580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8E68060C-62E4-CA94-ADBE-579C88194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1893444"/>
            <a:ext cx="3614703" cy="48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131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1F314C-E1EA-500E-F522-80417FFD0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449272" cy="609600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돌봄 관련 국정과제</a:t>
            </a:r>
            <a:r>
              <a:rPr lang="en-US" altLang="ko-KR" dirty="0"/>
              <a:t>(78. </a:t>
            </a:r>
            <a:r>
              <a:rPr lang="ko-KR" altLang="en-US" dirty="0"/>
              <a:t>지금 사는 곳에서 누리는 </a:t>
            </a:r>
            <a:r>
              <a:rPr lang="ko-KR" altLang="en-US" dirty="0" err="1"/>
              <a:t>통합돌봄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4ED8E9-6580-44EE-84C9-33057C5F5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189585"/>
            <a:ext cx="11737304" cy="4988024"/>
          </a:xfrm>
        </p:spPr>
        <p:txBody>
          <a:bodyPr/>
          <a:lstStyle/>
          <a:p>
            <a:r>
              <a:rPr lang="ko-KR" altLang="en-US" dirty="0"/>
              <a:t>과제목표</a:t>
            </a:r>
          </a:p>
          <a:p>
            <a:pPr lvl="1"/>
            <a:r>
              <a:rPr lang="ko-KR" altLang="en-US" dirty="0" err="1"/>
              <a:t>노인･장애인</a:t>
            </a:r>
            <a:r>
              <a:rPr lang="ko-KR" altLang="en-US" dirty="0"/>
              <a:t> 등이 시설</a:t>
            </a:r>
            <a:r>
              <a:rPr lang="en-US" altLang="ko-KR" dirty="0"/>
              <a:t>(</a:t>
            </a:r>
            <a:r>
              <a:rPr lang="ko-KR" altLang="en-US" dirty="0"/>
              <a:t>병원</a:t>
            </a:r>
            <a:r>
              <a:rPr lang="en-US" altLang="ko-KR" dirty="0"/>
              <a:t>)</a:t>
            </a:r>
            <a:r>
              <a:rPr lang="ko-KR" altLang="en-US" dirty="0"/>
              <a:t>에 입소</a:t>
            </a:r>
            <a:r>
              <a:rPr lang="en-US" altLang="ko-KR" dirty="0"/>
              <a:t>(</a:t>
            </a:r>
            <a:r>
              <a:rPr lang="ko-KR" altLang="en-US" dirty="0"/>
              <a:t>입원</a:t>
            </a:r>
            <a:r>
              <a:rPr lang="en-US" altLang="ko-KR" dirty="0"/>
              <a:t>)</a:t>
            </a:r>
            <a:r>
              <a:rPr lang="ko-KR" altLang="en-US" dirty="0"/>
              <a:t>하지 않고 살던 곳에서 </a:t>
            </a:r>
            <a:r>
              <a:rPr lang="ko-KR" altLang="en-US" dirty="0" err="1"/>
              <a:t>계속거주할</a:t>
            </a:r>
            <a:r>
              <a:rPr lang="ko-KR" altLang="en-US" dirty="0"/>
              <a:t> 수 있는 </a:t>
            </a:r>
            <a:r>
              <a:rPr lang="ko-KR" altLang="en-US" dirty="0" err="1"/>
              <a:t>통합돌봄체계</a:t>
            </a:r>
            <a:r>
              <a:rPr lang="ko-KR" altLang="en-US" dirty="0"/>
              <a:t> 구축을 통해 “살던 곳에서 존엄한 삶” 보장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주요내용</a:t>
            </a:r>
          </a:p>
          <a:p>
            <a:pPr lvl="1"/>
            <a:r>
              <a:rPr lang="en-US" altLang="ko-KR" dirty="0"/>
              <a:t>(</a:t>
            </a:r>
            <a:r>
              <a:rPr lang="ko-KR" altLang="en-US" dirty="0"/>
              <a:t>본 제도 시행</a:t>
            </a:r>
            <a:r>
              <a:rPr lang="en-US" altLang="ko-KR" dirty="0"/>
              <a:t>) ｢</a:t>
            </a:r>
            <a:r>
              <a:rPr lang="ko-KR" altLang="en-US" dirty="0" err="1"/>
              <a:t>돌봄통합지원법</a:t>
            </a:r>
            <a:r>
              <a:rPr lang="en-US" altLang="ko-KR" dirty="0"/>
              <a:t>｣ </a:t>
            </a:r>
            <a:r>
              <a:rPr lang="ko-KR" altLang="en-US" dirty="0"/>
              <a:t>시행</a:t>
            </a:r>
            <a:r>
              <a:rPr lang="en-US" altLang="ko-KR" dirty="0"/>
              <a:t>(’26.3)</a:t>
            </a:r>
            <a:r>
              <a:rPr lang="ko-KR" altLang="en-US" dirty="0"/>
              <a:t>에 맞춰 지역사회 </a:t>
            </a:r>
            <a:r>
              <a:rPr lang="ko-KR" altLang="en-US" dirty="0" err="1"/>
              <a:t>통합돌봄체계</a:t>
            </a:r>
            <a:r>
              <a:rPr lang="ko-KR" altLang="en-US" dirty="0"/>
              <a:t> </a:t>
            </a:r>
            <a:r>
              <a:rPr lang="ko-KR" altLang="en-US" dirty="0" err="1"/>
              <a:t>본사업</a:t>
            </a:r>
            <a:r>
              <a:rPr lang="ko-KR" altLang="en-US" dirty="0"/>
              <a:t> 전국 확대 시행</a:t>
            </a:r>
          </a:p>
          <a:p>
            <a:pPr lvl="2"/>
            <a:r>
              <a:rPr lang="en-US" altLang="ko-KR" dirty="0"/>
              <a:t>(</a:t>
            </a:r>
            <a:r>
              <a:rPr lang="ko-KR" altLang="en-US" dirty="0"/>
              <a:t>대상자 확대</a:t>
            </a:r>
            <a:r>
              <a:rPr lang="en-US" altLang="ko-KR" dirty="0"/>
              <a:t>) </a:t>
            </a:r>
            <a:r>
              <a:rPr lang="ko-KR" altLang="en-US" dirty="0"/>
              <a:t>입원</a:t>
            </a:r>
            <a:r>
              <a:rPr lang="en-US" altLang="ko-KR" dirty="0"/>
              <a:t>·</a:t>
            </a:r>
            <a:r>
              <a:rPr lang="ko-KR" altLang="en-US" dirty="0"/>
              <a:t>입소 경계선상에 있는 노인*을 시작으로 장애인</a:t>
            </a:r>
            <a:r>
              <a:rPr lang="en-US" altLang="ko-KR" dirty="0"/>
              <a:t>·</a:t>
            </a:r>
            <a:r>
              <a:rPr lang="ko-KR" altLang="en-US" dirty="0"/>
              <a:t>정신질환자 등 대상자 단계적 확대</a:t>
            </a:r>
            <a:endParaRPr lang="en-US" altLang="ko-KR" dirty="0"/>
          </a:p>
          <a:p>
            <a:pPr lvl="3"/>
            <a:r>
              <a:rPr lang="ko-KR" altLang="en-US" dirty="0"/>
              <a:t>* 장기요양 재가급여자</a:t>
            </a:r>
            <a:r>
              <a:rPr lang="en-US" altLang="ko-KR" dirty="0"/>
              <a:t>, </a:t>
            </a:r>
            <a:r>
              <a:rPr lang="ko-KR" altLang="en-US" dirty="0" err="1"/>
              <a:t>등급외자</a:t>
            </a:r>
            <a:r>
              <a:rPr lang="en-US" altLang="ko-KR" dirty="0"/>
              <a:t>, </a:t>
            </a:r>
            <a:r>
              <a:rPr lang="ko-KR" altLang="en-US" dirty="0"/>
              <a:t>의료기관 퇴원환자</a:t>
            </a:r>
            <a:r>
              <a:rPr lang="en-US" altLang="ko-KR" dirty="0"/>
              <a:t>, </a:t>
            </a:r>
            <a:r>
              <a:rPr lang="ko-KR" altLang="en-US" dirty="0" err="1"/>
              <a:t>노인맞춤형돌봄서비스</a:t>
            </a:r>
            <a:r>
              <a:rPr lang="ko-KR" altLang="en-US" dirty="0"/>
              <a:t> </a:t>
            </a:r>
            <a:r>
              <a:rPr lang="ko-KR" altLang="en-US" dirty="0" err="1"/>
              <a:t>중점군</a:t>
            </a:r>
            <a:r>
              <a:rPr lang="ko-KR" altLang="en-US" dirty="0"/>
              <a:t> 등</a:t>
            </a:r>
            <a:endParaRPr lang="en-US" altLang="ko-KR" dirty="0"/>
          </a:p>
          <a:p>
            <a:pPr lvl="1"/>
            <a:r>
              <a:rPr lang="en-US" altLang="ko-KR" dirty="0"/>
              <a:t>(</a:t>
            </a:r>
            <a:r>
              <a:rPr lang="ko-KR" altLang="en-US" dirty="0"/>
              <a:t>서비스 확대</a:t>
            </a:r>
            <a:r>
              <a:rPr lang="en-US" altLang="ko-KR" dirty="0"/>
              <a:t>) </a:t>
            </a:r>
            <a:r>
              <a:rPr lang="ko-KR" altLang="en-US" dirty="0"/>
              <a:t>재가서비스의 종류와 제공규모 대폭 확대</a:t>
            </a:r>
          </a:p>
          <a:p>
            <a:pPr lvl="2"/>
            <a:r>
              <a:rPr lang="en-US" altLang="ko-KR" dirty="0"/>
              <a:t>(</a:t>
            </a:r>
            <a:r>
              <a:rPr lang="ko-KR" altLang="en-US" dirty="0"/>
              <a:t>장기요양</a:t>
            </a:r>
            <a:r>
              <a:rPr lang="en-US" altLang="ko-KR" dirty="0"/>
              <a:t>) </a:t>
            </a:r>
            <a:r>
              <a:rPr lang="ko-KR" altLang="en-US" dirty="0"/>
              <a:t>중증 재가서비스 월 이용한도액 확대</a:t>
            </a:r>
            <a:r>
              <a:rPr lang="en-US" altLang="ko-KR" dirty="0"/>
              <a:t>, </a:t>
            </a:r>
            <a:r>
              <a:rPr lang="ko-KR" altLang="en-US" dirty="0"/>
              <a:t>단기보호 활성화 및 방문재활</a:t>
            </a:r>
            <a:r>
              <a:rPr lang="en-US" altLang="ko-KR" dirty="0"/>
              <a:t>, </a:t>
            </a:r>
            <a:r>
              <a:rPr lang="ko-KR" altLang="en-US" dirty="0"/>
              <a:t>방문영양 등 신규서비스 도입</a:t>
            </a:r>
          </a:p>
          <a:p>
            <a:pPr lvl="2"/>
            <a:r>
              <a:rPr lang="en-US" altLang="ko-KR" dirty="0"/>
              <a:t>(</a:t>
            </a:r>
            <a:r>
              <a:rPr lang="ko-KR" altLang="en-US" dirty="0"/>
              <a:t>재가의료</a:t>
            </a:r>
            <a:r>
              <a:rPr lang="en-US" altLang="ko-KR" dirty="0"/>
              <a:t>) </a:t>
            </a:r>
            <a:r>
              <a:rPr lang="ko-KR" altLang="en-US" dirty="0"/>
              <a:t>재택의료센터 전국확대</a:t>
            </a:r>
            <a:r>
              <a:rPr lang="en-US" altLang="ko-KR" dirty="0"/>
              <a:t>, </a:t>
            </a:r>
            <a:r>
              <a:rPr lang="ko-KR" altLang="en-US" dirty="0"/>
              <a:t>재택간호센터</a:t>
            </a:r>
            <a:r>
              <a:rPr lang="en-US" altLang="ko-KR" dirty="0"/>
              <a:t>·</a:t>
            </a:r>
            <a:r>
              <a:rPr lang="ko-KR" altLang="en-US" dirty="0" err="1"/>
              <a:t>생애말기케어도입</a:t>
            </a:r>
            <a:endParaRPr lang="en-US" altLang="ko-KR" dirty="0"/>
          </a:p>
          <a:p>
            <a:pPr lvl="2"/>
            <a:r>
              <a:rPr lang="en-US" altLang="ko-KR" dirty="0"/>
              <a:t>(</a:t>
            </a:r>
            <a:r>
              <a:rPr lang="ko-KR" altLang="en-US" dirty="0" err="1"/>
              <a:t>일상생활돌봄</a:t>
            </a:r>
            <a:r>
              <a:rPr lang="en-US" altLang="ko-KR" dirty="0"/>
              <a:t>) </a:t>
            </a:r>
            <a:r>
              <a:rPr lang="ko-KR" altLang="en-US" dirty="0"/>
              <a:t>가사</a:t>
            </a:r>
            <a:r>
              <a:rPr lang="en-US" altLang="ko-KR" dirty="0"/>
              <a:t>·</a:t>
            </a:r>
            <a:r>
              <a:rPr lang="ko-KR" altLang="en-US" dirty="0"/>
              <a:t>식사</a:t>
            </a:r>
            <a:r>
              <a:rPr lang="en-US" altLang="ko-KR" dirty="0"/>
              <a:t>·</a:t>
            </a:r>
            <a:r>
              <a:rPr lang="ko-KR" altLang="en-US" dirty="0"/>
              <a:t>이동지원 등 일상생활 서비스 확대</a:t>
            </a:r>
          </a:p>
          <a:p>
            <a:pPr lvl="2"/>
            <a:r>
              <a:rPr lang="en-US" altLang="ko-KR" dirty="0"/>
              <a:t>(</a:t>
            </a:r>
            <a:r>
              <a:rPr lang="ko-KR" altLang="en-US" dirty="0"/>
              <a:t>노쇠예방</a:t>
            </a:r>
            <a:r>
              <a:rPr lang="en-US" altLang="ko-KR" dirty="0"/>
              <a:t>) </a:t>
            </a:r>
            <a:r>
              <a:rPr lang="ko-KR" altLang="en-US" dirty="0"/>
              <a:t>보건소 중심 적극적 건강관리</a:t>
            </a:r>
            <a:r>
              <a:rPr lang="en-US" altLang="ko-KR" dirty="0"/>
              <a:t>·</a:t>
            </a:r>
            <a:r>
              <a:rPr lang="ko-KR" altLang="en-US" dirty="0"/>
              <a:t>노쇠예방으로 건강수명연장</a:t>
            </a:r>
            <a:endParaRPr lang="en-US" altLang="ko-KR" dirty="0"/>
          </a:p>
          <a:p>
            <a:pPr lvl="1"/>
            <a:r>
              <a:rPr lang="en-US" altLang="ko-KR" dirty="0"/>
              <a:t>(</a:t>
            </a:r>
            <a:r>
              <a:rPr lang="ko-KR" altLang="en-US" dirty="0"/>
              <a:t>서비스기관 확충</a:t>
            </a:r>
            <a:r>
              <a:rPr lang="en-US" altLang="ko-KR" dirty="0"/>
              <a:t>) </a:t>
            </a:r>
            <a:r>
              <a:rPr lang="ko-KR" altLang="en-US" dirty="0"/>
              <a:t>통합재가기관</a:t>
            </a:r>
            <a:r>
              <a:rPr lang="en-US" altLang="ko-KR" dirty="0"/>
              <a:t>·</a:t>
            </a:r>
            <a:r>
              <a:rPr lang="ko-KR" altLang="en-US" dirty="0"/>
              <a:t>재택의료센터 대폭 확대 및 보건소</a:t>
            </a:r>
            <a:r>
              <a:rPr lang="en-US" altLang="ko-KR" dirty="0"/>
              <a:t>·</a:t>
            </a:r>
            <a:r>
              <a:rPr lang="ko-KR" altLang="en-US" dirty="0"/>
              <a:t>의료원 등 공공의료기관의 재택의료 제공 기능 강화</a:t>
            </a:r>
          </a:p>
          <a:p>
            <a:pPr lvl="1"/>
            <a:r>
              <a:rPr lang="en-US" altLang="ko-KR" dirty="0"/>
              <a:t>(</a:t>
            </a:r>
            <a:r>
              <a:rPr lang="ko-KR" altLang="en-US" dirty="0"/>
              <a:t>지원주택 확대</a:t>
            </a:r>
            <a:r>
              <a:rPr lang="en-US" altLang="ko-KR" dirty="0"/>
              <a:t>) </a:t>
            </a:r>
            <a:r>
              <a:rPr lang="ko-KR" altLang="en-US" dirty="0"/>
              <a:t>퇴원환자 대상 단기간 돌봄</a:t>
            </a:r>
            <a:r>
              <a:rPr lang="en-US" altLang="ko-KR" dirty="0"/>
              <a:t>·</a:t>
            </a:r>
            <a:r>
              <a:rPr lang="ko-KR" altLang="en-US" dirty="0"/>
              <a:t>주거서비스가 지원되는 지원주택</a:t>
            </a:r>
            <a:r>
              <a:rPr lang="en-US" altLang="ko-KR" dirty="0"/>
              <a:t>(</a:t>
            </a:r>
            <a:r>
              <a:rPr lang="ko-KR" altLang="en-US" dirty="0" err="1"/>
              <a:t>중간집</a:t>
            </a:r>
            <a:r>
              <a:rPr lang="en-US" altLang="ko-KR" dirty="0"/>
              <a:t>) </a:t>
            </a:r>
            <a:r>
              <a:rPr lang="ko-KR" altLang="en-US" dirty="0"/>
              <a:t>도입 및 단계적 확대로 요양병원</a:t>
            </a:r>
            <a:r>
              <a:rPr lang="en-US" altLang="ko-KR" dirty="0"/>
              <a:t>(</a:t>
            </a:r>
            <a:r>
              <a:rPr lang="ko-KR" altLang="en-US" dirty="0"/>
              <a:t>시설</a:t>
            </a:r>
            <a:r>
              <a:rPr lang="en-US" altLang="ko-KR" dirty="0"/>
              <a:t>) </a:t>
            </a:r>
            <a:r>
              <a:rPr lang="ko-KR" altLang="en-US" dirty="0"/>
              <a:t>입소 방지</a:t>
            </a:r>
            <a:endParaRPr lang="en-US" altLang="ko-KR" dirty="0"/>
          </a:p>
          <a:p>
            <a:pPr lvl="1"/>
            <a:r>
              <a:rPr lang="en-US" altLang="ko-KR" dirty="0"/>
              <a:t>(</a:t>
            </a:r>
            <a:r>
              <a:rPr lang="ko-KR" altLang="en-US" dirty="0"/>
              <a:t>지자체 중심</a:t>
            </a:r>
            <a:r>
              <a:rPr lang="en-US" altLang="ko-KR" dirty="0"/>
              <a:t>) </a:t>
            </a:r>
            <a:r>
              <a:rPr lang="ko-KR" altLang="en-US" dirty="0"/>
              <a:t>지자체 전담조직</a:t>
            </a:r>
            <a:r>
              <a:rPr lang="en-US" altLang="ko-KR" dirty="0"/>
              <a:t>·</a:t>
            </a:r>
            <a:r>
              <a:rPr lang="ko-KR" altLang="en-US" dirty="0"/>
              <a:t>인력 확충 지원 등으로 역량 및 책임강화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기대효과</a:t>
            </a:r>
          </a:p>
          <a:p>
            <a:pPr lvl="1"/>
            <a:r>
              <a:rPr lang="ko-KR" altLang="en-US" dirty="0"/>
              <a:t>노인 등 거동이 불편한 분들의 지역사회 계속거주</a:t>
            </a:r>
            <a:r>
              <a:rPr lang="en-US" altLang="ko-KR" dirty="0"/>
              <a:t>(Aging In Place) </a:t>
            </a:r>
            <a:r>
              <a:rPr lang="ko-KR" altLang="en-US" dirty="0"/>
              <a:t>실현</a:t>
            </a:r>
            <a:endParaRPr lang="en-US" altLang="ko-KR" dirty="0"/>
          </a:p>
          <a:p>
            <a:pPr lvl="1"/>
            <a:r>
              <a:rPr lang="ko-KR" altLang="en-US" dirty="0"/>
              <a:t>요양병원 </a:t>
            </a:r>
            <a:r>
              <a:rPr lang="ko-KR" altLang="en-US" dirty="0" err="1"/>
              <a:t>입원율･요양시설</a:t>
            </a:r>
            <a:r>
              <a:rPr lang="ko-KR" altLang="en-US" dirty="0"/>
              <a:t> </a:t>
            </a:r>
            <a:r>
              <a:rPr lang="ko-KR" altLang="en-US" dirty="0" err="1"/>
              <a:t>입소율</a:t>
            </a:r>
            <a:r>
              <a:rPr lang="ko-KR" altLang="en-US" dirty="0"/>
              <a:t> 감소 등 건강성과지표 개선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8072940-F814-87B7-44F6-56B616FB9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14393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AAB986-586C-9500-9CD0-64B9DF34A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국정과제의 성격과 주요 특성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EB7BBA-3A91-5F2D-246C-F64037082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000" dirty="0"/>
              <a:t>국정과제의 의미와 특성</a:t>
            </a:r>
            <a:endParaRPr lang="en-US" altLang="ko-KR" sz="2000" dirty="0"/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의미</a:t>
            </a:r>
          </a:p>
          <a:p>
            <a:pPr lvl="2">
              <a:lnSpc>
                <a:spcPct val="150000"/>
              </a:lnSpc>
            </a:pPr>
            <a:r>
              <a:rPr lang="ko-KR" altLang="en-US" sz="1600" dirty="0"/>
              <a:t>향후 </a:t>
            </a:r>
            <a:r>
              <a:rPr lang="en-US" altLang="ko-KR" sz="1600" dirty="0"/>
              <a:t>5</a:t>
            </a:r>
            <a:r>
              <a:rPr lang="ko-KR" altLang="en-US" sz="1600" dirty="0"/>
              <a:t>년간 정부의 정책 집행과 예산 배분</a:t>
            </a:r>
            <a:r>
              <a:rPr lang="en-US" altLang="ko-KR" sz="1600" dirty="0"/>
              <a:t>, </a:t>
            </a:r>
            <a:r>
              <a:rPr lang="ko-KR" altLang="en-US" sz="1600" dirty="0"/>
              <a:t>법률 제정 방향에 결정적 영향 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/>
              <a:t>3</a:t>
            </a:r>
            <a:r>
              <a:rPr lang="ko-KR" altLang="en-US" sz="1600" dirty="0"/>
              <a:t>가지 특성</a:t>
            </a:r>
          </a:p>
          <a:p>
            <a:pPr lvl="2">
              <a:lnSpc>
                <a:spcPct val="150000"/>
              </a:lnSpc>
            </a:pPr>
            <a:r>
              <a:rPr lang="ko-KR" altLang="en-US" sz="1600" dirty="0"/>
              <a:t>성과중심 정책</a:t>
            </a:r>
            <a:r>
              <a:rPr lang="en-US" altLang="ko-KR" sz="1600" dirty="0"/>
              <a:t>: 123</a:t>
            </a:r>
            <a:r>
              <a:rPr lang="ko-KR" altLang="en-US" sz="1600" dirty="0"/>
              <a:t>개 세부과제를 중심으로 실행과제와 입법과제를 추진</a:t>
            </a:r>
          </a:p>
          <a:p>
            <a:pPr lvl="2">
              <a:lnSpc>
                <a:spcPct val="150000"/>
              </a:lnSpc>
            </a:pPr>
            <a:r>
              <a:rPr lang="ko-KR" altLang="en-US" sz="1600" dirty="0"/>
              <a:t>혁신 기반 성장</a:t>
            </a:r>
          </a:p>
          <a:p>
            <a:pPr lvl="2">
              <a:lnSpc>
                <a:spcPct val="150000"/>
              </a:lnSpc>
            </a:pPr>
            <a:r>
              <a:rPr lang="ko-KR" altLang="en-US" sz="1600" dirty="0"/>
              <a:t>균형</a:t>
            </a:r>
            <a:r>
              <a:rPr lang="en-US" altLang="ko-KR" sz="1600" dirty="0"/>
              <a:t>-</a:t>
            </a:r>
            <a:r>
              <a:rPr lang="ko-KR" altLang="en-US" sz="1600" dirty="0"/>
              <a:t>포용</a:t>
            </a:r>
            <a:r>
              <a:rPr lang="en-US" altLang="ko-KR" sz="1600" dirty="0"/>
              <a:t>-</a:t>
            </a:r>
            <a:r>
              <a:rPr lang="ko-KR" altLang="en-US" sz="1600" dirty="0"/>
              <a:t>통합</a:t>
            </a:r>
            <a:r>
              <a:rPr lang="en-US" altLang="ko-KR" sz="1600" dirty="0"/>
              <a:t>: </a:t>
            </a:r>
            <a:r>
              <a:rPr lang="ko-KR" altLang="en-US" sz="1600" dirty="0"/>
              <a:t>지역균형발전</a:t>
            </a:r>
            <a:r>
              <a:rPr lang="en-US" altLang="ko-KR" sz="1600" dirty="0"/>
              <a:t>, </a:t>
            </a:r>
            <a:r>
              <a:rPr lang="ko-KR" altLang="en-US" sz="1600" dirty="0"/>
              <a:t>복지강화</a:t>
            </a:r>
            <a:r>
              <a:rPr lang="en-US" altLang="ko-KR" sz="1600" dirty="0"/>
              <a:t>, </a:t>
            </a:r>
            <a:r>
              <a:rPr lang="ko-KR" altLang="en-US" sz="1600" dirty="0"/>
              <a:t>통합정치 등 사회전반의 균형 발전 지향 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2000" dirty="0"/>
              <a:t>국정과제의 특성과 과거 정부와의 차별성</a:t>
            </a:r>
            <a:endParaRPr lang="en-US" altLang="ko-KR" sz="2000" dirty="0"/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기존의 제도 개선 추진 사항과 중장기계획</a:t>
            </a:r>
            <a:r>
              <a:rPr lang="en-US" altLang="ko-KR" sz="1600" dirty="0"/>
              <a:t>(</a:t>
            </a:r>
            <a:r>
              <a:rPr lang="ko-KR" altLang="en-US" sz="1600" dirty="0"/>
              <a:t>지역사회보장계획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노인장기요양기본계획</a:t>
            </a:r>
            <a:r>
              <a:rPr lang="ko-KR" altLang="en-US" sz="1600" dirty="0"/>
              <a:t> 등</a:t>
            </a:r>
            <a:r>
              <a:rPr lang="en-US" altLang="ko-KR" sz="1600" dirty="0"/>
              <a:t>)</a:t>
            </a:r>
            <a:r>
              <a:rPr lang="ko-KR" altLang="en-US" sz="1600" dirty="0"/>
              <a:t>의 내용과 연결 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주요 사업 방향에 대한 내용으로 관련 부처의 </a:t>
            </a:r>
            <a:r>
              <a:rPr lang="en-US" altLang="ko-KR" sz="1600" dirty="0"/>
              <a:t>‘</a:t>
            </a:r>
            <a:r>
              <a:rPr lang="ko-KR" altLang="en-US" sz="1600" dirty="0"/>
              <a:t>국정과제 이행계획</a:t>
            </a:r>
            <a:r>
              <a:rPr lang="en-US" altLang="ko-KR" sz="1600" dirty="0"/>
              <a:t>’</a:t>
            </a:r>
            <a:r>
              <a:rPr lang="ko-KR" altLang="en-US" sz="1600" dirty="0"/>
              <a:t>을 통해 구체화 예상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국정과제 추진 기간 내 관련 중장기 계획의 수립과정에서 가시화 기대 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endParaRPr lang="ko-KR" altLang="en-US" sz="1600" dirty="0"/>
          </a:p>
          <a:p>
            <a:endParaRPr lang="ko-KR" altLang="en-US" b="1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9592391-03F6-0F02-E20F-812102043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48992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7E1053-C989-7C58-D0FD-995762F6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*</a:t>
            </a:r>
            <a:r>
              <a:rPr lang="ko-KR" altLang="en-US" dirty="0"/>
              <a:t>관련 사업동향</a:t>
            </a:r>
            <a:r>
              <a:rPr lang="en-US" altLang="ko-KR" dirty="0"/>
              <a:t>: </a:t>
            </a:r>
            <a:r>
              <a:rPr lang="ko-KR" altLang="en-US" dirty="0"/>
              <a:t>제</a:t>
            </a:r>
            <a:r>
              <a:rPr lang="en-US" altLang="ko-KR" dirty="0"/>
              <a:t>3</a:t>
            </a:r>
            <a:r>
              <a:rPr lang="ko-KR" altLang="en-US" dirty="0"/>
              <a:t>차 장기요양기본계획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E8B93D-5EE8-747B-E5BA-2DA8790BE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F0C17E1-5D4B-F562-F7DA-60EF1B09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A75A-3A31-42DB-97E5-2DFF82CF7E3F}" type="slidenum">
              <a:rPr lang="ko-KR" altLang="en-US" smtClean="0"/>
              <a:t>28</a:t>
            </a:fld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C278DF-CA43-FB1F-AF64-57A4353F1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265658"/>
            <a:ext cx="3952328" cy="5592341"/>
          </a:xfrm>
          <a:prstGeom prst="rect">
            <a:avLst/>
          </a:prstGeom>
        </p:spPr>
      </p:pic>
      <p:pic>
        <p:nvPicPr>
          <p:cNvPr id="6" name="내용 개체 틀 22">
            <a:extLst>
              <a:ext uri="{FF2B5EF4-FFF2-40B4-BE49-F238E27FC236}">
                <a16:creationId xmlns:a16="http://schemas.microsoft.com/office/drawing/2014/main" id="{A50A4272-713A-3CBF-8E56-A069C8816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191401"/>
            <a:ext cx="4555387" cy="574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115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9250DC-06B5-AF7C-9219-761375C0D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04" y="548679"/>
            <a:ext cx="10002507" cy="60960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3CFD67E-CC05-60D9-012F-35CBE0A01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29</a:t>
            </a:fld>
            <a:endParaRPr lang="en-US" altLang="ko-KR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6A68E8E-A924-4712-F7C1-78EFFB666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903" y="332656"/>
            <a:ext cx="3932855" cy="559540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8553B94-C002-92FB-D5F4-E020BD5E7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513" y="332656"/>
            <a:ext cx="4065721" cy="576064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148E35E-0314-8E5F-F9B9-9263D6FD3F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332656"/>
            <a:ext cx="3957970" cy="559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4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37707-42EC-9BA2-1E38-A753132D0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4460A0-C74D-DEAA-0284-23EFEF38F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z="1800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BEED46F-EAE9-653D-86E5-C7F98A3FAA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Ⅰ. </a:t>
            </a:r>
            <a:r>
              <a:rPr lang="ko-KR" altLang="en-US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논의의 배경 및 돌봄 관련 정책 동향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C59D17E-A6FD-1969-7E17-7E93CE33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C469-570C-4645-B8E3-D6547605FD25}" type="slidenum">
              <a:rPr lang="ko-KR" altLang="en-US" smtClean="0"/>
              <a:pPr/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751727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57D1D-B1D0-69BC-A8FA-B290D6F4F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DA9AEA-6E76-B020-BABD-4A51E33A9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* </a:t>
            </a:r>
            <a:r>
              <a:rPr lang="ko-KR" altLang="en-US" dirty="0"/>
              <a:t>관련 사업동향</a:t>
            </a:r>
            <a:r>
              <a:rPr lang="en-US" altLang="ko-KR" dirty="0"/>
              <a:t>: </a:t>
            </a:r>
            <a:r>
              <a:rPr lang="ko-KR" altLang="en-US" dirty="0"/>
              <a:t>재택의료 도입 및 확대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E8AB10-9CCF-B53C-7E35-7C291FA72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53331"/>
            <a:ext cx="8640960" cy="4351338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altLang="ko-KR" sz="1800" dirty="0"/>
              <a:t>‘</a:t>
            </a:r>
            <a:r>
              <a:rPr lang="ko-KR" altLang="en-US" sz="1800" dirty="0"/>
              <a:t>장기요양 재택의료센터</a:t>
            </a:r>
            <a:r>
              <a:rPr lang="en-US" altLang="ko-KR" sz="1800" dirty="0"/>
              <a:t>’</a:t>
            </a:r>
            <a:r>
              <a:rPr lang="ko-KR" altLang="en-US" sz="1800" dirty="0"/>
              <a:t> 시범사업</a:t>
            </a:r>
            <a:r>
              <a:rPr lang="en-US" altLang="ko-KR" sz="1800" dirty="0"/>
              <a:t>(2022.12~</a:t>
            </a:r>
            <a:r>
              <a:rPr lang="ko-KR" altLang="en-US" sz="1800" dirty="0"/>
              <a:t>현재</a:t>
            </a:r>
            <a:r>
              <a:rPr lang="en-US" altLang="ko-KR" sz="1800" dirty="0"/>
              <a:t>)</a:t>
            </a:r>
          </a:p>
          <a:p>
            <a:pPr lvl="1">
              <a:lnSpc>
                <a:spcPts val="2400"/>
              </a:lnSpc>
            </a:pPr>
            <a:r>
              <a:rPr lang="ko-KR" altLang="en-US" sz="1400" dirty="0"/>
              <a:t>정부 관계부처 합동으로 ‘고령층 의료</a:t>
            </a:r>
            <a:r>
              <a:rPr lang="en-US" altLang="ko-KR" sz="1400" dirty="0"/>
              <a:t>·</a:t>
            </a:r>
            <a:r>
              <a:rPr lang="ko-KR" altLang="en-US" sz="1400" dirty="0"/>
              <a:t>돌봄 수요 대응 및 사회보험의 지속가능성 제고방안’ 발표</a:t>
            </a:r>
            <a:endParaRPr lang="en-US" altLang="ko-KR" sz="1400" dirty="0"/>
          </a:p>
          <a:p>
            <a:pPr lvl="2">
              <a:lnSpc>
                <a:spcPts val="2400"/>
              </a:lnSpc>
            </a:pPr>
            <a:r>
              <a:rPr lang="ko-KR" altLang="en-US" dirty="0"/>
              <a:t>추진 전략의 하나로 ‘재택의료 확대’</a:t>
            </a:r>
            <a:r>
              <a:rPr lang="en-US" altLang="ko-KR" dirty="0"/>
              <a:t>, ICT </a:t>
            </a:r>
            <a:r>
              <a:rPr lang="ko-KR" altLang="en-US" dirty="0"/>
              <a:t>활용</a:t>
            </a:r>
            <a:r>
              <a:rPr lang="en-US" altLang="ko-KR" dirty="0"/>
              <a:t>, </a:t>
            </a:r>
            <a:r>
              <a:rPr lang="ko-KR" altLang="en-US" dirty="0"/>
              <a:t>지역 내 의료</a:t>
            </a:r>
            <a:r>
              <a:rPr lang="en-US" altLang="ko-KR" dirty="0"/>
              <a:t>·</a:t>
            </a:r>
            <a:r>
              <a:rPr lang="ko-KR" altLang="en-US" dirty="0"/>
              <a:t>건강관리 인프라 확충 등 제시 </a:t>
            </a:r>
          </a:p>
          <a:p>
            <a:pPr lvl="1"/>
            <a:r>
              <a:rPr lang="ko-KR" altLang="en-US" sz="1400" dirty="0"/>
              <a:t>장기요양 재택의료센터 시범사업은 거동이 불편한 노인의 가정을 의사</a:t>
            </a:r>
            <a:r>
              <a:rPr lang="en-US" altLang="ko-KR" sz="1400" dirty="0"/>
              <a:t>, </a:t>
            </a:r>
            <a:r>
              <a:rPr lang="ko-KR" altLang="en-US" sz="1400" dirty="0"/>
              <a:t>간호사가 정기적으로 방문하여 진료와 간호서비스 등을 제공하는 사업</a:t>
            </a:r>
            <a:endParaRPr lang="en-US" altLang="ko-KR" sz="1400" dirty="0"/>
          </a:p>
          <a:p>
            <a:pPr lvl="1"/>
            <a:r>
              <a:rPr lang="ko-KR" altLang="en-US" sz="1400" dirty="0"/>
              <a:t>주요 시범사업 내용</a:t>
            </a:r>
            <a:endParaRPr lang="en-US" altLang="ko-KR" sz="1400" dirty="0"/>
          </a:p>
          <a:p>
            <a:pPr lvl="2">
              <a:lnSpc>
                <a:spcPts val="1700"/>
              </a:lnSpc>
            </a:pPr>
            <a:r>
              <a:rPr lang="en-US" altLang="ko-KR" dirty="0"/>
              <a:t>(</a:t>
            </a:r>
            <a:r>
              <a:rPr lang="ko-KR" altLang="en-US" dirty="0"/>
              <a:t>대상</a:t>
            </a:r>
            <a:r>
              <a:rPr lang="en-US" altLang="ko-KR" dirty="0"/>
              <a:t>) </a:t>
            </a:r>
            <a:r>
              <a:rPr lang="ko-KR" altLang="en-US" dirty="0"/>
              <a:t>재가 장기요양 </a:t>
            </a:r>
            <a:r>
              <a:rPr lang="en-US" altLang="ko-KR" dirty="0"/>
              <a:t>1~4</a:t>
            </a:r>
            <a:r>
              <a:rPr lang="ko-KR" altLang="en-US" dirty="0"/>
              <a:t>등급으로 거동이 불편하고 </a:t>
            </a:r>
            <a:r>
              <a:rPr lang="ko-KR" altLang="en-US" dirty="0" err="1"/>
              <a:t>재택의료가</a:t>
            </a:r>
            <a:r>
              <a:rPr lang="ko-KR" altLang="en-US" dirty="0"/>
              <a:t> 필요한 사람</a:t>
            </a:r>
            <a:r>
              <a:rPr lang="en-US" altLang="ko-KR" dirty="0"/>
              <a:t>(1~2</a:t>
            </a:r>
            <a:r>
              <a:rPr lang="ko-KR" altLang="en-US" dirty="0"/>
              <a:t>등급 우선</a:t>
            </a:r>
            <a:r>
              <a:rPr lang="en-US" altLang="ko-KR" dirty="0"/>
              <a:t>)</a:t>
            </a:r>
            <a:r>
              <a:rPr lang="ko-KR" altLang="en-US" dirty="0"/>
              <a:t>으로 의사가 판단한 경우</a:t>
            </a:r>
            <a:endParaRPr lang="en-US" altLang="ko-KR" dirty="0"/>
          </a:p>
          <a:p>
            <a:pPr lvl="2">
              <a:lnSpc>
                <a:spcPts val="1700"/>
              </a:lnSpc>
            </a:pPr>
            <a:r>
              <a:rPr lang="en-US" altLang="ko-KR" dirty="0"/>
              <a:t>(</a:t>
            </a:r>
            <a:r>
              <a:rPr lang="ko-KR" altLang="en-US" dirty="0" err="1"/>
              <a:t>공통업무</a:t>
            </a:r>
            <a:r>
              <a:rPr lang="en-US" altLang="ko-KR" dirty="0"/>
              <a:t>) </a:t>
            </a:r>
            <a:r>
              <a:rPr lang="ko-KR" altLang="en-US" dirty="0" err="1"/>
              <a:t>방문진료</a:t>
            </a:r>
            <a:r>
              <a:rPr lang="en-US" altLang="ko-KR" dirty="0"/>
              <a:t>(</a:t>
            </a:r>
            <a:r>
              <a:rPr lang="ko-KR" altLang="en-US" dirty="0"/>
              <a:t>월 </a:t>
            </a:r>
            <a:r>
              <a:rPr lang="en-US" altLang="ko-KR" dirty="0"/>
              <a:t>1</a:t>
            </a:r>
            <a:r>
              <a:rPr lang="ko-KR" altLang="en-US" dirty="0"/>
              <a:t>회</a:t>
            </a:r>
            <a:r>
              <a:rPr lang="en-US" altLang="ko-KR" dirty="0"/>
              <a:t>), </a:t>
            </a:r>
            <a:r>
              <a:rPr lang="ko-KR" altLang="en-US" dirty="0"/>
              <a:t>간호</a:t>
            </a:r>
            <a:r>
              <a:rPr lang="en-US" altLang="ko-KR" dirty="0"/>
              <a:t>(</a:t>
            </a:r>
            <a:r>
              <a:rPr lang="ko-KR" altLang="en-US" dirty="0"/>
              <a:t>월 </a:t>
            </a:r>
            <a:r>
              <a:rPr lang="en-US" altLang="ko-KR" dirty="0"/>
              <a:t>2</a:t>
            </a:r>
            <a:r>
              <a:rPr lang="ko-KR" altLang="en-US" dirty="0"/>
              <a:t>회 이상</a:t>
            </a:r>
            <a:r>
              <a:rPr lang="en-US" altLang="ko-KR" dirty="0"/>
              <a:t>) </a:t>
            </a:r>
            <a:r>
              <a:rPr lang="ko-KR" altLang="en-US" dirty="0"/>
              <a:t>및 기타 </a:t>
            </a:r>
            <a:r>
              <a:rPr lang="ko-KR" altLang="en-US" dirty="0" err="1"/>
              <a:t>돌봄서비스</a:t>
            </a:r>
            <a:r>
              <a:rPr lang="ko-KR" altLang="en-US" dirty="0"/>
              <a:t> 연계</a:t>
            </a:r>
          </a:p>
          <a:p>
            <a:pPr lvl="2">
              <a:lnSpc>
                <a:spcPts val="1700"/>
              </a:lnSpc>
            </a:pPr>
            <a:r>
              <a:rPr lang="en-US" altLang="ko-KR" dirty="0"/>
              <a:t>(</a:t>
            </a:r>
            <a:r>
              <a:rPr lang="ko-KR" altLang="en-US" dirty="0"/>
              <a:t>급여기준</a:t>
            </a:r>
            <a:r>
              <a:rPr lang="en-US" altLang="ko-KR" dirty="0"/>
              <a:t>) </a:t>
            </a:r>
            <a:r>
              <a:rPr lang="ko-KR" altLang="en-US" dirty="0"/>
              <a:t>건강보험시범사업 수가</a:t>
            </a:r>
            <a:r>
              <a:rPr lang="en-US" altLang="ko-KR" dirty="0"/>
              <a:t>(</a:t>
            </a:r>
            <a:r>
              <a:rPr lang="ko-KR" altLang="en-US" dirty="0"/>
              <a:t>일차의료 </a:t>
            </a:r>
            <a:r>
              <a:rPr lang="ko-KR" altLang="en-US" dirty="0" err="1"/>
              <a:t>방문진료</a:t>
            </a:r>
            <a:r>
              <a:rPr lang="en-US" altLang="ko-KR" dirty="0"/>
              <a:t>, </a:t>
            </a:r>
            <a:r>
              <a:rPr lang="ko-KR" altLang="en-US" dirty="0"/>
              <a:t>방문당 약 </a:t>
            </a:r>
            <a:r>
              <a:rPr lang="en-US" altLang="ko-KR" dirty="0"/>
              <a:t>12</a:t>
            </a:r>
            <a:r>
              <a:rPr lang="ko-KR" altLang="en-US" dirty="0"/>
              <a:t>만 원</a:t>
            </a:r>
            <a:r>
              <a:rPr lang="en-US" altLang="ko-KR" dirty="0"/>
              <a:t>, </a:t>
            </a:r>
            <a:r>
              <a:rPr lang="ko-KR" altLang="en-US" dirty="0"/>
              <a:t>본인부담 </a:t>
            </a:r>
            <a:r>
              <a:rPr lang="en-US" altLang="ko-KR" dirty="0"/>
              <a:t>30%)</a:t>
            </a:r>
            <a:r>
              <a:rPr lang="ko-KR" altLang="en-US" dirty="0"/>
              <a:t>에 </a:t>
            </a:r>
            <a:r>
              <a:rPr lang="ko-KR" altLang="en-US" dirty="0" err="1"/>
              <a:t>장기요양보험재택의료기본료</a:t>
            </a:r>
            <a:r>
              <a:rPr lang="en-US" altLang="ko-KR" dirty="0"/>
              <a:t>(</a:t>
            </a:r>
            <a:r>
              <a:rPr lang="ko-KR" altLang="en-US" dirty="0" err="1"/>
              <a:t>환자당</a:t>
            </a:r>
            <a:r>
              <a:rPr lang="ko-KR" altLang="en-US" dirty="0"/>
              <a:t> 월 </a:t>
            </a:r>
            <a:r>
              <a:rPr lang="en-US" altLang="ko-KR" dirty="0"/>
              <a:t>14</a:t>
            </a:r>
            <a:r>
              <a:rPr lang="ko-KR" altLang="en-US" dirty="0"/>
              <a:t>만 원</a:t>
            </a:r>
            <a:r>
              <a:rPr lang="en-US" altLang="ko-KR" dirty="0"/>
              <a:t>, </a:t>
            </a:r>
            <a:r>
              <a:rPr lang="ko-KR" altLang="en-US" dirty="0"/>
              <a:t>본인부담 無</a:t>
            </a:r>
            <a:r>
              <a:rPr lang="en-US" altLang="ko-KR" dirty="0"/>
              <a:t>) </a:t>
            </a:r>
            <a:r>
              <a:rPr lang="ko-KR" altLang="en-US" dirty="0"/>
              <a:t>등을 더하여 지급</a:t>
            </a:r>
            <a:endParaRPr lang="en-US" altLang="ko-KR" dirty="0"/>
          </a:p>
          <a:p>
            <a:pPr lvl="2">
              <a:lnSpc>
                <a:spcPts val="17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EBC5FFD-F28F-A1BF-1406-E439BCBD8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888A-4824-47A9-B2AD-126C313EB9CF}" type="slidenum">
              <a:rPr lang="ko-KR" altLang="en-US" smtClean="0"/>
              <a:t>30</a:t>
            </a:fld>
            <a:endParaRPr lang="ko-KR" altLang="en-US"/>
          </a:p>
        </p:txBody>
      </p:sp>
      <p:pic>
        <p:nvPicPr>
          <p:cNvPr id="5" name="_x526368600">
            <a:extLst>
              <a:ext uri="{FF2B5EF4-FFF2-40B4-BE49-F238E27FC236}">
                <a16:creationId xmlns:a16="http://schemas.microsoft.com/office/drawing/2014/main" id="{C146AB84-BA0F-CFAB-00F2-7A26EC3A5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" t="16940" r="2045"/>
          <a:stretch>
            <a:fillRect/>
          </a:stretch>
        </p:blipFill>
        <p:spPr bwMode="auto">
          <a:xfrm>
            <a:off x="499143" y="4202581"/>
            <a:ext cx="4937537" cy="211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45EDFF-EDA8-19A7-1322-E97688B2FAE5}"/>
              </a:ext>
            </a:extLst>
          </p:cNvPr>
          <p:cNvSpPr txBox="1"/>
          <p:nvPr/>
        </p:nvSpPr>
        <p:spPr>
          <a:xfrm>
            <a:off x="2207568" y="6292525"/>
            <a:ext cx="2520280" cy="252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2740" indent="-166370" algn="just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900" u="sng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u="sng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u="sng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정부 관계부처 합동</a:t>
            </a:r>
            <a:r>
              <a:rPr lang="en-US" altLang="ko-KR" sz="900" u="sng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(2021). </a:t>
            </a:r>
            <a:endParaRPr lang="ko-KR" altLang="en-US" sz="900" u="sng" kern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43B7D5F-3B97-2D33-744B-E629B696C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374034" y="815074"/>
            <a:ext cx="2424123" cy="1363569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F8E9166-49F0-4D7B-58AE-FE5CD4576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135" y="2866821"/>
            <a:ext cx="2485993" cy="248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DE323743-FC54-EB71-C002-4C962F8A44D8}"/>
              </a:ext>
            </a:extLst>
          </p:cNvPr>
          <p:cNvSpPr/>
          <p:nvPr/>
        </p:nvSpPr>
        <p:spPr bwMode="auto">
          <a:xfrm>
            <a:off x="839416" y="5013176"/>
            <a:ext cx="1080120" cy="361763"/>
          </a:xfrm>
          <a:prstGeom prst="roundRect">
            <a:avLst>
              <a:gd name="adj" fmla="val 7636"/>
            </a:avLst>
          </a:prstGeom>
          <a:noFill/>
          <a:ln w="3492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D7FFE84-EC98-ED1D-E8B6-DF7539330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8740" y="5383945"/>
            <a:ext cx="4922634" cy="1131288"/>
          </a:xfrm>
          <a:prstGeom prst="rect">
            <a:avLst/>
          </a:prstGeom>
        </p:spPr>
      </p:pic>
      <p:pic>
        <p:nvPicPr>
          <p:cNvPr id="11" name="Picture 2" descr="집으로 가는 아는의사 - 부천시민재택의료센터">
            <a:extLst>
              <a:ext uri="{FF2B5EF4-FFF2-40B4-BE49-F238E27FC236}">
                <a16:creationId xmlns:a16="http://schemas.microsoft.com/office/drawing/2014/main" id="{2284BF73-67C6-3831-4507-2B9A9CF4B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2940" y="321721"/>
            <a:ext cx="1687417" cy="238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992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1FDE4-7CFA-F342-21BB-D50A6CC2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9C4B1F-2A87-88F4-621E-0B20EB9C5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* </a:t>
            </a:r>
            <a:r>
              <a:rPr lang="ko-KR" altLang="en-US" dirty="0"/>
              <a:t>관련 사업동향</a:t>
            </a:r>
            <a:r>
              <a:rPr lang="en-US" altLang="ko-KR" dirty="0"/>
              <a:t>: </a:t>
            </a:r>
            <a:r>
              <a:rPr lang="ko-KR" altLang="en-US" dirty="0"/>
              <a:t>노인맞춤돌봄서비스</a:t>
            </a:r>
            <a:r>
              <a:rPr lang="en-US" altLang="ko-KR" dirty="0"/>
              <a:t>(</a:t>
            </a:r>
            <a:r>
              <a:rPr lang="ko-KR" altLang="en-US" dirty="0" err="1"/>
              <a:t>돌봄공백해소</a:t>
            </a:r>
            <a:r>
              <a:rPr lang="en-US" altLang="ko-KR" dirty="0"/>
              <a:t>, </a:t>
            </a:r>
            <a:r>
              <a:rPr lang="ko-KR" altLang="en-US" dirty="0"/>
              <a:t>고도화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D187A31-498A-3342-3293-5DA649137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8AA2476-E6BD-E1BB-72EA-FB77CEB69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31</a:t>
            </a:fld>
            <a:endParaRPr lang="en-US" altLang="ko-KR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F426214-92B1-3308-3CAD-190C6F87E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340768"/>
            <a:ext cx="3080925" cy="43204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46F81A9E-6DA2-A207-02C1-3483E7CFA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704" y="1307097"/>
            <a:ext cx="3094587" cy="4354151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916EF172-7DE9-B1B4-0F1F-F2FCB74F8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6565" y="1440242"/>
            <a:ext cx="4632199" cy="450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89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871FACD9-FE82-8258-D60E-FCCF2392F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4077073"/>
            <a:ext cx="2303333" cy="177884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5359" y="332656"/>
            <a:ext cx="10736263" cy="609600"/>
          </a:xfrm>
        </p:spPr>
        <p:txBody>
          <a:bodyPr/>
          <a:lstStyle/>
          <a:p>
            <a:pPr lvl="0">
              <a:defRPr/>
            </a:pPr>
            <a:r>
              <a:rPr lang="en-US" altLang="ko-KR" dirty="0"/>
              <a:t>* </a:t>
            </a:r>
            <a:r>
              <a:rPr lang="ko-KR" altLang="en-US" dirty="0"/>
              <a:t>관련 사업동향</a:t>
            </a:r>
            <a:r>
              <a:rPr lang="en-US" altLang="ko-KR" dirty="0"/>
              <a:t>: </a:t>
            </a:r>
            <a:r>
              <a:rPr lang="ko-KR" altLang="en-US" dirty="0"/>
              <a:t>노인 의료</a:t>
            </a:r>
            <a:r>
              <a:rPr lang="en-US" altLang="ko-KR" dirty="0"/>
              <a:t>·</a:t>
            </a:r>
            <a:r>
              <a:rPr lang="ko-KR" altLang="en-US" dirty="0"/>
              <a:t>돌봄 통합지원 시범사업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1402" y="1152694"/>
            <a:ext cx="6947926" cy="280831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sz="1400" dirty="0"/>
              <a:t>기타</a:t>
            </a:r>
            <a:r>
              <a:rPr lang="en-US" altLang="ko-KR" sz="1400" dirty="0"/>
              <a:t>(</a:t>
            </a:r>
            <a:r>
              <a:rPr lang="ko-KR" altLang="en-US" sz="1400" dirty="0"/>
              <a:t>지자체별 추진</a:t>
            </a:r>
            <a:r>
              <a:rPr lang="en-US" altLang="ko-KR" sz="1400" dirty="0"/>
              <a:t>): </a:t>
            </a:r>
            <a:r>
              <a:rPr lang="ko-KR" altLang="en-US" sz="1400" dirty="0"/>
              <a:t>사례</a:t>
            </a:r>
            <a:r>
              <a:rPr lang="en-US" altLang="ko-KR" sz="1400" dirty="0"/>
              <a:t>) </a:t>
            </a:r>
            <a:r>
              <a:rPr lang="ko-KR" altLang="en-US" sz="1400" dirty="0"/>
              <a:t>서울시 서울형 </a:t>
            </a:r>
            <a:r>
              <a:rPr lang="ko-KR" altLang="en-US" sz="1400" dirty="0" err="1"/>
              <a:t>통합돌봄</a:t>
            </a:r>
            <a:r>
              <a:rPr lang="ko-KR" altLang="en-US" sz="1400" dirty="0"/>
              <a:t> 추진</a:t>
            </a:r>
            <a:endParaRPr lang="en-US" altLang="ko-KR" sz="14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동주민센터에 신청 시 대상자별 </a:t>
            </a:r>
            <a:r>
              <a:rPr lang="ko-KR" altLang="en-US" sz="1200" dirty="0" err="1"/>
              <a:t>돌봄계획</a:t>
            </a:r>
            <a:r>
              <a:rPr lang="ko-KR" altLang="en-US" sz="1200" dirty="0"/>
              <a:t> 수립 후 패키지형 지원</a:t>
            </a:r>
            <a:endParaRPr lang="en-US" altLang="ko-KR" sz="1200" dirty="0"/>
          </a:p>
          <a:p>
            <a:pPr lvl="1">
              <a:lnSpc>
                <a:spcPct val="150000"/>
              </a:lnSpc>
            </a:pPr>
            <a:r>
              <a:rPr lang="ko-KR" altLang="en-US" sz="1200" b="1" u="sng" dirty="0"/>
              <a:t>보건의료</a:t>
            </a:r>
            <a:r>
              <a:rPr lang="en-US" altLang="ko-KR" sz="1200" b="1" u="sng" dirty="0"/>
              <a:t>, </a:t>
            </a:r>
            <a:r>
              <a:rPr lang="ko-KR" altLang="en-US" sz="1200" b="1" u="sng" dirty="0"/>
              <a:t>건강</a:t>
            </a:r>
            <a:r>
              <a:rPr lang="en-US" altLang="ko-KR" sz="1200" b="1" u="sng" dirty="0"/>
              <a:t>, </a:t>
            </a:r>
            <a:r>
              <a:rPr lang="ko-KR" altLang="en-US" sz="1200" b="1" u="sng" dirty="0"/>
              <a:t>요양</a:t>
            </a:r>
            <a:r>
              <a:rPr lang="en-US" altLang="ko-KR" sz="1200" b="1" u="sng" dirty="0"/>
              <a:t>, </a:t>
            </a:r>
            <a:r>
              <a:rPr lang="ko-KR" altLang="en-US" sz="1200" b="1" u="sng" dirty="0"/>
              <a:t>돌봄</a:t>
            </a:r>
            <a:r>
              <a:rPr lang="en-US" altLang="ko-KR" sz="1200" b="1" u="sng" dirty="0"/>
              <a:t>, </a:t>
            </a:r>
            <a:r>
              <a:rPr lang="ko-KR" altLang="en-US" sz="1200" b="1" u="sng" dirty="0"/>
              <a:t>주거 등 </a:t>
            </a:r>
            <a:r>
              <a:rPr lang="en-US" altLang="ko-KR" sz="1200" b="1" u="sng" dirty="0"/>
              <a:t>5</a:t>
            </a:r>
            <a:r>
              <a:rPr lang="ko-KR" altLang="en-US" sz="1200" b="1" u="sng" dirty="0"/>
              <a:t>개 분야 핵심</a:t>
            </a:r>
            <a:endParaRPr lang="en-US" altLang="ko-KR" sz="1200" b="1" u="sng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올해 </a:t>
            </a:r>
            <a:r>
              <a:rPr lang="en-US" altLang="ko-KR" sz="1200" dirty="0"/>
              <a:t>4</a:t>
            </a:r>
            <a:r>
              <a:rPr lang="ko-KR" altLang="en-US" sz="1200" dirty="0"/>
              <a:t>개 </a:t>
            </a:r>
            <a:r>
              <a:rPr lang="ko-KR" altLang="en-US" sz="1200" dirty="0" err="1"/>
              <a:t>통합돌봄지원센터</a:t>
            </a:r>
            <a:r>
              <a:rPr lang="ko-KR" altLang="en-US" sz="1200" dirty="0"/>
              <a:t> 시범 운영</a:t>
            </a:r>
            <a:r>
              <a:rPr lang="en-US" altLang="ko-KR" sz="1200" dirty="0"/>
              <a:t>(</a:t>
            </a:r>
            <a:r>
              <a:rPr lang="ko-KR" altLang="en-US" sz="1200" dirty="0"/>
              <a:t>실제 </a:t>
            </a:r>
            <a:r>
              <a:rPr lang="en-US" altLang="ko-KR" sz="1200" dirty="0"/>
              <a:t>7</a:t>
            </a:r>
            <a:r>
              <a:rPr lang="ko-KR" altLang="en-US" sz="1200" dirty="0"/>
              <a:t>개 선정</a:t>
            </a:r>
            <a:r>
              <a:rPr lang="en-US" altLang="ko-KR" sz="1200" dirty="0"/>
              <a:t>)…</a:t>
            </a:r>
            <a:r>
              <a:rPr lang="ko-KR" altLang="en-US" sz="1200" dirty="0"/>
              <a:t>내년 모든 자치구로 확대</a:t>
            </a:r>
            <a:endParaRPr lang="en-US" altLang="ko-KR" sz="1200" dirty="0"/>
          </a:p>
          <a:p>
            <a:pPr lvl="1">
              <a:lnSpc>
                <a:spcPct val="150000"/>
              </a:lnSpc>
            </a:pPr>
            <a:r>
              <a:rPr lang="en-US" altLang="ko-KR" sz="1200" u="sng" dirty="0"/>
              <a:t>1</a:t>
            </a:r>
            <a:r>
              <a:rPr lang="ko-KR" altLang="en-US" sz="1200" u="sng" dirty="0"/>
              <a:t>억원 내외의 예산 및 전문기관 컨설팅 지원</a:t>
            </a:r>
            <a:endParaRPr lang="en-US" altLang="ko-KR" sz="1200" u="sng" dirty="0"/>
          </a:p>
          <a:p>
            <a:pPr lvl="1">
              <a:lnSpc>
                <a:spcPct val="150000"/>
              </a:lnSpc>
            </a:pPr>
            <a:r>
              <a:rPr lang="ko-KR" altLang="en-US" sz="1200" u="sng" dirty="0">
                <a:solidFill>
                  <a:schemeClr val="accent1">
                    <a:lumMod val="50000"/>
                  </a:schemeClr>
                </a:solidFill>
              </a:rPr>
              <a:t>자치구는 돌봄이 필요한 시민을 위한 </a:t>
            </a:r>
            <a:r>
              <a:rPr lang="ko-KR" altLang="en-US" sz="1200" u="sng" dirty="0" err="1">
                <a:solidFill>
                  <a:schemeClr val="accent1">
                    <a:lumMod val="50000"/>
                  </a:schemeClr>
                </a:solidFill>
              </a:rPr>
              <a:t>통합돌봄지원센터를</a:t>
            </a:r>
            <a:r>
              <a:rPr lang="ko-KR" altLang="en-US" sz="1200" u="sng" dirty="0">
                <a:solidFill>
                  <a:schemeClr val="accent1">
                    <a:lumMod val="50000"/>
                  </a:schemeClr>
                </a:solidFill>
              </a:rPr>
              <a:t> 설치</a:t>
            </a:r>
            <a:r>
              <a:rPr lang="en-US" altLang="ko-KR" sz="1200" u="sng" dirty="0">
                <a:solidFill>
                  <a:schemeClr val="accent1">
                    <a:lumMod val="50000"/>
                  </a:schemeClr>
                </a:solidFill>
              </a:rPr>
              <a:t>·</a:t>
            </a:r>
            <a:r>
              <a:rPr lang="ko-KR" altLang="en-US" sz="1200" u="sng" dirty="0">
                <a:solidFill>
                  <a:schemeClr val="accent1">
                    <a:lumMod val="50000"/>
                  </a:schemeClr>
                </a:solidFill>
              </a:rPr>
              <a:t>운영해 지역 내 </a:t>
            </a:r>
            <a:r>
              <a:rPr lang="ko-KR" altLang="en-US" sz="1200" b="1" u="sng" dirty="0">
                <a:solidFill>
                  <a:schemeClr val="accent1">
                    <a:lumMod val="50000"/>
                  </a:schemeClr>
                </a:solidFill>
              </a:rPr>
              <a:t>보건소</a:t>
            </a:r>
            <a:r>
              <a:rPr lang="en-US" altLang="ko-KR" sz="1200" b="1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ko-KR" altLang="en-US" sz="1200" b="1" u="sng" dirty="0">
                <a:solidFill>
                  <a:schemeClr val="accent1">
                    <a:lumMod val="50000"/>
                  </a:schemeClr>
                </a:solidFill>
              </a:rPr>
              <a:t>건강보험공단지사</a:t>
            </a:r>
            <a:r>
              <a:rPr lang="en-US" altLang="ko-KR" sz="1200" b="1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ko-KR" altLang="en-US" sz="1200" b="1" u="sng" dirty="0">
                <a:solidFill>
                  <a:schemeClr val="accent1">
                    <a:lumMod val="50000"/>
                  </a:schemeClr>
                </a:solidFill>
              </a:rPr>
              <a:t>의료기관</a:t>
            </a:r>
            <a:r>
              <a:rPr lang="en-US" altLang="ko-KR" sz="1200" b="1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ko-KR" altLang="en-US" sz="1200" b="1" u="sng" dirty="0">
                <a:solidFill>
                  <a:srgbClr val="C00000"/>
                </a:solidFill>
              </a:rPr>
              <a:t>복지관 </a:t>
            </a:r>
            <a:r>
              <a:rPr lang="ko-KR" altLang="en-US" sz="1200" b="1" u="sng" dirty="0">
                <a:solidFill>
                  <a:schemeClr val="accent1">
                    <a:lumMod val="50000"/>
                  </a:schemeClr>
                </a:solidFill>
              </a:rPr>
              <a:t>등</a:t>
            </a:r>
            <a:r>
              <a:rPr lang="ko-KR" altLang="en-US" sz="1200" u="sng" dirty="0">
                <a:solidFill>
                  <a:schemeClr val="accent1">
                    <a:lumMod val="50000"/>
                  </a:schemeClr>
                </a:solidFill>
              </a:rPr>
              <a:t>과 네트워크를 구축하고 연계 가능한 서비스를 지속적으로 발굴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677AA337-660F-462D-AF33-BCE484E030F0}" type="slidenum">
              <a:rPr lang="en-US" altLang="en-US"/>
              <a:pPr lvl="0">
                <a:defRPr/>
              </a:pPr>
              <a:t>32</a:t>
            </a:fld>
            <a:endParaRPr lang="en-US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38712BF-8C4C-2CD0-14F1-DA9EEB755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037" y="4397095"/>
            <a:ext cx="5046963" cy="182483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94094240-9E0E-9C4B-D3D0-435E6F749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412776"/>
            <a:ext cx="5048494" cy="271802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8B91B970-6E4F-4616-199A-7FFC69D68B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02" y="3900084"/>
            <a:ext cx="2418969" cy="2917964"/>
          </a:xfrm>
          <a:prstGeom prst="rect">
            <a:avLst/>
          </a:prstGeom>
        </p:spPr>
      </p:pic>
      <p:pic>
        <p:nvPicPr>
          <p:cNvPr id="6" name="내용 개체 틀 13">
            <a:extLst>
              <a:ext uri="{FF2B5EF4-FFF2-40B4-BE49-F238E27FC236}">
                <a16:creationId xmlns:a16="http://schemas.microsoft.com/office/drawing/2014/main" id="{593A14AD-4DE2-5C40-27F6-76C3F41B4E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2463102" y="4077072"/>
            <a:ext cx="2496767" cy="237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사각형: 둥근 모서리 8">
            <a:extLst>
              <a:ext uri="{FF2B5EF4-FFF2-40B4-BE49-F238E27FC236}">
                <a16:creationId xmlns:a16="http://schemas.microsoft.com/office/drawing/2014/main" id="{4E9E87CF-67BF-675A-7C31-77D3DC273AB1}"/>
              </a:ext>
            </a:extLst>
          </p:cNvPr>
          <p:cNvSpPr/>
          <p:nvPr/>
        </p:nvSpPr>
        <p:spPr bwMode="auto">
          <a:xfrm>
            <a:off x="10075990" y="4653136"/>
            <a:ext cx="995632" cy="1568790"/>
          </a:xfrm>
          <a:prstGeom prst="roundRect">
            <a:avLst>
              <a:gd name="adj" fmla="val 7636"/>
            </a:avLst>
          </a:prstGeom>
          <a:noFill/>
          <a:ln w="3492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930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* </a:t>
            </a:r>
            <a:r>
              <a:rPr lang="ko-KR" altLang="en-US" dirty="0"/>
              <a:t>관련 사업동향</a:t>
            </a:r>
            <a:r>
              <a:rPr lang="en-US" altLang="ko-KR" dirty="0"/>
              <a:t>: </a:t>
            </a:r>
            <a:r>
              <a:rPr lang="ko-KR" altLang="en-US" dirty="0"/>
              <a:t>치매안심센터 맞춤형 사례관리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33</a:t>
            </a:fld>
            <a:endParaRPr lang="en-US" altLang="ko-KR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219552B-5346-6A11-01B2-D92EFE51A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86" y="1268760"/>
            <a:ext cx="2005271" cy="29084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C28FC00-761F-08BF-469E-D5A0DC4C8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6407" y="1268760"/>
            <a:ext cx="3721342" cy="50851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7233" y="4002995"/>
            <a:ext cx="4644767" cy="2458131"/>
          </a:xfrm>
          <a:prstGeom prst="rect">
            <a:avLst/>
          </a:prstGeom>
        </p:spPr>
      </p:pic>
      <p:sp>
        <p:nvSpPr>
          <p:cNvPr id="10" name="사각형: 둥근 모서리 8">
            <a:extLst>
              <a:ext uri="{FF2B5EF4-FFF2-40B4-BE49-F238E27FC236}">
                <a16:creationId xmlns:a16="http://schemas.microsoft.com/office/drawing/2014/main" id="{B9B25F17-A78C-2EC3-8132-508F0BB6F475}"/>
              </a:ext>
            </a:extLst>
          </p:cNvPr>
          <p:cNvSpPr/>
          <p:nvPr/>
        </p:nvSpPr>
        <p:spPr bwMode="auto">
          <a:xfrm>
            <a:off x="3438375" y="2557066"/>
            <a:ext cx="4248472" cy="1540905"/>
          </a:xfrm>
          <a:prstGeom prst="roundRect">
            <a:avLst>
              <a:gd name="adj" fmla="val 7636"/>
            </a:avLst>
          </a:prstGeom>
          <a:noFill/>
          <a:ln w="34925" cap="flat" cmpd="sng" algn="ctr">
            <a:solidFill>
              <a:srgbClr val="CC33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DED80BF-981B-1677-F185-3E109AC6029A}"/>
              </a:ext>
            </a:extLst>
          </p:cNvPr>
          <p:cNvSpPr txBox="1">
            <a:spLocks/>
          </p:cNvSpPr>
          <p:nvPr/>
        </p:nvSpPr>
        <p:spPr>
          <a:xfrm>
            <a:off x="7668842" y="1562135"/>
            <a:ext cx="4351065" cy="165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just" defTabSz="914400" rtl="0" eaLnBrk="1" latinLnBrk="1" hangingPunct="1">
              <a:lnSpc>
                <a:spcPct val="15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accent5">
                    <a:lumMod val="7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1pPr>
            <a:lvl2pPr marL="685800" indent="-228600" algn="just" defTabSz="914400" rtl="0" eaLnBrk="1" latinLnBrk="1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just" defTabSz="914400" rtl="0" eaLnBrk="1" latinLnBrk="1" hangingPunct="1">
              <a:lnSpc>
                <a:spcPct val="150000"/>
              </a:lnSpc>
              <a:spcBef>
                <a:spcPts val="500"/>
              </a:spcBef>
              <a:buFont typeface="맑은 고딕" panose="020B0503020000020004" pitchFamily="50" charset="-127"/>
              <a:buChar char="-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just" defTabSz="914400" rtl="0" eaLnBrk="1" latinLnBrk="1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just" defTabSz="914400" rtl="0" eaLnBrk="1" latinLnBrk="1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ü"/>
            </a:pPr>
            <a:r>
              <a:rPr lang="ko-KR" altLang="en-US" sz="1600" b="0" dirty="0">
                <a:solidFill>
                  <a:srgbClr val="C00000"/>
                </a:solidFill>
              </a:rPr>
              <a:t>치매안심센터는 선도적으로 개편</a:t>
            </a:r>
            <a:endParaRPr lang="en-US" altLang="ko-KR" sz="1600" b="0" dirty="0">
              <a:solidFill>
                <a:srgbClr val="C00000"/>
              </a:solidFill>
            </a:endParaRPr>
          </a:p>
          <a:p>
            <a:pPr lvl="2"/>
            <a:r>
              <a:rPr lang="ko-KR" altLang="en-US" sz="1050" b="0" dirty="0" err="1">
                <a:solidFill>
                  <a:srgbClr val="C00000"/>
                </a:solidFill>
              </a:rPr>
              <a:t>통합돌봄</a:t>
            </a:r>
            <a:r>
              <a:rPr lang="ko-KR" altLang="en-US" sz="1050" b="0" dirty="0">
                <a:solidFill>
                  <a:srgbClr val="C00000"/>
                </a:solidFill>
              </a:rPr>
              <a:t> 추진 과정에서 개편 추진</a:t>
            </a:r>
            <a:endParaRPr lang="en-US" altLang="ko-KR" sz="1050" b="0" dirty="0">
              <a:solidFill>
                <a:srgbClr val="C00000"/>
              </a:solidFill>
            </a:endParaRPr>
          </a:p>
          <a:p>
            <a:pPr lvl="2"/>
            <a:r>
              <a:rPr lang="ko-KR" altLang="en-US" sz="1050" b="0" dirty="0">
                <a:solidFill>
                  <a:srgbClr val="C00000"/>
                </a:solidFill>
              </a:rPr>
              <a:t>통합지원체계 도입 전 완료 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A54C804-50B9-91F7-D931-11DB51CC9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009" y="3837068"/>
            <a:ext cx="1942393" cy="278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32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C41195-8EF8-204B-E5D3-36E6AEE38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정책 진단</a:t>
            </a:r>
            <a:r>
              <a:rPr lang="en-US" altLang="ko-KR" dirty="0"/>
              <a:t>, </a:t>
            </a:r>
            <a:r>
              <a:rPr lang="ko-KR" altLang="en-US" dirty="0"/>
              <a:t>평가를 위한 질문들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A16359-2D02-DE31-09D0-920FF6EAC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000" dirty="0"/>
              <a:t> </a:t>
            </a:r>
            <a:r>
              <a:rPr lang="en-US" altLang="ko-KR" sz="2000" dirty="0"/>
              <a:t>1) </a:t>
            </a:r>
            <a:r>
              <a:rPr lang="ko-KR" altLang="en-US" sz="2000" dirty="0"/>
              <a:t>서비스와 전달체계</a:t>
            </a:r>
            <a:endParaRPr lang="en-US" altLang="ko-KR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광범위한 장기요양</a:t>
            </a:r>
            <a:r>
              <a:rPr lang="en-US" altLang="ko-KR" sz="1600" dirty="0"/>
              <a:t>(long-term care) </a:t>
            </a:r>
            <a:r>
              <a:rPr lang="ko-KR" altLang="en-US" sz="1600" dirty="0"/>
              <a:t>개념을 활용하고 있는가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포괄적인 서비스가 두루 제공되고 있는가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노인과 돌봄 제공자들의 </a:t>
            </a:r>
            <a:r>
              <a:rPr lang="ko-KR" altLang="en-US" sz="1600" dirty="0" err="1"/>
              <a:t>다차원적인</a:t>
            </a:r>
            <a:r>
              <a:rPr lang="ko-KR" altLang="en-US" sz="1600" dirty="0"/>
              <a:t> 욕구를 고려하여 서비스가 설계되었는가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서비스 이용의 경로와 서비스 간 전환체계가 잘 정립되어 있는가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다양한 인력들이 협력하는 다학제적 팀 접근이 이루어지고 있는가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위험요인들을 차단하고 전달체계의 성과를 향상하기 위한 표준적인 활동들을 중심으로 서비스 전달이 관리되고 있는가 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endParaRPr lang="ko-KR" altLang="en-US" sz="1600" dirty="0"/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66976C5-9BCD-4345-3EBF-ED613854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4358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E64E9-619A-7291-A727-0DE1CB43E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DE82CC-5EF4-C85B-81B2-AB54EDA2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정책 진단</a:t>
            </a:r>
            <a:r>
              <a:rPr lang="en-US" altLang="ko-KR" dirty="0"/>
              <a:t>, </a:t>
            </a:r>
            <a:r>
              <a:rPr lang="ko-KR" altLang="en-US" dirty="0"/>
              <a:t>평가를 위한 질문들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239BDD-B064-0F79-017F-CA49CA4FF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2000" dirty="0"/>
              <a:t>2) </a:t>
            </a:r>
            <a:r>
              <a:rPr lang="ko-KR" altLang="en-US" sz="2000" dirty="0"/>
              <a:t>돌봄 대상</a:t>
            </a:r>
            <a:r>
              <a:rPr lang="en-US" altLang="ko-KR" sz="2000" dirty="0"/>
              <a:t>, </a:t>
            </a:r>
            <a:r>
              <a:rPr lang="ko-KR" altLang="en-US" sz="2000" dirty="0"/>
              <a:t>서비스</a:t>
            </a:r>
            <a:r>
              <a:rPr lang="en-US" altLang="ko-KR" sz="2000" dirty="0"/>
              <a:t>, </a:t>
            </a:r>
            <a:r>
              <a:rPr lang="ko-KR" altLang="en-US" sz="2000" dirty="0"/>
              <a:t>전달체계</a:t>
            </a:r>
            <a:r>
              <a:rPr lang="en-US" altLang="ko-KR" sz="2000" dirty="0"/>
              <a:t>, </a:t>
            </a:r>
            <a:r>
              <a:rPr lang="ko-KR" altLang="en-US" sz="2000" dirty="0"/>
              <a:t>운영 기반</a:t>
            </a:r>
            <a:endParaRPr lang="en-US" altLang="ko-KR" sz="20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/>
              <a:t>65</a:t>
            </a:r>
            <a:r>
              <a:rPr lang="ko-KR" altLang="en-US" sz="1600" dirty="0"/>
              <a:t>세 이상 노인을 중심으로 주요 인구학적</a:t>
            </a:r>
            <a:r>
              <a:rPr lang="en-US" altLang="ko-KR" sz="1600" dirty="0"/>
              <a:t>, </a:t>
            </a:r>
            <a:r>
              <a:rPr lang="ko-KR" altLang="en-US" sz="1600" dirty="0"/>
              <a:t>역학적 추세를 분석</a:t>
            </a:r>
            <a:r>
              <a:rPr lang="en-US" altLang="ko-KR" sz="1600" dirty="0"/>
              <a:t>, </a:t>
            </a:r>
            <a:r>
              <a:rPr lang="ko-KR" altLang="en-US" sz="1600" dirty="0"/>
              <a:t>반영하였는가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노인 및 돌봄 제공자의 건강 및 사회적 돌봄 욕구와 함께 이에 대한 결정요인과 위험요인이 고려되었는가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장기요양서비스의 보장성에 대한 평가를 수행하며</a:t>
            </a:r>
            <a:r>
              <a:rPr lang="en-US" altLang="ko-KR" sz="1600" dirty="0"/>
              <a:t>, </a:t>
            </a:r>
            <a:r>
              <a:rPr lang="ko-KR" altLang="en-US" sz="1600" dirty="0"/>
              <a:t>대기 시간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입원률</a:t>
            </a:r>
            <a:r>
              <a:rPr lang="en-US" altLang="ko-KR" sz="1600" dirty="0"/>
              <a:t>, </a:t>
            </a:r>
            <a:r>
              <a:rPr lang="ko-KR" altLang="en-US" sz="1600" dirty="0"/>
              <a:t>예방가능한 입원 등 지표를 장기요양 제공의 질 평가에 활용하는가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노인과 보호자가 이용할 수 있는 서비스를 매핑하고</a:t>
            </a:r>
            <a:r>
              <a:rPr lang="en-US" altLang="ko-KR" sz="1600" dirty="0"/>
              <a:t>, </a:t>
            </a:r>
            <a:r>
              <a:rPr lang="ko-KR" altLang="en-US" sz="1600" dirty="0"/>
              <a:t>욕구 평가를 위한 절차</a:t>
            </a:r>
            <a:r>
              <a:rPr lang="en-US" altLang="ko-KR" sz="1600" dirty="0"/>
              <a:t>, </a:t>
            </a:r>
            <a:r>
              <a:rPr lang="ko-KR" altLang="en-US" sz="1600" dirty="0"/>
              <a:t>서비스 간 전환 관리 등을 분석하는가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서비스 공급자의 유형</a:t>
            </a:r>
            <a:r>
              <a:rPr lang="en-US" altLang="ko-KR" sz="1600" dirty="0"/>
              <a:t>, </a:t>
            </a:r>
            <a:r>
              <a:rPr lang="ko-KR" altLang="en-US" sz="1600" dirty="0"/>
              <a:t>서비스 질 개선을 위한 정책의 활용</a:t>
            </a:r>
            <a:r>
              <a:rPr lang="en-US" altLang="ko-KR" sz="1600" dirty="0"/>
              <a:t>, </a:t>
            </a:r>
            <a:r>
              <a:rPr lang="ko-KR" altLang="en-US" sz="1600" dirty="0"/>
              <a:t>서비스 제공자 간 정보 공유 체계 등을 포함하는가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dirty="0"/>
              <a:t>거버넌스</a:t>
            </a:r>
            <a:r>
              <a:rPr lang="en-US" altLang="ko-KR" sz="1600" dirty="0"/>
              <a:t>, </a:t>
            </a:r>
            <a:r>
              <a:rPr lang="ko-KR" altLang="en-US" sz="1600" dirty="0"/>
              <a:t>예산</a:t>
            </a:r>
            <a:r>
              <a:rPr lang="en-US" altLang="ko-KR" sz="1600" dirty="0"/>
              <a:t>, </a:t>
            </a:r>
            <a:r>
              <a:rPr lang="ko-KR" altLang="en-US" sz="1600" dirty="0"/>
              <a:t>재정적 구조 및 자원 배분의 규칙 등에 대한 내용과</a:t>
            </a:r>
            <a:r>
              <a:rPr lang="en-US" altLang="ko-KR" sz="1600" dirty="0"/>
              <a:t>, </a:t>
            </a:r>
            <a:r>
              <a:rPr lang="ko-KR" altLang="en-US" sz="1600" dirty="0"/>
              <a:t>인력의 수급 및 이들의 지속적 발전을 위한 정책의 활용</a:t>
            </a:r>
            <a:r>
              <a:rPr lang="en-US" altLang="ko-KR" sz="1600" dirty="0"/>
              <a:t>, </a:t>
            </a:r>
            <a:r>
              <a:rPr lang="ko-KR" altLang="en-US" sz="1600" dirty="0"/>
              <a:t>다양한 서비스 공급자 및 환경에서 정보전달이 가능하도록 하는 기술의 활용 등을 포함하는가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1600" dirty="0"/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7C1AE7E-77CC-6126-A550-76619112C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14487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6790E-F64D-8256-1505-D08B1FE9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FF3948-DBE9-F5C5-69AC-B76FFCCE5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국정과제의 성격과 주요 특성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A34E1B-F017-1994-513A-C351B8D67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2000" dirty="0"/>
              <a:t>3) </a:t>
            </a:r>
            <a:r>
              <a:rPr lang="ko-KR" altLang="en-US" sz="2000" dirty="0"/>
              <a:t>지역의 역할</a:t>
            </a:r>
            <a:r>
              <a:rPr lang="en-US" altLang="ko-KR" sz="2000" dirty="0"/>
              <a:t>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지자체 주도의 지역여건 파악과 정책 개발</a:t>
            </a:r>
            <a:r>
              <a:rPr lang="en-US" altLang="ko-KR" sz="1600" dirty="0"/>
              <a:t>, </a:t>
            </a:r>
            <a:r>
              <a:rPr lang="ko-KR" altLang="en-US" sz="1600" dirty="0"/>
              <a:t>실행을 지원하는 절차나 시스템을 마련하였는가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지역 간 격차를 해소하기 위한 방안이 포함되었는가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투입량이나 과정에 따른 실적 보다</a:t>
            </a:r>
            <a:r>
              <a:rPr lang="en-US" altLang="ko-KR" sz="1600" dirty="0"/>
              <a:t>, </a:t>
            </a:r>
            <a:r>
              <a:rPr lang="ko-KR" altLang="en-US" sz="1600" dirty="0"/>
              <a:t>그 결과로 나타나는 효과</a:t>
            </a:r>
            <a:r>
              <a:rPr lang="en-US" altLang="ko-KR" sz="1600" dirty="0"/>
              <a:t>, </a:t>
            </a:r>
            <a:r>
              <a:rPr lang="ko-KR" altLang="en-US" sz="1600" dirty="0"/>
              <a:t>성과를 파악하는가 </a:t>
            </a:r>
          </a:p>
          <a:p>
            <a:pPr lvl="3">
              <a:lnSpc>
                <a:spcPct val="150000"/>
              </a:lnSpc>
            </a:pP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2000" dirty="0"/>
              <a:t>4) </a:t>
            </a:r>
            <a:r>
              <a:rPr lang="ko-KR" altLang="en-US" sz="2000" dirty="0"/>
              <a:t>정책 성과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대상자의 역량 강화를 고려하는가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보호의 연속성을 보장하는가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서비스의 통합성을 증진하는가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서비스의 접근성을 증진하는가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사회적 책임성을 증진하는가 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서비스의 질과 성과를 향상하는가 </a:t>
            </a:r>
          </a:p>
          <a:p>
            <a:pPr lvl="1">
              <a:lnSpc>
                <a:spcPct val="150000"/>
              </a:lnSpc>
            </a:pPr>
            <a:endParaRPr lang="en-US" altLang="ko-KR" sz="1600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4AE9FBD-1148-A81B-1376-69BFBB339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36528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z="1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Ⅱ. </a:t>
            </a:r>
            <a:r>
              <a:rPr lang="ko-KR" altLang="en-US" sz="4000" b="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돌봄통합지원법의</a:t>
            </a:r>
            <a:r>
              <a:rPr lang="ko-KR" altLang="en-US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 기본 구조와 의미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C469-570C-4645-B8E3-D6547605FD25}" type="slidenum">
              <a:rPr lang="ko-KR" altLang="en-US" smtClean="0"/>
              <a:pPr/>
              <a:t>37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94389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C999CB-0BB6-7FFD-1310-E914715D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35657C5-0326-590A-781D-4E66E721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38</a:t>
            </a:fld>
            <a:endParaRPr lang="en-US" altLang="ko-KR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A0EFE6A-0DD1-F2E6-06FD-2C348F5AFF61}"/>
              </a:ext>
            </a:extLst>
          </p:cNvPr>
          <p:cNvGrpSpPr/>
          <p:nvPr/>
        </p:nvGrpSpPr>
        <p:grpSpPr>
          <a:xfrm>
            <a:off x="1487488" y="1340768"/>
            <a:ext cx="9052491" cy="1856136"/>
            <a:chOff x="983432" y="2780928"/>
            <a:chExt cx="8764459" cy="1771030"/>
          </a:xfrm>
        </p:grpSpPr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5312C642-B800-9EB5-968D-37AFDF7E7385}"/>
                </a:ext>
              </a:extLst>
            </p:cNvPr>
            <p:cNvSpPr/>
            <p:nvPr/>
          </p:nvSpPr>
          <p:spPr>
            <a:xfrm>
              <a:off x="3282560" y="2852936"/>
              <a:ext cx="1707675" cy="169902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E892B829-29AF-6F0A-3CD3-596AD0B84BE8}"/>
                </a:ext>
              </a:extLst>
            </p:cNvPr>
            <p:cNvSpPr/>
            <p:nvPr/>
          </p:nvSpPr>
          <p:spPr>
            <a:xfrm>
              <a:off x="983432" y="2852936"/>
              <a:ext cx="1707675" cy="1699022"/>
            </a:xfrm>
            <a:prstGeom prst="ellipse">
              <a:avLst/>
            </a:prstGeom>
            <a:solidFill>
              <a:srgbClr val="FFFFCC">
                <a:alpha val="40000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CB0EA96B-E345-1C25-0A4B-464262C92F18}"/>
                </a:ext>
              </a:extLst>
            </p:cNvPr>
            <p:cNvSpPr/>
            <p:nvPr/>
          </p:nvSpPr>
          <p:spPr>
            <a:xfrm>
              <a:off x="5710396" y="2852936"/>
              <a:ext cx="1707675" cy="169902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E930BAEB-5110-54B7-6719-BDC673F6B5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59723" y="3797685"/>
              <a:ext cx="477099" cy="0"/>
            </a:xfrm>
            <a:prstGeom prst="line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15361689-757F-6834-EDB6-D6761EC6C8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0339" y="3797685"/>
              <a:ext cx="477099" cy="0"/>
            </a:xfrm>
            <a:prstGeom prst="line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6AA3E7-EEF4-4FF7-6868-F38C4FAB2CA0}"/>
                </a:ext>
              </a:extLst>
            </p:cNvPr>
            <p:cNvSpPr txBox="1"/>
            <p:nvPr/>
          </p:nvSpPr>
          <p:spPr>
            <a:xfrm>
              <a:off x="1182809" y="3404210"/>
              <a:ext cx="1274387" cy="6429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지역사회 </a:t>
              </a:r>
              <a:r>
                <a:rPr lang="ko-KR" altLang="en-US" sz="1200" dirty="0" err="1">
                  <a:solidFill>
                    <a:schemeClr val="accent1">
                      <a:lumMod val="50000"/>
                    </a:schemeClr>
                  </a:solidFill>
                </a:rPr>
                <a:t>통합돌봄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선도사업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b="1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(2019~2022)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97E453-212E-C88D-9B76-EA093002CCF8}"/>
                </a:ext>
              </a:extLst>
            </p:cNvPr>
            <p:cNvSpPr txBox="1"/>
            <p:nvPr/>
          </p:nvSpPr>
          <p:spPr>
            <a:xfrm>
              <a:off x="3637019" y="3240793"/>
              <a:ext cx="1009892" cy="8645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dirty="0" err="1">
                  <a:solidFill>
                    <a:schemeClr val="accent1">
                      <a:lumMod val="50000"/>
                    </a:schemeClr>
                  </a:solidFill>
                </a:rPr>
                <a:t>노인돌봄</a:t>
              </a: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전달체계 개편 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시범사업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b="1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(2021~2022)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5C8372F-4B62-5E30-F5AE-A3DB79A15048}"/>
                </a:ext>
              </a:extLst>
            </p:cNvPr>
            <p:cNvSpPr txBox="1"/>
            <p:nvPr/>
          </p:nvSpPr>
          <p:spPr>
            <a:xfrm>
              <a:off x="6033639" y="3233500"/>
              <a:ext cx="1061188" cy="10861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노인 의료</a:t>
              </a:r>
              <a:r>
                <a:rPr lang="en-US" altLang="ko-KR" sz="1200" dirty="0">
                  <a:solidFill>
                    <a:schemeClr val="accent1">
                      <a:lumMod val="50000"/>
                    </a:schemeClr>
                  </a:solidFill>
                </a:rPr>
                <a:t>·</a:t>
              </a: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돌봄 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통합지원 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dirty="0">
                  <a:solidFill>
                    <a:schemeClr val="accent1">
                      <a:lumMod val="50000"/>
                    </a:schemeClr>
                  </a:solidFill>
                </a:rPr>
                <a:t>시범사업</a:t>
              </a:r>
              <a:endParaRPr lang="en-US" altLang="ko-KR" sz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accent1">
                      <a:lumMod val="50000"/>
                    </a:schemeClr>
                  </a:solidFill>
                </a:rPr>
                <a:t>(2023~2025)</a:t>
              </a:r>
            </a:p>
            <a:p>
              <a:pPr algn="ctr">
                <a:lnSpc>
                  <a:spcPct val="120000"/>
                </a:lnSpc>
              </a:pPr>
              <a:endParaRPr lang="en-US" altLang="ko-KR" sz="1200" b="1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D77CA1A8-FD4C-2970-B0DF-B6B5CCA4B7A9}"/>
                </a:ext>
              </a:extLst>
            </p:cNvPr>
            <p:cNvSpPr/>
            <p:nvPr/>
          </p:nvSpPr>
          <p:spPr>
            <a:xfrm>
              <a:off x="8040216" y="2780928"/>
              <a:ext cx="1707675" cy="1699022"/>
            </a:xfrm>
            <a:prstGeom prst="ellipse">
              <a:avLst/>
            </a:prstGeom>
            <a:solidFill>
              <a:srgbClr val="FFE0C1">
                <a:alpha val="40000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77D1C869-BE7A-2A59-A6AE-AC1159DB3A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0159" y="3725677"/>
              <a:ext cx="477099" cy="0"/>
            </a:xfrm>
            <a:prstGeom prst="line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ADE8E65-8616-8DF4-C739-97D463787FA5}"/>
                </a:ext>
              </a:extLst>
            </p:cNvPr>
            <p:cNvSpPr txBox="1"/>
            <p:nvPr/>
          </p:nvSpPr>
          <p:spPr>
            <a:xfrm>
              <a:off x="8328248" y="3104110"/>
              <a:ext cx="1253548" cy="99565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의료</a:t>
              </a:r>
              <a:r>
                <a:rPr lang="en-US" altLang="ko-KR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요양 등 </a:t>
              </a:r>
              <a:endParaRPr lang="en-US" altLang="ko-KR" sz="11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지역 돌봄의 </a:t>
              </a:r>
              <a:endParaRPr lang="en-US" altLang="ko-KR" sz="11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100" dirty="0" err="1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통합지원에</a:t>
              </a: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관한 </a:t>
              </a:r>
              <a:endParaRPr lang="en-US" altLang="ko-KR" sz="11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제정 </a:t>
              </a:r>
              <a:r>
                <a:rPr lang="en-US" altLang="ko-KR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 </a:t>
              </a:r>
              <a:r>
                <a:rPr lang="ko-KR" altLang="en-US" sz="1100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시행</a:t>
              </a:r>
              <a:endParaRPr lang="en-US" altLang="ko-KR" sz="110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100" b="1" dirty="0">
                  <a:solidFill>
                    <a:schemeClr val="accent1">
                      <a:lumMod val="50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(2024.3 / 2026.3~)</a:t>
              </a:r>
            </a:p>
          </p:txBody>
        </p:sp>
      </p:grpSp>
      <p:sp>
        <p:nvSpPr>
          <p:cNvPr id="11" name="내용 개체 틀 2">
            <a:extLst>
              <a:ext uri="{FF2B5EF4-FFF2-40B4-BE49-F238E27FC236}">
                <a16:creationId xmlns:a16="http://schemas.microsoft.com/office/drawing/2014/main" id="{55A07B32-4C4D-96FC-4B64-EF026A5C3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7" y="3373058"/>
            <a:ext cx="11349679" cy="33056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400" dirty="0"/>
              <a:t>지역사회 </a:t>
            </a:r>
            <a:r>
              <a:rPr lang="ko-KR" altLang="en-US" sz="1400" dirty="0" err="1"/>
              <a:t>통합돌봄</a:t>
            </a:r>
            <a:r>
              <a:rPr lang="ko-KR" altLang="en-US" sz="1400" dirty="0"/>
              <a:t> 선도사업 </a:t>
            </a:r>
            <a:r>
              <a:rPr lang="en-US" altLang="ko-KR" sz="1400" dirty="0"/>
              <a:t>(2019~2022) </a:t>
            </a:r>
          </a:p>
          <a:p>
            <a:pPr lvl="1">
              <a:lnSpc>
                <a:spcPct val="150000"/>
              </a:lnSpc>
            </a:pPr>
            <a:r>
              <a:rPr lang="en-US" altLang="ko-KR" sz="1100" dirty="0"/>
              <a:t>‘</a:t>
            </a:r>
            <a:r>
              <a:rPr lang="ko-KR" altLang="en-US" sz="1100" dirty="0"/>
              <a:t>지역사회 </a:t>
            </a:r>
            <a:r>
              <a:rPr lang="ko-KR" altLang="en-US" sz="1100" dirty="0" err="1"/>
              <a:t>통합돌봄</a:t>
            </a:r>
            <a:r>
              <a:rPr lang="ko-KR" altLang="en-US" sz="1100" dirty="0"/>
              <a:t> 기본계획</a:t>
            </a:r>
            <a:r>
              <a:rPr lang="en-US" altLang="ko-KR" sz="1100" dirty="0"/>
              <a:t>(1</a:t>
            </a:r>
            <a:r>
              <a:rPr lang="ko-KR" altLang="en-US" sz="1100" dirty="0"/>
              <a:t>단계</a:t>
            </a:r>
            <a:r>
              <a:rPr lang="en-US" altLang="ko-KR" sz="1100" dirty="0"/>
              <a:t>: </a:t>
            </a:r>
            <a:r>
              <a:rPr lang="ko-KR" altLang="en-US" sz="1100" dirty="0"/>
              <a:t>노인 </a:t>
            </a:r>
            <a:r>
              <a:rPr lang="ko-KR" altLang="en-US" sz="1100" dirty="0" err="1"/>
              <a:t>커뮤니티케어</a:t>
            </a:r>
            <a:r>
              <a:rPr lang="en-US" altLang="ko-KR" sz="1100" dirty="0"/>
              <a:t>)’</a:t>
            </a:r>
            <a:r>
              <a:rPr lang="ko-KR" altLang="en-US" sz="1100" dirty="0"/>
              <a:t>을 통해 ‘노인이 살던 곳에서 건강한 노후를 보낼 수 있는 </a:t>
            </a:r>
            <a:r>
              <a:rPr lang="ko-KR" altLang="en-US" sz="1100" dirty="0" err="1"/>
              <a:t>포용국가’를</a:t>
            </a:r>
            <a:r>
              <a:rPr lang="ko-KR" altLang="en-US" sz="1100" dirty="0"/>
              <a:t> 비전으로</a:t>
            </a:r>
            <a:r>
              <a:rPr lang="en-US" altLang="ko-KR" sz="1100" dirty="0"/>
              <a:t>, 2025</a:t>
            </a:r>
            <a:r>
              <a:rPr lang="ko-KR" altLang="en-US" sz="1100" dirty="0"/>
              <a:t>년까지 지역사회 통합 돌봄</a:t>
            </a:r>
            <a:r>
              <a:rPr lang="en-US" altLang="ko-KR" sz="1100" dirty="0"/>
              <a:t>(</a:t>
            </a:r>
            <a:r>
              <a:rPr lang="ko-KR" altLang="en-US" sz="1100" dirty="0" err="1"/>
              <a:t>커뮤니티케어</a:t>
            </a:r>
            <a:r>
              <a:rPr lang="en-US" altLang="ko-KR" sz="1100" dirty="0"/>
              <a:t>) </a:t>
            </a:r>
            <a:r>
              <a:rPr lang="ko-KR" altLang="en-US" sz="1100" dirty="0"/>
              <a:t>제공기반을 구축하겠다는 목표 제시</a:t>
            </a:r>
            <a:r>
              <a:rPr lang="en-US" altLang="ko-KR" sz="1100" dirty="0"/>
              <a:t>(</a:t>
            </a:r>
            <a:r>
              <a:rPr lang="ko-KR" altLang="en-US" sz="1100" dirty="0"/>
              <a:t>보건복지부</a:t>
            </a:r>
            <a:r>
              <a:rPr lang="en-US" altLang="ko-KR" sz="1100" dirty="0"/>
              <a:t>, 2018) </a:t>
            </a:r>
          </a:p>
          <a:p>
            <a:pPr>
              <a:lnSpc>
                <a:spcPct val="150000"/>
              </a:lnSpc>
            </a:pPr>
            <a:r>
              <a:rPr lang="ko-KR" altLang="en-US" sz="1400" dirty="0" err="1"/>
              <a:t>노인돌봄</a:t>
            </a:r>
            <a:r>
              <a:rPr lang="ko-KR" altLang="en-US" sz="1400" dirty="0"/>
              <a:t> 전달체계 개편 시범사업 </a:t>
            </a:r>
            <a:r>
              <a:rPr lang="en-US" altLang="ko-KR" sz="1400" dirty="0"/>
              <a:t>(2021~2022) </a:t>
            </a:r>
          </a:p>
          <a:p>
            <a:pPr lvl="1">
              <a:lnSpc>
                <a:spcPct val="150000"/>
              </a:lnSpc>
            </a:pPr>
            <a:r>
              <a:rPr lang="ko-KR" altLang="en-US" sz="1100" dirty="0"/>
              <a:t>복지부</a:t>
            </a:r>
            <a:r>
              <a:rPr lang="en-US" altLang="ko-KR" sz="1100" dirty="0"/>
              <a:t>(</a:t>
            </a:r>
            <a:r>
              <a:rPr lang="ko-KR" altLang="en-US" sz="1100" dirty="0"/>
              <a:t>지역복지과</a:t>
            </a:r>
            <a:r>
              <a:rPr lang="en-US" altLang="ko-KR" sz="1100" dirty="0"/>
              <a:t>), </a:t>
            </a:r>
            <a:r>
              <a:rPr lang="ko-KR" altLang="en-US" sz="1100" dirty="0" err="1"/>
              <a:t>행안부</a:t>
            </a:r>
            <a:r>
              <a:rPr lang="en-US" altLang="ko-KR" sz="1100" dirty="0"/>
              <a:t>(</a:t>
            </a:r>
            <a:r>
              <a:rPr lang="ko-KR" altLang="en-US" sz="1100" dirty="0" err="1"/>
              <a:t>주민복지서비스개편추진단</a:t>
            </a:r>
            <a:r>
              <a:rPr lang="en-US" altLang="ko-KR" sz="1100" dirty="0"/>
              <a:t>) </a:t>
            </a:r>
            <a:r>
              <a:rPr lang="ko-KR" altLang="en-US" sz="1100" dirty="0"/>
              <a:t>주도 하에 보건복지전달체계 개편 시범사업 중 노인특화형으로 </a:t>
            </a:r>
            <a:r>
              <a:rPr lang="en-US" altLang="ko-KR" sz="1100" dirty="0"/>
              <a:t>2</a:t>
            </a:r>
            <a:r>
              <a:rPr lang="ko-KR" altLang="en-US" sz="1100" dirty="0"/>
              <a:t>개 지역</a:t>
            </a:r>
            <a:r>
              <a:rPr lang="en-US" altLang="ko-KR" sz="1100" dirty="0"/>
              <a:t>(</a:t>
            </a:r>
            <a:r>
              <a:rPr lang="ko-KR" altLang="en-US" sz="1100" dirty="0"/>
              <a:t>화성</a:t>
            </a:r>
            <a:r>
              <a:rPr lang="en-US" altLang="ko-KR" sz="1100" dirty="0"/>
              <a:t>, </a:t>
            </a:r>
            <a:r>
              <a:rPr lang="ko-KR" altLang="en-US" sz="1100" dirty="0"/>
              <a:t>춘천</a:t>
            </a:r>
            <a:r>
              <a:rPr lang="en-US" altLang="ko-KR" sz="1100" dirty="0"/>
              <a:t>)</a:t>
            </a:r>
            <a:r>
              <a:rPr lang="ko-KR" altLang="en-US" sz="1100" dirty="0"/>
              <a:t>에서 추진</a:t>
            </a:r>
          </a:p>
          <a:p>
            <a:pPr>
              <a:lnSpc>
                <a:spcPct val="150000"/>
              </a:lnSpc>
            </a:pPr>
            <a:r>
              <a:rPr lang="ko-KR" altLang="en-US" sz="1400" dirty="0"/>
              <a:t>노인 의료</a:t>
            </a:r>
            <a:r>
              <a:rPr lang="en-US" altLang="ko-KR" sz="1400" dirty="0"/>
              <a:t>·</a:t>
            </a:r>
            <a:r>
              <a:rPr lang="ko-KR" altLang="en-US" sz="1400" dirty="0"/>
              <a:t>돌봄 통합지원 시범사업 </a:t>
            </a:r>
            <a:r>
              <a:rPr lang="en-US" altLang="ko-KR" sz="1400" dirty="0"/>
              <a:t>(2023~2025) </a:t>
            </a:r>
          </a:p>
          <a:p>
            <a:pPr lvl="1">
              <a:lnSpc>
                <a:spcPct val="150000"/>
              </a:lnSpc>
            </a:pPr>
            <a:r>
              <a:rPr lang="ko-KR" altLang="en-US" sz="1100" dirty="0"/>
              <a:t>노인들의 지역사회 계속 거주를 위해 지역 내 다양한 의료 </a:t>
            </a:r>
            <a:r>
              <a:rPr lang="en-US" altLang="ko-KR" sz="1100" dirty="0"/>
              <a:t>·</a:t>
            </a:r>
            <a:r>
              <a:rPr lang="ko-KR" altLang="en-US" sz="1100" dirty="0"/>
              <a:t>돌봄  서비스를 연계하여 대상자 중심으로 통합 지원하는 체계 마련 목적 </a:t>
            </a:r>
          </a:p>
          <a:p>
            <a:pPr>
              <a:lnSpc>
                <a:spcPct val="150000"/>
              </a:lnSpc>
            </a:pPr>
            <a:r>
              <a:rPr lang="ko-KR" altLang="en-US" sz="1400" dirty="0"/>
              <a:t>의료</a:t>
            </a:r>
            <a:r>
              <a:rPr lang="en-US" altLang="ko-KR" sz="1400" dirty="0"/>
              <a:t>·</a:t>
            </a:r>
            <a:r>
              <a:rPr lang="ko-KR" altLang="en-US" sz="1400" dirty="0"/>
              <a:t>요양 등 지역 돌봄의 통합지원에 관한 법률 제정</a:t>
            </a:r>
            <a:r>
              <a:rPr lang="en-US" altLang="ko-KR" sz="1400" dirty="0"/>
              <a:t>, </a:t>
            </a:r>
            <a:r>
              <a:rPr lang="ko-KR" altLang="en-US" sz="1400" dirty="0"/>
              <a:t>공포 </a:t>
            </a:r>
            <a:r>
              <a:rPr lang="en-US" altLang="ko-KR" sz="1400" dirty="0"/>
              <a:t>(2024.3.26) </a:t>
            </a:r>
          </a:p>
          <a:p>
            <a:pPr lvl="1">
              <a:lnSpc>
                <a:spcPct val="150000"/>
              </a:lnSpc>
            </a:pPr>
            <a:r>
              <a:rPr lang="ko-KR" altLang="en-US" sz="1100" dirty="0"/>
              <a:t>‘노쇠</a:t>
            </a:r>
            <a:r>
              <a:rPr lang="en-US" altLang="ko-KR" sz="1100" dirty="0"/>
              <a:t>, </a:t>
            </a:r>
            <a:r>
              <a:rPr lang="ko-KR" altLang="en-US" sz="1100" dirty="0"/>
              <a:t>장애</a:t>
            </a:r>
            <a:r>
              <a:rPr lang="en-US" altLang="ko-KR" sz="1100" dirty="0"/>
              <a:t>, </a:t>
            </a:r>
            <a:r>
              <a:rPr lang="ko-KR" altLang="en-US" sz="1100" dirty="0"/>
              <a:t>질병</a:t>
            </a:r>
            <a:r>
              <a:rPr lang="en-US" altLang="ko-KR" sz="1100" dirty="0"/>
              <a:t>, </a:t>
            </a:r>
            <a:r>
              <a:rPr lang="ko-KR" altLang="en-US" sz="1100" dirty="0"/>
              <a:t>사고 등으로 일상생활 수행에 어려움을 겪는 사람이 살던 곳에서 계속하여 건강한 생활을 영위할 수 있도록 </a:t>
            </a:r>
            <a:r>
              <a:rPr lang="ko-KR" altLang="en-US" sz="1100" dirty="0" err="1"/>
              <a:t>의료ㆍ요양</a:t>
            </a:r>
            <a:r>
              <a:rPr lang="ko-KR" altLang="en-US" sz="1100" dirty="0"/>
              <a:t> 등 돌봄 지원을 </a:t>
            </a:r>
            <a:r>
              <a:rPr lang="ko-KR" altLang="en-US" sz="1100" dirty="0" err="1"/>
              <a:t>통합ㆍ연계하여</a:t>
            </a:r>
            <a:r>
              <a:rPr lang="ko-KR" altLang="en-US" sz="1100" dirty="0"/>
              <a:t> 제공하는 데에 필요한 사항을 규정함으로써 국민의 건강하고 인간다운 생활을 유지하고 증진하는 데에 이바지함을 </a:t>
            </a:r>
            <a:r>
              <a:rPr lang="ko-KR" altLang="en-US" sz="1100" dirty="0" err="1"/>
              <a:t>목적’으로</a:t>
            </a:r>
            <a:r>
              <a:rPr lang="ko-KR" altLang="en-US" sz="1100" dirty="0"/>
              <a:t> 법 제정</a:t>
            </a:r>
            <a:r>
              <a:rPr lang="en-US" altLang="ko-KR" sz="1100" dirty="0"/>
              <a:t>(2024.3.26), </a:t>
            </a:r>
            <a:r>
              <a:rPr lang="ko-KR" altLang="en-US" sz="1100" dirty="0"/>
              <a:t>전국 시행</a:t>
            </a:r>
            <a:r>
              <a:rPr lang="en-US" altLang="ko-KR" sz="1100" dirty="0"/>
              <a:t>(2026.3.27) </a:t>
            </a:r>
          </a:p>
          <a:p>
            <a:pPr>
              <a:lnSpc>
                <a:spcPct val="150000"/>
              </a:lnSpc>
            </a:pP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388212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D3529F-DB71-28BA-B5B1-9EEB710DBCEE}"/>
              </a:ext>
            </a:extLst>
          </p:cNvPr>
          <p:cNvSpPr/>
          <p:nvPr/>
        </p:nvSpPr>
        <p:spPr bwMode="auto">
          <a:xfrm>
            <a:off x="119336" y="4365104"/>
            <a:ext cx="11809312" cy="1872208"/>
          </a:xfrm>
          <a:prstGeom prst="roundRect">
            <a:avLst>
              <a:gd name="adj" fmla="val 9067"/>
            </a:avLst>
          </a:prstGeom>
          <a:solidFill>
            <a:srgbClr val="EFF8FB"/>
          </a:solidFill>
          <a:ln w="28575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59D1AD2-79D9-27D1-6A5C-03D38AD25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0441160" cy="609600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  <a:r>
              <a:rPr lang="en-US" altLang="ko-KR" dirty="0"/>
              <a:t>: </a:t>
            </a:r>
            <a:r>
              <a:rPr lang="ko-KR" altLang="en-US" dirty="0" err="1"/>
              <a:t>지역사회통합돌봄</a:t>
            </a:r>
            <a:r>
              <a:rPr lang="ko-KR" altLang="en-US" dirty="0"/>
              <a:t> 선도사업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D27CAC-3793-FE0A-0CF9-2CD71F67C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8" y="1249288"/>
            <a:ext cx="11809312" cy="4988024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ko-KR" altLang="en-US" dirty="0" err="1"/>
              <a:t>지역통합돌봄</a:t>
            </a:r>
            <a:r>
              <a:rPr lang="ko-KR" altLang="en-US" dirty="0"/>
              <a:t> 기본계획상의 </a:t>
            </a:r>
            <a:r>
              <a:rPr lang="en-US" altLang="ko-KR" dirty="0"/>
              <a:t>4</a:t>
            </a:r>
            <a:r>
              <a:rPr lang="ko-KR" altLang="en-US" dirty="0"/>
              <a:t>대 핵심요소</a:t>
            </a:r>
          </a:p>
          <a:p>
            <a:pPr lvl="1">
              <a:lnSpc>
                <a:spcPts val="2000"/>
              </a:lnSpc>
            </a:pPr>
            <a:r>
              <a:rPr lang="ko-KR" altLang="en-US" dirty="0"/>
              <a:t>주거지원 인프라 확충</a:t>
            </a:r>
          </a:p>
          <a:p>
            <a:pPr lvl="1">
              <a:lnSpc>
                <a:spcPts val="2000"/>
              </a:lnSpc>
            </a:pPr>
            <a:r>
              <a:rPr lang="ko-KR" altLang="en-US" dirty="0"/>
              <a:t>방문건강관리</a:t>
            </a:r>
            <a:r>
              <a:rPr lang="en-US" altLang="ko-KR" dirty="0"/>
              <a:t>, </a:t>
            </a:r>
            <a:r>
              <a:rPr lang="ko-KR" altLang="en-US" dirty="0"/>
              <a:t>방문의료</a:t>
            </a:r>
          </a:p>
          <a:p>
            <a:pPr lvl="1">
              <a:lnSpc>
                <a:spcPts val="2000"/>
              </a:lnSpc>
            </a:pPr>
            <a:r>
              <a:rPr lang="ko-KR" altLang="en-US" dirty="0" err="1"/>
              <a:t>재가돌봄</a:t>
            </a:r>
            <a:r>
              <a:rPr lang="ko-KR" altLang="en-US" dirty="0"/>
              <a:t> 및 장기요양</a:t>
            </a:r>
          </a:p>
          <a:p>
            <a:pPr lvl="1">
              <a:lnSpc>
                <a:spcPts val="2000"/>
              </a:lnSpc>
            </a:pPr>
            <a:r>
              <a:rPr lang="ko-KR" altLang="en-US" b="1" u="sng" dirty="0">
                <a:solidFill>
                  <a:srgbClr val="FF0000"/>
                </a:solidFill>
              </a:rPr>
              <a:t>서비스 연계를 위한 지역 자율형 전달체계 구축 </a:t>
            </a:r>
            <a:endParaRPr lang="en-US" altLang="ko-KR" b="1" u="sng" dirty="0">
              <a:solidFill>
                <a:srgbClr val="FF0000"/>
              </a:solidFill>
            </a:endParaRPr>
          </a:p>
          <a:p>
            <a:pPr lvl="3">
              <a:lnSpc>
                <a:spcPts val="2000"/>
              </a:lnSpc>
            </a:pPr>
            <a:endParaRPr lang="en-US" altLang="ko-KR" u="sng" dirty="0"/>
          </a:p>
          <a:p>
            <a:pPr>
              <a:lnSpc>
                <a:spcPts val="2000"/>
              </a:lnSpc>
            </a:pPr>
            <a:r>
              <a:rPr lang="ko-KR" altLang="en-US" dirty="0"/>
              <a:t>운영 개요</a:t>
            </a:r>
          </a:p>
          <a:p>
            <a:pPr lvl="1">
              <a:lnSpc>
                <a:spcPts val="2000"/>
              </a:lnSpc>
            </a:pPr>
            <a:r>
              <a:rPr lang="en-US" altLang="ko-KR" dirty="0"/>
              <a:t>16</a:t>
            </a:r>
            <a:r>
              <a:rPr lang="ko-KR" altLang="en-US" dirty="0"/>
              <a:t>개 지자체 참여</a:t>
            </a:r>
            <a:endParaRPr lang="en-US" altLang="ko-KR" dirty="0"/>
          </a:p>
          <a:p>
            <a:pPr lvl="2">
              <a:lnSpc>
                <a:spcPts val="2000"/>
              </a:lnSpc>
            </a:pPr>
            <a:r>
              <a:rPr lang="en-US" altLang="ko-KR" dirty="0"/>
              <a:t>2021</a:t>
            </a:r>
            <a:r>
              <a:rPr lang="ko-KR" altLang="en-US" dirty="0"/>
              <a:t>년 기준으로 광주 서구</a:t>
            </a:r>
            <a:r>
              <a:rPr lang="en-US" altLang="ko-KR" dirty="0"/>
              <a:t>, </a:t>
            </a:r>
            <a:r>
              <a:rPr lang="ko-KR" altLang="en-US" dirty="0"/>
              <a:t>경기 부천시</a:t>
            </a:r>
            <a:r>
              <a:rPr lang="en-US" altLang="ko-KR" dirty="0"/>
              <a:t>, </a:t>
            </a:r>
            <a:r>
              <a:rPr lang="ko-KR" altLang="en-US" dirty="0"/>
              <a:t>충남 천안시</a:t>
            </a:r>
            <a:r>
              <a:rPr lang="en-US" altLang="ko-KR" dirty="0"/>
              <a:t>, </a:t>
            </a:r>
            <a:r>
              <a:rPr lang="ko-KR" altLang="en-US" dirty="0"/>
              <a:t>전북 전주시</a:t>
            </a:r>
            <a:r>
              <a:rPr lang="en-US" altLang="ko-KR" dirty="0"/>
              <a:t>, </a:t>
            </a:r>
            <a:r>
              <a:rPr lang="ko-KR" altLang="en-US" dirty="0"/>
              <a:t>경남 김해시</a:t>
            </a:r>
            <a:r>
              <a:rPr lang="en-US" altLang="ko-KR" dirty="0"/>
              <a:t>, </a:t>
            </a:r>
            <a:r>
              <a:rPr lang="ko-KR" altLang="en-US" dirty="0"/>
              <a:t>부산 북구</a:t>
            </a:r>
            <a:r>
              <a:rPr lang="en-US" altLang="ko-KR" dirty="0"/>
              <a:t>, </a:t>
            </a:r>
            <a:r>
              <a:rPr lang="ko-KR" altLang="en-US" dirty="0"/>
              <a:t>부산 진구</a:t>
            </a:r>
            <a:r>
              <a:rPr lang="en-US" altLang="ko-KR" dirty="0"/>
              <a:t>, </a:t>
            </a:r>
            <a:r>
              <a:rPr lang="ko-KR" altLang="en-US" dirty="0"/>
              <a:t>경기 안산시</a:t>
            </a:r>
            <a:r>
              <a:rPr lang="en-US" altLang="ko-KR" dirty="0"/>
              <a:t>, </a:t>
            </a:r>
            <a:r>
              <a:rPr lang="ko-KR" altLang="en-US" dirty="0"/>
              <a:t>경기 남양주시</a:t>
            </a:r>
            <a:r>
              <a:rPr lang="en-US" altLang="ko-KR" dirty="0"/>
              <a:t>, </a:t>
            </a:r>
            <a:r>
              <a:rPr lang="ko-KR" altLang="en-US" dirty="0"/>
              <a:t>충북 진천군</a:t>
            </a:r>
            <a:r>
              <a:rPr lang="en-US" altLang="ko-KR" dirty="0"/>
              <a:t>, </a:t>
            </a:r>
            <a:r>
              <a:rPr lang="ko-KR" altLang="en-US" dirty="0"/>
              <a:t>충남 청양군</a:t>
            </a:r>
            <a:r>
              <a:rPr lang="en-US" altLang="ko-KR" dirty="0"/>
              <a:t>, </a:t>
            </a:r>
            <a:r>
              <a:rPr lang="ko-KR" altLang="en-US" dirty="0"/>
              <a:t>전남 순천시</a:t>
            </a:r>
            <a:r>
              <a:rPr lang="en-US" altLang="ko-KR" dirty="0"/>
              <a:t>, </a:t>
            </a:r>
            <a:r>
              <a:rPr lang="ko-KR" altLang="en-US" dirty="0"/>
              <a:t>제주 서귀포시</a:t>
            </a:r>
            <a:r>
              <a:rPr lang="en-US" altLang="ko-KR" dirty="0"/>
              <a:t>, </a:t>
            </a:r>
            <a:r>
              <a:rPr lang="ko-KR" altLang="en-US" dirty="0"/>
              <a:t>대구 남구</a:t>
            </a:r>
            <a:r>
              <a:rPr lang="en-US" altLang="ko-KR" dirty="0"/>
              <a:t>, </a:t>
            </a:r>
            <a:r>
              <a:rPr lang="ko-KR" altLang="en-US" dirty="0"/>
              <a:t>제주 제주시</a:t>
            </a:r>
            <a:r>
              <a:rPr lang="en-US" altLang="ko-KR" dirty="0"/>
              <a:t>, </a:t>
            </a:r>
            <a:r>
              <a:rPr lang="ko-KR" altLang="en-US" dirty="0"/>
              <a:t>경기 화성시 등</a:t>
            </a:r>
          </a:p>
          <a:p>
            <a:pPr lvl="1">
              <a:lnSpc>
                <a:spcPts val="2000"/>
              </a:lnSpc>
            </a:pPr>
            <a:endParaRPr lang="en-US" altLang="ko-KR" b="1" u="sng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ko-KR" altLang="en-US" dirty="0"/>
              <a:t>사업 및 서비스 지향점</a:t>
            </a:r>
            <a:endParaRPr lang="en-US" altLang="ko-KR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lnSpc>
                <a:spcPts val="2000"/>
              </a:lnSpc>
            </a:pP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선도사업 초년도에는 명확한 가이드라인의 부재 하에 </a:t>
            </a:r>
            <a:r>
              <a:rPr lang="ko-KR" altLang="en-US" b="1" u="sng" dirty="0">
                <a:solidFill>
                  <a:srgbClr val="FF0000"/>
                </a:solidFill>
              </a:rPr>
              <a:t>지역자율형 모형수립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을 지자체에게 요구하였기 때문에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선도사업 </a:t>
            </a:r>
            <a:r>
              <a:rPr lang="ko-KR" altLang="en-US" dirty="0" err="1">
                <a:solidFill>
                  <a:schemeClr val="tx2">
                    <a:lumMod val="50000"/>
                  </a:schemeClr>
                </a:solidFill>
              </a:rPr>
              <a:t>지자체들에서는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기존 서비스의 연계보다는 </a:t>
            </a:r>
            <a:r>
              <a:rPr lang="ko-KR" altLang="en-US" b="1" u="sng" dirty="0">
                <a:solidFill>
                  <a:srgbClr val="FF0000"/>
                </a:solidFill>
              </a:rPr>
              <a:t>신규 추가 서비스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를 제공하는 형태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로 사업이 진행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국민건강보험공단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2022)</a:t>
            </a:r>
          </a:p>
          <a:p>
            <a:pPr lvl="2">
              <a:lnSpc>
                <a:spcPts val="2000"/>
              </a:lnSpc>
            </a:pP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사회적 협동조합 운영 병원 동행 서비스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마을공동체 </a:t>
            </a:r>
            <a:r>
              <a:rPr lang="ko-KR" altLang="en-US" dirty="0" err="1">
                <a:solidFill>
                  <a:schemeClr val="tx2">
                    <a:lumMod val="50000"/>
                  </a:schemeClr>
                </a:solidFill>
              </a:rPr>
              <a:t>케어팜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보조사업자의 식사지원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의료협동조합의 재택의료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의료기관 </a:t>
            </a:r>
            <a:r>
              <a:rPr lang="ko-KR" altLang="en-US" dirty="0" err="1">
                <a:solidFill>
                  <a:schemeClr val="tx2">
                    <a:lumMod val="50000"/>
                  </a:schemeClr>
                </a:solidFill>
              </a:rPr>
              <a:t>협동퇴원환자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 지역복귀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지역주민 건강리더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주민 참여형 돌봄 마을활동가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광역동과 종합사회복지관 매칭 민관협력 사례관리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도시공사 및 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LH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협력 주거서비스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장애인 자립생활지원센터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정신건강복지센터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장애인종합복지관 </a:t>
            </a:r>
            <a:r>
              <a:rPr lang="ko-KR" altLang="en-US" dirty="0" err="1">
                <a:solidFill>
                  <a:schemeClr val="tx2">
                    <a:lumMod val="50000"/>
                  </a:schemeClr>
                </a:solidFill>
              </a:rPr>
              <a:t>돌봄창구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 역할 수행 등</a:t>
            </a:r>
            <a:endParaRPr lang="en-US" altLang="ko-K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285ABC-2721-8912-1F2F-C93F8664C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39</a:t>
            </a:fld>
            <a:endParaRPr lang="en-US" altLang="ko-KR"/>
          </a:p>
        </p:txBody>
      </p:sp>
      <p:pic>
        <p:nvPicPr>
          <p:cNvPr id="7" name="_x356083528" descr="EMB00001c4cbd56">
            <a:extLst>
              <a:ext uri="{FF2B5EF4-FFF2-40B4-BE49-F238E27FC236}">
                <a16:creationId xmlns:a16="http://schemas.microsoft.com/office/drawing/2014/main" id="{4C0EE3B8-83DD-B353-0DB7-14F428CD9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836" y="1325910"/>
            <a:ext cx="5408126" cy="220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A2DCCAF3-07C0-5FE6-81C7-0DAD5953BA1A}"/>
              </a:ext>
            </a:extLst>
          </p:cNvPr>
          <p:cNvSpPr/>
          <p:nvPr/>
        </p:nvSpPr>
        <p:spPr>
          <a:xfrm>
            <a:off x="5962809" y="1028573"/>
            <a:ext cx="4028347" cy="361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30910" indent="-46609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tabLst>
                <a:tab pos="259080" algn="l"/>
                <a:tab pos="5400040" algn="r"/>
              </a:tabLst>
            </a:pPr>
            <a:r>
              <a:rPr lang="en-US" altLang="ko-KR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그림</a:t>
            </a:r>
            <a:r>
              <a:rPr lang="en-US" altLang="ko-KR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ko-KR" altLang="en-US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지역사회 통합 돌봄서비스의 </a:t>
            </a:r>
            <a:r>
              <a:rPr lang="en-US" altLang="ko-KR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200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핵심요소</a:t>
            </a:r>
            <a:endParaRPr lang="ko-KR" altLang="en-US" sz="1200" b="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13234" y="3414192"/>
            <a:ext cx="15695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(2018)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926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D63AE4-0F37-1DC0-BAB9-7A81D429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논의의 배경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73424E-D0FE-5A6C-D098-A41A60644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ko-KR" altLang="en-US" dirty="0"/>
              <a:t>그동안 우리사회는 경제적 발전과 성장</a:t>
            </a:r>
            <a:r>
              <a:rPr lang="en-US" altLang="ko-KR" dirty="0"/>
              <a:t>, </a:t>
            </a:r>
            <a:r>
              <a:rPr lang="ko-KR" altLang="en-US" dirty="0"/>
              <a:t>그 과정에서 파생되어 온 각종 사회적 문제와 복지 수요에 대응하여 다양한 의제를 발굴하고 정책을 개발</a:t>
            </a:r>
            <a:r>
              <a:rPr lang="en-US" altLang="ko-KR" dirty="0"/>
              <a:t>, </a:t>
            </a:r>
            <a:r>
              <a:rPr lang="ko-KR" altLang="en-US" dirty="0"/>
              <a:t>법제화 및 제도화를 통해 실제 현장에서 다양한 기관과 사업</a:t>
            </a:r>
            <a:r>
              <a:rPr lang="en-US" altLang="ko-KR" dirty="0"/>
              <a:t>, </a:t>
            </a:r>
            <a:r>
              <a:rPr lang="ko-KR" altLang="en-US" dirty="0"/>
              <a:t>인력 등 인프라를 확충하여 옴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노인돌봄도</a:t>
            </a:r>
            <a:r>
              <a:rPr lang="ko-KR" altLang="en-US" dirty="0"/>
              <a:t> 역시</a:t>
            </a:r>
            <a:r>
              <a:rPr lang="en-US" altLang="ko-KR" dirty="0"/>
              <a:t>, </a:t>
            </a:r>
            <a:r>
              <a:rPr lang="ko-KR" altLang="en-US" dirty="0"/>
              <a:t>이러한 과정과 함께 지속적으로 성장 및 발전하여 왔으며</a:t>
            </a:r>
            <a:r>
              <a:rPr lang="en-US" altLang="ko-KR" dirty="0"/>
              <a:t>, </a:t>
            </a:r>
            <a:r>
              <a:rPr lang="ko-KR" altLang="en-US" dirty="0"/>
              <a:t>특히 인구고령화의 가속과 노인 인구의 급증</a:t>
            </a:r>
            <a:r>
              <a:rPr lang="en-US" altLang="ko-KR" dirty="0"/>
              <a:t>, </a:t>
            </a:r>
            <a:r>
              <a:rPr lang="ko-KR" altLang="en-US" dirty="0"/>
              <a:t>새로운 노인복지 및 보건</a:t>
            </a:r>
            <a:r>
              <a:rPr lang="en-US" altLang="ko-KR" dirty="0"/>
              <a:t>, </a:t>
            </a:r>
            <a:r>
              <a:rPr lang="ko-KR" altLang="en-US" dirty="0"/>
              <a:t>요양 및 돌봄 서비스에 대한 양적</a:t>
            </a:r>
            <a:r>
              <a:rPr lang="en-US" altLang="ko-KR" dirty="0"/>
              <a:t>, </a:t>
            </a:r>
            <a:r>
              <a:rPr lang="ko-KR" altLang="en-US" dirty="0"/>
              <a:t>질적 요구 및 수요 증가와 맞물려</a:t>
            </a:r>
            <a:r>
              <a:rPr lang="en-US" altLang="ko-KR" dirty="0"/>
              <a:t>, </a:t>
            </a:r>
            <a:r>
              <a:rPr lang="ko-KR" altLang="en-US" dirty="0"/>
              <a:t>다양한 제도와  사업들이 새롭게 도입 및 추진되고 있음 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 err="1"/>
              <a:t>노인돌봄은</a:t>
            </a:r>
            <a:r>
              <a:rPr lang="ko-KR" altLang="en-US" dirty="0"/>
              <a:t> 노인의 일상생활 수행은 물론</a:t>
            </a:r>
            <a:r>
              <a:rPr lang="en-US" altLang="ko-KR" dirty="0"/>
              <a:t>, </a:t>
            </a:r>
            <a:r>
              <a:rPr lang="ko-KR" altLang="en-US" dirty="0"/>
              <a:t>가족 구성원의 활동이나 지역사회의 지속에 영향을 미치는 사항으로</a:t>
            </a:r>
            <a:r>
              <a:rPr lang="en-US" altLang="ko-KR" dirty="0"/>
              <a:t>, </a:t>
            </a:r>
            <a:r>
              <a:rPr lang="ko-KR" altLang="en-US" dirty="0"/>
              <a:t>정부는 노인장기요양보험의 도입</a:t>
            </a:r>
            <a:r>
              <a:rPr lang="en-US" altLang="ko-KR" dirty="0"/>
              <a:t>, </a:t>
            </a:r>
            <a:r>
              <a:rPr lang="ko-KR" altLang="en-US" dirty="0"/>
              <a:t>노인맞춤돌봄서비스의 실시</a:t>
            </a:r>
            <a:r>
              <a:rPr lang="en-US" altLang="ko-KR" dirty="0"/>
              <a:t>, </a:t>
            </a:r>
            <a:r>
              <a:rPr lang="ko-KR" altLang="en-US" dirty="0" err="1"/>
              <a:t>돌봄통합지원</a:t>
            </a:r>
            <a:r>
              <a:rPr lang="ko-KR" altLang="en-US" dirty="0"/>
              <a:t> 시범사업 및 법 제정 등을 통해 늘어나는 돌봄 수요에 대응하기 위해 노력하고 있음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새로운 정부가 출범에 따라</a:t>
            </a:r>
            <a:r>
              <a:rPr lang="en-US" altLang="ko-KR" dirty="0"/>
              <a:t>, ‘</a:t>
            </a:r>
            <a:r>
              <a:rPr lang="ko-KR" altLang="en-US" dirty="0"/>
              <a:t>국민이 주인인 나라</a:t>
            </a:r>
            <a:r>
              <a:rPr lang="en-US" altLang="ko-KR" dirty="0"/>
              <a:t>, </a:t>
            </a:r>
            <a:r>
              <a:rPr lang="ko-KR" altLang="en-US" dirty="0"/>
              <a:t>함께 행복한 대한민국</a:t>
            </a:r>
            <a:r>
              <a:rPr lang="en-US" altLang="ko-KR" dirty="0"/>
              <a:t>’</a:t>
            </a:r>
            <a:r>
              <a:rPr lang="ko-KR" altLang="en-US" dirty="0"/>
              <a:t>을 국가비전으로 </a:t>
            </a:r>
            <a:r>
              <a:rPr lang="en-US" altLang="ko-KR" dirty="0"/>
              <a:t>3</a:t>
            </a:r>
            <a:r>
              <a:rPr lang="ko-KR" altLang="en-US" dirty="0"/>
              <a:t>대 국정원칙과 </a:t>
            </a:r>
            <a:r>
              <a:rPr lang="en-US" altLang="ko-KR" dirty="0"/>
              <a:t>5</a:t>
            </a:r>
            <a:r>
              <a:rPr lang="ko-KR" altLang="en-US" dirty="0"/>
              <a:t>대 국정목표를 포함한 국정과제가 최근 국무회의를 거쳐</a:t>
            </a:r>
            <a:r>
              <a:rPr lang="en-US" altLang="ko-KR" dirty="0"/>
              <a:t>, </a:t>
            </a:r>
            <a:r>
              <a:rPr lang="ko-KR" altLang="en-US" dirty="0"/>
              <a:t>확정 및 발표</a:t>
            </a:r>
            <a:r>
              <a:rPr lang="en-US" altLang="ko-KR" dirty="0"/>
              <a:t>(2025.09)</a:t>
            </a:r>
            <a:r>
              <a:rPr lang="ko-KR" altLang="en-US" dirty="0"/>
              <a:t>되었음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노인돌봄을</a:t>
            </a:r>
            <a:r>
              <a:rPr lang="ko-KR" altLang="en-US" dirty="0"/>
              <a:t> 둘러싼 최근까지의 국내외 정책 동향에 대한 검토를 바탕으로</a:t>
            </a:r>
            <a:r>
              <a:rPr lang="en-US" altLang="ko-KR" dirty="0"/>
              <a:t>, </a:t>
            </a:r>
            <a:r>
              <a:rPr lang="ko-KR" altLang="en-US" dirty="0" err="1"/>
              <a:t>이재명</a:t>
            </a:r>
            <a:r>
              <a:rPr lang="ko-KR" altLang="en-US" dirty="0"/>
              <a:t> 정부의 </a:t>
            </a:r>
            <a:r>
              <a:rPr lang="ko-KR" altLang="en-US" dirty="0" err="1"/>
              <a:t>돌봄관련</a:t>
            </a:r>
            <a:r>
              <a:rPr lang="ko-KR" altLang="en-US" dirty="0"/>
              <a:t> 정책과 함께 </a:t>
            </a:r>
            <a:r>
              <a:rPr lang="ko-KR" altLang="en-US" dirty="0" err="1"/>
              <a:t>돌봄통합지원</a:t>
            </a:r>
            <a:r>
              <a:rPr lang="ko-KR" altLang="en-US" dirty="0"/>
              <a:t> 사업의 추진 내용을 중심으로 정책 및 실천 현장의 과제를 살펴보고자 함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A49666B-07CC-F2AE-CE00-A919224B3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020023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5EC90C0A-05E9-EDE1-3977-7383F9000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1634" y="1720543"/>
            <a:ext cx="4274587" cy="3207048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A139F682-B2DA-8C4F-63E0-FE03758FC4B6}"/>
              </a:ext>
            </a:extLst>
          </p:cNvPr>
          <p:cNvSpPr/>
          <p:nvPr/>
        </p:nvSpPr>
        <p:spPr bwMode="auto">
          <a:xfrm>
            <a:off x="77652" y="5356925"/>
            <a:ext cx="11809312" cy="1023256"/>
          </a:xfrm>
          <a:prstGeom prst="roundRect">
            <a:avLst>
              <a:gd name="adj" fmla="val 9067"/>
            </a:avLst>
          </a:prstGeom>
          <a:solidFill>
            <a:srgbClr val="EFF8FB"/>
          </a:solidFill>
          <a:ln w="28575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5359" y="332656"/>
            <a:ext cx="10736263" cy="609600"/>
          </a:xfrm>
        </p:spPr>
        <p:txBody>
          <a:bodyPr/>
          <a:lstStyle/>
          <a:p>
            <a:pPr lvl="0">
              <a:defRPr/>
            </a:pPr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  <a:r>
              <a:rPr lang="en-US" altLang="ko-KR" dirty="0"/>
              <a:t>: </a:t>
            </a:r>
            <a:r>
              <a:rPr lang="ko-KR" altLang="en-US" dirty="0" err="1"/>
              <a:t>노인돌봄</a:t>
            </a:r>
            <a:r>
              <a:rPr lang="ko-KR" altLang="en-US" dirty="0"/>
              <a:t> 전달체계 개편 시범사업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3352" y="1340768"/>
            <a:ext cx="7416824" cy="4988024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ko-KR" altLang="en-US" dirty="0"/>
              <a:t>사업 목적</a:t>
            </a:r>
          </a:p>
          <a:p>
            <a:pPr lvl="1">
              <a:lnSpc>
                <a:spcPct val="150000"/>
              </a:lnSpc>
              <a:defRPr/>
            </a:pPr>
            <a:r>
              <a:rPr lang="ko-KR" altLang="en-US" dirty="0" err="1"/>
              <a:t>건보공단의</a:t>
            </a:r>
            <a:r>
              <a:rPr lang="ko-KR" altLang="en-US" dirty="0"/>
              <a:t> </a:t>
            </a:r>
            <a:r>
              <a:rPr lang="ko-KR" altLang="en-US" dirty="0" err="1"/>
              <a:t>건강∙요양</a:t>
            </a:r>
            <a:r>
              <a:rPr lang="ko-KR" altLang="en-US" dirty="0"/>
              <a:t> 정보를 활용한 통합돌봄필요도 </a:t>
            </a:r>
            <a:r>
              <a:rPr lang="ko-KR" altLang="en-US" dirty="0" err="1"/>
              <a:t>평가∙연계</a:t>
            </a:r>
            <a:r>
              <a:rPr lang="ko-KR" altLang="en-US" dirty="0"/>
              <a:t> 체계 구축과 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‘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통합돌봄본부</a:t>
            </a:r>
            <a:r>
              <a:rPr lang="en-US" altLang="ko-KR" dirty="0">
                <a:solidFill>
                  <a:schemeClr val="tx2">
                    <a:lumMod val="50000"/>
                  </a:schemeClr>
                </a:solidFill>
              </a:rPr>
              <a:t>‘ </a:t>
            </a:r>
            <a:r>
              <a:rPr lang="ko-KR" altLang="en-US" dirty="0">
                <a:solidFill>
                  <a:schemeClr val="tx2">
                    <a:lumMod val="50000"/>
                  </a:schemeClr>
                </a:solidFill>
              </a:rPr>
              <a:t>전담인력 운영</a:t>
            </a:r>
            <a:r>
              <a:rPr lang="ko-KR" altLang="en-US" dirty="0"/>
              <a:t>을 통한 직접 참여 모형 구축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dirty="0"/>
              <a:t>배경 및 개요</a:t>
            </a:r>
          </a:p>
          <a:p>
            <a:pPr lvl="1">
              <a:lnSpc>
                <a:spcPct val="150000"/>
              </a:lnSpc>
              <a:defRPr/>
            </a:pPr>
            <a:r>
              <a:rPr lang="ko-KR" altLang="en-US" dirty="0"/>
              <a:t>복지부</a:t>
            </a:r>
            <a:r>
              <a:rPr lang="en-US" altLang="ko-KR" dirty="0"/>
              <a:t>(</a:t>
            </a:r>
            <a:r>
              <a:rPr lang="ko-KR" altLang="en-US" dirty="0"/>
              <a:t>지역복지과</a:t>
            </a:r>
            <a:r>
              <a:rPr lang="en-US" altLang="ko-KR" dirty="0"/>
              <a:t>), </a:t>
            </a:r>
            <a:r>
              <a:rPr lang="ko-KR" altLang="en-US" dirty="0"/>
              <a:t>행안부</a:t>
            </a:r>
            <a:r>
              <a:rPr lang="en-US" altLang="ko-KR" dirty="0"/>
              <a:t>(</a:t>
            </a:r>
            <a:r>
              <a:rPr lang="ko-KR" altLang="en-US" dirty="0"/>
              <a:t>주민복지서비스개편추진단</a:t>
            </a:r>
            <a:r>
              <a:rPr lang="en-US" altLang="ko-KR" dirty="0"/>
              <a:t>) </a:t>
            </a:r>
            <a:r>
              <a:rPr lang="ko-KR" altLang="en-US" dirty="0"/>
              <a:t>주도하에 보건복지전달체계 개편 시범사업 중 노인특화형으로 </a:t>
            </a:r>
            <a:r>
              <a:rPr lang="en-US" altLang="ko-KR" dirty="0"/>
              <a:t>2</a:t>
            </a:r>
            <a:r>
              <a:rPr lang="ko-KR" altLang="en-US" dirty="0"/>
              <a:t>개 지역</a:t>
            </a:r>
            <a:r>
              <a:rPr lang="en-US" altLang="ko-KR" dirty="0"/>
              <a:t>(</a:t>
            </a:r>
            <a:r>
              <a:rPr lang="ko-KR" altLang="en-US" dirty="0"/>
              <a:t>화성</a:t>
            </a:r>
            <a:r>
              <a:rPr lang="en-US" altLang="ko-KR" dirty="0"/>
              <a:t>, </a:t>
            </a:r>
            <a:r>
              <a:rPr lang="ko-KR" altLang="en-US" dirty="0"/>
              <a:t>춘천</a:t>
            </a:r>
            <a:r>
              <a:rPr lang="en-US" altLang="ko-KR" dirty="0"/>
              <a:t>)</a:t>
            </a:r>
            <a:r>
              <a:rPr lang="ko-KR" altLang="en-US" dirty="0"/>
              <a:t>에서 추진</a:t>
            </a:r>
            <a:endParaRPr lang="en-US" altLang="ko-KR" dirty="0"/>
          </a:p>
          <a:p>
            <a:pPr lvl="2">
              <a:lnSpc>
                <a:spcPct val="150000"/>
              </a:lnSpc>
              <a:defRPr/>
            </a:pPr>
            <a:r>
              <a:rPr lang="ko-KR" altLang="en-US" sz="1200" dirty="0" err="1"/>
              <a:t>행안부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주민복지서비스추진단</a:t>
            </a:r>
            <a:r>
              <a:rPr lang="ko-KR" altLang="en-US" sz="1200" dirty="0"/>
              <a:t> 주관</a:t>
            </a:r>
            <a:r>
              <a:rPr lang="en-US" altLang="ko-KR" sz="1200" dirty="0"/>
              <a:t>, </a:t>
            </a:r>
            <a:r>
              <a:rPr lang="ko-KR" altLang="en-US" sz="1200" dirty="0"/>
              <a:t>복지부 보건복지 전달체계 개편 시범사업과 연계</a:t>
            </a:r>
          </a:p>
          <a:p>
            <a:pPr lvl="1">
              <a:lnSpc>
                <a:spcPct val="150000"/>
              </a:lnSpc>
              <a:defRPr/>
            </a:pPr>
            <a:r>
              <a:rPr lang="ko-KR" altLang="en-US" b="1" u="sng" dirty="0"/>
              <a:t>추진체계로</a:t>
            </a:r>
            <a:r>
              <a:rPr lang="en-US" altLang="ko-KR" b="1" u="sng" dirty="0"/>
              <a:t> </a:t>
            </a:r>
            <a:r>
              <a:rPr lang="ko-KR" altLang="en-US" b="1" u="sng" dirty="0"/>
              <a:t>화성</a:t>
            </a:r>
            <a:r>
              <a:rPr lang="en-US" altLang="ko-KR" b="1" u="sng" dirty="0"/>
              <a:t>(3</a:t>
            </a:r>
            <a:r>
              <a:rPr lang="ko-KR" altLang="en-US" b="1" u="sng" dirty="0"/>
              <a:t>개</a:t>
            </a:r>
            <a:r>
              <a:rPr lang="en-US" altLang="ko-KR" b="1" u="sng" dirty="0"/>
              <a:t>), </a:t>
            </a:r>
            <a:r>
              <a:rPr lang="ko-KR" altLang="en-US" b="1" u="sng" dirty="0"/>
              <a:t>춘천</a:t>
            </a:r>
            <a:r>
              <a:rPr lang="en-US" altLang="ko-KR" b="1" u="sng" dirty="0"/>
              <a:t>(2</a:t>
            </a:r>
            <a:r>
              <a:rPr lang="ko-KR" altLang="en-US" b="1" u="sng" dirty="0"/>
              <a:t>개</a:t>
            </a:r>
            <a:r>
              <a:rPr lang="en-US" altLang="ko-KR" b="1" u="sng" dirty="0"/>
              <a:t>)</a:t>
            </a:r>
            <a:r>
              <a:rPr lang="ko-KR" altLang="en-US" b="1" u="sng" dirty="0"/>
              <a:t>에 권역별 </a:t>
            </a:r>
            <a:r>
              <a:rPr lang="en-US" altLang="ko-KR" b="1" u="sng" dirty="0"/>
              <a:t>‘</a:t>
            </a:r>
            <a:r>
              <a:rPr lang="ko-KR" altLang="en-US" b="1" u="sng" dirty="0"/>
              <a:t>통합돌봄본부</a:t>
            </a:r>
            <a:r>
              <a:rPr lang="en-US" altLang="ko-KR" b="1" u="sng" dirty="0"/>
              <a:t>’</a:t>
            </a:r>
            <a:r>
              <a:rPr lang="ko-KR" altLang="en-US" b="1" u="sng" dirty="0"/>
              <a:t> 설치</a:t>
            </a:r>
          </a:p>
          <a:p>
            <a:pPr lvl="2">
              <a:lnSpc>
                <a:spcPct val="150000"/>
              </a:lnSpc>
              <a:defRPr/>
            </a:pPr>
            <a:r>
              <a:rPr lang="ko-KR" altLang="en-US" b="1" u="sng" dirty="0">
                <a:solidFill>
                  <a:srgbClr val="FF0000"/>
                </a:solidFill>
              </a:rPr>
              <a:t>지자체 공무원과 </a:t>
            </a:r>
            <a:r>
              <a:rPr lang="en-US" altLang="ko-KR" b="1" u="sng" dirty="0">
                <a:solidFill>
                  <a:srgbClr val="FF0000"/>
                </a:solidFill>
              </a:rPr>
              <a:t>LH, </a:t>
            </a:r>
            <a:r>
              <a:rPr lang="ko-KR" altLang="en-US" b="1" u="sng" dirty="0" err="1">
                <a:solidFill>
                  <a:srgbClr val="FF0000"/>
                </a:solidFill>
              </a:rPr>
              <a:t>건보공단</a:t>
            </a:r>
            <a:r>
              <a:rPr lang="ko-KR" altLang="en-US" b="1" u="sng" dirty="0">
                <a:solidFill>
                  <a:srgbClr val="FF0000"/>
                </a:solidFill>
              </a:rPr>
              <a:t> 등 유관기관 직원이 함께 모여 </a:t>
            </a:r>
            <a:r>
              <a:rPr lang="ko-KR" altLang="en-US" dirty="0"/>
              <a:t>노인에 대한 통합필요도 평가 실시</a:t>
            </a:r>
            <a:r>
              <a:rPr lang="en-US" altLang="ko-KR" dirty="0"/>
              <a:t>, </a:t>
            </a:r>
            <a:r>
              <a:rPr lang="ko-KR" altLang="en-US" dirty="0"/>
              <a:t>지역 내 서비스 연계∙관리 등 수행</a:t>
            </a:r>
            <a:endParaRPr lang="en-US" altLang="ko-KR" dirty="0"/>
          </a:p>
          <a:p>
            <a:pPr lvl="2">
              <a:lnSpc>
                <a:spcPct val="150000"/>
              </a:lnSpc>
              <a:defRPr/>
            </a:pPr>
            <a:endParaRPr lang="en-US" altLang="ko-KR" dirty="0"/>
          </a:p>
          <a:p>
            <a:pPr>
              <a:lnSpc>
                <a:spcPct val="150000"/>
              </a:lnSpc>
              <a:defRPr/>
            </a:pPr>
            <a:r>
              <a:rPr lang="ko-KR" altLang="en-US" dirty="0"/>
              <a:t>추진 전략 및 지향점</a:t>
            </a:r>
            <a:endParaRPr lang="en-US" altLang="ko-KR" dirty="0"/>
          </a:p>
          <a:p>
            <a:pPr lvl="1">
              <a:lnSpc>
                <a:spcPct val="150000"/>
              </a:lnSpc>
              <a:defRPr/>
            </a:pPr>
            <a:r>
              <a:rPr lang="ko-KR" altLang="en-US" dirty="0"/>
              <a:t>지역사회 기존 공공 및 민간 조직의 </a:t>
            </a:r>
            <a:r>
              <a:rPr lang="ko-KR" altLang="en-US" b="1" u="sng" dirty="0">
                <a:solidFill>
                  <a:srgbClr val="C00000"/>
                </a:solidFill>
              </a:rPr>
              <a:t>물리적 통합</a:t>
            </a:r>
            <a:r>
              <a:rPr lang="ko-KR" altLang="en-US" dirty="0"/>
              <a:t>을 통한 기능적 업무 수행에 초점 </a:t>
            </a:r>
          </a:p>
          <a:p>
            <a:pPr lvl="1">
              <a:lnSpc>
                <a:spcPct val="150000"/>
              </a:lnSpc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677AA337-660F-462D-AF33-BCE484E030F0}" type="slidenum">
              <a:rPr lang="en-US" altLang="en-US"/>
              <a:pPr lvl="0">
                <a:defRPr/>
              </a:pPr>
              <a:t>40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982506-A94B-874A-10AD-5E8970470DD3}"/>
              </a:ext>
            </a:extLst>
          </p:cNvPr>
          <p:cNvSpPr txBox="1"/>
          <p:nvPr/>
        </p:nvSpPr>
        <p:spPr>
          <a:xfrm>
            <a:off x="7342908" y="1211533"/>
            <a:ext cx="3888432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30910" marR="0" indent="-466090" algn="ctr" latinLnBrk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b="0" kern="0" spc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[</a:t>
            </a:r>
            <a:r>
              <a:rPr lang="ko-KR" altLang="en-US" sz="1050" b="0" kern="0" dirty="0">
                <a:solidFill>
                  <a:srgbClr val="000000"/>
                </a:solidFill>
                <a:latin typeface="맑은 고딕"/>
                <a:ea typeface="맑은 고딕"/>
              </a:rPr>
              <a:t>그림</a:t>
            </a:r>
            <a:r>
              <a:rPr lang="en-US" altLang="ko-KR" sz="1050" b="0" kern="0" spc="0" dirty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] </a:t>
            </a:r>
            <a:r>
              <a:rPr lang="ko-KR" altLang="en-US" sz="1050" b="0" kern="0" spc="0" dirty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노인돌봄 전달체계 개편 시범사업</a:t>
            </a:r>
            <a:r>
              <a:rPr lang="en-US" altLang="ko-KR" sz="1050" b="0" kern="0" spc="0" dirty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(</a:t>
            </a:r>
            <a:r>
              <a:rPr lang="ko-KR" altLang="en-US" sz="1050" b="0" kern="0" spc="0" dirty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기관별 역할</a:t>
            </a:r>
            <a:r>
              <a:rPr lang="en-US" altLang="ko-KR" sz="1200" b="0" kern="0" spc="0" dirty="0">
                <a:solidFill>
                  <a:srgbClr val="000000"/>
                </a:solidFill>
                <a:effectLst/>
                <a:latin typeface="맑은 고딕"/>
                <a:ea typeface="맑은 고딕"/>
                <a:cs typeface="+mn-cs"/>
              </a:rPr>
              <a:t>)</a:t>
            </a:r>
            <a:endParaRPr lang="ko-KR" altLang="en-US" sz="1600" b="0" kern="0" spc="0" dirty="0">
              <a:solidFill>
                <a:srgbClr val="000000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04D485-6959-EBFE-A50F-91A104F9ADC6}"/>
              </a:ext>
            </a:extLst>
          </p:cNvPr>
          <p:cNvSpPr txBox="1"/>
          <p:nvPr/>
        </p:nvSpPr>
        <p:spPr>
          <a:xfrm>
            <a:off x="9018353" y="4993758"/>
            <a:ext cx="2622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국민건강보험공단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(2021).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348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1D6B6-FA13-4116-0FE6-599CEBE2F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B77D77F4-1A46-CEFC-008F-985B0A73EADE}"/>
              </a:ext>
            </a:extLst>
          </p:cNvPr>
          <p:cNvGrpSpPr/>
          <p:nvPr/>
        </p:nvGrpSpPr>
        <p:grpSpPr>
          <a:xfrm>
            <a:off x="8616280" y="2492896"/>
            <a:ext cx="3454526" cy="4365103"/>
            <a:chOff x="6788577" y="98087"/>
            <a:chExt cx="5103290" cy="658758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857E7BDC-E694-6410-771A-12EDCC11F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8577" y="98087"/>
              <a:ext cx="5103290" cy="658758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사각형: 둥근 모서리 8">
              <a:extLst>
                <a:ext uri="{FF2B5EF4-FFF2-40B4-BE49-F238E27FC236}">
                  <a16:creationId xmlns:a16="http://schemas.microsoft.com/office/drawing/2014/main" id="{FEB9FD6B-1EA9-9EF2-375A-4EB39EEBAE88}"/>
                </a:ext>
              </a:extLst>
            </p:cNvPr>
            <p:cNvSpPr/>
            <p:nvPr/>
          </p:nvSpPr>
          <p:spPr bwMode="auto">
            <a:xfrm>
              <a:off x="7858058" y="3849632"/>
              <a:ext cx="3312368" cy="861770"/>
            </a:xfrm>
            <a:prstGeom prst="roundRect">
              <a:avLst>
                <a:gd name="adj" fmla="val 7636"/>
              </a:avLst>
            </a:prstGeom>
            <a:noFill/>
            <a:ln w="34925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32F1D824-6C28-6146-5D61-733322A546AC}"/>
              </a:ext>
            </a:extLst>
          </p:cNvPr>
          <p:cNvSpPr/>
          <p:nvPr/>
        </p:nvSpPr>
        <p:spPr bwMode="auto">
          <a:xfrm>
            <a:off x="121194" y="5013176"/>
            <a:ext cx="8322449" cy="1761380"/>
          </a:xfrm>
          <a:prstGeom prst="roundRect">
            <a:avLst>
              <a:gd name="adj" fmla="val 9067"/>
            </a:avLst>
          </a:prstGeom>
          <a:solidFill>
            <a:srgbClr val="EFF8FB"/>
          </a:solidFill>
          <a:ln w="28575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AFFA10C-06D7-94C2-79F8-3FE2CA460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59" y="332656"/>
            <a:ext cx="10736263" cy="609600"/>
          </a:xfrm>
        </p:spPr>
        <p:txBody>
          <a:bodyPr/>
          <a:lstStyle/>
          <a:p>
            <a:pPr lvl="0">
              <a:defRPr/>
            </a:pPr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  <a:r>
              <a:rPr lang="en-US" altLang="ko-KR" dirty="0"/>
              <a:t>: </a:t>
            </a:r>
            <a:r>
              <a:rPr lang="ko-KR" altLang="en-US" dirty="0"/>
              <a:t>노인 의료</a:t>
            </a:r>
            <a:r>
              <a:rPr lang="en-US" altLang="ko-KR" dirty="0"/>
              <a:t>·</a:t>
            </a:r>
            <a:r>
              <a:rPr lang="ko-KR" altLang="en-US" dirty="0"/>
              <a:t>돌봄 통합지원 시범사업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7E5DFE-7BA6-21C9-92BF-956628E84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07" y="1196752"/>
            <a:ext cx="7933602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기본 구조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b="1" u="sng" dirty="0"/>
              <a:t>(</a:t>
            </a:r>
            <a:r>
              <a:rPr lang="ko-KR" altLang="en-US" b="1" u="sng" dirty="0"/>
              <a:t>대상자</a:t>
            </a:r>
            <a:r>
              <a:rPr lang="en-US" altLang="ko-KR" b="1" u="sng" dirty="0"/>
              <a:t>) </a:t>
            </a:r>
            <a:r>
              <a:rPr lang="ko-KR" altLang="en-US" b="1" u="sng" dirty="0"/>
              <a:t>요양병원</a:t>
            </a:r>
            <a:r>
              <a:rPr lang="en-US" altLang="ko-KR" b="1" u="sng" dirty="0"/>
              <a:t>(</a:t>
            </a:r>
            <a:r>
              <a:rPr lang="ko-KR" altLang="en-US" b="1" u="sng" dirty="0"/>
              <a:t>시설</a:t>
            </a:r>
            <a:r>
              <a:rPr lang="en-US" altLang="ko-KR" b="1" u="sng" dirty="0"/>
              <a:t>) </a:t>
            </a:r>
            <a:r>
              <a:rPr lang="ko-KR" altLang="en-US" b="1" u="sng" dirty="0"/>
              <a:t>입원 경계선상에 있는 노인</a:t>
            </a:r>
          </a:p>
          <a:p>
            <a:pPr lvl="2">
              <a:lnSpc>
                <a:spcPct val="150000"/>
              </a:lnSpc>
            </a:pPr>
            <a:r>
              <a:rPr lang="ko-KR" altLang="en-US" dirty="0"/>
              <a:t>장기요양 </a:t>
            </a:r>
            <a:r>
              <a:rPr lang="ko-KR" altLang="en-US" dirty="0" err="1"/>
              <a:t>재가급여자</a:t>
            </a:r>
            <a:r>
              <a:rPr lang="en-US" altLang="ko-KR" dirty="0"/>
              <a:t>, </a:t>
            </a:r>
            <a:r>
              <a:rPr lang="ko-KR" altLang="en-US" dirty="0"/>
              <a:t>일시 의료</a:t>
            </a:r>
            <a:r>
              <a:rPr lang="en-US" altLang="ko-KR" dirty="0"/>
              <a:t>·</a:t>
            </a:r>
            <a:r>
              <a:rPr lang="ko-KR" altLang="en-US" dirty="0" err="1"/>
              <a:t>돌봄수요군</a:t>
            </a:r>
            <a:r>
              <a:rPr lang="en-US" altLang="ko-KR" dirty="0"/>
              <a:t>, </a:t>
            </a:r>
            <a:r>
              <a:rPr lang="ko-KR" altLang="en-US" dirty="0" err="1"/>
              <a:t>급성기</a:t>
            </a:r>
            <a:r>
              <a:rPr lang="en-US" altLang="ko-KR" dirty="0"/>
              <a:t>·</a:t>
            </a:r>
            <a:r>
              <a:rPr lang="ko-KR" altLang="en-US" dirty="0"/>
              <a:t>요양병원 </a:t>
            </a:r>
            <a:r>
              <a:rPr lang="ko-KR" altLang="en-US" dirty="0" err="1"/>
              <a:t>퇴원환자</a:t>
            </a:r>
            <a:r>
              <a:rPr lang="ko-KR" altLang="en-US" dirty="0"/>
              <a:t> 등 돌봄 </a:t>
            </a:r>
            <a:r>
              <a:rPr lang="ko-KR" altLang="en-US" dirty="0" err="1"/>
              <a:t>필요도가</a:t>
            </a:r>
            <a:r>
              <a:rPr lang="ko-KR" altLang="en-US" dirty="0"/>
              <a:t> 높은 노인</a:t>
            </a:r>
          </a:p>
          <a:p>
            <a:pPr lvl="1">
              <a:lnSpc>
                <a:spcPct val="150000"/>
              </a:lnSpc>
            </a:pPr>
            <a:r>
              <a:rPr lang="en-US" altLang="ko-KR" b="1" u="sng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서비스 연계</a:t>
            </a:r>
            <a:r>
              <a:rPr lang="en-US" altLang="ko-KR" b="1" u="sng" dirty="0">
                <a:solidFill>
                  <a:schemeClr val="tx2">
                    <a:lumMod val="50000"/>
                  </a:schemeClr>
                </a:solidFill>
              </a:rPr>
              <a:t>) 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의료</a:t>
            </a:r>
            <a:r>
              <a:rPr lang="en-US" altLang="ko-KR" b="1" u="sng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돌봄</a:t>
            </a:r>
            <a:r>
              <a:rPr lang="en-US" altLang="ko-KR" b="1" u="sng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ko-KR" altLang="en-US" b="1" u="sng" dirty="0">
                <a:solidFill>
                  <a:schemeClr val="tx2">
                    <a:lumMod val="50000"/>
                  </a:schemeClr>
                </a:solidFill>
              </a:rPr>
              <a:t>요양 등 관련 서비스 연계체계 구축</a:t>
            </a:r>
          </a:p>
          <a:p>
            <a:pPr lvl="2">
              <a:lnSpc>
                <a:spcPct val="150000"/>
              </a:lnSpc>
            </a:pPr>
            <a:r>
              <a:rPr lang="ko-KR" altLang="en-US" dirty="0"/>
              <a:t>지자체 </a:t>
            </a:r>
            <a:r>
              <a:rPr lang="ko-KR" altLang="en-US" dirty="0" err="1"/>
              <a:t>읍면동</a:t>
            </a:r>
            <a:r>
              <a:rPr lang="ko-KR" altLang="en-US" dirty="0"/>
              <a:t> 통합지원창구</a:t>
            </a:r>
            <a:r>
              <a:rPr lang="en-US" altLang="ko-KR" dirty="0"/>
              <a:t>, </a:t>
            </a:r>
            <a:r>
              <a:rPr lang="ko-KR" altLang="en-US" dirty="0"/>
              <a:t>지역사례회의 등 운영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장기요양</a:t>
            </a:r>
            <a:r>
              <a:rPr lang="en-US" altLang="ko-KR" dirty="0"/>
              <a:t>, </a:t>
            </a:r>
            <a:r>
              <a:rPr lang="ko-KR" altLang="en-US" dirty="0"/>
              <a:t>일상지원 사회서비스</a:t>
            </a:r>
            <a:r>
              <a:rPr lang="en-US" altLang="ko-KR" dirty="0"/>
              <a:t>, </a:t>
            </a:r>
            <a:r>
              <a:rPr lang="ko-KR" altLang="en-US" dirty="0"/>
              <a:t>방문건강관리 등 기존 서비스 우선 연계 후</a:t>
            </a:r>
            <a:r>
              <a:rPr lang="en-US" altLang="ko-KR" dirty="0"/>
              <a:t>, </a:t>
            </a:r>
            <a:r>
              <a:rPr lang="ko-KR" altLang="en-US" dirty="0"/>
              <a:t>부족 서비스에 대한 지자체의 보충적 개발</a:t>
            </a:r>
            <a:r>
              <a:rPr lang="en-US" altLang="ko-KR" dirty="0"/>
              <a:t>․</a:t>
            </a:r>
            <a:r>
              <a:rPr lang="ko-KR" altLang="en-US" dirty="0"/>
              <a:t>제공 원칙 적용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주요서비스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FF0000"/>
                </a:solidFill>
              </a:rPr>
              <a:t>방문의료</a:t>
            </a:r>
            <a:r>
              <a:rPr lang="en-US" altLang="ko-KR" b="1" u="sng" dirty="0">
                <a:solidFill>
                  <a:srgbClr val="FF0000"/>
                </a:solidFill>
              </a:rPr>
              <a:t>, </a:t>
            </a:r>
            <a:r>
              <a:rPr lang="ko-KR" altLang="en-US" b="1" u="sng" dirty="0">
                <a:solidFill>
                  <a:srgbClr val="FF0000"/>
                </a:solidFill>
              </a:rPr>
              <a:t>퇴원환자 재가복귀</a:t>
            </a:r>
            <a:r>
              <a:rPr lang="en-US" altLang="ko-KR" b="1" u="sng" dirty="0">
                <a:solidFill>
                  <a:srgbClr val="FF0000"/>
                </a:solidFill>
              </a:rPr>
              <a:t>, </a:t>
            </a:r>
            <a:r>
              <a:rPr lang="ko-KR" altLang="en-US" b="1" u="sng" dirty="0">
                <a:solidFill>
                  <a:srgbClr val="FF0000"/>
                </a:solidFill>
              </a:rPr>
              <a:t>주거지원 서비스</a:t>
            </a:r>
            <a:r>
              <a:rPr lang="en-US" altLang="ko-KR" b="1" u="sng" dirty="0">
                <a:solidFill>
                  <a:srgbClr val="FF0000"/>
                </a:solidFill>
              </a:rPr>
              <a:t>, </a:t>
            </a:r>
            <a:r>
              <a:rPr lang="ko-KR" altLang="en-US" b="1" u="sng" dirty="0">
                <a:solidFill>
                  <a:srgbClr val="FF0000"/>
                </a:solidFill>
              </a:rPr>
              <a:t>일상생활지원서비스</a:t>
            </a:r>
            <a:r>
              <a:rPr lang="en-US" altLang="ko-KR" b="1" u="sng" dirty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사업 및 서비스 지향점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 ‘</a:t>
            </a:r>
            <a:r>
              <a:rPr lang="ko-KR" altLang="en-US" dirty="0" err="1"/>
              <a:t>통합돌봄’에서는</a:t>
            </a:r>
            <a:r>
              <a:rPr lang="ko-KR" altLang="en-US" dirty="0"/>
              <a:t> 돌봄과 장기요양을 중심으로 규정</a:t>
            </a:r>
            <a:r>
              <a:rPr lang="en-US" altLang="ko-KR" dirty="0"/>
              <a:t>, </a:t>
            </a:r>
            <a:r>
              <a:rPr lang="ko-KR" altLang="en-US" u="sng" dirty="0"/>
              <a:t>지역 수준의 일종의 특화서비스를 개발하여 지원</a:t>
            </a:r>
            <a:r>
              <a:rPr lang="ko-KR" altLang="en-US" dirty="0"/>
              <a:t>하는 구조 접근</a:t>
            </a:r>
            <a:r>
              <a:rPr lang="en-US" altLang="ko-KR" dirty="0"/>
              <a:t>(</a:t>
            </a:r>
            <a:r>
              <a:rPr lang="ko-KR" altLang="en-US" dirty="0"/>
              <a:t>예산지원형 기반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‘</a:t>
            </a:r>
            <a:r>
              <a:rPr lang="ko-KR" altLang="en-US" dirty="0" err="1"/>
              <a:t>돌봄통합지원’에서는</a:t>
            </a:r>
            <a:r>
              <a:rPr lang="ko-KR" altLang="en-US" dirty="0"/>
              <a:t> 의료</a:t>
            </a:r>
            <a:r>
              <a:rPr lang="en-US" altLang="ko-KR" dirty="0"/>
              <a:t>, </a:t>
            </a:r>
            <a:r>
              <a:rPr lang="ko-KR" altLang="en-US" dirty="0"/>
              <a:t>요양 등 </a:t>
            </a:r>
            <a:r>
              <a:rPr lang="ko-KR" altLang="en-US" b="1" u="sng" dirty="0">
                <a:solidFill>
                  <a:srgbClr val="C00000"/>
                </a:solidFill>
              </a:rPr>
              <a:t>전국 수준의 표준적인 서비스를 기반으로 이를 대상자 중심으로 연계할 것인가</a:t>
            </a:r>
            <a:r>
              <a:rPr lang="ko-KR" altLang="en-US" dirty="0"/>
              <a:t>에 초점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AC24ED8-0620-2CCA-2B56-2FE71F71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677AA337-660F-462D-AF33-BCE484E030F0}" type="slidenum">
              <a:rPr lang="en-US" altLang="en-US"/>
              <a:pPr lvl="0">
                <a:defRPr/>
              </a:pPr>
              <a:t>41</a:t>
            </a:fld>
            <a:endParaRPr lang="en-US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531ECFB-3278-194B-A190-E72B30F2A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7626" y="1187462"/>
            <a:ext cx="3454526" cy="178704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73732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609B3-C2C4-8A7B-D6E1-81E71586D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E7E9DA-00AF-7B17-88C4-4F5B74ED1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59" y="332656"/>
            <a:ext cx="10736263" cy="609600"/>
          </a:xfrm>
        </p:spPr>
        <p:txBody>
          <a:bodyPr/>
          <a:lstStyle/>
          <a:p>
            <a:pPr lvl="0">
              <a:defRPr/>
            </a:pPr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  <a:r>
              <a:rPr lang="en-US" altLang="ko-KR" dirty="0"/>
              <a:t>: </a:t>
            </a:r>
            <a:r>
              <a:rPr lang="ko-KR" altLang="en-US" dirty="0"/>
              <a:t>노인 의료</a:t>
            </a:r>
            <a:r>
              <a:rPr lang="en-US" altLang="ko-KR" dirty="0"/>
              <a:t>·</a:t>
            </a:r>
            <a:r>
              <a:rPr lang="ko-KR" altLang="en-US" dirty="0"/>
              <a:t>돌봄 통합지원 시범사업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D097C8-7514-6AC1-D3D8-22A14C12E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1196752"/>
            <a:ext cx="11305256" cy="49160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참여지역 확대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예산지원형</a:t>
            </a:r>
            <a:r>
              <a:rPr lang="en-US" altLang="ko-KR" dirty="0"/>
              <a:t>(12</a:t>
            </a:r>
            <a:r>
              <a:rPr lang="ko-KR" altLang="en-US" dirty="0"/>
              <a:t>개 지역</a:t>
            </a:r>
            <a:r>
              <a:rPr lang="en-US" altLang="ko-KR" dirty="0"/>
              <a:t>): </a:t>
            </a:r>
            <a:r>
              <a:rPr lang="ko-KR" altLang="en-US" u="sng" dirty="0"/>
              <a:t>광주 서구</a:t>
            </a:r>
            <a:r>
              <a:rPr lang="en-US" altLang="ko-KR" u="sng" dirty="0"/>
              <a:t>·</a:t>
            </a:r>
            <a:r>
              <a:rPr lang="ko-KR" altLang="en-US" u="sng" dirty="0"/>
              <a:t>북구</a:t>
            </a:r>
            <a:r>
              <a:rPr lang="en-US" altLang="ko-KR" u="sng" dirty="0"/>
              <a:t>, </a:t>
            </a:r>
            <a:r>
              <a:rPr lang="ko-KR" altLang="en-US" u="sng" dirty="0"/>
              <a:t>대전 대덕구</a:t>
            </a:r>
            <a:r>
              <a:rPr lang="en-US" altLang="ko-KR" u="sng" dirty="0"/>
              <a:t>·</a:t>
            </a:r>
            <a:r>
              <a:rPr lang="ko-KR" altLang="en-US" u="sng" dirty="0"/>
              <a:t>유성구</a:t>
            </a:r>
            <a:r>
              <a:rPr lang="en-US" altLang="ko-KR" u="sng" dirty="0"/>
              <a:t>, </a:t>
            </a:r>
            <a:r>
              <a:rPr lang="ko-KR" altLang="en-US" u="sng" dirty="0"/>
              <a:t>경기 부천시</a:t>
            </a:r>
            <a:r>
              <a:rPr lang="en-US" altLang="ko-KR" u="sng" dirty="0"/>
              <a:t>·</a:t>
            </a:r>
            <a:r>
              <a:rPr lang="ko-KR" altLang="en-US" u="sng" dirty="0"/>
              <a:t>안산시</a:t>
            </a:r>
            <a:r>
              <a:rPr lang="en-US" altLang="ko-KR" u="sng" dirty="0"/>
              <a:t>, </a:t>
            </a:r>
            <a:r>
              <a:rPr lang="ko-KR" altLang="en-US" u="sng" dirty="0"/>
              <a:t>충청북도 진천군</a:t>
            </a:r>
            <a:r>
              <a:rPr lang="en-US" altLang="ko-KR" u="sng" dirty="0"/>
              <a:t>, </a:t>
            </a:r>
            <a:r>
              <a:rPr lang="ko-KR" altLang="en-US" u="sng" dirty="0"/>
              <a:t>충청남도 천안시</a:t>
            </a:r>
            <a:r>
              <a:rPr lang="en-US" altLang="ko-KR" u="sng" dirty="0"/>
              <a:t>, </a:t>
            </a:r>
            <a:r>
              <a:rPr lang="ko-KR" altLang="en-US" u="sng" dirty="0"/>
              <a:t>전라북도 전주시</a:t>
            </a:r>
            <a:r>
              <a:rPr lang="en-US" altLang="ko-KR" u="sng" dirty="0"/>
              <a:t>, </a:t>
            </a:r>
            <a:r>
              <a:rPr lang="ko-KR" altLang="en-US" u="sng" dirty="0"/>
              <a:t>전라남도 여수시</a:t>
            </a:r>
            <a:r>
              <a:rPr lang="en-US" altLang="ko-KR" u="sng" dirty="0"/>
              <a:t>, </a:t>
            </a:r>
            <a:r>
              <a:rPr lang="ko-KR" altLang="en-US" u="sng" dirty="0"/>
              <a:t>경상북도 의성군</a:t>
            </a:r>
            <a:r>
              <a:rPr lang="en-US" altLang="ko-KR" u="sng" dirty="0"/>
              <a:t>, </a:t>
            </a:r>
            <a:r>
              <a:rPr lang="ko-KR" altLang="en-US" u="sng" dirty="0"/>
              <a:t>경상남도 김해시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기술지원형</a:t>
            </a:r>
            <a:r>
              <a:rPr lang="en-US" altLang="ko-KR" dirty="0"/>
              <a:t>(2024</a:t>
            </a:r>
            <a:r>
              <a:rPr lang="ko-KR" altLang="en-US" dirty="0"/>
              <a:t>년</a:t>
            </a:r>
            <a:r>
              <a:rPr lang="en-US" altLang="ko-KR" dirty="0"/>
              <a:t>, 22</a:t>
            </a:r>
            <a:r>
              <a:rPr lang="ko-KR" altLang="en-US" dirty="0"/>
              <a:t>개 지역</a:t>
            </a:r>
            <a:r>
              <a:rPr lang="en-US" altLang="ko-KR" dirty="0"/>
              <a:t>): </a:t>
            </a:r>
            <a:r>
              <a:rPr lang="ko-KR" altLang="en-US" dirty="0"/>
              <a:t>부산 수영구</a:t>
            </a:r>
            <a:r>
              <a:rPr lang="en-US" altLang="ko-KR" dirty="0"/>
              <a:t>, </a:t>
            </a:r>
            <a:r>
              <a:rPr lang="ko-KR" altLang="en-US" dirty="0"/>
              <a:t>대구 수성구</a:t>
            </a:r>
            <a:r>
              <a:rPr lang="en-US" altLang="ko-KR" dirty="0"/>
              <a:t>, </a:t>
            </a:r>
            <a:r>
              <a:rPr lang="ko-KR" altLang="en-US" dirty="0"/>
              <a:t>달서구</a:t>
            </a:r>
            <a:r>
              <a:rPr lang="en-US" altLang="ko-KR" dirty="0"/>
              <a:t>, </a:t>
            </a:r>
            <a:r>
              <a:rPr lang="ko-KR" altLang="en-US" dirty="0"/>
              <a:t>인천 부평구</a:t>
            </a:r>
            <a:r>
              <a:rPr lang="en-US" altLang="ko-KR" dirty="0"/>
              <a:t>, </a:t>
            </a:r>
            <a:r>
              <a:rPr lang="ko-KR" altLang="en-US" dirty="0"/>
              <a:t>광주 광산구</a:t>
            </a:r>
            <a:r>
              <a:rPr lang="en-US" altLang="ko-KR" dirty="0"/>
              <a:t>, </a:t>
            </a:r>
            <a:r>
              <a:rPr lang="ko-KR" altLang="en-US" dirty="0"/>
              <a:t>경기 성남시</a:t>
            </a:r>
            <a:r>
              <a:rPr lang="en-US" altLang="ko-KR" dirty="0"/>
              <a:t>, </a:t>
            </a:r>
            <a:r>
              <a:rPr lang="ko-KR" altLang="en-US" dirty="0"/>
              <a:t>안성시</a:t>
            </a:r>
            <a:r>
              <a:rPr lang="en-US" altLang="ko-KR" dirty="0"/>
              <a:t>, </a:t>
            </a:r>
            <a:r>
              <a:rPr lang="ko-KR" altLang="en-US" dirty="0"/>
              <a:t>강원 춘천시</a:t>
            </a:r>
            <a:r>
              <a:rPr lang="en-US" altLang="ko-KR" dirty="0"/>
              <a:t>, </a:t>
            </a:r>
            <a:r>
              <a:rPr lang="ko-KR" altLang="en-US" dirty="0"/>
              <a:t>횡성군</a:t>
            </a:r>
            <a:r>
              <a:rPr lang="en-US" altLang="ko-KR" dirty="0"/>
              <a:t>, </a:t>
            </a:r>
            <a:r>
              <a:rPr lang="ko-KR" altLang="en-US" dirty="0"/>
              <a:t>충북 </a:t>
            </a:r>
            <a:r>
              <a:rPr lang="ko-KR" altLang="en-US" dirty="0" err="1"/>
              <a:t>증평군</a:t>
            </a:r>
            <a:r>
              <a:rPr lang="en-US" altLang="ko-KR" dirty="0"/>
              <a:t>, </a:t>
            </a:r>
            <a:r>
              <a:rPr lang="ko-KR" altLang="en-US" dirty="0"/>
              <a:t>괴산군</a:t>
            </a:r>
            <a:r>
              <a:rPr lang="en-US" altLang="ko-KR" dirty="0"/>
              <a:t>, </a:t>
            </a:r>
            <a:r>
              <a:rPr lang="ko-KR" altLang="en-US" dirty="0"/>
              <a:t>음성군</a:t>
            </a:r>
            <a:r>
              <a:rPr lang="en-US" altLang="ko-KR" dirty="0"/>
              <a:t>, </a:t>
            </a:r>
            <a:r>
              <a:rPr lang="ko-KR" altLang="en-US" dirty="0"/>
              <a:t>충남 청양군</a:t>
            </a:r>
            <a:r>
              <a:rPr lang="en-US" altLang="ko-KR" dirty="0"/>
              <a:t>, </a:t>
            </a:r>
            <a:r>
              <a:rPr lang="ko-KR" altLang="en-US" dirty="0"/>
              <a:t>전북 정읍시</a:t>
            </a:r>
            <a:r>
              <a:rPr lang="en-US" altLang="ko-KR" dirty="0"/>
              <a:t>, </a:t>
            </a:r>
            <a:r>
              <a:rPr lang="ko-KR" altLang="en-US" dirty="0"/>
              <a:t>전남 목포시</a:t>
            </a:r>
            <a:r>
              <a:rPr lang="en-US" altLang="ko-KR" dirty="0"/>
              <a:t>, </a:t>
            </a:r>
            <a:r>
              <a:rPr lang="ko-KR" altLang="en-US" dirty="0"/>
              <a:t>담양군</a:t>
            </a:r>
            <a:r>
              <a:rPr lang="en-US" altLang="ko-KR" dirty="0"/>
              <a:t>, </a:t>
            </a:r>
            <a:r>
              <a:rPr lang="ko-KR" altLang="en-US" dirty="0"/>
              <a:t>영광군</a:t>
            </a:r>
            <a:r>
              <a:rPr lang="en-US" altLang="ko-KR" dirty="0"/>
              <a:t>, </a:t>
            </a:r>
            <a:r>
              <a:rPr lang="ko-KR" altLang="en-US" dirty="0"/>
              <a:t>경북 포항시</a:t>
            </a:r>
            <a:r>
              <a:rPr lang="en-US" altLang="ko-KR" dirty="0"/>
              <a:t>, </a:t>
            </a:r>
            <a:r>
              <a:rPr lang="ko-KR" altLang="en-US" dirty="0"/>
              <a:t>상주시</a:t>
            </a:r>
            <a:r>
              <a:rPr lang="en-US" altLang="ko-KR" dirty="0"/>
              <a:t>, </a:t>
            </a:r>
            <a:r>
              <a:rPr lang="ko-KR" altLang="en-US" dirty="0"/>
              <a:t>제주 제주시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 err="1"/>
              <a:t>기술지원형</a:t>
            </a:r>
            <a:r>
              <a:rPr lang="ko-KR" altLang="en-US" dirty="0"/>
              <a:t> 시범사업은 기존 </a:t>
            </a:r>
            <a:r>
              <a:rPr lang="ko-KR" altLang="en-US" dirty="0" err="1"/>
              <a:t>예산지원형</a:t>
            </a:r>
            <a:r>
              <a:rPr lang="ko-KR" altLang="en-US" dirty="0"/>
              <a:t> 시범사업과 달리 </a:t>
            </a:r>
            <a:r>
              <a:rPr lang="ko-KR" altLang="en-US" dirty="0" err="1"/>
              <a:t>비예산</a:t>
            </a:r>
            <a:r>
              <a:rPr lang="ko-KR" altLang="en-US" dirty="0"/>
              <a:t> 지원 시범사업으로써</a:t>
            </a:r>
            <a:r>
              <a:rPr lang="en-US" altLang="ko-KR" dirty="0"/>
              <a:t>, </a:t>
            </a:r>
            <a:r>
              <a:rPr lang="ko-KR" altLang="en-US" dirty="0"/>
              <a:t>교육 및 전문기관 </a:t>
            </a:r>
            <a:r>
              <a:rPr lang="ko-KR" altLang="en-US" dirty="0" err="1"/>
              <a:t>협업체계</a:t>
            </a:r>
            <a:r>
              <a:rPr lang="ko-KR" altLang="en-US" dirty="0"/>
              <a:t> 구축</a:t>
            </a:r>
            <a:r>
              <a:rPr lang="en-US" altLang="ko-KR" dirty="0"/>
              <a:t>, </a:t>
            </a:r>
            <a:r>
              <a:rPr lang="ko-KR" altLang="en-US" dirty="0"/>
              <a:t>멘토링 등을 중심으로 지자체의 </a:t>
            </a:r>
            <a:r>
              <a:rPr lang="ko-KR" altLang="en-US" dirty="0" err="1"/>
              <a:t>통합돌봄</a:t>
            </a:r>
            <a:r>
              <a:rPr lang="ko-KR" altLang="en-US" dirty="0"/>
              <a:t> 사업추진을 지원하고</a:t>
            </a:r>
            <a:r>
              <a:rPr lang="en-US" altLang="ko-KR" dirty="0"/>
              <a:t>, </a:t>
            </a:r>
            <a:r>
              <a:rPr lang="ko-KR" altLang="en-US" dirty="0"/>
              <a:t>광역</a:t>
            </a:r>
            <a:r>
              <a:rPr lang="en-US" altLang="ko-KR" dirty="0"/>
              <a:t>-</a:t>
            </a:r>
            <a:r>
              <a:rPr lang="ko-KR" altLang="en-US" dirty="0"/>
              <a:t>기초 지자체 역할을 정립하는 사업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기술지원형</a:t>
            </a:r>
            <a:r>
              <a:rPr lang="en-US" altLang="ko-KR" dirty="0"/>
              <a:t>(2025</a:t>
            </a:r>
            <a:r>
              <a:rPr lang="ko-KR" altLang="en-US" dirty="0"/>
              <a:t>년</a:t>
            </a:r>
            <a:r>
              <a:rPr lang="en-US" altLang="ko-KR" dirty="0"/>
              <a:t>, 35</a:t>
            </a:r>
            <a:r>
              <a:rPr lang="ko-KR" altLang="en-US" dirty="0"/>
              <a:t>개 지역</a:t>
            </a:r>
            <a:r>
              <a:rPr lang="en-US" altLang="ko-KR" dirty="0"/>
              <a:t>): </a:t>
            </a:r>
            <a:r>
              <a:rPr lang="ko-KR" altLang="en-US" b="1" u="sng" dirty="0"/>
              <a:t>서울 </a:t>
            </a:r>
            <a:r>
              <a:rPr lang="ko-KR" altLang="en-US" b="1" u="sng" dirty="0" err="1"/>
              <a:t>성동구ㆍ광진구ㆍ은평구</a:t>
            </a:r>
            <a:r>
              <a:rPr lang="en-US" altLang="ko-KR" b="1" u="sng" dirty="0"/>
              <a:t>, </a:t>
            </a:r>
            <a:r>
              <a:rPr lang="ko-KR" altLang="en-US" dirty="0"/>
              <a:t>부산 </a:t>
            </a:r>
            <a:r>
              <a:rPr lang="ko-KR" altLang="en-US" dirty="0" err="1"/>
              <a:t>금정구ㆍ수영구</a:t>
            </a:r>
            <a:r>
              <a:rPr lang="en-US" altLang="ko-KR" dirty="0"/>
              <a:t>, </a:t>
            </a:r>
            <a:r>
              <a:rPr lang="ko-KR" altLang="en-US" dirty="0"/>
              <a:t>대구 달서구</a:t>
            </a:r>
            <a:r>
              <a:rPr lang="en-US" altLang="ko-KR" dirty="0"/>
              <a:t>, </a:t>
            </a:r>
            <a:r>
              <a:rPr lang="ko-KR" altLang="en-US" dirty="0"/>
              <a:t>인천 </a:t>
            </a:r>
            <a:r>
              <a:rPr lang="ko-KR" altLang="en-US" dirty="0" err="1"/>
              <a:t>부평구ㆍ계양구</a:t>
            </a:r>
            <a:r>
              <a:rPr lang="en-US" altLang="ko-KR" dirty="0"/>
              <a:t>, </a:t>
            </a:r>
            <a:r>
              <a:rPr lang="ko-KR" altLang="en-US" dirty="0"/>
              <a:t>광주 </a:t>
            </a:r>
            <a:r>
              <a:rPr lang="ko-KR" altLang="en-US" dirty="0" err="1"/>
              <a:t>남구ㆍ광산구</a:t>
            </a:r>
            <a:r>
              <a:rPr lang="en-US" altLang="ko-KR" dirty="0"/>
              <a:t>, </a:t>
            </a:r>
            <a:r>
              <a:rPr lang="ko-KR" altLang="en-US" dirty="0"/>
              <a:t>대전 중구</a:t>
            </a:r>
            <a:r>
              <a:rPr lang="en-US" altLang="ko-KR" dirty="0"/>
              <a:t>, </a:t>
            </a:r>
            <a:r>
              <a:rPr lang="ko-KR" altLang="en-US" dirty="0"/>
              <a:t>경기 </a:t>
            </a:r>
            <a:r>
              <a:rPr lang="ko-KR" altLang="en-US" dirty="0" err="1"/>
              <a:t>성남시ㆍ안성시ㆍ포천시ㆍ양평군</a:t>
            </a:r>
            <a:r>
              <a:rPr lang="en-US" altLang="ko-KR" dirty="0"/>
              <a:t>, </a:t>
            </a:r>
            <a:r>
              <a:rPr lang="ko-KR" altLang="en-US" dirty="0"/>
              <a:t>충북 </a:t>
            </a:r>
            <a:r>
              <a:rPr lang="ko-KR" altLang="en-US" dirty="0" err="1"/>
              <a:t>청주시ㆍ증평군ㆍ괴산군ㆍ음성군</a:t>
            </a:r>
            <a:r>
              <a:rPr lang="en-US" altLang="ko-KR" dirty="0"/>
              <a:t>, </a:t>
            </a:r>
            <a:r>
              <a:rPr lang="ko-KR" altLang="en-US" dirty="0"/>
              <a:t>충남 청양군</a:t>
            </a:r>
            <a:r>
              <a:rPr lang="en-US" altLang="ko-KR" dirty="0"/>
              <a:t>, </a:t>
            </a:r>
            <a:r>
              <a:rPr lang="ko-KR" altLang="en-US" dirty="0"/>
              <a:t>전남 </a:t>
            </a:r>
            <a:r>
              <a:rPr lang="ko-KR" altLang="en-US" dirty="0" err="1"/>
              <a:t>담양군ㆍ영암군ㆍ영광군</a:t>
            </a:r>
            <a:r>
              <a:rPr lang="en-US" altLang="ko-KR" dirty="0"/>
              <a:t>, </a:t>
            </a:r>
            <a:r>
              <a:rPr lang="ko-KR" altLang="en-US" dirty="0"/>
              <a:t>경북 </a:t>
            </a:r>
            <a:r>
              <a:rPr lang="ko-KR" altLang="en-US" dirty="0" err="1"/>
              <a:t>포항시ㆍ성주군</a:t>
            </a:r>
            <a:r>
              <a:rPr lang="en-US" altLang="ko-KR" dirty="0"/>
              <a:t>, </a:t>
            </a:r>
            <a:r>
              <a:rPr lang="ko-KR" altLang="en-US" dirty="0"/>
              <a:t>강원 </a:t>
            </a:r>
            <a:r>
              <a:rPr lang="ko-KR" altLang="en-US" dirty="0" err="1"/>
              <a:t>춘천시ㆍ원주시ㆍ강릉시ㆍ홍천군ㆍ횡성군</a:t>
            </a:r>
            <a:r>
              <a:rPr lang="en-US" altLang="ko-KR" dirty="0"/>
              <a:t>, </a:t>
            </a:r>
            <a:r>
              <a:rPr lang="ko-KR" altLang="en-US" dirty="0"/>
              <a:t>전북 </a:t>
            </a:r>
            <a:r>
              <a:rPr lang="ko-KR" altLang="en-US" dirty="0" err="1"/>
              <a:t>군산시ㆍ정읍시ㆍ남원시ㆍ김제시</a:t>
            </a:r>
            <a:r>
              <a:rPr lang="en-US" altLang="ko-KR" dirty="0"/>
              <a:t>, </a:t>
            </a:r>
            <a:r>
              <a:rPr lang="ko-KR" altLang="en-US" dirty="0"/>
              <a:t>제주 제주시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rgbClr val="C00000"/>
                </a:solidFill>
              </a:rPr>
              <a:t>하반기 기술지원형 추가 모집</a:t>
            </a:r>
            <a:r>
              <a:rPr lang="en-US" altLang="ko-KR" dirty="0">
                <a:solidFill>
                  <a:srgbClr val="C00000"/>
                </a:solidFill>
              </a:rPr>
              <a:t>(5</a:t>
            </a:r>
            <a:r>
              <a:rPr lang="ko-KR" altLang="en-US" dirty="0">
                <a:solidFill>
                  <a:srgbClr val="C00000"/>
                </a:solidFill>
              </a:rPr>
              <a:t>월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 선정</a:t>
            </a:r>
            <a:r>
              <a:rPr lang="en-US" altLang="ko-KR" dirty="0">
                <a:solidFill>
                  <a:srgbClr val="C00000"/>
                </a:solidFill>
              </a:rPr>
              <a:t>(50</a:t>
            </a:r>
            <a:r>
              <a:rPr lang="ko-KR" altLang="en-US" dirty="0">
                <a:solidFill>
                  <a:srgbClr val="C00000"/>
                </a:solidFill>
              </a:rPr>
              <a:t>여개 지역</a:t>
            </a:r>
            <a:r>
              <a:rPr lang="en-US" altLang="ko-KR" dirty="0">
                <a:solidFill>
                  <a:srgbClr val="C00000"/>
                </a:solidFill>
              </a:rPr>
              <a:t>), </a:t>
            </a:r>
            <a:r>
              <a:rPr lang="ko-KR" altLang="en-US" dirty="0">
                <a:solidFill>
                  <a:srgbClr val="C00000"/>
                </a:solidFill>
              </a:rPr>
              <a:t>전국</a:t>
            </a:r>
            <a:r>
              <a:rPr lang="en-US" altLang="ko-KR" dirty="0">
                <a:solidFill>
                  <a:srgbClr val="C00000"/>
                </a:solidFill>
              </a:rPr>
              <a:t> 131</a:t>
            </a:r>
            <a:r>
              <a:rPr lang="ko-KR" altLang="en-US" dirty="0">
                <a:solidFill>
                  <a:srgbClr val="C00000"/>
                </a:solidFill>
              </a:rPr>
              <a:t>개 지자체 참여</a:t>
            </a:r>
            <a:r>
              <a:rPr lang="en-US" altLang="ko-KR" dirty="0">
                <a:solidFill>
                  <a:srgbClr val="C00000"/>
                </a:solidFill>
              </a:rPr>
              <a:t>(2025.6 </a:t>
            </a:r>
            <a:r>
              <a:rPr lang="ko-KR" altLang="en-US" dirty="0">
                <a:solidFill>
                  <a:srgbClr val="C00000"/>
                </a:solidFill>
              </a:rPr>
              <a:t>기준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u="sng" dirty="0">
                <a:solidFill>
                  <a:srgbClr val="C00000"/>
                </a:solidFill>
              </a:rPr>
              <a:t>하반기</a:t>
            </a:r>
            <a:r>
              <a:rPr lang="en-US" altLang="ko-KR" u="sng" dirty="0">
                <a:solidFill>
                  <a:srgbClr val="C00000"/>
                </a:solidFill>
              </a:rPr>
              <a:t> </a:t>
            </a:r>
            <a:r>
              <a:rPr lang="ko-KR" altLang="en-US" u="sng" dirty="0">
                <a:solidFill>
                  <a:srgbClr val="C00000"/>
                </a:solidFill>
              </a:rPr>
              <a:t>추가</a:t>
            </a:r>
            <a:r>
              <a:rPr lang="en-US" altLang="ko-KR" u="sng" dirty="0">
                <a:solidFill>
                  <a:srgbClr val="C00000"/>
                </a:solidFill>
              </a:rPr>
              <a:t> </a:t>
            </a:r>
            <a:r>
              <a:rPr lang="ko-KR" altLang="en-US" u="sng" dirty="0">
                <a:solidFill>
                  <a:srgbClr val="C00000"/>
                </a:solidFill>
              </a:rPr>
              <a:t>모집</a:t>
            </a:r>
            <a:r>
              <a:rPr lang="en-US" altLang="ko-KR" u="sng" dirty="0">
                <a:solidFill>
                  <a:srgbClr val="C00000"/>
                </a:solidFill>
              </a:rPr>
              <a:t> </a:t>
            </a:r>
            <a:r>
              <a:rPr lang="ko-KR" altLang="en-US" u="sng" dirty="0">
                <a:solidFill>
                  <a:srgbClr val="C00000"/>
                </a:solidFill>
              </a:rPr>
              <a:t>진행</a:t>
            </a:r>
            <a:r>
              <a:rPr lang="en-US" altLang="ko-KR" u="sng" dirty="0">
                <a:solidFill>
                  <a:srgbClr val="C00000"/>
                </a:solidFill>
              </a:rPr>
              <a:t>(8</a:t>
            </a:r>
            <a:r>
              <a:rPr lang="ko-KR" altLang="en-US" u="sng" dirty="0">
                <a:solidFill>
                  <a:srgbClr val="C00000"/>
                </a:solidFill>
              </a:rPr>
              <a:t>월</a:t>
            </a:r>
            <a:r>
              <a:rPr lang="en-US" altLang="ko-KR" u="sng" dirty="0">
                <a:solidFill>
                  <a:srgbClr val="C00000"/>
                </a:solidFill>
              </a:rPr>
              <a:t>), </a:t>
            </a:r>
            <a:r>
              <a:rPr lang="ko-KR" altLang="en-US" u="sng" dirty="0">
                <a:solidFill>
                  <a:srgbClr val="C00000"/>
                </a:solidFill>
              </a:rPr>
              <a:t>발표</a:t>
            </a:r>
            <a:r>
              <a:rPr lang="en-US" altLang="ko-KR" u="sng" dirty="0">
                <a:solidFill>
                  <a:srgbClr val="C00000"/>
                </a:solidFill>
              </a:rPr>
              <a:t>(9</a:t>
            </a:r>
            <a:r>
              <a:rPr lang="ko-KR" altLang="en-US" u="sng" dirty="0">
                <a:solidFill>
                  <a:srgbClr val="C00000"/>
                </a:solidFill>
              </a:rPr>
              <a:t>월</a:t>
            </a:r>
            <a:r>
              <a:rPr lang="en-US" altLang="ko-KR" u="sng" dirty="0">
                <a:solidFill>
                  <a:srgbClr val="C00000"/>
                </a:solidFill>
              </a:rPr>
              <a:t>), </a:t>
            </a:r>
            <a:r>
              <a:rPr lang="ko-KR" altLang="en-US" u="sng" dirty="0">
                <a:solidFill>
                  <a:srgbClr val="C00000"/>
                </a:solidFill>
              </a:rPr>
              <a:t>전국 </a:t>
            </a:r>
            <a:r>
              <a:rPr lang="en-US" altLang="ko-KR" u="sng" dirty="0">
                <a:solidFill>
                  <a:srgbClr val="C00000"/>
                </a:solidFill>
              </a:rPr>
              <a:t>229</a:t>
            </a:r>
            <a:r>
              <a:rPr lang="ko-KR" altLang="en-US" u="sng" dirty="0">
                <a:solidFill>
                  <a:srgbClr val="C00000"/>
                </a:solidFill>
              </a:rPr>
              <a:t>개 지자체 모두 참여 </a:t>
            </a:r>
            <a:r>
              <a:rPr lang="en-US" altLang="ko-KR" u="sng" dirty="0">
                <a:solidFill>
                  <a:srgbClr val="C00000"/>
                </a:solidFill>
              </a:rPr>
              <a:t> </a:t>
            </a:r>
            <a:r>
              <a:rPr lang="ko-KR" altLang="en-US" u="sng" dirty="0">
                <a:solidFill>
                  <a:srgbClr val="C00000"/>
                </a:solidFill>
              </a:rPr>
              <a:t> </a:t>
            </a:r>
            <a:endParaRPr lang="en-US" altLang="ko-KR" u="sng" dirty="0">
              <a:solidFill>
                <a:srgbClr val="C00000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4BCE470-185B-6327-3206-53CF1335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677AA337-660F-462D-AF33-BCE484E030F0}" type="slidenum">
              <a:rPr lang="en-US" altLang="en-US"/>
              <a:pPr lvl="0">
                <a:defRPr/>
              </a:pPr>
              <a:t>42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306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03A666-B021-72D3-AEA7-6AAD442DC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통합지원 관련 사업 추진 경과</a:t>
            </a:r>
            <a:r>
              <a:rPr lang="en-US" altLang="ko-KR" dirty="0"/>
              <a:t>: </a:t>
            </a:r>
            <a:r>
              <a:rPr lang="ko-KR" altLang="en-US" dirty="0" err="1"/>
              <a:t>돌봄통합지원법의</a:t>
            </a:r>
            <a:r>
              <a:rPr lang="ko-KR" altLang="en-US" dirty="0"/>
              <a:t> 제정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12D80B-3A3A-7826-A763-A74332AE6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600" dirty="0" err="1"/>
              <a:t>돌봄통합지원법</a:t>
            </a:r>
            <a:r>
              <a:rPr lang="en-US" altLang="ko-KR" sz="1600" dirty="0"/>
              <a:t>(</a:t>
            </a:r>
            <a:r>
              <a:rPr lang="ko-KR" altLang="en-US" sz="1600" dirty="0"/>
              <a:t>법률 제</a:t>
            </a:r>
            <a:r>
              <a:rPr lang="en-US" altLang="ko-KR" sz="1600" dirty="0"/>
              <a:t>20415</a:t>
            </a:r>
            <a:r>
              <a:rPr lang="ko-KR" altLang="en-US" sz="1600" dirty="0"/>
              <a:t>호</a:t>
            </a:r>
            <a:r>
              <a:rPr lang="en-US" altLang="ko-KR" sz="1600" dirty="0"/>
              <a:t>, 2024)</a:t>
            </a:r>
          </a:p>
          <a:p>
            <a:pPr lvl="1">
              <a:lnSpc>
                <a:spcPct val="150000"/>
              </a:lnSpc>
            </a:pPr>
            <a:r>
              <a:rPr lang="en-US" altLang="ko-KR" sz="1200" dirty="0"/>
              <a:t>1</a:t>
            </a:r>
            <a:r>
              <a:rPr lang="ko-KR" altLang="en-US" sz="1200" dirty="0"/>
              <a:t>장 총칙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2</a:t>
            </a:r>
            <a:r>
              <a:rPr lang="ko-KR" altLang="en-US" sz="1200" dirty="0"/>
              <a:t>장 통합지원 기본계획 수립 등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3</a:t>
            </a:r>
            <a:r>
              <a:rPr lang="ko-KR" altLang="en-US" sz="1200" dirty="0"/>
              <a:t>장 통합지원 절차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4</a:t>
            </a:r>
            <a:r>
              <a:rPr lang="ko-KR" altLang="en-US" sz="1200" dirty="0"/>
              <a:t>장 통합지원 정책의 추진 및 지원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5</a:t>
            </a:r>
            <a:r>
              <a:rPr lang="ko-KR" altLang="en-US" sz="1200" dirty="0"/>
              <a:t>장 통합지원 기반 조성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6</a:t>
            </a:r>
            <a:r>
              <a:rPr lang="ko-KR" altLang="en-US" sz="1200" dirty="0"/>
              <a:t>장 </a:t>
            </a:r>
            <a:r>
              <a:rPr lang="ko-KR" altLang="en-US" sz="1200" dirty="0" err="1"/>
              <a:t>보칙</a:t>
            </a:r>
            <a:r>
              <a:rPr lang="en-US" altLang="ko-KR" sz="1200" dirty="0"/>
              <a:t>, </a:t>
            </a:r>
            <a:r>
              <a:rPr lang="ko-KR" altLang="en-US" sz="1200" dirty="0"/>
              <a:t>제</a:t>
            </a:r>
            <a:r>
              <a:rPr lang="en-US" altLang="ko-KR" sz="1200" dirty="0"/>
              <a:t>7</a:t>
            </a:r>
            <a:r>
              <a:rPr lang="ko-KR" altLang="en-US" sz="1200" dirty="0"/>
              <a:t>장 벌칙 등 모두 </a:t>
            </a:r>
            <a:r>
              <a:rPr lang="en-US" altLang="ko-KR" sz="1200" dirty="0"/>
              <a:t>7</a:t>
            </a:r>
            <a:r>
              <a:rPr lang="ko-KR" altLang="en-US" sz="1200" dirty="0"/>
              <a:t>개 장</a:t>
            </a:r>
            <a:r>
              <a:rPr lang="en-US" altLang="ko-KR" sz="1200" dirty="0"/>
              <a:t>, 30</a:t>
            </a:r>
            <a:r>
              <a:rPr lang="ko-KR" altLang="en-US" sz="1200" dirty="0"/>
              <a:t>개 조항</a:t>
            </a:r>
            <a:r>
              <a:rPr lang="en-US" altLang="ko-KR" sz="1200" dirty="0"/>
              <a:t>(</a:t>
            </a:r>
            <a:r>
              <a:rPr lang="ko-KR" altLang="en-US" sz="1200" dirty="0"/>
              <a:t>부칙 제외</a:t>
            </a:r>
            <a:r>
              <a:rPr lang="en-US" altLang="ko-KR" sz="1200" dirty="0"/>
              <a:t>)</a:t>
            </a:r>
            <a:r>
              <a:rPr lang="ko-KR" altLang="en-US" sz="1200" dirty="0"/>
              <a:t>으로 구성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A594B58-F0E7-CBA1-802B-1E40098A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43</a:t>
            </a:fld>
            <a:endParaRPr lang="en-US" altLang="ko-KR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48EB7B8-9236-909A-4E3D-C7CF1E029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317514"/>
            <a:ext cx="8906100" cy="4250331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B9FC059-98E1-D99E-94E4-4D36A0598938}"/>
              </a:ext>
            </a:extLst>
          </p:cNvPr>
          <p:cNvSpPr/>
          <p:nvPr/>
        </p:nvSpPr>
        <p:spPr>
          <a:xfrm>
            <a:off x="1199456" y="6237312"/>
            <a:ext cx="979308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자료</a:t>
            </a:r>
            <a:r>
              <a:rPr lang="en-US" altLang="ko-KR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100" b="0" dirty="0" err="1">
                <a:latin typeface="굴림" panose="020B0600000101010101" pitchFamily="50" charset="-127"/>
                <a:ea typeface="굴림" panose="020B0600000101010101" pitchFamily="50" charset="-127"/>
              </a:rPr>
              <a:t>서동민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. (2025.2). </a:t>
            </a:r>
            <a:r>
              <a:rPr lang="ko-KR" altLang="en-US" sz="1100" b="0" dirty="0" err="1">
                <a:latin typeface="굴림" panose="020B0600000101010101" pitchFamily="50" charset="-127"/>
                <a:ea typeface="굴림" panose="020B0600000101010101" pitchFamily="50" charset="-127"/>
              </a:rPr>
              <a:t>돌봄통합지원법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 도입에 따른 지역사회 </a:t>
            </a:r>
            <a:r>
              <a:rPr lang="ko-KR" altLang="en-US" sz="1100" b="0" dirty="0" err="1">
                <a:latin typeface="굴림" panose="020B0600000101010101" pitchFamily="50" charset="-127"/>
                <a:ea typeface="굴림" panose="020B0600000101010101" pitchFamily="50" charset="-127"/>
              </a:rPr>
              <a:t>통합돌봄의</a:t>
            </a:r>
            <a:r>
              <a:rPr lang="ko-KR" altLang="en-US" sz="1100" b="0" dirty="0">
                <a:latin typeface="굴림" panose="020B0600000101010101" pitchFamily="50" charset="-127"/>
                <a:ea typeface="굴림" panose="020B0600000101010101" pitchFamily="50" charset="-127"/>
              </a:rPr>
              <a:t> 쟁점 및 개선 방향. 한국보건사회연구원. 보건복지포럼. </a:t>
            </a:r>
          </a:p>
        </p:txBody>
      </p:sp>
    </p:spTree>
    <p:extLst>
      <p:ext uri="{BB962C8B-B14F-4D97-AF65-F5344CB8AC3E}">
        <p14:creationId xmlns:p14="http://schemas.microsoft.com/office/powerpoint/2010/main" val="40580333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646999-F6AA-DBE0-C13A-0E13B5470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법의 목적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7B8860-2502-2DB0-B662-3CE4AE66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3" y="1340768"/>
            <a:ext cx="10609180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‘</a:t>
            </a:r>
            <a:r>
              <a:rPr lang="ko-KR" altLang="en-US" dirty="0"/>
              <a:t>목적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조</a:t>
            </a:r>
            <a:r>
              <a:rPr lang="en-US" altLang="ko-KR" dirty="0"/>
              <a:t>)’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목적</a:t>
            </a:r>
            <a:r>
              <a:rPr lang="en-US" altLang="ko-KR" dirty="0"/>
              <a:t>) </a:t>
            </a:r>
            <a:r>
              <a:rPr lang="ko-KR" altLang="en-US" dirty="0"/>
              <a:t>이 법은 노쇠</a:t>
            </a:r>
            <a:r>
              <a:rPr lang="en-US" altLang="ko-KR" dirty="0"/>
              <a:t>, </a:t>
            </a:r>
            <a:r>
              <a:rPr lang="ko-KR" altLang="en-US" dirty="0"/>
              <a:t>장애</a:t>
            </a:r>
            <a:r>
              <a:rPr lang="en-US" altLang="ko-KR" dirty="0"/>
              <a:t>, </a:t>
            </a:r>
            <a:r>
              <a:rPr lang="ko-KR" altLang="en-US" dirty="0"/>
              <a:t>질병</a:t>
            </a:r>
            <a:r>
              <a:rPr lang="en-US" altLang="ko-KR" dirty="0"/>
              <a:t>, </a:t>
            </a:r>
            <a:r>
              <a:rPr lang="ko-KR" altLang="en-US" dirty="0"/>
              <a:t>사고 등으로 일상생활 수행에 어려움을 겪는 사람이 </a:t>
            </a:r>
            <a:r>
              <a:rPr lang="ko-KR" altLang="en-US" b="1" dirty="0"/>
              <a:t>살던 곳에서 계속하여 건강한 생활을 영위</a:t>
            </a:r>
            <a:r>
              <a:rPr lang="ko-KR" altLang="en-US" dirty="0"/>
              <a:t>할 수 있도록 </a:t>
            </a:r>
            <a:r>
              <a:rPr lang="ko-KR" altLang="en-US" dirty="0" err="1"/>
              <a:t>의료ㆍ요양</a:t>
            </a:r>
            <a:r>
              <a:rPr lang="ko-KR" altLang="en-US" dirty="0"/>
              <a:t> 등 돌봄 지원을 </a:t>
            </a:r>
            <a:r>
              <a:rPr lang="ko-KR" altLang="en-US" dirty="0" err="1"/>
              <a:t>통합ㆍ연계하여</a:t>
            </a:r>
            <a:r>
              <a:rPr lang="ko-KR" altLang="en-US" dirty="0"/>
              <a:t> 제공하는 데에 필요한 사항을 규정함으로써 국민의 건강하고 인간다운 생활을 유지하고 증진하는 데에 이바지함을 목적으로 한다</a:t>
            </a:r>
            <a:r>
              <a:rPr lang="en-US" altLang="ko-KR" dirty="0"/>
              <a:t>.</a:t>
            </a:r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논의사항</a:t>
            </a:r>
            <a:endParaRPr lang="en-US" altLang="ko-KR" dirty="0"/>
          </a:p>
          <a:p>
            <a:pPr lvl="1"/>
            <a:r>
              <a:rPr lang="ko-KR" altLang="en-US" dirty="0"/>
              <a:t> ‘노쇠</a:t>
            </a:r>
            <a:r>
              <a:rPr lang="en-US" altLang="ko-KR" dirty="0"/>
              <a:t>, </a:t>
            </a:r>
            <a:r>
              <a:rPr lang="ko-KR" altLang="en-US" dirty="0"/>
              <a:t>장애</a:t>
            </a:r>
            <a:r>
              <a:rPr lang="en-US" altLang="ko-KR" dirty="0"/>
              <a:t>, </a:t>
            </a:r>
            <a:r>
              <a:rPr lang="ko-KR" altLang="en-US" dirty="0"/>
              <a:t>질병</a:t>
            </a:r>
            <a:r>
              <a:rPr lang="en-US" altLang="ko-KR" dirty="0"/>
              <a:t>, </a:t>
            </a:r>
            <a:r>
              <a:rPr lang="ko-KR" altLang="en-US" dirty="0"/>
              <a:t>사고 등으로 일상생활 수행에 어려움을 겪는 </a:t>
            </a:r>
            <a:r>
              <a:rPr lang="ko-KR" altLang="en-US" dirty="0" err="1"/>
              <a:t>사람’이라고</a:t>
            </a:r>
            <a:r>
              <a:rPr lang="ko-KR" altLang="en-US" dirty="0"/>
              <a:t> 명시하고 있는데</a:t>
            </a:r>
            <a:r>
              <a:rPr lang="en-US" altLang="ko-KR" dirty="0"/>
              <a:t>, </a:t>
            </a:r>
            <a:r>
              <a:rPr lang="ko-KR" altLang="en-US" dirty="0"/>
              <a:t>대상자 선정의 기준으로</a:t>
            </a:r>
            <a:r>
              <a:rPr lang="ko-KR" altLang="en-US" u="sng" dirty="0"/>
              <a:t> </a:t>
            </a:r>
            <a:r>
              <a:rPr lang="ko-KR" altLang="en-US" b="1" u="sng" dirty="0">
                <a:solidFill>
                  <a:srgbClr val="8E296C"/>
                </a:solidFill>
              </a:rPr>
              <a:t>원인과 결과를 함께 적용하는 구조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>
              <a:buFont typeface="새굴림" panose="02030600000101010101" pitchFamily="18" charset="-127"/>
              <a:buChar char="⇒"/>
            </a:pPr>
            <a:r>
              <a:rPr lang="en-US" altLang="ko-KR" dirty="0"/>
              <a:t>‘</a:t>
            </a:r>
            <a:r>
              <a:rPr lang="ko-KR" altLang="en-US" dirty="0"/>
              <a:t>살던 곳에서의 계속 </a:t>
            </a:r>
            <a:r>
              <a:rPr lang="ko-KR" altLang="en-US" dirty="0" err="1"/>
              <a:t>거주’는</a:t>
            </a:r>
            <a:r>
              <a:rPr lang="ko-KR" altLang="en-US" dirty="0"/>
              <a:t> </a:t>
            </a:r>
            <a:r>
              <a:rPr lang="en-US" altLang="ko-KR" dirty="0"/>
              <a:t>AIP(aging in place)</a:t>
            </a:r>
            <a:r>
              <a:rPr lang="ko-KR" altLang="en-US" dirty="0"/>
              <a:t>라는 정책 및 실천 원칙</a:t>
            </a:r>
            <a:endParaRPr lang="en-US" altLang="ko-KR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dirty="0"/>
              <a:t>[</a:t>
            </a:r>
            <a:r>
              <a:rPr lang="ko-KR" altLang="en-US" dirty="0"/>
              <a:t>가능한 한</a:t>
            </a:r>
            <a:r>
              <a:rPr lang="en-US" altLang="ko-KR" dirty="0"/>
              <a:t>] </a:t>
            </a:r>
            <a:r>
              <a:rPr lang="ko-KR" altLang="en-US" dirty="0"/>
              <a:t>인생을 마칠 때까지 익숙한 장소</a:t>
            </a:r>
            <a:r>
              <a:rPr lang="en-US" altLang="ko-KR" dirty="0"/>
              <a:t>(</a:t>
            </a:r>
            <a:r>
              <a:rPr lang="ko-KR" altLang="en-US" dirty="0"/>
              <a:t>공동체</a:t>
            </a:r>
            <a:r>
              <a:rPr lang="en-US" altLang="ko-KR" dirty="0"/>
              <a:t>)</a:t>
            </a:r>
            <a:r>
              <a:rPr lang="ko-KR" altLang="en-US" dirty="0"/>
              <a:t>에 남아서 생활하기 </a:t>
            </a:r>
            <a:r>
              <a:rPr lang="en-US" altLang="ko-KR" dirty="0"/>
              <a:t>(Harris, 1988: 18; Frank, 2001</a:t>
            </a:r>
            <a:r>
              <a:rPr lang="ko-KR" altLang="en-US" dirty="0"/>
              <a:t>에서 재인용</a:t>
            </a:r>
            <a:r>
              <a:rPr lang="en-US" altLang="ko-KR" dirty="0"/>
              <a:t>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ko-KR" altLang="en-US" dirty="0"/>
              <a:t>시설보다는 독립성을 지니면서 지역사회 공동체 안에 남아서 생활하기 </a:t>
            </a:r>
            <a:r>
              <a:rPr lang="en-US" altLang="ko-KR" dirty="0"/>
              <a:t>(Davey, et al.,2004 ;)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ko-KR" altLang="en-US" dirty="0"/>
              <a:t>시설에서의 자율권 강화</a:t>
            </a:r>
            <a:r>
              <a:rPr lang="en-US" altLang="ko-KR" dirty="0"/>
              <a:t>(Chapin, et al., 2001) - </a:t>
            </a:r>
            <a:r>
              <a:rPr lang="ko-KR" altLang="en-US" dirty="0"/>
              <a:t>시설에서 자유롭게 거주하기</a:t>
            </a:r>
            <a:r>
              <a:rPr lang="en-US" altLang="ko-KR" dirty="0"/>
              <a:t>, </a:t>
            </a:r>
            <a:r>
              <a:rPr lang="ko-KR" altLang="en-US" dirty="0"/>
              <a:t>최대한 가정과 같은 환경에서 살기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ko-KR" altLang="en-US" dirty="0"/>
              <a:t>집과 지역사회와 같이 애착 및 연결</a:t>
            </a:r>
            <a:r>
              <a:rPr lang="en-US" altLang="ko-KR" dirty="0"/>
              <a:t>, </a:t>
            </a:r>
            <a:r>
              <a:rPr lang="ko-KR" altLang="en-US" dirty="0"/>
              <a:t>안정성과 유사성을 가지는 것</a:t>
            </a:r>
            <a:r>
              <a:rPr lang="en-US" altLang="ko-KR" dirty="0"/>
              <a:t>(Wiles et al., 2011) </a:t>
            </a:r>
          </a:p>
          <a:p>
            <a:pPr lvl="1">
              <a:buFont typeface="새굴림" panose="02030600000101010101" pitchFamily="18" charset="-127"/>
              <a:buChar char="⇒"/>
            </a:pPr>
            <a:r>
              <a:rPr lang="ko-KR" altLang="en-US" dirty="0"/>
              <a:t>노인이 가능한 오랫동안 지역사회에서 독립적 생활을 영위할 수 있어야 하며</a:t>
            </a:r>
            <a:r>
              <a:rPr lang="en-US" altLang="ko-KR" dirty="0"/>
              <a:t>, </a:t>
            </a:r>
            <a:r>
              <a:rPr lang="ko-KR" altLang="en-US" b="1" u="sng" dirty="0"/>
              <a:t>노인에게 집과 지역사회는 단순한 거주지가 아니라 심리적</a:t>
            </a:r>
            <a:r>
              <a:rPr lang="en-US" altLang="ko-KR" b="1" u="sng" dirty="0"/>
              <a:t>, </a:t>
            </a:r>
            <a:r>
              <a:rPr lang="ko-KR" altLang="en-US" b="1" u="sng" dirty="0"/>
              <a:t>사회적 중요성</a:t>
            </a:r>
            <a:r>
              <a:rPr lang="ko-KR" altLang="en-US" dirty="0"/>
              <a:t>을 가짐 </a:t>
            </a:r>
            <a:r>
              <a:rPr lang="en-US" altLang="ko-KR" dirty="0"/>
              <a:t>(UN</a:t>
            </a:r>
            <a:r>
              <a:rPr lang="ko-KR" altLang="en-US" dirty="0"/>
              <a:t>의 비엔나 국제고령화 계획</a:t>
            </a:r>
            <a:r>
              <a:rPr lang="en-US" altLang="ko-KR" dirty="0"/>
              <a:t>, 1982)</a:t>
            </a:r>
          </a:p>
          <a:p>
            <a:pPr lvl="1">
              <a:buFont typeface="새굴림" panose="02030600000101010101" pitchFamily="18" charset="-127"/>
              <a:buChar char="⇒"/>
            </a:pPr>
            <a:r>
              <a:rPr lang="ko-KR" altLang="en-US" b="1" u="sng" dirty="0">
                <a:solidFill>
                  <a:srgbClr val="8E296C"/>
                </a:solidFill>
              </a:rPr>
              <a:t>지역사회와 재가 기반의 지원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지지체계 형성의 중요성 강조</a:t>
            </a:r>
            <a:endParaRPr lang="en-US" altLang="ko-KR" b="1" u="sng" dirty="0">
              <a:solidFill>
                <a:srgbClr val="8E296C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60F0CBC-74C0-2B28-61B3-CA971A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44</a:t>
            </a:fld>
            <a:endParaRPr lang="en-US" altLang="ko-KR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2259AFEF-5C79-9DA9-ED50-03ED11317D9E}"/>
              </a:ext>
            </a:extLst>
          </p:cNvPr>
          <p:cNvCxnSpPr/>
          <p:nvPr/>
        </p:nvCxnSpPr>
        <p:spPr bwMode="auto">
          <a:xfrm>
            <a:off x="695400" y="3068960"/>
            <a:ext cx="110892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772873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5313A-F34C-DA18-7766-113EEC26E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87B72D-6F49-72FB-F1EB-923EA472F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53472E-3EB7-0E3F-A094-052E60366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정의</a:t>
            </a:r>
            <a:r>
              <a:rPr lang="en-US" altLang="ko-KR" dirty="0"/>
              <a:t>)</a:t>
            </a:r>
          </a:p>
          <a:p>
            <a:pPr lvl="1"/>
            <a:r>
              <a:rPr lang="en-US" altLang="ko-KR" dirty="0"/>
              <a:t>1. “</a:t>
            </a:r>
            <a:r>
              <a:rPr lang="ko-KR" altLang="en-US" b="1" dirty="0" err="1">
                <a:solidFill>
                  <a:srgbClr val="8E296C"/>
                </a:solidFill>
              </a:rPr>
              <a:t>통합지원</a:t>
            </a:r>
            <a:r>
              <a:rPr lang="ko-KR" altLang="en-US" dirty="0" err="1"/>
              <a:t>”이란</a:t>
            </a:r>
            <a:r>
              <a:rPr lang="ko-KR" altLang="en-US" dirty="0"/>
              <a:t> 제</a:t>
            </a:r>
            <a:r>
              <a:rPr lang="en-US" altLang="ko-KR" dirty="0"/>
              <a:t>2</a:t>
            </a:r>
            <a:r>
              <a:rPr lang="ko-KR" altLang="en-US" dirty="0"/>
              <a:t>호에 따른 통합지원 대상자에게 이 법에 따라 국가와 지방자치단체의 장이 보건의료</a:t>
            </a:r>
            <a:r>
              <a:rPr lang="en-US" altLang="ko-KR" dirty="0"/>
              <a:t>, </a:t>
            </a:r>
            <a:r>
              <a:rPr lang="ko-KR" altLang="en-US" dirty="0"/>
              <a:t>건강관리</a:t>
            </a:r>
            <a:r>
              <a:rPr lang="en-US" altLang="ko-KR" dirty="0"/>
              <a:t>, </a:t>
            </a:r>
            <a:r>
              <a:rPr lang="ko-KR" altLang="en-US" dirty="0"/>
              <a:t>장기요양</a:t>
            </a:r>
            <a:r>
              <a:rPr lang="en-US" altLang="ko-KR" dirty="0"/>
              <a:t>, </a:t>
            </a:r>
            <a:r>
              <a:rPr lang="ko-KR" altLang="en-US" dirty="0" err="1"/>
              <a:t>일상생활돌봄</a:t>
            </a:r>
            <a:r>
              <a:rPr lang="en-US" altLang="ko-KR" dirty="0"/>
              <a:t>, </a:t>
            </a:r>
            <a:r>
              <a:rPr lang="ko-KR" altLang="en-US" dirty="0"/>
              <a:t>주거</a:t>
            </a:r>
            <a:r>
              <a:rPr lang="en-US" altLang="ko-KR" dirty="0"/>
              <a:t>, </a:t>
            </a:r>
            <a:r>
              <a:rPr lang="ko-KR" altLang="en-US" dirty="0"/>
              <a:t>그 밖에 대통령령으로 정하는 분야의 서비스 등</a:t>
            </a:r>
            <a:r>
              <a:rPr lang="en-US" altLang="ko-KR" dirty="0"/>
              <a:t>(</a:t>
            </a:r>
            <a:r>
              <a:rPr lang="ko-KR" altLang="en-US" dirty="0"/>
              <a:t>이하 “</a:t>
            </a:r>
            <a:r>
              <a:rPr lang="ko-KR" altLang="en-US" dirty="0" err="1"/>
              <a:t>보건의료등”이라</a:t>
            </a:r>
            <a:r>
              <a:rPr lang="ko-KR" altLang="en-US" dirty="0"/>
              <a:t> 한다</a:t>
            </a:r>
            <a:r>
              <a:rPr lang="en-US" altLang="ko-KR" dirty="0"/>
              <a:t>)</a:t>
            </a:r>
            <a:r>
              <a:rPr lang="ko-KR" altLang="en-US" dirty="0"/>
              <a:t>을 직접 또는 연계하여 통합적으로 제공하는 것을 말한다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2. “</a:t>
            </a:r>
            <a:r>
              <a:rPr lang="ko-KR" altLang="en-US" b="1" dirty="0">
                <a:solidFill>
                  <a:srgbClr val="8E296C"/>
                </a:solidFill>
              </a:rPr>
              <a:t>통합지원 </a:t>
            </a:r>
            <a:r>
              <a:rPr lang="ko-KR" altLang="en-US" b="1" dirty="0" err="1">
                <a:solidFill>
                  <a:srgbClr val="8E296C"/>
                </a:solidFill>
              </a:rPr>
              <a:t>대상자</a:t>
            </a:r>
            <a:r>
              <a:rPr lang="ko-KR" altLang="en-US" dirty="0" err="1"/>
              <a:t>”란</a:t>
            </a:r>
            <a:r>
              <a:rPr lang="ko-KR" altLang="en-US" dirty="0"/>
              <a:t> 노쇠</a:t>
            </a:r>
            <a:r>
              <a:rPr lang="en-US" altLang="ko-KR" dirty="0"/>
              <a:t>, </a:t>
            </a:r>
            <a:r>
              <a:rPr lang="ko-KR" altLang="en-US" dirty="0"/>
              <a:t>장애</a:t>
            </a:r>
            <a:r>
              <a:rPr lang="en-US" altLang="ko-KR" dirty="0"/>
              <a:t>, </a:t>
            </a:r>
            <a:r>
              <a:rPr lang="ko-KR" altLang="en-US" dirty="0"/>
              <a:t>질병</a:t>
            </a:r>
            <a:r>
              <a:rPr lang="en-US" altLang="ko-KR" dirty="0"/>
              <a:t>, </a:t>
            </a:r>
            <a:r>
              <a:rPr lang="ko-KR" altLang="en-US" dirty="0"/>
              <a:t>사고 등</a:t>
            </a:r>
            <a:r>
              <a:rPr lang="en-US" altLang="ko-KR" dirty="0"/>
              <a:t>(</a:t>
            </a:r>
            <a:r>
              <a:rPr lang="ko-KR" altLang="en-US" dirty="0"/>
              <a:t>이하 “</a:t>
            </a:r>
            <a:r>
              <a:rPr lang="ko-KR" altLang="en-US" dirty="0" err="1"/>
              <a:t>노쇠등”이라</a:t>
            </a:r>
            <a:r>
              <a:rPr lang="ko-KR" altLang="en-US" dirty="0"/>
              <a:t> 한다</a:t>
            </a:r>
            <a:r>
              <a:rPr lang="en-US" altLang="ko-KR" dirty="0"/>
              <a:t>)</a:t>
            </a:r>
            <a:r>
              <a:rPr lang="ko-KR" altLang="en-US" dirty="0"/>
              <a:t>으로 일상생활 유지에 어려움이 있어 복합적인 지원을 필요로 하는 노인</a:t>
            </a:r>
            <a:r>
              <a:rPr lang="en-US" altLang="ko-KR" dirty="0"/>
              <a:t>, </a:t>
            </a:r>
            <a:r>
              <a:rPr lang="ko-KR" altLang="en-US" dirty="0"/>
              <a:t>장애인 등으로서 대통령령으로 정하는 사람을 말한다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3. “</a:t>
            </a:r>
            <a:r>
              <a:rPr lang="ko-KR" altLang="en-US" b="1" dirty="0">
                <a:solidFill>
                  <a:srgbClr val="8E296C"/>
                </a:solidFill>
              </a:rPr>
              <a:t>통합지원 </a:t>
            </a:r>
            <a:r>
              <a:rPr lang="ko-KR" altLang="en-US" b="1" dirty="0" err="1">
                <a:solidFill>
                  <a:srgbClr val="8E296C"/>
                </a:solidFill>
              </a:rPr>
              <a:t>관련기관</a:t>
            </a:r>
            <a:r>
              <a:rPr lang="ko-KR" altLang="en-US" dirty="0" err="1"/>
              <a:t>”이란</a:t>
            </a:r>
            <a:r>
              <a:rPr lang="ko-KR" altLang="en-US" dirty="0"/>
              <a:t> 통합지원 대상자에게 제</a:t>
            </a:r>
            <a:r>
              <a:rPr lang="en-US" altLang="ko-KR" dirty="0"/>
              <a:t>15</a:t>
            </a:r>
            <a:r>
              <a:rPr lang="ko-KR" altLang="en-US" dirty="0"/>
              <a:t>조부터 제</a:t>
            </a:r>
            <a:r>
              <a:rPr lang="en-US" altLang="ko-KR" dirty="0"/>
              <a:t>19</a:t>
            </a:r>
            <a:r>
              <a:rPr lang="ko-KR" altLang="en-US" dirty="0"/>
              <a:t>조까지의 통합지원 서비스를 제공하는 </a:t>
            </a:r>
            <a:r>
              <a:rPr lang="ko-KR" altLang="en-US" dirty="0" err="1"/>
              <a:t>개인ㆍ법인ㆍ기관ㆍ단체</a:t>
            </a:r>
            <a:r>
              <a:rPr lang="en-US" altLang="ko-KR" dirty="0"/>
              <a:t>, </a:t>
            </a:r>
            <a:r>
              <a:rPr lang="ko-KR" altLang="en-US" dirty="0"/>
              <a:t>그 밖에 대통령령으로 정하는 자를 말한다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제</a:t>
            </a:r>
            <a:r>
              <a:rPr lang="en-US" altLang="ko-KR" dirty="0"/>
              <a:t>3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다른 법률과의 관계</a:t>
            </a:r>
            <a:r>
              <a:rPr lang="en-US" altLang="ko-KR" dirty="0"/>
              <a:t>) </a:t>
            </a:r>
            <a:r>
              <a:rPr lang="ko-KR" altLang="en-US" dirty="0"/>
              <a:t>통합지원에 관하여 이 법에서 정한 사항에 대하여는 다른 법률에 우선하여 이 법을 적용한다</a:t>
            </a:r>
            <a:r>
              <a:rPr lang="en-US" altLang="ko-KR" dirty="0"/>
              <a:t>. </a:t>
            </a:r>
          </a:p>
          <a:p>
            <a:pPr lvl="1"/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논의사항</a:t>
            </a:r>
            <a:r>
              <a:rPr lang="en-US" altLang="ko-KR" dirty="0"/>
              <a:t>(</a:t>
            </a:r>
            <a:r>
              <a:rPr lang="ko-KR" altLang="en-US" dirty="0"/>
              <a:t>통합과 지원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통합지원의 주체와 범주</a:t>
            </a:r>
            <a:r>
              <a:rPr lang="en-US" altLang="ko-KR" u="sng" dirty="0"/>
              <a:t>, </a:t>
            </a:r>
            <a:r>
              <a:rPr lang="ko-KR" altLang="en-US" u="sng" dirty="0"/>
              <a:t>대상자의 범위</a:t>
            </a:r>
            <a:r>
              <a:rPr lang="en-US" altLang="ko-KR" u="sng" dirty="0"/>
              <a:t>, </a:t>
            </a:r>
            <a:r>
              <a:rPr lang="ko-KR" altLang="en-US" u="sng" dirty="0"/>
              <a:t>관련 기관의 성격과 같은 중요 사항을 규정</a:t>
            </a:r>
            <a:endParaRPr lang="en-US" altLang="ko-KR" u="sng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대상자로 노인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장애인 구체화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시행령 및 시행규칙에 세부적인 사항 규정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(65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세 이상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심한 장애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통합과 종합의 개념 구분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통합</a:t>
            </a:r>
            <a:r>
              <a:rPr lang="en-US" altLang="ko-KR" dirty="0"/>
              <a:t>(integration)</a:t>
            </a:r>
            <a:r>
              <a:rPr lang="ko-KR" altLang="en-US" dirty="0"/>
              <a:t>은 다수의 개별적 서비스를 </a:t>
            </a:r>
            <a:r>
              <a:rPr lang="ko-KR" altLang="en-US" dirty="0" err="1"/>
              <a:t>패키지화하는</a:t>
            </a:r>
            <a:r>
              <a:rPr lang="ko-KR" altLang="en-US" dirty="0"/>
              <a:t> ‘복합 또는 종합</a:t>
            </a:r>
            <a:r>
              <a:rPr lang="en-US" altLang="ko-KR" dirty="0"/>
              <a:t>(complex)’</a:t>
            </a:r>
            <a:r>
              <a:rPr lang="ko-KR" altLang="en-US" dirty="0"/>
              <a:t>의 개념을 넘어</a:t>
            </a:r>
            <a:r>
              <a:rPr lang="en-US" altLang="ko-KR" dirty="0"/>
              <a:t>, </a:t>
            </a:r>
            <a:r>
              <a:rPr lang="ko-KR" altLang="en-US" u="sng" dirty="0"/>
              <a:t>이용자를 중심</a:t>
            </a:r>
            <a:r>
              <a:rPr lang="en-US" altLang="ko-KR" u="sng" dirty="0"/>
              <a:t>(user-centered)</a:t>
            </a:r>
            <a:r>
              <a:rPr lang="ko-KR" altLang="en-US" u="sng" dirty="0"/>
              <a:t>으로 </a:t>
            </a:r>
            <a:r>
              <a:rPr lang="ko-KR" altLang="en-US" dirty="0"/>
              <a:t>보건과 복지 등 다양한 서비스를 개인의 필요도 또는 욕구</a:t>
            </a:r>
            <a:r>
              <a:rPr lang="en-US" altLang="ko-KR" dirty="0"/>
              <a:t>(needs)</a:t>
            </a:r>
            <a:r>
              <a:rPr lang="ko-KR" altLang="en-US" dirty="0"/>
              <a:t>에 기반하여 연속적으로 제공할 수 있는 상태를 의미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9B3C995-6BA0-D63D-807C-27C0969CA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45</a:t>
            </a:fld>
            <a:endParaRPr lang="en-US" altLang="ko-KR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AEB82730-8831-922B-F7B6-70B43A0B4BD9}"/>
              </a:ext>
            </a:extLst>
          </p:cNvPr>
          <p:cNvCxnSpPr/>
          <p:nvPr/>
        </p:nvCxnSpPr>
        <p:spPr bwMode="auto">
          <a:xfrm>
            <a:off x="695400" y="3645024"/>
            <a:ext cx="110892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453463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3BC2E-6D5C-23A0-702E-0F65C3094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1D77B4-4827-3178-E3C8-3D4D38575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돌봄통합지원법의</a:t>
            </a:r>
            <a:r>
              <a:rPr lang="ko-KR" altLang="en-US" dirty="0"/>
              <a:t> 기본 구조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9AC4D51-60B5-EB6C-6ED5-3A657E35F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207679"/>
            <a:ext cx="10670976" cy="4988024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ko-KR" altLang="en-US" dirty="0"/>
              <a:t>논의사항</a:t>
            </a:r>
            <a:r>
              <a:rPr lang="en-US" altLang="ko-KR" dirty="0"/>
              <a:t>: ‘</a:t>
            </a:r>
            <a:r>
              <a:rPr lang="ko-KR" altLang="en-US" dirty="0" err="1"/>
              <a:t>돌봄통합지원법이</a:t>
            </a:r>
            <a:r>
              <a:rPr lang="ko-KR" altLang="en-US" dirty="0"/>
              <a:t> 타 법령과의 관계에서 가지는 위치</a:t>
            </a:r>
            <a:r>
              <a:rPr lang="en-US" altLang="ko-KR" dirty="0"/>
              <a:t>’</a:t>
            </a:r>
            <a:r>
              <a:rPr lang="ko-KR" altLang="en-US" dirty="0"/>
              <a:t>에 주목 </a:t>
            </a:r>
            <a:endParaRPr lang="en-US" altLang="ko-KR" dirty="0"/>
          </a:p>
          <a:p>
            <a:pPr lvl="1">
              <a:lnSpc>
                <a:spcPct val="250000"/>
              </a:lnSpc>
            </a:pPr>
            <a:r>
              <a:rPr lang="ko-KR" altLang="en-US" dirty="0"/>
              <a:t>법 제</a:t>
            </a:r>
            <a:r>
              <a:rPr lang="en-US" altLang="ko-KR" dirty="0"/>
              <a:t>3</a:t>
            </a:r>
            <a:r>
              <a:rPr lang="ko-KR" altLang="en-US" dirty="0"/>
              <a:t>조 ‘다른 법률과의 </a:t>
            </a:r>
            <a:r>
              <a:rPr lang="ko-KR" altLang="en-US" dirty="0" err="1"/>
              <a:t>관계’에서</a:t>
            </a:r>
            <a:r>
              <a:rPr lang="en-US" altLang="ko-KR" dirty="0"/>
              <a:t>, </a:t>
            </a:r>
            <a:r>
              <a:rPr lang="en-US" altLang="ko-KR" b="1" dirty="0">
                <a:solidFill>
                  <a:srgbClr val="8E296C"/>
                </a:solidFill>
              </a:rPr>
              <a:t>“</a:t>
            </a:r>
            <a:r>
              <a:rPr lang="ko-KR" altLang="en-US" b="1" dirty="0">
                <a:solidFill>
                  <a:srgbClr val="8E296C"/>
                </a:solidFill>
              </a:rPr>
              <a:t>통합지원에 관하여 이 법에서 정한 사항에 대하여는 다른 법률에 우선하여 이 법을 </a:t>
            </a:r>
            <a:r>
              <a:rPr lang="ko-KR" altLang="en-US" b="1" dirty="0" err="1">
                <a:solidFill>
                  <a:srgbClr val="8E296C"/>
                </a:solidFill>
              </a:rPr>
              <a:t>적용한다”</a:t>
            </a:r>
            <a:r>
              <a:rPr lang="ko-KR" altLang="en-US" dirty="0" err="1"/>
              <a:t>고</a:t>
            </a:r>
            <a:r>
              <a:rPr lang="ko-KR" altLang="en-US" dirty="0"/>
              <a:t> 명시함으로써</a:t>
            </a:r>
            <a:r>
              <a:rPr lang="en-US" altLang="ko-KR" dirty="0"/>
              <a:t>, </a:t>
            </a:r>
            <a:r>
              <a:rPr lang="ko-KR" altLang="en-US" dirty="0"/>
              <a:t>법률이 상충되는 경우의 우선 적용을 원칙으로 규정</a:t>
            </a:r>
            <a:endParaRPr lang="en-US" altLang="ko-KR" dirty="0"/>
          </a:p>
          <a:p>
            <a:pPr lvl="1">
              <a:lnSpc>
                <a:spcPct val="250000"/>
              </a:lnSpc>
              <a:buFont typeface="새굴림" panose="02030600000101010101" pitchFamily="18" charset="-127"/>
              <a:buChar char="⇒"/>
            </a:pPr>
            <a:r>
              <a:rPr lang="ko-KR" altLang="en-US" dirty="0" err="1"/>
              <a:t>상위법</a:t>
            </a:r>
            <a:r>
              <a:rPr lang="en-US" altLang="ko-KR" dirty="0"/>
              <a:t>, </a:t>
            </a:r>
            <a:r>
              <a:rPr lang="ko-KR" altLang="en-US" dirty="0"/>
              <a:t>특별법</a:t>
            </a:r>
            <a:r>
              <a:rPr lang="en-US" altLang="ko-KR" dirty="0"/>
              <a:t>, </a:t>
            </a:r>
            <a:r>
              <a:rPr lang="ko-KR" altLang="en-US" dirty="0"/>
              <a:t>신법을 우선하는 원칙이 있음에도</a:t>
            </a:r>
            <a:r>
              <a:rPr lang="en-US" altLang="ko-KR" dirty="0"/>
              <a:t>, </a:t>
            </a:r>
            <a:r>
              <a:rPr lang="ko-KR" altLang="en-US" dirty="0"/>
              <a:t>이를 별도의 조항으로 분리하여 규정</a:t>
            </a:r>
            <a:r>
              <a:rPr lang="en-US" altLang="ko-KR" dirty="0"/>
              <a:t>, </a:t>
            </a:r>
            <a:r>
              <a:rPr lang="ko-KR" altLang="en-US" dirty="0"/>
              <a:t>바꾸어 말하면 그만큼 </a:t>
            </a:r>
            <a:r>
              <a:rPr lang="ko-KR" altLang="en-US" dirty="0" err="1"/>
              <a:t>돌봄통합지원법과</a:t>
            </a:r>
            <a:r>
              <a:rPr lang="ko-KR" altLang="en-US" dirty="0"/>
              <a:t> 관련된 법률이 많으며</a:t>
            </a:r>
            <a:r>
              <a:rPr lang="en-US" altLang="ko-KR" dirty="0"/>
              <a:t>, </a:t>
            </a:r>
            <a:r>
              <a:rPr lang="ko-KR" altLang="en-US" dirty="0"/>
              <a:t>향후 관련 법률에서 규정한 개별 사항과 쟁점이 발생할 가능성도 높다는 의미</a:t>
            </a:r>
            <a:endParaRPr lang="en-US" altLang="ko-KR" dirty="0"/>
          </a:p>
          <a:p>
            <a:pPr lvl="1">
              <a:lnSpc>
                <a:spcPct val="250000"/>
              </a:lnSpc>
              <a:buFont typeface="새굴림" panose="02030600000101010101" pitchFamily="18" charset="-127"/>
              <a:buChar char="⇒"/>
            </a:pPr>
            <a:r>
              <a:rPr lang="ko-KR" altLang="en-US" b="1" u="sng" dirty="0">
                <a:solidFill>
                  <a:srgbClr val="8E296C"/>
                </a:solidFill>
              </a:rPr>
              <a:t>관련법</a:t>
            </a:r>
            <a:r>
              <a:rPr lang="en-US" altLang="ko-KR" b="1" u="sng" dirty="0">
                <a:solidFill>
                  <a:srgbClr val="8E296C"/>
                </a:solidFill>
              </a:rPr>
              <a:t>(</a:t>
            </a:r>
            <a:r>
              <a:rPr lang="ko-KR" altLang="en-US" b="1" u="sng" dirty="0">
                <a:solidFill>
                  <a:srgbClr val="8E296C"/>
                </a:solidFill>
              </a:rPr>
              <a:t>정부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지자체</a:t>
            </a:r>
            <a:r>
              <a:rPr lang="en-US" altLang="ko-KR" b="1" u="sng" dirty="0">
                <a:solidFill>
                  <a:srgbClr val="8E296C"/>
                </a:solidFill>
              </a:rPr>
              <a:t>)</a:t>
            </a:r>
            <a:r>
              <a:rPr lang="ko-KR" altLang="en-US" b="1" u="sng" dirty="0">
                <a:solidFill>
                  <a:srgbClr val="8E296C"/>
                </a:solidFill>
              </a:rPr>
              <a:t>에서 </a:t>
            </a:r>
            <a:r>
              <a:rPr lang="en-US" altLang="ko-KR" b="1" u="sng" dirty="0">
                <a:solidFill>
                  <a:srgbClr val="8E296C"/>
                </a:solidFill>
              </a:rPr>
              <a:t>‘</a:t>
            </a:r>
            <a:r>
              <a:rPr lang="ko-KR" altLang="en-US" b="1" u="sng" dirty="0">
                <a:solidFill>
                  <a:srgbClr val="8E296C"/>
                </a:solidFill>
              </a:rPr>
              <a:t>통합지원과 관련한 사항</a:t>
            </a:r>
            <a:r>
              <a:rPr lang="en-US" altLang="ko-KR" b="1" u="sng" dirty="0">
                <a:solidFill>
                  <a:srgbClr val="8E296C"/>
                </a:solidFill>
              </a:rPr>
              <a:t>’</a:t>
            </a:r>
            <a:r>
              <a:rPr lang="ko-KR" altLang="en-US" b="1" u="sng" dirty="0">
                <a:solidFill>
                  <a:srgbClr val="8E296C"/>
                </a:solidFill>
              </a:rPr>
              <a:t>에 대한 검토 필요</a:t>
            </a:r>
            <a:r>
              <a:rPr lang="en-US" altLang="ko-KR" b="1" u="sng" dirty="0">
                <a:solidFill>
                  <a:srgbClr val="8E296C"/>
                </a:solidFill>
              </a:rPr>
              <a:t>(</a:t>
            </a:r>
            <a:r>
              <a:rPr lang="ko-KR" altLang="en-US" b="1" u="sng" dirty="0">
                <a:solidFill>
                  <a:srgbClr val="8E296C"/>
                </a:solidFill>
              </a:rPr>
              <a:t>예</a:t>
            </a:r>
            <a:r>
              <a:rPr lang="en-US" altLang="ko-KR" b="1" u="sng" dirty="0">
                <a:solidFill>
                  <a:srgbClr val="8E296C"/>
                </a:solidFill>
              </a:rPr>
              <a:t>. </a:t>
            </a:r>
            <a:r>
              <a:rPr lang="ko-KR" altLang="en-US" b="1" u="sng" dirty="0">
                <a:solidFill>
                  <a:srgbClr val="8E296C"/>
                </a:solidFill>
              </a:rPr>
              <a:t>대상자의 자격 및 요건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사업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절차 등</a:t>
            </a:r>
            <a:r>
              <a:rPr lang="en-US" altLang="ko-KR" b="1" u="sng" dirty="0">
                <a:solidFill>
                  <a:srgbClr val="8E296C"/>
                </a:solidFill>
              </a:rPr>
              <a:t>)</a:t>
            </a:r>
          </a:p>
          <a:p>
            <a:pPr lvl="1">
              <a:lnSpc>
                <a:spcPct val="250000"/>
              </a:lnSpc>
            </a:pP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886E87F-E212-9965-4161-CF6937DC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473694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C5CE56-8830-05FF-BAAF-AADFF73AD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57FE31-6868-39CC-D92A-AA7A2D4D3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000" dirty="0"/>
              <a:t>논의사항</a:t>
            </a:r>
            <a:r>
              <a:rPr lang="en-US" altLang="ko-KR" sz="2000" dirty="0"/>
              <a:t>(</a:t>
            </a:r>
            <a:r>
              <a:rPr lang="ko-KR" altLang="en-US" sz="2000" dirty="0"/>
              <a:t>통합지원대상자</a:t>
            </a:r>
            <a:r>
              <a:rPr lang="en-US" altLang="ko-KR" sz="2000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/>
              <a:t>‘</a:t>
            </a:r>
            <a:r>
              <a:rPr lang="ko-KR" altLang="en-US" sz="1600" dirty="0" err="1"/>
              <a:t>통합지원대상자’에</a:t>
            </a:r>
            <a:r>
              <a:rPr lang="ko-KR" altLang="en-US" sz="1600" dirty="0"/>
              <a:t> 대해서는 법의 목적에서도 명시하고 있듯이</a:t>
            </a:r>
            <a:r>
              <a:rPr lang="en-US" altLang="ko-KR" sz="1600" dirty="0"/>
              <a:t>, </a:t>
            </a:r>
            <a:r>
              <a:rPr lang="ko-KR" altLang="en-US" sz="1600" dirty="0"/>
              <a:t>노쇠</a:t>
            </a:r>
            <a:r>
              <a:rPr lang="en-US" altLang="ko-KR" sz="1600" dirty="0"/>
              <a:t>, </a:t>
            </a:r>
            <a:r>
              <a:rPr lang="ko-KR" altLang="en-US" sz="1600" dirty="0"/>
              <a:t>장애</a:t>
            </a:r>
            <a:r>
              <a:rPr lang="en-US" altLang="ko-KR" sz="1600" dirty="0"/>
              <a:t>, </a:t>
            </a:r>
            <a:r>
              <a:rPr lang="ko-KR" altLang="en-US" sz="1600" dirty="0"/>
              <a:t>질병</a:t>
            </a:r>
            <a:r>
              <a:rPr lang="en-US" altLang="ko-KR" sz="1600" dirty="0"/>
              <a:t>, </a:t>
            </a:r>
            <a:r>
              <a:rPr lang="ko-KR" altLang="en-US" sz="1600" dirty="0"/>
              <a:t>사고 등이라는 원인과 일상생활 유지 어려움이라는 결과와 함께</a:t>
            </a:r>
            <a:r>
              <a:rPr lang="en-US" altLang="ko-KR" sz="1600" dirty="0"/>
              <a:t>, </a:t>
            </a:r>
            <a:r>
              <a:rPr lang="ko-KR" altLang="en-US" sz="1600" dirty="0"/>
              <a:t>노인</a:t>
            </a:r>
            <a:r>
              <a:rPr lang="en-US" altLang="ko-KR" sz="1600" dirty="0"/>
              <a:t>, </a:t>
            </a:r>
            <a:r>
              <a:rPr lang="ko-KR" altLang="en-US" sz="1600" dirty="0"/>
              <a:t>장애인 등으로 구체화</a:t>
            </a:r>
            <a:endParaRPr lang="en-US" altLang="ko-KR" sz="1600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dirty="0"/>
              <a:t>이 부분은 대상자의 성격 만이 아니라</a:t>
            </a:r>
            <a:r>
              <a:rPr lang="en-US" altLang="ko-KR" sz="1600" dirty="0"/>
              <a:t>, </a:t>
            </a:r>
            <a:r>
              <a:rPr lang="ko-KR" altLang="en-US" sz="1600" dirty="0"/>
              <a:t>이후의 </a:t>
            </a:r>
            <a:r>
              <a:rPr lang="ko-KR" altLang="en-US" sz="1600" b="1" dirty="0">
                <a:solidFill>
                  <a:srgbClr val="8E296C"/>
                </a:solidFill>
              </a:rPr>
              <a:t>관련 기관의 범위나 서비스 내용</a:t>
            </a:r>
            <a:r>
              <a:rPr lang="en-US" altLang="ko-KR" sz="1600" b="1" dirty="0">
                <a:solidFill>
                  <a:srgbClr val="8E296C"/>
                </a:solidFill>
              </a:rPr>
              <a:t>, </a:t>
            </a:r>
            <a:r>
              <a:rPr lang="ko-KR" altLang="en-US" sz="1600" b="1" dirty="0">
                <a:solidFill>
                  <a:srgbClr val="8E296C"/>
                </a:solidFill>
              </a:rPr>
              <a:t>절차의 규정에 직접적인 영향을 미치는 부분</a:t>
            </a:r>
            <a:endParaRPr lang="en-US" altLang="ko-KR" sz="1600" b="1" dirty="0">
              <a:solidFill>
                <a:srgbClr val="8E296C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dirty="0"/>
              <a:t>그 밖의 자</a:t>
            </a:r>
            <a:r>
              <a:rPr lang="en-US" altLang="ko-KR" sz="1600" dirty="0"/>
              <a:t>, </a:t>
            </a:r>
            <a:r>
              <a:rPr lang="ko-KR" altLang="en-US" sz="1600" dirty="0"/>
              <a:t>예를 들어 아동이나 청소년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중장년은</a:t>
            </a:r>
            <a:r>
              <a:rPr lang="ko-KR" altLang="en-US" sz="1600" dirty="0"/>
              <a:t> 제외된다는 의미로 현장에서는 받아들여질 수도 있는 만큼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통합돌봄</a:t>
            </a:r>
            <a:r>
              <a:rPr lang="ko-KR" altLang="en-US" sz="1600" dirty="0"/>
              <a:t> 선도사업이나 통합지원 시범사업에 참여하고 있는 지자체에 따라 대상자의 범위나 기준에 차이가 있는 만큼</a:t>
            </a:r>
            <a:r>
              <a:rPr lang="en-US" altLang="ko-KR" sz="1600" dirty="0"/>
              <a:t>, </a:t>
            </a:r>
            <a:r>
              <a:rPr lang="ko-KR" altLang="en-US" sz="1600" dirty="0"/>
              <a:t>현장의 혼선이 없도록 본 사업 시행 전에 구체적인 기준을 제시해줄 수 있어야 함 </a:t>
            </a:r>
            <a:endParaRPr lang="en-US" altLang="ko-KR" sz="1600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endParaRPr lang="en-US" altLang="ko-KR" sz="1600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돌봄이 필요한 대상자의 규모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특성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문제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욕구 등 현황을 충분히 파악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사업계획과 연결성 강화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지자체에서 대상자의 범위를 어디까지로 설정할 것인가에 대한 문제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관련 기관 및 단체와의 협의 중요</a:t>
            </a:r>
            <a:r>
              <a:rPr lang="en-US" altLang="ko-KR" sz="1600" b="1" u="sng" dirty="0">
                <a:solidFill>
                  <a:srgbClr val="0070C0"/>
                </a:solidFill>
              </a:rPr>
              <a:t>(</a:t>
            </a:r>
            <a:r>
              <a:rPr lang="ko-KR" altLang="en-US" sz="1600" b="1" u="sng" dirty="0">
                <a:solidFill>
                  <a:srgbClr val="0070C0"/>
                </a:solidFill>
              </a:rPr>
              <a:t>포함 여부가 아닌 시기의 문제라고 판단</a:t>
            </a:r>
            <a:r>
              <a:rPr lang="en-US" altLang="ko-KR" sz="1600" b="1" u="sng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E3FA84-4BE7-DA37-927B-CBA3FF095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47</a:t>
            </a:fld>
            <a:endParaRPr lang="en-US" altLang="ko-KR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911424" y="4725144"/>
            <a:ext cx="10801200" cy="173598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701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DFC857-BC93-4440-2462-D3F83A36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155A49F-D0FE-172A-C203-0DC2E0B88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0825203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2000" dirty="0"/>
              <a:t>논의사항</a:t>
            </a:r>
            <a:r>
              <a:rPr lang="en-US" altLang="ko-KR" sz="2000" dirty="0"/>
              <a:t>(</a:t>
            </a:r>
            <a:r>
              <a:rPr lang="ko-KR" altLang="en-US" sz="2000" dirty="0"/>
              <a:t>통합지원 관련기관</a:t>
            </a:r>
            <a:r>
              <a:rPr lang="en-US" altLang="ko-KR" sz="2000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600" b="1" u="sng" dirty="0">
                <a:solidFill>
                  <a:srgbClr val="C00000"/>
                </a:solidFill>
              </a:rPr>
              <a:t>‘통합지원 </a:t>
            </a:r>
            <a:r>
              <a:rPr lang="ko-KR" altLang="en-US" sz="1600" b="1" u="sng" dirty="0" err="1">
                <a:solidFill>
                  <a:srgbClr val="C00000"/>
                </a:solidFill>
              </a:rPr>
              <a:t>관련기관’은</a:t>
            </a:r>
            <a:r>
              <a:rPr lang="ko-KR" altLang="en-US" sz="1600" b="1" u="sng" dirty="0">
                <a:solidFill>
                  <a:srgbClr val="C00000"/>
                </a:solidFill>
              </a:rPr>
              <a:t> 제공기관이나 관련 단체의 입장에서 가장 민감한 부분</a:t>
            </a:r>
            <a:endParaRPr lang="en-US" altLang="ko-KR" sz="1600" b="1" u="sng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법에서는 통합지원 관련기관을 통합지원 서비스에 대한 규정과 설립주체를 기준으로 제시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r>
              <a:rPr lang="ko-KR" altLang="en-US" sz="1600" dirty="0"/>
              <a:t>통합지원 서비스는 </a:t>
            </a:r>
            <a:r>
              <a:rPr lang="ko-KR" altLang="en-US" sz="1600" b="1" dirty="0">
                <a:solidFill>
                  <a:srgbClr val="8E296C"/>
                </a:solidFill>
              </a:rPr>
              <a:t>보건의료</a:t>
            </a:r>
            <a:r>
              <a:rPr lang="en-US" altLang="ko-KR" sz="1600" b="1" dirty="0">
                <a:solidFill>
                  <a:srgbClr val="8E296C"/>
                </a:solidFill>
              </a:rPr>
              <a:t>, </a:t>
            </a:r>
            <a:r>
              <a:rPr lang="ko-KR" altLang="en-US" sz="1600" b="1" dirty="0">
                <a:solidFill>
                  <a:srgbClr val="8E296C"/>
                </a:solidFill>
              </a:rPr>
              <a:t>건강관리 및 예방</a:t>
            </a:r>
            <a:r>
              <a:rPr lang="en-US" altLang="ko-KR" sz="1600" b="1" dirty="0">
                <a:solidFill>
                  <a:srgbClr val="8E296C"/>
                </a:solidFill>
              </a:rPr>
              <a:t>, </a:t>
            </a:r>
            <a:r>
              <a:rPr lang="ko-KR" altLang="en-US" sz="1600" b="1" dirty="0">
                <a:solidFill>
                  <a:srgbClr val="8E296C"/>
                </a:solidFill>
              </a:rPr>
              <a:t>장기요양</a:t>
            </a:r>
            <a:r>
              <a:rPr lang="en-US" altLang="ko-KR" sz="1600" b="1" dirty="0">
                <a:solidFill>
                  <a:srgbClr val="8E296C"/>
                </a:solidFill>
              </a:rPr>
              <a:t>, </a:t>
            </a:r>
            <a:r>
              <a:rPr lang="ko-KR" altLang="en-US" sz="1600" b="1" dirty="0" err="1">
                <a:solidFill>
                  <a:srgbClr val="8E296C"/>
                </a:solidFill>
              </a:rPr>
              <a:t>일상생활돌봄</a:t>
            </a:r>
            <a:r>
              <a:rPr lang="en-US" altLang="ko-KR" sz="1600" b="1" dirty="0">
                <a:solidFill>
                  <a:srgbClr val="8E296C"/>
                </a:solidFill>
              </a:rPr>
              <a:t>, </a:t>
            </a:r>
            <a:r>
              <a:rPr lang="ko-KR" altLang="en-US" sz="1600" b="1" dirty="0">
                <a:solidFill>
                  <a:srgbClr val="8E296C"/>
                </a:solidFill>
              </a:rPr>
              <a:t>가족 등 지원</a:t>
            </a:r>
            <a:r>
              <a:rPr lang="en-US" altLang="ko-KR" sz="1600" b="1" dirty="0">
                <a:solidFill>
                  <a:srgbClr val="8E296C"/>
                </a:solidFill>
              </a:rPr>
              <a:t>(</a:t>
            </a:r>
            <a:r>
              <a:rPr lang="ko-KR" altLang="en-US" sz="1600" b="1" dirty="0">
                <a:solidFill>
                  <a:srgbClr val="8E296C"/>
                </a:solidFill>
              </a:rPr>
              <a:t>제</a:t>
            </a:r>
            <a:r>
              <a:rPr lang="en-US" altLang="ko-KR" sz="1600" b="1" dirty="0">
                <a:solidFill>
                  <a:srgbClr val="8E296C"/>
                </a:solidFill>
              </a:rPr>
              <a:t>15</a:t>
            </a:r>
            <a:r>
              <a:rPr lang="ko-KR" altLang="en-US" sz="1600" b="1" dirty="0">
                <a:solidFill>
                  <a:srgbClr val="8E296C"/>
                </a:solidFill>
              </a:rPr>
              <a:t>조</a:t>
            </a:r>
            <a:r>
              <a:rPr lang="en-US" altLang="ko-KR" sz="1600" b="1" dirty="0">
                <a:solidFill>
                  <a:srgbClr val="8E296C"/>
                </a:solidFill>
              </a:rPr>
              <a:t>~</a:t>
            </a:r>
            <a:r>
              <a:rPr lang="ko-KR" altLang="en-US" sz="1600" b="1" dirty="0">
                <a:solidFill>
                  <a:srgbClr val="8E296C"/>
                </a:solidFill>
              </a:rPr>
              <a:t>제</a:t>
            </a:r>
            <a:r>
              <a:rPr lang="en-US" altLang="ko-KR" sz="1600" b="1" dirty="0">
                <a:solidFill>
                  <a:srgbClr val="8E296C"/>
                </a:solidFill>
              </a:rPr>
              <a:t>19</a:t>
            </a:r>
            <a:r>
              <a:rPr lang="ko-KR" altLang="en-US" sz="1600" b="1" dirty="0">
                <a:solidFill>
                  <a:srgbClr val="8E296C"/>
                </a:solidFill>
              </a:rPr>
              <a:t>조</a:t>
            </a:r>
            <a:r>
              <a:rPr lang="en-US" altLang="ko-KR" sz="1600" b="1" dirty="0">
                <a:solidFill>
                  <a:srgbClr val="8E296C"/>
                </a:solidFill>
              </a:rPr>
              <a:t>)</a:t>
            </a:r>
            <a:r>
              <a:rPr lang="ko-KR" altLang="en-US" sz="1600" dirty="0"/>
              <a:t>으로 개별 기관이나 사업보다는 넓은 범주 수준에서 규정</a:t>
            </a:r>
            <a:endParaRPr lang="en-US" altLang="ko-KR" sz="1600" dirty="0"/>
          </a:p>
          <a:p>
            <a:pPr lvl="2">
              <a:lnSpc>
                <a:spcPct val="150000"/>
              </a:lnSpc>
            </a:pPr>
            <a:r>
              <a:rPr lang="ko-KR" altLang="en-US" sz="1600" u="sng" dirty="0"/>
              <a:t>설립주체는 통합지원서비스를 제공하는 </a:t>
            </a:r>
            <a:r>
              <a:rPr lang="ko-KR" altLang="en-US" sz="1600" u="sng" dirty="0" err="1"/>
              <a:t>개인ㆍ법인ㆍ기관ㆍ단체</a:t>
            </a:r>
            <a:r>
              <a:rPr lang="ko-KR" altLang="en-US" sz="1600" u="sng" dirty="0"/>
              <a:t> 등으로 규정</a:t>
            </a:r>
            <a:endParaRPr lang="en-US" altLang="ko-KR" sz="1600" u="sng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dirty="0"/>
              <a:t>하지만</a:t>
            </a:r>
            <a:r>
              <a:rPr lang="en-US" altLang="ko-KR" sz="1600" dirty="0"/>
              <a:t>, </a:t>
            </a:r>
            <a:r>
              <a:rPr lang="ko-KR" altLang="en-US" sz="1600" dirty="0"/>
              <a:t>현장에서는 보건소</a:t>
            </a:r>
            <a:r>
              <a:rPr lang="en-US" altLang="ko-KR" sz="1600" dirty="0"/>
              <a:t>, </a:t>
            </a:r>
            <a:r>
              <a:rPr lang="ko-KR" altLang="en-US" sz="1600" dirty="0"/>
              <a:t>의료기관</a:t>
            </a:r>
            <a:r>
              <a:rPr lang="en-US" altLang="ko-KR" sz="1600" dirty="0"/>
              <a:t>, </a:t>
            </a:r>
            <a:r>
              <a:rPr lang="ko-KR" altLang="en-US" sz="1600" dirty="0"/>
              <a:t>복지관</a:t>
            </a:r>
            <a:r>
              <a:rPr lang="en-US" altLang="ko-KR" sz="1600" dirty="0"/>
              <a:t>, </a:t>
            </a:r>
            <a:r>
              <a:rPr lang="ko-KR" altLang="en-US" sz="1600" dirty="0"/>
              <a:t>장기요양기관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노인맞춤돌봄</a:t>
            </a:r>
            <a:r>
              <a:rPr lang="ko-KR" altLang="en-US" sz="1600" dirty="0"/>
              <a:t> 수행기관 등 세부 사업별로 설립 주체의 성격을 관련 법이나 지침에 따라 달리 규정하고 있으며</a:t>
            </a:r>
            <a:r>
              <a:rPr lang="en-US" altLang="ko-KR" sz="1600" dirty="0"/>
              <a:t>, </a:t>
            </a:r>
            <a:r>
              <a:rPr lang="ko-KR" altLang="en-US" sz="1600" dirty="0"/>
              <a:t>그 운영이 제한되고 있는 것이 현실임</a:t>
            </a:r>
            <a:endParaRPr lang="en-US" altLang="ko-KR" sz="1600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endParaRPr lang="en-US" altLang="ko-KR" sz="1600" u="sng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지역의 보건의료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건강관리 및 예방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장기요양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일상생활돌봄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주거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가족 등 지원 분야별로 보유한 자원에 대한 사항을 충실히 포함</a:t>
            </a:r>
            <a:r>
              <a:rPr lang="en-US" altLang="ko-KR" sz="1600" b="1" u="sng" dirty="0">
                <a:solidFill>
                  <a:srgbClr val="0070C0"/>
                </a:solidFill>
              </a:rPr>
              <a:t>(</a:t>
            </a:r>
            <a:r>
              <a:rPr lang="ko-KR" altLang="en-US" sz="1600" b="1" u="sng" dirty="0">
                <a:solidFill>
                  <a:srgbClr val="0070C0"/>
                </a:solidFill>
              </a:rPr>
              <a:t>영역과 분야의 구분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다양성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민간 및 공공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국가표준돌봄서비스</a:t>
            </a:r>
            <a:r>
              <a:rPr lang="ko-KR" altLang="en-US" sz="1600" b="1" u="sng" dirty="0">
                <a:solidFill>
                  <a:srgbClr val="0070C0"/>
                </a:solidFill>
              </a:rPr>
              <a:t> 및 사업 포함</a:t>
            </a:r>
            <a:r>
              <a:rPr lang="en-US" altLang="ko-KR" sz="1600" b="1" u="sng" dirty="0">
                <a:solidFill>
                  <a:srgbClr val="0070C0"/>
                </a:solidFill>
              </a:rPr>
              <a:t>)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해당 지자체에서 포함하는 통합지원 관련기관의 유형과 범위의 집중적인 논의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단계별 확대 검토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042C27A-4628-BADB-8689-0ECF048B4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48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11424" y="4725144"/>
            <a:ext cx="10801200" cy="173598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084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4EC27-2541-9AEB-B4D1-A46B875D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9B9676D-D377-EEF1-DC5A-4D36082A1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0969219" cy="4988024"/>
          </a:xfrm>
        </p:spPr>
        <p:txBody>
          <a:bodyPr/>
          <a:lstStyle/>
          <a:p>
            <a:r>
              <a:rPr lang="ko-KR" altLang="en-US" dirty="0"/>
              <a:t>제</a:t>
            </a:r>
            <a:r>
              <a:rPr lang="en-US" altLang="ko-KR" dirty="0"/>
              <a:t>4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b="1" dirty="0">
                <a:solidFill>
                  <a:srgbClr val="8E296C"/>
                </a:solidFill>
              </a:rPr>
              <a:t>국가와 지방자치단체의 책무</a:t>
            </a:r>
            <a:r>
              <a:rPr lang="en-US" altLang="ko-KR" dirty="0"/>
              <a:t>) </a:t>
            </a:r>
          </a:p>
          <a:p>
            <a:pPr lvl="1"/>
            <a:r>
              <a:rPr lang="en-US" altLang="ko-KR" dirty="0"/>
              <a:t>① </a:t>
            </a:r>
            <a:r>
              <a:rPr lang="ko-KR" altLang="en-US" dirty="0"/>
              <a:t>국가와 지방자치단체는 </a:t>
            </a:r>
            <a:r>
              <a:rPr lang="ko-KR" altLang="en-US" dirty="0" err="1"/>
              <a:t>노쇠등으로</a:t>
            </a:r>
            <a:r>
              <a:rPr lang="ko-KR" altLang="en-US" dirty="0"/>
              <a:t> 일상생활 유지에 어려움을 겪는 사람이 살던 곳에서 생애 말기까지 건강하고 존엄한 생활을 영위할 수 있는 여건을 조성하도록 노력하여야 한다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② </a:t>
            </a:r>
            <a:r>
              <a:rPr lang="ko-KR" altLang="en-US" dirty="0"/>
              <a:t>지방자치단체의 장은 통합지원을 위한 정책을 </a:t>
            </a:r>
            <a:r>
              <a:rPr lang="ko-KR" altLang="en-US" dirty="0" err="1"/>
              <a:t>수립ㆍ시행할</a:t>
            </a:r>
            <a:r>
              <a:rPr lang="ko-KR" altLang="en-US" dirty="0"/>
              <a:t> 때에는 다음 각 호의 사항이 실현될 수 있도록 노력하여야 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통합지원 대상자의 특성과 욕구에 따라 </a:t>
            </a:r>
            <a:r>
              <a:rPr lang="ko-KR" altLang="en-US" b="1" dirty="0">
                <a:solidFill>
                  <a:srgbClr val="8E296C"/>
                </a:solidFill>
              </a:rPr>
              <a:t>예방적 건강관리부터 생애 말기 돌봄까지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 필요 서비스를 포괄적으로 제공할 수 있는 지원체계를 구축할 것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통합지원 대상자가 필요에 따라 의료기관과 사회복지시설 등에 입원 또는 입소하여 이용한 이후에도 자신이 살던 곳을 중심으로 끊김 없이 필요 서비스를 이용할 수 있는 </a:t>
            </a:r>
            <a:r>
              <a:rPr lang="ko-KR" altLang="en-US" b="1" dirty="0">
                <a:solidFill>
                  <a:srgbClr val="8E296C"/>
                </a:solidFill>
              </a:rPr>
              <a:t>재가 완결형 통합지원 연계 체계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를 마련할 것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지역주민 참여를 바탕으로 하는 생활권 단위의 충분하고 지속 가능한 </a:t>
            </a:r>
            <a:r>
              <a:rPr lang="ko-KR" altLang="en-US" b="1" dirty="0">
                <a:solidFill>
                  <a:srgbClr val="8E296C"/>
                </a:solidFill>
              </a:rPr>
              <a:t>통합지원 생태계를 조성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할 것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통합지원 대상자가 통합지원의 내용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이용 방법 등에 관하여 충분한 설명을 들은 후 이용 여부나 범위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방식 등을 스스로 결정할 수 있도록 </a:t>
            </a:r>
            <a:r>
              <a:rPr lang="ko-KR" altLang="en-US" b="1" dirty="0">
                <a:solidFill>
                  <a:srgbClr val="8E296C"/>
                </a:solidFill>
              </a:rPr>
              <a:t>자기결정권을 보장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할 것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통합지원을 위한 각종 서비스 등의 제공 시 </a:t>
            </a:r>
            <a:r>
              <a:rPr lang="ko-KR" altLang="en-US" b="1" dirty="0">
                <a:solidFill>
                  <a:srgbClr val="8E296C"/>
                </a:solidFill>
              </a:rPr>
              <a:t>공공성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을 높일 수 있도록 할 것</a:t>
            </a:r>
          </a:p>
          <a:p>
            <a:pPr lvl="2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통합지원 대상자를 돌보는 </a:t>
            </a:r>
            <a:r>
              <a:rPr lang="ko-KR" altLang="en-US" b="1" dirty="0">
                <a:solidFill>
                  <a:srgbClr val="8E296C"/>
                </a:solidFill>
              </a:rPr>
              <a:t>가족과 보호자에 대한 지원과 보호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를 제공할 것</a:t>
            </a:r>
          </a:p>
          <a:p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 err="1"/>
              <a:t>돌봄통합지원법에서</a:t>
            </a:r>
            <a:r>
              <a:rPr lang="ko-KR" altLang="en-US" b="1" u="sng" dirty="0"/>
              <a:t> 추구하는 원칙과 도달하고자 하는 지향점을 담고 있는 핵심적인 조항으로 평가</a:t>
            </a:r>
            <a:endParaRPr lang="en-US" altLang="ko-KR" b="1" u="sng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국가와 지방자치단체의 책임을 규정하며</a:t>
            </a:r>
            <a:r>
              <a:rPr lang="en-US" altLang="ko-KR" dirty="0"/>
              <a:t>, </a:t>
            </a:r>
            <a:r>
              <a:rPr lang="ko-KR" altLang="en-US" dirty="0"/>
              <a:t>특히 지방자치단체의 장이 정책 수립 및 시행을 통해 실현해야 할 사항들을 제시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>
                <a:solidFill>
                  <a:srgbClr val="C00000"/>
                </a:solidFill>
              </a:rPr>
              <a:t>제도의 </a:t>
            </a:r>
            <a:r>
              <a:rPr lang="ko-KR" altLang="en-US" u="sng" dirty="0" err="1">
                <a:solidFill>
                  <a:srgbClr val="C00000"/>
                </a:solidFill>
              </a:rPr>
              <a:t>지향점이자</a:t>
            </a:r>
            <a:r>
              <a:rPr lang="ko-KR" altLang="en-US" u="sng" dirty="0">
                <a:solidFill>
                  <a:srgbClr val="C00000"/>
                </a:solidFill>
              </a:rPr>
              <a:t> 성과로서 의미</a:t>
            </a:r>
            <a:r>
              <a:rPr lang="en-US" altLang="ko-KR" u="sng" dirty="0">
                <a:solidFill>
                  <a:srgbClr val="C00000"/>
                </a:solidFill>
              </a:rPr>
              <a:t>, </a:t>
            </a:r>
            <a:r>
              <a:rPr lang="ko-KR" altLang="en-US" u="sng" dirty="0">
                <a:solidFill>
                  <a:srgbClr val="C00000"/>
                </a:solidFill>
              </a:rPr>
              <a:t>바꾸어 말하면 과제나 장애요인이 될 수도 있음 </a:t>
            </a:r>
            <a:endParaRPr lang="en-US" altLang="ko-KR" u="sng" dirty="0">
              <a:solidFill>
                <a:srgbClr val="C00000"/>
              </a:solidFill>
            </a:endParaRP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FD82789-B7CE-D2C5-CCE6-9EB1E6F9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49</a:t>
            </a:fld>
            <a:endParaRPr lang="en-US" altLang="ko-KR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D37FF8A1-E2E1-4A60-FDD0-462BC805996F}"/>
              </a:ext>
            </a:extLst>
          </p:cNvPr>
          <p:cNvCxnSpPr/>
          <p:nvPr/>
        </p:nvCxnSpPr>
        <p:spPr bwMode="auto">
          <a:xfrm>
            <a:off x="551384" y="4725144"/>
            <a:ext cx="110892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86198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FE5E03-4360-EBC5-45DD-26415AE51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노인 돌봄 정책 관련 주요 경과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33777F-76E7-1D48-BB2F-43CF78A42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노인 돌봄 정책의 형성과 성장 과정</a:t>
            </a:r>
            <a:endParaRPr lang="en-US" altLang="ko-KR" dirty="0"/>
          </a:p>
          <a:p>
            <a:pPr lvl="1"/>
            <a:r>
              <a:rPr lang="ko-KR" altLang="en-US" dirty="0"/>
              <a:t>사회복지의 발전 및 전개과정과 맞닿아 있으며</a:t>
            </a:r>
            <a:r>
              <a:rPr lang="en-US" altLang="ko-KR" dirty="0"/>
              <a:t>, </a:t>
            </a:r>
            <a:r>
              <a:rPr lang="ko-KR" altLang="en-US" dirty="0"/>
              <a:t>욕구 측면에서 화폐적</a:t>
            </a:r>
            <a:r>
              <a:rPr lang="en-US" altLang="ko-KR" dirty="0"/>
              <a:t>, </a:t>
            </a:r>
            <a:r>
              <a:rPr lang="ko-KR" altLang="en-US" dirty="0"/>
              <a:t>물질적 대응에서 비화폐적</a:t>
            </a:r>
            <a:r>
              <a:rPr lang="en-US" altLang="ko-KR" dirty="0"/>
              <a:t>, </a:t>
            </a:r>
            <a:r>
              <a:rPr lang="ko-KR" altLang="en-US" dirty="0"/>
              <a:t>비물질적 대응으로</a:t>
            </a:r>
            <a:r>
              <a:rPr lang="en-US" altLang="ko-KR" dirty="0"/>
              <a:t>, </a:t>
            </a:r>
            <a:r>
              <a:rPr lang="ko-KR" altLang="en-US" dirty="0"/>
              <a:t>시설보호에서 재가보호 중심으로의 흐름</a:t>
            </a:r>
            <a:endParaRPr lang="en-US" altLang="ko-KR" dirty="0"/>
          </a:p>
          <a:p>
            <a:pPr lvl="1"/>
            <a:r>
              <a:rPr lang="ko-KR" altLang="en-US" dirty="0"/>
              <a:t>시설보호에 대한 인식의 변화</a:t>
            </a:r>
            <a:r>
              <a:rPr lang="en-US" altLang="ko-KR" dirty="0"/>
              <a:t>(1950</a:t>
            </a:r>
            <a:r>
              <a:rPr lang="ko-KR" altLang="en-US" dirty="0"/>
              <a:t>년대</a:t>
            </a:r>
            <a:r>
              <a:rPr lang="en-US" altLang="ko-KR" dirty="0"/>
              <a:t>)</a:t>
            </a:r>
            <a:r>
              <a:rPr lang="ko-KR" altLang="en-US" dirty="0"/>
              <a:t>와 시설 학대의 사회문제화</a:t>
            </a:r>
            <a:r>
              <a:rPr lang="en-US" altLang="ko-KR" dirty="0"/>
              <a:t>(1970</a:t>
            </a:r>
            <a:r>
              <a:rPr lang="ko-KR" altLang="en-US" dirty="0"/>
              <a:t>년대</a:t>
            </a:r>
            <a:r>
              <a:rPr lang="en-US" altLang="ko-KR" dirty="0"/>
              <a:t>), </a:t>
            </a:r>
            <a:r>
              <a:rPr lang="ko-KR" altLang="en-US" dirty="0"/>
              <a:t>집단 수용의 효과</a:t>
            </a:r>
            <a:r>
              <a:rPr lang="en-US" altLang="ko-KR" dirty="0"/>
              <a:t>(effectiveness)</a:t>
            </a:r>
            <a:r>
              <a:rPr lang="ko-KR" altLang="en-US" dirty="0"/>
              <a:t>와</a:t>
            </a:r>
            <a:r>
              <a:rPr lang="en-US" altLang="ko-KR" dirty="0"/>
              <a:t> </a:t>
            </a:r>
            <a:r>
              <a:rPr lang="ko-KR" altLang="en-US" dirty="0"/>
              <a:t>효율</a:t>
            </a:r>
            <a:r>
              <a:rPr lang="en-US" altLang="ko-KR" dirty="0"/>
              <a:t>(efficiency)</a:t>
            </a:r>
            <a:r>
              <a:rPr lang="ko-KR" altLang="en-US" dirty="0"/>
              <a:t>의 </a:t>
            </a:r>
            <a:r>
              <a:rPr lang="ko-KR" altLang="en-US" dirty="0" err="1"/>
              <a:t>제한점</a:t>
            </a:r>
            <a:r>
              <a:rPr lang="ko-KR" altLang="en-US" dirty="0"/>
              <a:t> 발견 </a:t>
            </a:r>
            <a:r>
              <a:rPr lang="en-US" altLang="ko-KR" dirty="0"/>
              <a:t> </a:t>
            </a:r>
          </a:p>
          <a:p>
            <a:pPr lvl="1"/>
            <a:r>
              <a:rPr lang="ko-KR" altLang="en-US" dirty="0"/>
              <a:t>시설서비스의 한계를 인식</a:t>
            </a:r>
            <a:r>
              <a:rPr lang="en-US" altLang="ko-KR" dirty="0"/>
              <a:t>, </a:t>
            </a:r>
            <a:r>
              <a:rPr lang="ko-KR" altLang="en-US" dirty="0"/>
              <a:t>탈시설화</a:t>
            </a:r>
            <a:r>
              <a:rPr lang="en-US" altLang="ko-KR" dirty="0"/>
              <a:t>, </a:t>
            </a:r>
            <a:r>
              <a:rPr lang="ko-KR" altLang="en-US" dirty="0"/>
              <a:t>정상화</a:t>
            </a:r>
            <a:r>
              <a:rPr lang="en-US" altLang="ko-KR" dirty="0"/>
              <a:t>, </a:t>
            </a:r>
            <a:r>
              <a:rPr lang="ko-KR" altLang="en-US" dirty="0"/>
              <a:t>사회통합을 지향</a:t>
            </a:r>
            <a:r>
              <a:rPr lang="en-US" altLang="ko-KR" dirty="0"/>
              <a:t>, </a:t>
            </a:r>
            <a:r>
              <a:rPr lang="ko-KR" altLang="en-US" dirty="0"/>
              <a:t>요보호대상자는 지금까지 살아온 익숙한 환경에서 도움을 받으면서 살 수 있도록 돕는 것이 더 필요하다는 인식</a:t>
            </a:r>
            <a:endParaRPr lang="en-US" altLang="ko-KR" dirty="0"/>
          </a:p>
          <a:p>
            <a:pPr lvl="4"/>
            <a:endParaRPr lang="en-US" altLang="ko-KR" dirty="0"/>
          </a:p>
          <a:p>
            <a:r>
              <a:rPr lang="ko-KR" altLang="en-US" dirty="0"/>
              <a:t>노인 돌봄 정책의 추진과 공적 시설 및 재가복지의 시작</a:t>
            </a:r>
            <a:endParaRPr lang="en-US" altLang="ko-KR" dirty="0"/>
          </a:p>
          <a:p>
            <a:pPr lvl="1"/>
            <a:r>
              <a:rPr lang="ko-KR" altLang="en-US" dirty="0"/>
              <a:t>시설이 열악한 가운데에도 노인을 중심으로 한 재가복지의 도입과 확산 </a:t>
            </a:r>
            <a:endParaRPr lang="en-US" altLang="ko-KR" dirty="0"/>
          </a:p>
          <a:p>
            <a:pPr lvl="2"/>
            <a:r>
              <a:rPr lang="en-US" altLang="ko-KR" dirty="0"/>
              <a:t>1980</a:t>
            </a:r>
            <a:r>
              <a:rPr lang="ko-KR" altLang="en-US" dirty="0"/>
              <a:t>년대 중반부터 노인에 대한 시설보호중심에서 가정에 있는 노인에 대한 보호와 지원으로 전환할 필요성 인식</a:t>
            </a:r>
            <a:r>
              <a:rPr lang="en-US" altLang="ko-KR" dirty="0"/>
              <a:t>, 1987</a:t>
            </a:r>
            <a:r>
              <a:rPr lang="ko-KR" altLang="en-US" dirty="0"/>
              <a:t>년 한국노인복지회에서 최초로 </a:t>
            </a:r>
            <a:r>
              <a:rPr lang="ko-KR" altLang="en-US" dirty="0" err="1"/>
              <a:t>가정봉사원파견사업</a:t>
            </a:r>
            <a:r>
              <a:rPr lang="ko-KR" altLang="en-US" dirty="0"/>
              <a:t> 시범 실시</a:t>
            </a:r>
            <a:r>
              <a:rPr lang="en-US" altLang="ko-KR" dirty="0"/>
              <a:t>, 1989</a:t>
            </a:r>
            <a:r>
              <a:rPr lang="ko-KR" altLang="en-US" dirty="0"/>
              <a:t>년 </a:t>
            </a:r>
            <a:r>
              <a:rPr lang="en-US" altLang="ko-KR" dirty="0"/>
              <a:t>12</a:t>
            </a:r>
            <a:r>
              <a:rPr lang="ko-KR" altLang="en-US" dirty="0"/>
              <a:t>월 제</a:t>
            </a:r>
            <a:r>
              <a:rPr lang="en-US" altLang="ko-KR" dirty="0"/>
              <a:t>1</a:t>
            </a:r>
            <a:r>
              <a:rPr lang="ko-KR" altLang="en-US" dirty="0"/>
              <a:t>차 노인복지법 개정으로 </a:t>
            </a:r>
            <a:r>
              <a:rPr lang="en-US" altLang="ko-KR" dirty="0"/>
              <a:t>ʻ</a:t>
            </a:r>
            <a:r>
              <a:rPr lang="ko-KR" altLang="en-US" dirty="0"/>
              <a:t>가정봉사사업</a:t>
            </a:r>
            <a:r>
              <a:rPr lang="en-US" altLang="ko-KR" dirty="0"/>
              <a:t>ʼ, ʻ</a:t>
            </a:r>
            <a:r>
              <a:rPr lang="ko-KR" altLang="en-US" dirty="0"/>
              <a:t>재가노인</a:t>
            </a:r>
            <a:r>
              <a:rPr lang="en-US" altLang="ko-KR" dirty="0"/>
              <a:t>ʼ </a:t>
            </a:r>
            <a:r>
              <a:rPr lang="ko-KR" altLang="en-US" dirty="0"/>
              <a:t>용어사용</a:t>
            </a:r>
            <a:r>
              <a:rPr lang="en-US" altLang="ko-KR" dirty="0"/>
              <a:t> </a:t>
            </a:r>
            <a:endParaRPr lang="ko-KR" altLang="en-US" dirty="0"/>
          </a:p>
          <a:p>
            <a:pPr lvl="2"/>
            <a:r>
              <a:rPr lang="en-US" altLang="ko-KR" dirty="0"/>
              <a:t>1991</a:t>
            </a:r>
            <a:r>
              <a:rPr lang="ko-KR" altLang="en-US" dirty="0"/>
              <a:t>년부터 가정간호사업</a:t>
            </a:r>
            <a:r>
              <a:rPr lang="en-US" altLang="ko-KR" dirty="0"/>
              <a:t>, 1992</a:t>
            </a:r>
            <a:r>
              <a:rPr lang="ko-KR" altLang="en-US" dirty="0"/>
              <a:t>년부터 주간보호사업</a:t>
            </a:r>
            <a:r>
              <a:rPr lang="en-US" altLang="ko-KR" dirty="0"/>
              <a:t>, </a:t>
            </a:r>
            <a:r>
              <a:rPr lang="ko-KR" altLang="en-US" dirty="0"/>
              <a:t>단기보호사업 등 여러 가지형태의 재가노인복지사업 시작</a:t>
            </a:r>
            <a:endParaRPr lang="en-US" altLang="ko-KR" dirty="0"/>
          </a:p>
          <a:p>
            <a:pPr lvl="2"/>
            <a:r>
              <a:rPr lang="en-US" altLang="ko-KR" dirty="0"/>
              <a:t>1992</a:t>
            </a:r>
            <a:r>
              <a:rPr lang="ko-KR" altLang="en-US" dirty="0"/>
              <a:t>년</a:t>
            </a:r>
            <a:r>
              <a:rPr lang="en-US" altLang="ko-KR" dirty="0"/>
              <a:t> ‘</a:t>
            </a:r>
            <a:r>
              <a:rPr lang="ko-KR" altLang="en-US" dirty="0"/>
              <a:t>재가복지센터 운영지침’</a:t>
            </a:r>
            <a:r>
              <a:rPr lang="en-US" altLang="ko-KR" dirty="0"/>
              <a:t>, ‘</a:t>
            </a:r>
            <a:r>
              <a:rPr lang="ko-KR" altLang="en-US" dirty="0"/>
              <a:t>재가장애인 순회재활서비스 사업지침’ 발표</a:t>
            </a:r>
          </a:p>
          <a:p>
            <a:pPr lvl="2"/>
            <a:r>
              <a:rPr lang="en-US" altLang="ko-KR" dirty="0"/>
              <a:t>1993</a:t>
            </a:r>
            <a:r>
              <a:rPr lang="ko-KR" altLang="en-US" dirty="0"/>
              <a:t>년 ‘사회복지사업법’ 개정으로</a:t>
            </a:r>
            <a:r>
              <a:rPr lang="en-US" altLang="ko-KR" dirty="0"/>
              <a:t> </a:t>
            </a:r>
            <a:r>
              <a:rPr lang="ko-KR" altLang="en-US" dirty="0"/>
              <a:t>사회복지사업의 한 종류로 세부사업 법정화</a:t>
            </a:r>
            <a:r>
              <a:rPr lang="en-US" altLang="ko-KR" dirty="0"/>
              <a:t>, </a:t>
            </a:r>
            <a:r>
              <a:rPr lang="ko-KR" altLang="en-US" dirty="0"/>
              <a:t>같은 해 </a:t>
            </a:r>
            <a:r>
              <a:rPr lang="en-US" altLang="ko-KR" dirty="0"/>
              <a:t>12</a:t>
            </a:r>
            <a:r>
              <a:rPr lang="ko-KR" altLang="en-US" dirty="0"/>
              <a:t>월</a:t>
            </a:r>
            <a:r>
              <a:rPr lang="en-US" altLang="ko-KR" dirty="0"/>
              <a:t> ‘</a:t>
            </a:r>
            <a:r>
              <a:rPr lang="ko-KR" altLang="en-US" dirty="0"/>
              <a:t>노인복지법’ 개정으로 </a:t>
            </a:r>
            <a:r>
              <a:rPr lang="en-US" altLang="ko-KR" dirty="0"/>
              <a:t> ‘</a:t>
            </a:r>
            <a:r>
              <a:rPr lang="ko-KR" altLang="en-US" dirty="0"/>
              <a:t>재가노인복지</a:t>
            </a:r>
            <a:r>
              <a:rPr lang="en-US" altLang="ko-KR" dirty="0"/>
              <a:t>’ </a:t>
            </a:r>
            <a:r>
              <a:rPr lang="ko-KR" altLang="en-US" dirty="0"/>
              <a:t>사업의 개념 표출</a:t>
            </a:r>
            <a:r>
              <a:rPr lang="en-US" altLang="ko-KR" dirty="0"/>
              <a:t>(11</a:t>
            </a:r>
            <a:r>
              <a:rPr lang="ko-KR" altLang="en-US" dirty="0"/>
              <a:t>조</a:t>
            </a:r>
            <a:r>
              <a:rPr lang="en-US" altLang="ko-KR" dirty="0"/>
              <a:t>), </a:t>
            </a:r>
            <a:r>
              <a:rPr lang="ko-KR" altLang="en-US" dirty="0"/>
              <a:t>세부사업으로 </a:t>
            </a:r>
            <a:r>
              <a:rPr lang="ko-KR" altLang="en-US" dirty="0" err="1"/>
              <a:t>가정봉사원파견사업</a:t>
            </a:r>
            <a:r>
              <a:rPr lang="en-US" altLang="ko-KR" dirty="0"/>
              <a:t>, </a:t>
            </a:r>
            <a:r>
              <a:rPr lang="ko-KR" altLang="en-US" dirty="0"/>
              <a:t>주간보호사업</a:t>
            </a:r>
            <a:r>
              <a:rPr lang="en-US" altLang="ko-KR" dirty="0"/>
              <a:t>, </a:t>
            </a:r>
            <a:r>
              <a:rPr lang="ko-KR" altLang="en-US" dirty="0"/>
              <a:t>단기보호사업 명시</a:t>
            </a:r>
            <a:r>
              <a:rPr lang="en-US" altLang="ko-KR" dirty="0"/>
              <a:t>(20</a:t>
            </a:r>
            <a:r>
              <a:rPr lang="ko-KR" altLang="en-US" dirty="0"/>
              <a:t>조 </a:t>
            </a:r>
            <a:r>
              <a:rPr lang="en-US" altLang="ko-KR" dirty="0"/>
              <a:t>2) </a:t>
            </a:r>
            <a:r>
              <a:rPr lang="ko-KR" altLang="en-US" dirty="0"/>
              <a:t>등 </a:t>
            </a:r>
            <a:endParaRPr lang="en-US" altLang="ko-KR" dirty="0"/>
          </a:p>
          <a:p>
            <a:pPr lvl="2"/>
            <a:r>
              <a:rPr lang="en-US" altLang="ko-KR" dirty="0"/>
              <a:t>2003</a:t>
            </a:r>
            <a:r>
              <a:rPr lang="ko-KR" altLang="en-US" dirty="0"/>
              <a:t>년 </a:t>
            </a:r>
            <a:r>
              <a:rPr lang="en-US" altLang="ko-KR" dirty="0"/>
              <a:t>1</a:t>
            </a:r>
            <a:r>
              <a:rPr lang="ko-KR" altLang="en-US" dirty="0"/>
              <a:t>월 </a:t>
            </a:r>
            <a:r>
              <a:rPr lang="ko-KR" altLang="en-US" dirty="0" err="1"/>
              <a:t>중산･서민층</a:t>
            </a:r>
            <a:r>
              <a:rPr lang="ko-KR" altLang="en-US" dirty="0"/>
              <a:t> 노인보호를 위한 </a:t>
            </a:r>
            <a:r>
              <a:rPr lang="en-US" altLang="ko-KR" dirty="0"/>
              <a:t>ʻ</a:t>
            </a:r>
            <a:r>
              <a:rPr lang="ko-KR" altLang="en-US" dirty="0"/>
              <a:t>실비주간보호사업</a:t>
            </a:r>
            <a:r>
              <a:rPr lang="en-US" altLang="ko-KR" dirty="0"/>
              <a:t>ʼ </a:t>
            </a:r>
            <a:r>
              <a:rPr lang="ko-KR" altLang="en-US" dirty="0"/>
              <a:t>실시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2008</a:t>
            </a:r>
            <a:r>
              <a:rPr lang="ko-KR" altLang="en-US" dirty="0"/>
              <a:t>년 이후 </a:t>
            </a:r>
            <a:r>
              <a:rPr lang="en-US" altLang="ko-KR" dirty="0"/>
              <a:t>‘</a:t>
            </a:r>
            <a:r>
              <a:rPr lang="ko-KR" altLang="en-US" dirty="0"/>
              <a:t>재가노인복지시설</a:t>
            </a:r>
            <a:r>
              <a:rPr lang="en-US" altLang="ko-KR" dirty="0"/>
              <a:t>’</a:t>
            </a:r>
            <a:r>
              <a:rPr lang="ko-KR" altLang="en-US" dirty="0"/>
              <a:t>로 명칭을 통일하고</a:t>
            </a:r>
            <a:r>
              <a:rPr lang="en-US" altLang="ko-KR" dirty="0"/>
              <a:t>, </a:t>
            </a:r>
            <a:r>
              <a:rPr lang="ko-KR" altLang="en-US" dirty="0"/>
              <a:t>서비스 종류로 구분</a:t>
            </a:r>
            <a:endParaRPr lang="en-US" altLang="ko-KR" dirty="0"/>
          </a:p>
          <a:p>
            <a:pPr lvl="2"/>
            <a:r>
              <a:rPr lang="en-US" altLang="ko-KR" dirty="0"/>
              <a:t>2008</a:t>
            </a:r>
            <a:r>
              <a:rPr lang="ko-KR" altLang="en-US" dirty="0"/>
              <a:t>년 노인장기요양보험 도입</a:t>
            </a:r>
            <a:r>
              <a:rPr lang="en-US" altLang="ko-KR" dirty="0"/>
              <a:t>, 2010</a:t>
            </a:r>
            <a:r>
              <a:rPr lang="ko-KR" altLang="en-US" dirty="0"/>
              <a:t>년 재가노인지원서비스 신설</a:t>
            </a:r>
            <a:r>
              <a:rPr lang="en-US" altLang="ko-KR" dirty="0"/>
              <a:t>, 2020</a:t>
            </a:r>
            <a:r>
              <a:rPr lang="ko-KR" altLang="en-US" dirty="0"/>
              <a:t>년 노인맞춤돌봄서비스 실시</a:t>
            </a:r>
            <a:r>
              <a:rPr lang="en-US" altLang="ko-KR" dirty="0"/>
              <a:t>, </a:t>
            </a:r>
            <a:r>
              <a:rPr lang="ko-KR" altLang="en-US" dirty="0" err="1"/>
              <a:t>일상돌봄</a:t>
            </a:r>
            <a:r>
              <a:rPr lang="en-US" altLang="ko-KR" dirty="0"/>
              <a:t>-</a:t>
            </a:r>
            <a:r>
              <a:rPr lang="ko-KR" altLang="en-US" dirty="0" err="1"/>
              <a:t>긴급돌봄</a:t>
            </a:r>
            <a:r>
              <a:rPr lang="ko-KR" altLang="en-US" dirty="0"/>
              <a:t> 시행 등 </a:t>
            </a:r>
          </a:p>
          <a:p>
            <a:pPr lvl="2"/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BED378B-37BF-64F0-E159-F1019F793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92772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32A081-743A-A411-6305-C6F23796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2F3A1E-9EBF-75FC-1CF7-DA7052118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201092"/>
            <a:ext cx="11809312" cy="498802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20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1) </a:t>
            </a:r>
            <a:r>
              <a:rPr lang="ko-KR" altLang="en-US" sz="1600" b="1" dirty="0">
                <a:solidFill>
                  <a:srgbClr val="0070C0"/>
                </a:solidFill>
              </a:rPr>
              <a:t>통합지원 대상자의 특성과 욕구에 따라야 하며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서비스로 </a:t>
            </a:r>
            <a:r>
              <a:rPr lang="ko-KR" altLang="en-US" sz="1600" b="1" u="sng" dirty="0">
                <a:solidFill>
                  <a:srgbClr val="0070C0"/>
                </a:solidFill>
              </a:rPr>
              <a:t>예방적 건강관리부터 ‘생애 말기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돌봄’까지</a:t>
            </a:r>
            <a:r>
              <a:rPr lang="ko-KR" altLang="en-US" sz="1600" b="1" dirty="0">
                <a:solidFill>
                  <a:srgbClr val="0070C0"/>
                </a:solidFill>
              </a:rPr>
              <a:t> 필요한 서비스를 포괄하는 지원체계를 구축하도록 했음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u="sng" dirty="0"/>
              <a:t>기존에 지자체가 주체로서 운영하는 조세 방식의 서비스들과 국민건강보험</a:t>
            </a:r>
            <a:r>
              <a:rPr lang="en-US" altLang="ko-KR" u="sng" dirty="0"/>
              <a:t>, </a:t>
            </a:r>
            <a:r>
              <a:rPr lang="ko-KR" altLang="en-US" u="sng" dirty="0"/>
              <a:t>노인장기요양보험에 의한 보험방식의 급여가 구분되어 운영되어왔다는 현실에서 보자면</a:t>
            </a:r>
            <a:r>
              <a:rPr lang="en-US" altLang="ko-KR" u="sng" dirty="0"/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지자체의 책임성을 포괄적으로 강조</a:t>
            </a:r>
            <a:r>
              <a:rPr lang="ko-KR" altLang="en-US" u="sng" dirty="0"/>
              <a:t>하였다는</a:t>
            </a:r>
            <a:r>
              <a:rPr lang="ko-KR" altLang="en-US" b="1" u="sng" dirty="0"/>
              <a:t> </a:t>
            </a:r>
            <a:r>
              <a:rPr lang="ko-KR" altLang="en-US" u="sng" dirty="0"/>
              <a:t>점이 특징</a:t>
            </a:r>
            <a:endParaRPr lang="en-US" altLang="ko-KR" u="sng" dirty="0"/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u="sng" dirty="0"/>
              <a:t>또한 예방적 건강관리에 비하여 상대적으로 소홀히 다루어져 왔던 생애말기에 대한 내용을 포함했다는 의미도 큼</a:t>
            </a:r>
            <a:endParaRPr lang="en-US" altLang="ko-KR" u="sng" dirty="0"/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endParaRPr lang="en-US" altLang="ko-KR" u="sng" dirty="0"/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en-US" altLang="ko-KR" sz="1600" b="1" u="sng" dirty="0">
                <a:solidFill>
                  <a:srgbClr val="0070C0"/>
                </a:solidFill>
              </a:rPr>
              <a:t>‘</a:t>
            </a:r>
            <a:r>
              <a:rPr lang="ko-KR" altLang="en-US" sz="1600" b="1" u="sng" dirty="0">
                <a:solidFill>
                  <a:srgbClr val="0070C0"/>
                </a:solidFill>
              </a:rPr>
              <a:t>예방적 건강관리</a:t>
            </a:r>
            <a:r>
              <a:rPr lang="en-US" altLang="ko-KR" sz="1600" b="1" u="sng" dirty="0">
                <a:solidFill>
                  <a:srgbClr val="0070C0"/>
                </a:solidFill>
              </a:rPr>
              <a:t>＇</a:t>
            </a:r>
            <a:r>
              <a:rPr lang="ko-KR" altLang="en-US" sz="1600" b="1" u="sng" dirty="0">
                <a:solidFill>
                  <a:srgbClr val="0070C0"/>
                </a:solidFill>
              </a:rPr>
              <a:t>에서 </a:t>
            </a:r>
            <a:r>
              <a:rPr lang="en-US" altLang="ko-KR" sz="1600" b="1" u="sng" dirty="0">
                <a:solidFill>
                  <a:srgbClr val="0070C0"/>
                </a:solidFill>
              </a:rPr>
              <a:t>‘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생애말기</a:t>
            </a:r>
            <a:r>
              <a:rPr lang="en-US" altLang="ko-KR" sz="1600" b="1" u="sng" dirty="0">
                <a:solidFill>
                  <a:srgbClr val="0070C0"/>
                </a:solidFill>
              </a:rPr>
              <a:t>’</a:t>
            </a:r>
            <a:r>
              <a:rPr lang="ko-KR" altLang="en-US" sz="1600" b="1" u="sng" dirty="0">
                <a:solidFill>
                  <a:srgbClr val="0070C0"/>
                </a:solidFill>
              </a:rPr>
              <a:t>에 대한 지원 체계를 갖추고 있는가 </a:t>
            </a:r>
            <a:r>
              <a:rPr lang="en-US" altLang="ko-KR" sz="1600" b="1" u="sng" dirty="0">
                <a:solidFill>
                  <a:srgbClr val="0070C0"/>
                </a:solidFill>
              </a:rPr>
              <a:t>*</a:t>
            </a:r>
            <a:r>
              <a:rPr lang="ko-KR" altLang="en-US" sz="1600" b="1" u="sng" dirty="0">
                <a:solidFill>
                  <a:srgbClr val="0070C0"/>
                </a:solidFill>
              </a:rPr>
              <a:t>가장 큰 변화 중 하나 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또는 기존의 사업을 충분히 발굴하여 계획에 포함하고 있는가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D9CC60-1371-1611-9B75-D8DADD75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50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695400" y="4453134"/>
            <a:ext cx="10801200" cy="173598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3783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32A081-743A-A411-6305-C6F23796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2F3A1E-9EBF-75FC-1CF7-DA7052118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01092"/>
            <a:ext cx="11737304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2) </a:t>
            </a:r>
            <a:r>
              <a:rPr lang="ko-KR" altLang="en-US" sz="1600" b="1" dirty="0">
                <a:solidFill>
                  <a:srgbClr val="0070C0"/>
                </a:solidFill>
              </a:rPr>
              <a:t>의료기관과 사회복지시설 등에 입원 또는 입소하여 이용한 이후에도 자신이 살던 곳을 중심으로 끊김 없이 필요 서비스를 이용할 수 있는 </a:t>
            </a:r>
            <a:r>
              <a:rPr lang="ko-KR" altLang="en-US" sz="1600" b="1" u="sng" dirty="0">
                <a:solidFill>
                  <a:srgbClr val="0070C0"/>
                </a:solidFill>
              </a:rPr>
              <a:t>재가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완결형통합지원</a:t>
            </a:r>
            <a:r>
              <a:rPr lang="ko-KR" altLang="en-US" sz="1600" b="1" u="sng" dirty="0">
                <a:solidFill>
                  <a:srgbClr val="0070C0"/>
                </a:solidFill>
              </a:rPr>
              <a:t> 연계 체계를 마련할 것을 명시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한마디로 지자체에게 퇴원 및 </a:t>
            </a:r>
            <a:r>
              <a:rPr lang="ko-KR" altLang="en-US" dirty="0" err="1"/>
              <a:t>퇴소에</a:t>
            </a:r>
            <a:r>
              <a:rPr lang="ko-KR" altLang="en-US" dirty="0"/>
              <a:t> 대응한 연속적인 전달 및 지원체계를 구축하라는 주문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그동안 다양한 퇴원환자관리 및 지원사업들 추진해옴</a:t>
            </a:r>
            <a:r>
              <a:rPr lang="en-US" altLang="ko-KR" dirty="0"/>
              <a:t>. </a:t>
            </a:r>
            <a:r>
              <a:rPr lang="ko-KR" altLang="en-US" dirty="0"/>
              <a:t>의료기관 인증제의 퇴원환자 지원 내용</a:t>
            </a:r>
            <a:r>
              <a:rPr lang="en-US" altLang="ko-KR" dirty="0"/>
              <a:t>, </a:t>
            </a:r>
            <a:r>
              <a:rPr lang="ko-KR" altLang="en-US" dirty="0"/>
              <a:t>요양병원 퇴원환자지원사업</a:t>
            </a:r>
            <a:r>
              <a:rPr lang="en-US" altLang="ko-KR" dirty="0"/>
              <a:t>, </a:t>
            </a:r>
            <a:r>
              <a:rPr lang="ko-KR" altLang="en-US" dirty="0"/>
              <a:t>재가 의료급여 시범사업</a:t>
            </a:r>
            <a:r>
              <a:rPr lang="en-US" altLang="ko-KR" dirty="0"/>
              <a:t>, </a:t>
            </a:r>
            <a:r>
              <a:rPr lang="ko-KR" altLang="en-US" dirty="0"/>
              <a:t>거점병원 운영 및 연계지원사업</a:t>
            </a:r>
            <a:r>
              <a:rPr lang="en-US" altLang="ko-KR" dirty="0"/>
              <a:t>, </a:t>
            </a:r>
            <a:r>
              <a:rPr lang="ko-KR" altLang="en-US" dirty="0"/>
              <a:t>급성기환자 </a:t>
            </a:r>
            <a:r>
              <a:rPr lang="ko-KR" altLang="en-US" dirty="0" err="1"/>
              <a:t>퇴원지원및</a:t>
            </a:r>
            <a:r>
              <a:rPr lang="ko-KR" altLang="en-US" dirty="0"/>
              <a:t> 지역사회 연계 시범사업 등</a:t>
            </a: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u="sng" dirty="0"/>
              <a:t>기존 사업은 주로 건강보험 및 의료급여 등과 관련한 개별 사업 형태로 진행되어 왔으며</a:t>
            </a:r>
            <a:r>
              <a:rPr lang="en-US" altLang="ko-KR" u="sng" dirty="0"/>
              <a:t>, </a:t>
            </a:r>
            <a:r>
              <a:rPr lang="ko-KR" altLang="en-US" u="sng" dirty="0"/>
              <a:t>그 과정에서 지자체의 역할이 컸던 것은 아님</a:t>
            </a:r>
            <a:r>
              <a:rPr lang="en-US" altLang="ko-KR" u="sng" dirty="0"/>
              <a:t> 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u="sng" dirty="0"/>
              <a:t>주로 퇴원을 시키기 위한 기관 내 활동에 중점을 둔 것으로</a:t>
            </a:r>
            <a:r>
              <a:rPr lang="en-US" altLang="ko-KR" u="sng" dirty="0"/>
              <a:t>, </a:t>
            </a:r>
            <a:r>
              <a:rPr lang="ko-KR" altLang="en-US" u="sng" dirty="0"/>
              <a:t>퇴원 이후에 지역이나 재가에서 필요한 지원 활동에 방점을 둔 것은 아님</a:t>
            </a:r>
            <a:endParaRPr lang="en-US" altLang="ko-KR" u="sng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endParaRPr lang="en-US" altLang="ko-KR" u="sng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통합지원에서 핵심적인 부분으로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지자체장의</a:t>
            </a:r>
            <a:r>
              <a:rPr lang="ko-KR" altLang="en-US" sz="1600" b="1" u="sng" dirty="0">
                <a:solidFill>
                  <a:srgbClr val="0070C0"/>
                </a:solidFill>
              </a:rPr>
              <a:t> 책임을 별도의 조항으로 반복하여 명시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기존의 퇴원환자관리 사업들을 충분히 보유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실제 활용할 수 있는가 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퇴원 만이 아닌 입원 체계를 포함하여 고려 필요 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endParaRPr lang="ko-KR" altLang="en-US" sz="1600" b="1" dirty="0">
              <a:solidFill>
                <a:srgbClr val="0070C0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D9CC60-1371-1611-9B75-D8DADD75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51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695400" y="4453134"/>
            <a:ext cx="10801200" cy="173598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2287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7E8BF1-E405-2691-C463-73756FE94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7F53EC-7729-4F34-91A6-5D873531A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456" y="1208258"/>
            <a:ext cx="11456168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</a:rPr>
              <a:t>‘생태계’ 조성을 법에 담고 있는 것도 의미 있는 부분</a:t>
            </a:r>
            <a:endParaRPr lang="en-US" altLang="ko-KR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dirty="0"/>
              <a:t>그동안 단선적으로 접근해 오던 퇴원 및 </a:t>
            </a:r>
            <a:r>
              <a:rPr lang="ko-KR" altLang="en-US" dirty="0" err="1"/>
              <a:t>퇴소에</a:t>
            </a:r>
            <a:r>
              <a:rPr lang="ko-KR" altLang="en-US" dirty="0"/>
              <a:t> 따른 지역복귀</a:t>
            </a:r>
            <a:r>
              <a:rPr lang="en-US" altLang="ko-KR" dirty="0"/>
              <a:t>(come back)</a:t>
            </a:r>
            <a:r>
              <a:rPr lang="ko-KR" altLang="en-US" dirty="0"/>
              <a:t>라는 방식을 넘어</a:t>
            </a:r>
            <a:r>
              <a:rPr lang="en-US" altLang="ko-KR" dirty="0"/>
              <a:t>, </a:t>
            </a:r>
            <a:r>
              <a:rPr lang="ko-KR" altLang="en-US" b="1" u="sng" dirty="0">
                <a:solidFill>
                  <a:srgbClr val="C00000"/>
                </a:solidFill>
              </a:rPr>
              <a:t>지역생태계로서 순환체계를 운영</a:t>
            </a:r>
            <a:r>
              <a:rPr lang="en-US" altLang="ko-KR" b="1" u="sng" dirty="0">
                <a:solidFill>
                  <a:srgbClr val="C00000"/>
                </a:solidFill>
              </a:rPr>
              <a:t>(home → community → institution → community → home)</a:t>
            </a:r>
            <a:r>
              <a:rPr lang="ko-KR" altLang="en-US" dirty="0"/>
              <a:t>한다는 측면이 강조된 것</a:t>
            </a:r>
            <a:endParaRPr lang="en-US" altLang="ko-KR" dirty="0"/>
          </a:p>
          <a:p>
            <a:pPr lvl="1">
              <a:buFont typeface="새굴림" panose="02030600000101010101" pitchFamily="18" charset="-127"/>
              <a:buChar char="⇒"/>
            </a:pPr>
            <a:r>
              <a:rPr lang="ko-KR" altLang="en-US" dirty="0"/>
              <a:t>실제 지역사회에서의 대상자의 결정권과 시설과 재가 등의 협력기반을 마련한다는 점과 함께</a:t>
            </a:r>
            <a:r>
              <a:rPr lang="en-US" altLang="ko-KR" dirty="0"/>
              <a:t>, </a:t>
            </a:r>
            <a:r>
              <a:rPr lang="ko-KR" altLang="en-US" dirty="0"/>
              <a:t>달성하고자 하는 </a:t>
            </a:r>
            <a:r>
              <a:rPr lang="en-US" altLang="ko-KR" dirty="0"/>
              <a:t>AIP</a:t>
            </a:r>
            <a:r>
              <a:rPr lang="ko-KR" altLang="en-US" dirty="0"/>
              <a:t>에 대한 올바른 이해라는 측면에서도 긍정적으로 생각</a:t>
            </a: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en-US" altLang="ko-KR" dirty="0"/>
              <a:t>AIP</a:t>
            </a:r>
            <a:r>
              <a:rPr lang="ko-KR" altLang="en-US" dirty="0"/>
              <a:t>는 삶터에서의 요양</a:t>
            </a:r>
            <a:r>
              <a:rPr lang="en-US" altLang="ko-KR" dirty="0"/>
              <a:t>, </a:t>
            </a:r>
            <a:r>
              <a:rPr lang="ko-KR" altLang="en-US" dirty="0"/>
              <a:t>정주성 확보</a:t>
            </a:r>
            <a:r>
              <a:rPr lang="en-US" altLang="ko-KR" dirty="0"/>
              <a:t>, </a:t>
            </a:r>
            <a:r>
              <a:rPr lang="ko-KR" altLang="en-US" dirty="0"/>
              <a:t>정든 곳에서 늙어갈 권리 등으로</a:t>
            </a:r>
            <a:r>
              <a:rPr lang="en-US" altLang="ko-KR" dirty="0"/>
              <a:t>, </a:t>
            </a:r>
            <a:r>
              <a:rPr lang="ko-KR" altLang="en-US" dirty="0"/>
              <a:t>단지 재가만을 의미하는 것은 아니며</a:t>
            </a:r>
            <a:r>
              <a:rPr lang="en-US" altLang="ko-KR" dirty="0"/>
              <a:t>, </a:t>
            </a:r>
            <a:r>
              <a:rPr lang="ko-KR" altLang="en-US" dirty="0"/>
              <a:t>시설을 포함하여 자율성과 선택권</a:t>
            </a:r>
            <a:r>
              <a:rPr lang="en-US" altLang="ko-KR" dirty="0"/>
              <a:t>, </a:t>
            </a:r>
            <a:r>
              <a:rPr lang="ko-KR" altLang="en-US" dirty="0" err="1"/>
              <a:t>가정다움이</a:t>
            </a:r>
            <a:r>
              <a:rPr lang="ko-KR" altLang="en-US" dirty="0"/>
              <a:t> 지원되는 환경을 조성하는 것을 포함한 개념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68283F6-C73A-D342-8185-D3D67433D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52</a:t>
            </a:fld>
            <a:endParaRPr lang="en-US" altLang="ko-KR"/>
          </a:p>
        </p:txBody>
      </p:sp>
      <p:pic>
        <p:nvPicPr>
          <p:cNvPr id="5" name="_x223849768">
            <a:extLst>
              <a:ext uri="{FF2B5EF4-FFF2-40B4-BE49-F238E27FC236}">
                <a16:creationId xmlns:a16="http://schemas.microsoft.com/office/drawing/2014/main" id="{C530C090-3FD3-2A17-A71D-0CAFF20A3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3951127"/>
            <a:ext cx="5976664" cy="231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45E1A-8DA6-6605-0FF7-A6F428AC34AA}"/>
              </a:ext>
            </a:extLst>
          </p:cNvPr>
          <p:cNvSpPr txBox="1"/>
          <p:nvPr/>
        </p:nvSpPr>
        <p:spPr>
          <a:xfrm>
            <a:off x="6750968" y="6284563"/>
            <a:ext cx="5441032" cy="29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&lt;</a:t>
            </a:r>
            <a:r>
              <a:rPr lang="ko-KR" altLang="en-US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그림</a:t>
            </a:r>
            <a:r>
              <a:rPr lang="en-US" altLang="ko-KR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&gt;</a:t>
            </a:r>
            <a:r>
              <a:rPr lang="ko-KR" altLang="en-US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일본의 </a:t>
            </a:r>
            <a:r>
              <a:rPr lang="ko-KR" altLang="en-US" sz="1000" b="0" kern="0" spc="0" dirty="0" err="1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지역포괄케어시스템</a:t>
            </a:r>
            <a:r>
              <a:rPr lang="ko-KR" altLang="en-US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구상</a:t>
            </a:r>
            <a:r>
              <a:rPr lang="en-US" altLang="ko-KR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개혁 후의 의료</a:t>
            </a:r>
            <a:r>
              <a:rPr lang="en-US" altLang="ko-KR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·</a:t>
            </a:r>
            <a:r>
              <a:rPr lang="ko-KR" altLang="en-US" sz="1000" b="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개호서비스의 제공체계</a:t>
            </a:r>
          </a:p>
        </p:txBody>
      </p:sp>
    </p:spTree>
    <p:extLst>
      <p:ext uri="{BB962C8B-B14F-4D97-AF65-F5344CB8AC3E}">
        <p14:creationId xmlns:p14="http://schemas.microsoft.com/office/powerpoint/2010/main" val="12984457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204E0-7E70-A5DC-52D3-7490B36A7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3F52DA-D118-4717-0667-E6E2577C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C6DF0D-7B8D-CC4A-632D-F2F5F7CBD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471" y="1337097"/>
            <a:ext cx="11419057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3) </a:t>
            </a:r>
            <a:r>
              <a:rPr lang="ko-KR" altLang="en-US" sz="1600" b="1" dirty="0">
                <a:solidFill>
                  <a:srgbClr val="0070C0"/>
                </a:solidFill>
              </a:rPr>
              <a:t>지자체가 지역주민 참여를 바탕으로 하는 </a:t>
            </a:r>
            <a:r>
              <a:rPr lang="ko-KR" altLang="en-US" sz="1600" b="1" u="sng" dirty="0">
                <a:solidFill>
                  <a:srgbClr val="0070C0"/>
                </a:solidFill>
              </a:rPr>
              <a:t>생활권 단위의 충분하고 지속 가능한 통합지원 생태계</a:t>
            </a:r>
            <a:r>
              <a:rPr lang="ko-KR" altLang="en-US" sz="1600" b="1" dirty="0">
                <a:solidFill>
                  <a:srgbClr val="0070C0"/>
                </a:solidFill>
              </a:rPr>
              <a:t>를 조성할 것 주문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지역주민의 참여는 관련 주체를 지자체와 기관</a:t>
            </a:r>
            <a:r>
              <a:rPr lang="en-US" altLang="ko-KR" dirty="0"/>
              <a:t>, </a:t>
            </a:r>
            <a:r>
              <a:rPr lang="ko-KR" altLang="en-US" dirty="0"/>
              <a:t>대상자 및 가족에서 더욱 확장한 것으로</a:t>
            </a:r>
            <a:r>
              <a:rPr lang="en-US" altLang="ko-KR" dirty="0"/>
              <a:t>, </a:t>
            </a:r>
            <a:r>
              <a:rPr lang="ko-KR" altLang="en-US" dirty="0"/>
              <a:t>이를 실현하기 위한 기반 형성</a:t>
            </a:r>
            <a:r>
              <a:rPr lang="en-US" altLang="ko-KR" dirty="0"/>
              <a:t>, </a:t>
            </a:r>
            <a:r>
              <a:rPr lang="ko-KR" altLang="en-US" dirty="0"/>
              <a:t>인식 및 문화 조성이 요구될 것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b="1" u="sng" dirty="0">
                <a:solidFill>
                  <a:srgbClr val="C00000"/>
                </a:solidFill>
              </a:rPr>
              <a:t>‘</a:t>
            </a:r>
            <a:r>
              <a:rPr lang="ko-KR" altLang="en-US" b="1" u="sng" dirty="0">
                <a:solidFill>
                  <a:srgbClr val="C00000"/>
                </a:solidFill>
              </a:rPr>
              <a:t>생활권’ 단위는 </a:t>
            </a:r>
            <a:r>
              <a:rPr lang="ko-KR" altLang="en-US" b="1" u="sng" dirty="0" err="1">
                <a:solidFill>
                  <a:srgbClr val="C00000"/>
                </a:solidFill>
              </a:rPr>
              <a:t>돌봄통합지원에</a:t>
            </a:r>
            <a:r>
              <a:rPr lang="ko-KR" altLang="en-US" b="1" u="sng" dirty="0">
                <a:solidFill>
                  <a:srgbClr val="C00000"/>
                </a:solidFill>
              </a:rPr>
              <a:t> 있어 핵심적인 개념 중 하나로</a:t>
            </a:r>
            <a:r>
              <a:rPr lang="en-US" altLang="ko-KR" b="1" u="sng" dirty="0">
                <a:solidFill>
                  <a:srgbClr val="C00000"/>
                </a:solidFill>
              </a:rPr>
              <a:t>, </a:t>
            </a:r>
            <a:r>
              <a:rPr lang="ko-KR" altLang="en-US" b="1" u="sng" dirty="0">
                <a:solidFill>
                  <a:srgbClr val="C00000"/>
                </a:solidFill>
              </a:rPr>
              <a:t>법 명칭에도 ‘</a:t>
            </a:r>
            <a:r>
              <a:rPr lang="ko-KR" altLang="en-US" b="1" u="sng" dirty="0" err="1">
                <a:solidFill>
                  <a:srgbClr val="C00000"/>
                </a:solidFill>
              </a:rPr>
              <a:t>지역’이</a:t>
            </a:r>
            <a:r>
              <a:rPr lang="ko-KR" altLang="en-US" b="1" u="sng" dirty="0">
                <a:solidFill>
                  <a:srgbClr val="C00000"/>
                </a:solidFill>
              </a:rPr>
              <a:t> 포함되어 있는 이유</a:t>
            </a:r>
            <a:endParaRPr lang="en-US" altLang="ko-KR" b="1" u="sng" dirty="0">
              <a:solidFill>
                <a:srgbClr val="C00000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dirty="0" err="1">
                <a:solidFill>
                  <a:schemeClr val="accent1">
                    <a:lumMod val="75000"/>
                  </a:schemeClr>
                </a:solidFill>
              </a:rPr>
              <a:t>커뮤니티케어는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 주고 받는 서비스 도 중요하지만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그에 앞서 그러한 서비스들이 교환되는 지역에 방점이 있는 것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정형선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2018)</a:t>
            </a:r>
          </a:p>
          <a:p>
            <a:pPr lvl="2">
              <a:lnSpc>
                <a:spcPct val="150000"/>
              </a:lnSpc>
            </a:pP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지역이 지칭하는 범위와 지향하는 강조점은 각각 차이가 있지만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개인 개인이 삶을 유지하는 지역이 모든 보건 의료 복지서비스의 중심에 있어야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二木立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2018) </a:t>
            </a:r>
          </a:p>
          <a:p>
            <a:pPr lvl="2">
              <a:lnSpc>
                <a:spcPct val="150000"/>
              </a:lnSpc>
            </a:pP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지역사회를 위한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(for the community)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서비스임과 동시에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지역사회에 의한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(by the community) 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서비스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 err="1">
                <a:solidFill>
                  <a:schemeClr val="accent1">
                    <a:lumMod val="75000"/>
                  </a:schemeClr>
                </a:solidFill>
              </a:rPr>
              <a:t>서동민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2024) </a:t>
            </a:r>
          </a:p>
          <a:p>
            <a:pPr lvl="1">
              <a:lnSpc>
                <a:spcPct val="150000"/>
              </a:lnSpc>
            </a:pPr>
            <a:endParaRPr lang="en-US" altLang="ko-KR" u="sng" dirty="0"/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지역</a:t>
            </a:r>
            <a:r>
              <a:rPr lang="en-US" altLang="ko-KR" sz="1600" b="1" u="sng" dirty="0">
                <a:solidFill>
                  <a:srgbClr val="0070C0"/>
                </a:solidFill>
              </a:rPr>
              <a:t>(</a:t>
            </a:r>
            <a:r>
              <a:rPr lang="ko-KR" altLang="en-US" sz="1600" b="1" u="sng" dirty="0">
                <a:solidFill>
                  <a:srgbClr val="0070C0"/>
                </a:solidFill>
              </a:rPr>
              <a:t>광역 및 기초</a:t>
            </a:r>
            <a:r>
              <a:rPr lang="en-US" altLang="ko-KR" sz="1600" b="1" u="sng" dirty="0">
                <a:solidFill>
                  <a:srgbClr val="0070C0"/>
                </a:solidFill>
              </a:rPr>
              <a:t>)</a:t>
            </a:r>
            <a:r>
              <a:rPr lang="ko-KR" altLang="en-US" sz="1600" b="1" u="sng" dirty="0">
                <a:solidFill>
                  <a:srgbClr val="0070C0"/>
                </a:solidFill>
              </a:rPr>
              <a:t>의 여건 및 특성을 반영한 생활권으로서 권역을 고려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전달체계에</a:t>
            </a:r>
            <a:r>
              <a:rPr lang="ko-KR" altLang="en-US" sz="1600" b="1" u="sng" dirty="0">
                <a:solidFill>
                  <a:srgbClr val="0070C0"/>
                </a:solidFill>
              </a:rPr>
              <a:t> 반영하였는가 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돌봄과 의료의 권역에 대한 통합적인 접근이 이루어졌는가</a:t>
            </a:r>
            <a:r>
              <a:rPr lang="en-US" altLang="ko-KR" sz="1600" b="1" u="sng" dirty="0">
                <a:solidFill>
                  <a:srgbClr val="0070C0"/>
                </a:solidFill>
              </a:rPr>
              <a:t>(</a:t>
            </a:r>
            <a:r>
              <a:rPr lang="ko-KR" altLang="en-US" sz="1600" b="1" u="sng" dirty="0">
                <a:solidFill>
                  <a:srgbClr val="0070C0"/>
                </a:solidFill>
              </a:rPr>
              <a:t>예</a:t>
            </a:r>
            <a:r>
              <a:rPr lang="en-US" altLang="ko-KR" sz="1600" b="1" u="sng" dirty="0">
                <a:solidFill>
                  <a:srgbClr val="0070C0"/>
                </a:solidFill>
              </a:rPr>
              <a:t>. </a:t>
            </a:r>
            <a:r>
              <a:rPr lang="ko-KR" altLang="en-US" sz="1600" b="1" u="sng" dirty="0">
                <a:solidFill>
                  <a:srgbClr val="0070C0"/>
                </a:solidFill>
              </a:rPr>
              <a:t>노인맞춤돌봄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복지관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보건소 등</a:t>
            </a:r>
            <a:r>
              <a:rPr lang="en-US" altLang="ko-KR" sz="1600" b="1" u="sng" dirty="0">
                <a:solidFill>
                  <a:srgbClr val="0070C0"/>
                </a:solidFill>
              </a:rPr>
              <a:t>) 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u="sng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FFFC250-550F-2F8C-408A-4A9FA82BB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53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695399" y="4754343"/>
            <a:ext cx="10801200" cy="173598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210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204E0-7E70-A5DC-52D3-7490B36A7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3F52DA-D118-4717-0667-E6E2577C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FFFC250-550F-2F8C-408A-4A9FA82BB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54</a:t>
            </a:fld>
            <a:endParaRPr lang="en-US" altLang="ko-KR"/>
          </a:p>
        </p:txBody>
      </p:sp>
      <p:pic>
        <p:nvPicPr>
          <p:cNvPr id="5" name="Picture 8" descr="東京都の未来と医療者のニーズ">
            <a:extLst>
              <a:ext uri="{FF2B5EF4-FFF2-40B4-BE49-F238E27FC236}">
                <a16:creationId xmlns:a16="http://schemas.microsoft.com/office/drawing/2014/main" id="{C5BC3849-5E88-1293-4DF2-95CB3A703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81" y="2564904"/>
            <a:ext cx="4081207" cy="306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地域包括支援センター（高齢者あんしん相談窓口）｜東京都小平市 ...">
            <a:extLst>
              <a:ext uri="{FF2B5EF4-FFF2-40B4-BE49-F238E27FC236}">
                <a16:creationId xmlns:a16="http://schemas.microsoft.com/office/drawing/2014/main" id="{91F50D31-8B63-4FE2-3F60-F36ACD64D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006" y="2653250"/>
            <a:ext cx="4148007" cy="292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都民の皆さまへ | 東京総合医療ネットワーク">
            <a:extLst>
              <a:ext uri="{FF2B5EF4-FFF2-40B4-BE49-F238E27FC236}">
                <a16:creationId xmlns:a16="http://schemas.microsoft.com/office/drawing/2014/main" id="{23097C85-DEBD-20D9-5791-11C634E55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4143670"/>
            <a:ext cx="3253250" cy="138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내용 개체 틀 2">
            <a:extLst>
              <a:ext uri="{FF2B5EF4-FFF2-40B4-BE49-F238E27FC236}">
                <a16:creationId xmlns:a16="http://schemas.microsoft.com/office/drawing/2014/main" id="{1412C6FC-F6D4-8E4F-AEC9-9230F0024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574" y="1213305"/>
            <a:ext cx="11419057" cy="15676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참고</a:t>
            </a:r>
            <a:r>
              <a:rPr lang="en-US" altLang="ko-KR" dirty="0"/>
              <a:t>: </a:t>
            </a:r>
            <a:r>
              <a:rPr lang="ko-KR" altLang="en-US" dirty="0"/>
              <a:t>의료권역 </a:t>
            </a:r>
            <a:r>
              <a:rPr lang="en-US" altLang="ko-KR" dirty="0"/>
              <a:t>&gt; </a:t>
            </a:r>
            <a:r>
              <a:rPr lang="ko-KR" altLang="en-US" dirty="0" err="1"/>
              <a:t>돌봄권역</a:t>
            </a:r>
            <a:r>
              <a:rPr lang="en-US" altLang="ko-KR" dirty="0"/>
              <a:t>(</a:t>
            </a:r>
            <a:r>
              <a:rPr lang="ko-KR" altLang="en-US" dirty="0" err="1"/>
              <a:t>대권역</a:t>
            </a:r>
            <a:r>
              <a:rPr lang="en-US" altLang="ko-KR" dirty="0"/>
              <a:t>&gt; </a:t>
            </a:r>
            <a:r>
              <a:rPr lang="ko-KR" altLang="en-US" dirty="0" err="1"/>
              <a:t>중권역</a:t>
            </a:r>
            <a:r>
              <a:rPr lang="en-US" altLang="ko-KR" dirty="0"/>
              <a:t>&gt; </a:t>
            </a:r>
            <a:r>
              <a:rPr lang="ko-KR" altLang="en-US" dirty="0" err="1"/>
              <a:t>소권역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329831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8E3C64-7A04-669D-EC17-34DB042A0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7AF867-3325-D7F7-CC99-3F9517677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434" y="1257826"/>
            <a:ext cx="10537172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4) </a:t>
            </a:r>
            <a:r>
              <a:rPr lang="ko-KR" altLang="en-US" sz="1600" b="1" dirty="0">
                <a:solidFill>
                  <a:srgbClr val="0070C0"/>
                </a:solidFill>
              </a:rPr>
              <a:t>통합지원 대상자가 통합지원의 내용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이용 방법 등에 관하여 </a:t>
            </a:r>
            <a:r>
              <a:rPr lang="ko-KR" altLang="en-US" sz="1600" b="1" u="sng" dirty="0">
                <a:solidFill>
                  <a:srgbClr val="0070C0"/>
                </a:solidFill>
              </a:rPr>
              <a:t>충분한 설명을 들은 후 이용 여부나 범위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방식 등을 스스로 결정할 수 있도록 자기결정권을 보장</a:t>
            </a:r>
            <a:r>
              <a:rPr lang="ko-KR" altLang="en-US" sz="1600" b="1" dirty="0">
                <a:solidFill>
                  <a:srgbClr val="0070C0"/>
                </a:solidFill>
              </a:rPr>
              <a:t>해야 함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u="sng" dirty="0"/>
              <a:t>대상자는 설명과 ‘상담을 받을 </a:t>
            </a:r>
            <a:r>
              <a:rPr lang="ko-KR" altLang="en-US" u="sng" dirty="0" err="1"/>
              <a:t>권리’를</a:t>
            </a:r>
            <a:r>
              <a:rPr lang="ko-KR" altLang="en-US" u="sng" dirty="0"/>
              <a:t> 가짐</a:t>
            </a:r>
            <a:r>
              <a:rPr lang="en-US" altLang="ko-KR" u="sng" dirty="0"/>
              <a:t>. ‘</a:t>
            </a:r>
            <a:r>
              <a:rPr lang="ko-KR" altLang="en-US" u="sng" dirty="0" err="1"/>
              <a:t>상담권</a:t>
            </a:r>
            <a:r>
              <a:rPr lang="en-US" altLang="ko-KR" u="sng" dirty="0"/>
              <a:t>＇</a:t>
            </a:r>
            <a:r>
              <a:rPr lang="ko-KR" altLang="en-US" u="sng" dirty="0"/>
              <a:t>이라는 개념으로 확장 제안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독일은 장기요양보험법 개정을 통하여 요양상담 제공을 법적으로 보장</a:t>
            </a:r>
            <a:r>
              <a:rPr lang="en-US" altLang="ko-KR" dirty="0"/>
              <a:t>, </a:t>
            </a:r>
            <a:r>
              <a:rPr lang="ko-KR" altLang="en-US" dirty="0"/>
              <a:t>상담을 받을 수 있도록 </a:t>
            </a:r>
            <a:r>
              <a:rPr lang="ko-KR" altLang="en-US" b="1" dirty="0">
                <a:solidFill>
                  <a:srgbClr val="8E296C"/>
                </a:solidFill>
              </a:rPr>
              <a:t>‘</a:t>
            </a:r>
            <a:r>
              <a:rPr lang="ko-KR" altLang="en-US" b="1" dirty="0" err="1">
                <a:solidFill>
                  <a:srgbClr val="8E296C"/>
                </a:solidFill>
              </a:rPr>
              <a:t>요양상담권</a:t>
            </a:r>
            <a:r>
              <a:rPr lang="ko-KR" altLang="en-US" dirty="0" err="1"/>
              <a:t>’을</a:t>
            </a:r>
            <a:r>
              <a:rPr lang="ko-KR" altLang="en-US" dirty="0"/>
              <a:t> 보장하고</a:t>
            </a:r>
            <a:r>
              <a:rPr lang="en-US" altLang="ko-KR" dirty="0"/>
              <a:t>, </a:t>
            </a:r>
            <a:r>
              <a:rPr lang="ko-KR" altLang="en-US" dirty="0"/>
              <a:t>관련 조직을 설치한 바 있다</a:t>
            </a:r>
            <a:r>
              <a:rPr lang="en-US" altLang="ko-KR" dirty="0"/>
              <a:t>. </a:t>
            </a:r>
            <a:r>
              <a:rPr lang="ko-KR" altLang="en-US" dirty="0"/>
              <a:t>일본은 지역포괄지원센터를 통해</a:t>
            </a:r>
            <a:r>
              <a:rPr lang="en-US" altLang="ko-KR" dirty="0"/>
              <a:t>, </a:t>
            </a:r>
            <a:r>
              <a:rPr lang="ko-KR" altLang="en-US" dirty="0"/>
              <a:t>종합 상담 등 ‘</a:t>
            </a:r>
            <a:r>
              <a:rPr lang="ko-KR" altLang="en-US" dirty="0" err="1"/>
              <a:t>지역지원사업’을</a:t>
            </a:r>
            <a:r>
              <a:rPr lang="ko-KR" altLang="en-US" dirty="0"/>
              <a:t> 실시하고 있음</a:t>
            </a:r>
            <a:r>
              <a:rPr lang="en-US" altLang="ko-KR" dirty="0"/>
              <a:t>(</a:t>
            </a:r>
            <a:r>
              <a:rPr lang="ko-KR" altLang="en-US" dirty="0" err="1"/>
              <a:t>서동민</a:t>
            </a:r>
            <a:r>
              <a:rPr lang="ko-KR" altLang="en-US" dirty="0"/>
              <a:t> 외</a:t>
            </a:r>
            <a:r>
              <a:rPr lang="en-US" altLang="ko-KR" dirty="0"/>
              <a:t>, 2022). 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dirty="0"/>
              <a:t>다음으로</a:t>
            </a:r>
            <a:r>
              <a:rPr lang="en-US" altLang="ko-KR" dirty="0"/>
              <a:t>, ‘</a:t>
            </a:r>
            <a:r>
              <a:rPr lang="ko-KR" altLang="en-US" dirty="0" err="1"/>
              <a:t>자기결정권’은</a:t>
            </a:r>
            <a:r>
              <a:rPr lang="ko-KR" altLang="en-US" dirty="0"/>
              <a:t> </a:t>
            </a:r>
            <a:r>
              <a:rPr lang="ko-KR" altLang="en-US" dirty="0" err="1"/>
              <a:t>돌봄대상자가</a:t>
            </a:r>
            <a:r>
              <a:rPr lang="ko-KR" altLang="en-US" dirty="0"/>
              <a:t> 제한을 가진 자로 지닌 취약성과 타인에게 의존하는 자로서 지닌 의존성과 관련하여</a:t>
            </a:r>
            <a:r>
              <a:rPr lang="en-US" altLang="ko-KR" u="sng" dirty="0"/>
              <a:t>, </a:t>
            </a:r>
            <a:r>
              <a:rPr lang="ko-KR" altLang="en-US" u="sng" dirty="0"/>
              <a:t>인권의 문제와 직결되며</a:t>
            </a:r>
            <a:r>
              <a:rPr lang="en-US" altLang="ko-KR" u="sng" dirty="0"/>
              <a:t>, </a:t>
            </a:r>
            <a:r>
              <a:rPr lang="ko-KR" altLang="en-US" u="sng" dirty="0"/>
              <a:t>개인의 자립과 자기결정권의 보장이라는 이슈로 연결</a:t>
            </a:r>
            <a:r>
              <a:rPr lang="en-US" altLang="ko-KR" u="sng" dirty="0"/>
              <a:t>, </a:t>
            </a:r>
            <a:r>
              <a:rPr lang="ko-KR" altLang="en-US" u="sng" dirty="0"/>
              <a:t>제도적인 보장 필요 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패러다임 전환에 따라</a:t>
            </a:r>
            <a:r>
              <a:rPr lang="en-US" altLang="ko-KR" dirty="0"/>
              <a:t>, </a:t>
            </a:r>
            <a:r>
              <a:rPr lang="ko-KR" altLang="en-US" dirty="0"/>
              <a:t>노인을 서비스를 일방적으로 받는 </a:t>
            </a:r>
            <a:r>
              <a:rPr lang="ko-KR" altLang="en-US" dirty="0" err="1"/>
              <a:t>수급자</a:t>
            </a:r>
            <a:r>
              <a:rPr lang="en-US" altLang="ko-KR" dirty="0"/>
              <a:t>(</a:t>
            </a:r>
            <a:r>
              <a:rPr lang="ko-KR" altLang="en-US" dirty="0"/>
              <a:t>수혜자</a:t>
            </a:r>
            <a:r>
              <a:rPr lang="en-US" altLang="ko-KR" dirty="0"/>
              <a:t>, </a:t>
            </a:r>
            <a:r>
              <a:rPr lang="ko-KR" altLang="en-US" dirty="0"/>
              <a:t>환자</a:t>
            </a:r>
            <a:r>
              <a:rPr lang="en-US" altLang="ko-KR" dirty="0"/>
              <a:t>)</a:t>
            </a:r>
            <a:r>
              <a:rPr lang="ko-KR" altLang="en-US" dirty="0"/>
              <a:t>가 아닌</a:t>
            </a:r>
            <a:r>
              <a:rPr lang="en-US" altLang="ko-KR" dirty="0"/>
              <a:t>, ‘</a:t>
            </a:r>
            <a:r>
              <a:rPr lang="ko-KR" altLang="en-US" dirty="0"/>
              <a:t>자기관리’ 역량을 지닌 존재로 보고</a:t>
            </a:r>
            <a:r>
              <a:rPr lang="en-US" altLang="ko-KR" dirty="0"/>
              <a:t>, </a:t>
            </a:r>
            <a:r>
              <a:rPr lang="ko-KR" altLang="en-US" dirty="0"/>
              <a:t>건강한 노화</a:t>
            </a:r>
            <a:r>
              <a:rPr lang="en-US" altLang="ko-KR" dirty="0"/>
              <a:t>(healthy aging)</a:t>
            </a:r>
            <a:r>
              <a:rPr lang="ko-KR" altLang="en-US" dirty="0"/>
              <a:t>를 위하여 사회참여의 기회와 자기관리 역량 강화를 지원하는 추세</a:t>
            </a:r>
            <a:endParaRPr lang="en-US" altLang="ko-KR" dirty="0"/>
          </a:p>
          <a:p>
            <a:pPr lvl="3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대상자와 가족에 대한 설명 책임의 주체 명확화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이를 지원할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안내창구의</a:t>
            </a:r>
            <a:r>
              <a:rPr lang="ko-KR" altLang="en-US" sz="1600" b="1" u="sng" dirty="0">
                <a:solidFill>
                  <a:srgbClr val="0070C0"/>
                </a:solidFill>
              </a:rPr>
              <a:t> 다각화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접근성의 향상 필요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자기결정권은 인권의 문제와 직접적으로 연결   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312756D-B817-F2BC-C1D2-CD51199E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55</a:t>
            </a:fld>
            <a:endParaRPr lang="en-US" altLang="ko-KR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695399" y="5373215"/>
            <a:ext cx="10801200" cy="1117109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4832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6AAC7-2979-01DF-B6FB-AABD5662C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1E97E2-7477-AD94-5013-84D7DB0D3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3BEA21-0F0F-0A37-7E33-253D43E67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1041227" cy="45365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5) </a:t>
            </a:r>
            <a:r>
              <a:rPr lang="ko-KR" altLang="en-US" sz="1600" b="1" dirty="0">
                <a:solidFill>
                  <a:srgbClr val="0070C0"/>
                </a:solidFill>
              </a:rPr>
              <a:t>각종 </a:t>
            </a:r>
            <a:r>
              <a:rPr lang="ko-KR" altLang="en-US" sz="1600" b="1" u="sng" dirty="0">
                <a:solidFill>
                  <a:srgbClr val="0070C0"/>
                </a:solidFill>
              </a:rPr>
              <a:t>서비스들을 제공할 때 공공성을 </a:t>
            </a:r>
            <a:r>
              <a:rPr lang="ko-KR" altLang="en-US" sz="1600" b="1" dirty="0">
                <a:solidFill>
                  <a:srgbClr val="0070C0"/>
                </a:solidFill>
              </a:rPr>
              <a:t>높일 수 있도록 하고 있음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dirty="0"/>
              <a:t>돌봄에 있어 공공성은 윤리성이나</a:t>
            </a:r>
            <a:r>
              <a:rPr lang="en-US" altLang="ko-KR" dirty="0"/>
              <a:t>, </a:t>
            </a:r>
            <a:r>
              <a:rPr lang="ko-KR" altLang="en-US" dirty="0"/>
              <a:t>돌봄에 대한 사회적 책임과 가치라는 문제로 연결된다는 점에서 중요하게 다루어질 필요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dirty="0">
                <a:solidFill>
                  <a:srgbClr val="8E296C"/>
                </a:solidFill>
              </a:rPr>
              <a:t>공공성은 받아들이는 주체의 성격이나 입장에 따라 다양하게 해석될 여지가 큰 개념</a:t>
            </a:r>
            <a:r>
              <a:rPr lang="ko-KR" altLang="en-US" dirty="0"/>
              <a:t>임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>
                <a:solidFill>
                  <a:srgbClr val="C00000"/>
                </a:solidFill>
              </a:rPr>
              <a:t>서비스 제공 주체의 공공성을 의미할 수도 있으며</a:t>
            </a:r>
            <a:r>
              <a:rPr lang="en-US" altLang="ko-KR" u="sng" dirty="0">
                <a:solidFill>
                  <a:srgbClr val="C00000"/>
                </a:solidFill>
              </a:rPr>
              <a:t>, </a:t>
            </a:r>
            <a:r>
              <a:rPr lang="ko-KR" altLang="en-US" u="sng" dirty="0">
                <a:solidFill>
                  <a:srgbClr val="C00000"/>
                </a:solidFill>
              </a:rPr>
              <a:t>주체보다는 제공하는 서비스의 목적이나 내용에 기준을 둘 수도 있음</a:t>
            </a:r>
            <a:endParaRPr lang="en-US" altLang="ko-KR" u="sng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지역사회에서 공공성을 확보하기 위한 전략 검토 필요</a:t>
            </a:r>
            <a:r>
              <a:rPr lang="en-US" altLang="ko-KR" sz="1600" b="1" u="sng" dirty="0">
                <a:solidFill>
                  <a:srgbClr val="0070C0"/>
                </a:solidFill>
              </a:rPr>
              <a:t>(</a:t>
            </a:r>
            <a:r>
              <a:rPr lang="ko-KR" altLang="en-US" sz="1600" b="1" u="sng" dirty="0">
                <a:solidFill>
                  <a:srgbClr val="0070C0"/>
                </a:solidFill>
              </a:rPr>
              <a:t>제공기관인가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과정인가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그 성과인가</a:t>
            </a:r>
            <a:r>
              <a:rPr lang="en-US" altLang="ko-KR" sz="1600" b="1" u="sng" dirty="0">
                <a:solidFill>
                  <a:srgbClr val="0070C0"/>
                </a:solidFill>
              </a:rPr>
              <a:t>)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지역사회에서 보유한 다양한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공급주체와</a:t>
            </a:r>
            <a:r>
              <a:rPr lang="ko-KR" altLang="en-US" sz="1600" b="1" u="sng" dirty="0">
                <a:solidFill>
                  <a:srgbClr val="0070C0"/>
                </a:solidFill>
              </a:rPr>
              <a:t> 성격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활동에 대한 파악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A23A9D3-C28D-AE63-B98C-982E3423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56</a:t>
            </a:fld>
            <a:endParaRPr lang="en-US" altLang="ko-KR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1044532" y="3573016"/>
            <a:ext cx="10801200" cy="2088232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6011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6AAC7-2979-01DF-B6FB-AABD5662C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1E97E2-7477-AD94-5013-84D7DB0D3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국가와 지방자치단체의 책무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3BEA21-0F0F-0A37-7E33-253D43E67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3" y="1340768"/>
            <a:ext cx="10537172" cy="498802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</a:t>
            </a:r>
          </a:p>
          <a:p>
            <a:pPr lvl="1">
              <a:lnSpc>
                <a:spcPct val="200000"/>
              </a:lnSpc>
            </a:pPr>
            <a:r>
              <a:rPr lang="en-US" altLang="ko-KR" sz="1600" b="1" dirty="0">
                <a:solidFill>
                  <a:srgbClr val="0070C0"/>
                </a:solidFill>
              </a:rPr>
              <a:t>6) </a:t>
            </a:r>
            <a:r>
              <a:rPr lang="ko-KR" altLang="en-US" sz="1600" b="1" dirty="0">
                <a:solidFill>
                  <a:srgbClr val="0070C0"/>
                </a:solidFill>
              </a:rPr>
              <a:t>통합지원 대상자를 돌보는 </a:t>
            </a:r>
            <a:r>
              <a:rPr lang="ko-KR" altLang="en-US" sz="1600" b="1" u="sng" dirty="0">
                <a:solidFill>
                  <a:srgbClr val="0070C0"/>
                </a:solidFill>
              </a:rPr>
              <a:t>가족과 보호자에 대한 지원과 보호</a:t>
            </a:r>
            <a:r>
              <a:rPr lang="ko-KR" altLang="en-US" sz="1600" b="1" dirty="0">
                <a:solidFill>
                  <a:srgbClr val="0070C0"/>
                </a:solidFill>
              </a:rPr>
              <a:t>를 제공하도록 함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>
              <a:lnSpc>
                <a:spcPct val="200000"/>
              </a:lnSpc>
              <a:buFont typeface="새굴림" panose="02030600000101010101" pitchFamily="18" charset="-127"/>
              <a:buChar char="⇒"/>
            </a:pPr>
            <a:r>
              <a:rPr lang="ko-KR" altLang="en-US" dirty="0"/>
              <a:t>통합지원 대상자는 당사자 본인이나</a:t>
            </a:r>
            <a:r>
              <a:rPr lang="en-US" altLang="ko-KR" dirty="0"/>
              <a:t>, </a:t>
            </a:r>
            <a:r>
              <a:rPr lang="ko-KR" altLang="en-US" dirty="0"/>
              <a:t>통합지원의 서비스 범위나 내용에 가족과 보호자를 포함하고 있다는 의미로</a:t>
            </a:r>
            <a:r>
              <a:rPr lang="en-US" altLang="ko-KR" dirty="0"/>
              <a:t>, </a:t>
            </a:r>
            <a:r>
              <a:rPr lang="ko-KR" altLang="en-US" dirty="0"/>
              <a:t>돌봄의 관계나 지역사회로의 영향이라는 측면에서 바람직함</a:t>
            </a:r>
            <a:r>
              <a:rPr lang="en-US" altLang="ko-KR" dirty="0"/>
              <a:t>. </a:t>
            </a: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구체적인 방법에 대해서는 규정 미흡 </a:t>
            </a:r>
            <a:endParaRPr lang="en-US" altLang="ko-KR" dirty="0"/>
          </a:p>
          <a:p>
            <a:pPr lvl="2">
              <a:lnSpc>
                <a:spcPct val="200000"/>
              </a:lnSpc>
            </a:pPr>
            <a:r>
              <a:rPr lang="ko-KR" altLang="en-US" dirty="0"/>
              <a:t>돌봄에 있어 공식적 </a:t>
            </a:r>
            <a:r>
              <a:rPr lang="ko-KR" altLang="en-US" dirty="0" err="1"/>
              <a:t>돌봄자</a:t>
            </a:r>
            <a:r>
              <a:rPr lang="ko-KR" altLang="en-US" dirty="0"/>
              <a:t> 외에도 비공식적 </a:t>
            </a:r>
            <a:r>
              <a:rPr lang="ko-KR" altLang="en-US" dirty="0" err="1"/>
              <a:t>돌봄자로서</a:t>
            </a:r>
            <a:r>
              <a:rPr lang="ko-KR" altLang="en-US" dirty="0"/>
              <a:t> 가족의 역할이 부여되며</a:t>
            </a:r>
            <a:r>
              <a:rPr lang="en-US" altLang="ko-KR" dirty="0"/>
              <a:t>, </a:t>
            </a:r>
            <a:r>
              <a:rPr lang="ko-KR" altLang="en-US" dirty="0"/>
              <a:t>이러한</a:t>
            </a:r>
            <a:r>
              <a:rPr lang="ko-KR" altLang="en-US" u="sng" dirty="0"/>
              <a:t> </a:t>
            </a:r>
            <a:r>
              <a:rPr lang="en-US" altLang="ko-KR" u="sng" dirty="0"/>
              <a:t>1</a:t>
            </a:r>
            <a:r>
              <a:rPr lang="ko-KR" altLang="en-US" u="sng" dirty="0"/>
              <a:t>차적 돌봄 관계를 유지하고 지탱할 수 있도록 </a:t>
            </a:r>
            <a:r>
              <a:rPr lang="en-US" altLang="ko-KR" u="sng" dirty="0"/>
              <a:t>2</a:t>
            </a:r>
            <a:r>
              <a:rPr lang="ko-KR" altLang="en-US" u="sng" dirty="0"/>
              <a:t>차적 돌봄관계로서 공공의 역할이 필요</a:t>
            </a:r>
            <a:r>
              <a:rPr lang="ko-KR" altLang="en-US" dirty="0"/>
              <a:t>하기 때문</a:t>
            </a:r>
            <a:endParaRPr lang="en-US" altLang="ko-KR" dirty="0"/>
          </a:p>
          <a:p>
            <a:pPr lvl="2">
              <a:lnSpc>
                <a:spcPct val="20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특징적인 부분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대상자에 대한 직접 서비스는 물론</a:t>
            </a:r>
            <a:r>
              <a:rPr lang="en-US" altLang="ko-KR" sz="1600" b="1" u="sng" dirty="0">
                <a:solidFill>
                  <a:srgbClr val="0070C0"/>
                </a:solidFill>
              </a:rPr>
              <a:t>, </a:t>
            </a:r>
            <a:r>
              <a:rPr lang="ko-KR" altLang="en-US" sz="1600" b="1" u="sng" dirty="0">
                <a:solidFill>
                  <a:srgbClr val="0070C0"/>
                </a:solidFill>
              </a:rPr>
              <a:t>가족과 보호자에 대한 상담과 지원이 하나의 서비스가 될 수 있다는 의미</a:t>
            </a:r>
            <a:endParaRPr lang="en-US" altLang="ko-KR" sz="1600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u="sng" dirty="0">
                <a:solidFill>
                  <a:srgbClr val="0070C0"/>
                </a:solidFill>
              </a:rPr>
              <a:t>돌봄 가족에 대한 전문 교육과 상담</a:t>
            </a:r>
            <a:r>
              <a:rPr lang="en-US" altLang="ko-KR" sz="1600" b="1" u="sng" dirty="0">
                <a:solidFill>
                  <a:srgbClr val="0070C0"/>
                </a:solidFill>
              </a:rPr>
              <a:t>,</a:t>
            </a:r>
            <a:r>
              <a:rPr lang="ko-KR" altLang="en-US" sz="1600" b="1" u="sng" dirty="0">
                <a:solidFill>
                  <a:srgbClr val="0070C0"/>
                </a:solidFill>
              </a:rPr>
              <a:t> 신체 및 정신적 부담 경감을 위한 </a:t>
            </a:r>
            <a:r>
              <a:rPr lang="ko-KR" altLang="en-US" sz="1600" b="1" u="sng" dirty="0" err="1">
                <a:solidFill>
                  <a:srgbClr val="0070C0"/>
                </a:solidFill>
              </a:rPr>
              <a:t>힐링프로그램</a:t>
            </a:r>
            <a:r>
              <a:rPr lang="ko-KR" altLang="en-US" sz="1600" b="1" u="sng" dirty="0">
                <a:solidFill>
                  <a:srgbClr val="0070C0"/>
                </a:solidFill>
              </a:rPr>
              <a:t> 등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A23A9D3-C28D-AE63-B98C-982E3423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57</a:t>
            </a:fld>
            <a:endParaRPr lang="en-US" altLang="ko-KR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837334" y="4479741"/>
            <a:ext cx="10801200" cy="1837188"/>
          </a:xfrm>
          <a:prstGeom prst="roundRect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502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통합지원 기본계획 수립 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9416" y="1340768"/>
            <a:ext cx="10670976" cy="4988024"/>
          </a:xfrm>
        </p:spPr>
        <p:txBody>
          <a:bodyPr/>
          <a:lstStyle/>
          <a:p>
            <a:r>
              <a:rPr lang="ko-KR" altLang="en-US" dirty="0"/>
              <a:t>제</a:t>
            </a:r>
            <a:r>
              <a:rPr lang="en-US" altLang="ko-KR" dirty="0"/>
              <a:t>5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통합지원 기본계획의 </a:t>
            </a:r>
            <a:r>
              <a:rPr lang="ko-KR" altLang="en-US" dirty="0" err="1"/>
              <a:t>수립ㆍ시행</a:t>
            </a:r>
            <a:r>
              <a:rPr lang="en-US" altLang="ko-KR" dirty="0"/>
              <a:t>) </a:t>
            </a:r>
          </a:p>
          <a:p>
            <a:pPr lvl="1"/>
            <a:r>
              <a:rPr lang="en-US" altLang="ko-KR" dirty="0"/>
              <a:t>① </a:t>
            </a:r>
            <a:r>
              <a:rPr lang="ko-KR" altLang="en-US" dirty="0"/>
              <a:t>보건복지부장관은 관계 중앙행정기관의 장 및 </a:t>
            </a:r>
            <a:r>
              <a:rPr lang="ko-KR" altLang="en-US" b="1" u="sng" dirty="0" err="1">
                <a:solidFill>
                  <a:srgbClr val="0070C0"/>
                </a:solidFill>
              </a:rPr>
              <a:t>시ㆍ도지사와</a:t>
            </a:r>
            <a:r>
              <a:rPr lang="ko-KR" altLang="en-US" b="1" u="sng" dirty="0">
                <a:solidFill>
                  <a:srgbClr val="0070C0"/>
                </a:solidFill>
              </a:rPr>
              <a:t> 협의하여 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년마다</a:t>
            </a:r>
            <a:r>
              <a:rPr lang="ko-KR" altLang="en-US" u="sng" dirty="0"/>
              <a:t> </a:t>
            </a:r>
            <a:r>
              <a:rPr lang="ko-KR" altLang="en-US" dirty="0"/>
              <a:t>통합지원 기본계획</a:t>
            </a:r>
            <a:r>
              <a:rPr lang="en-US" altLang="ko-KR" dirty="0"/>
              <a:t>(</a:t>
            </a:r>
            <a:r>
              <a:rPr lang="ko-KR" altLang="en-US" dirty="0"/>
              <a:t>이하 “</a:t>
            </a:r>
            <a:r>
              <a:rPr lang="ko-KR" altLang="en-US" dirty="0" err="1"/>
              <a:t>기본계획”이라</a:t>
            </a:r>
            <a:r>
              <a:rPr lang="ko-KR" altLang="en-US" dirty="0"/>
              <a:t> 한다</a:t>
            </a:r>
            <a:r>
              <a:rPr lang="en-US" altLang="ko-KR" dirty="0"/>
              <a:t>)</a:t>
            </a:r>
            <a:r>
              <a:rPr lang="ko-KR" altLang="en-US" dirty="0"/>
              <a:t>을 </a:t>
            </a:r>
            <a:r>
              <a:rPr lang="ko-KR" altLang="en-US" dirty="0" err="1"/>
              <a:t>수립ㆍ시행하여야</a:t>
            </a:r>
            <a:r>
              <a:rPr lang="ko-KR" altLang="en-US" dirty="0"/>
              <a:t> 한다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② </a:t>
            </a:r>
            <a:r>
              <a:rPr lang="ko-KR" altLang="en-US" dirty="0"/>
              <a:t>기본계획에는 다음 각 호의 사항이 포함되어야 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1. </a:t>
            </a:r>
            <a:r>
              <a:rPr lang="ko-KR" altLang="en-US" dirty="0"/>
              <a:t>통합지원 정책의 추진 목표와 기본방향</a:t>
            </a:r>
          </a:p>
          <a:p>
            <a:pPr lvl="2"/>
            <a:r>
              <a:rPr lang="en-US" altLang="ko-KR" dirty="0"/>
              <a:t>2</a:t>
            </a:r>
            <a:r>
              <a:rPr lang="en-US" altLang="ko-KR" b="1" dirty="0">
                <a:solidFill>
                  <a:srgbClr val="8E296C"/>
                </a:solidFill>
              </a:rPr>
              <a:t>. </a:t>
            </a:r>
            <a:r>
              <a:rPr lang="ko-KR" altLang="en-US" b="1" dirty="0">
                <a:solidFill>
                  <a:srgbClr val="8E296C"/>
                </a:solidFill>
              </a:rPr>
              <a:t>통합지원 </a:t>
            </a:r>
            <a:r>
              <a:rPr lang="ko-KR" altLang="en-US" b="1" dirty="0" err="1">
                <a:solidFill>
                  <a:srgbClr val="8E296C"/>
                </a:solidFill>
              </a:rPr>
              <a:t>인프라ㆍ서비스</a:t>
            </a:r>
            <a:r>
              <a:rPr lang="ko-KR" altLang="en-US" b="1" dirty="0">
                <a:solidFill>
                  <a:srgbClr val="8E296C"/>
                </a:solidFill>
              </a:rPr>
              <a:t> 확충 방안</a:t>
            </a:r>
          </a:p>
          <a:p>
            <a:pPr lvl="2"/>
            <a:r>
              <a:rPr lang="en-US" altLang="ko-KR" dirty="0"/>
              <a:t>3. </a:t>
            </a:r>
            <a:r>
              <a:rPr lang="ko-KR" altLang="en-US" dirty="0" err="1"/>
              <a:t>통합지원을</a:t>
            </a:r>
            <a:r>
              <a:rPr lang="ko-KR" altLang="en-US" dirty="0"/>
              <a:t> 위한 중앙행정기관</a:t>
            </a:r>
            <a:r>
              <a:rPr lang="en-US" altLang="ko-KR" dirty="0"/>
              <a:t>, </a:t>
            </a:r>
            <a:r>
              <a:rPr lang="ko-KR" altLang="en-US" dirty="0"/>
              <a:t>제</a:t>
            </a:r>
            <a:r>
              <a:rPr lang="en-US" altLang="ko-KR" dirty="0"/>
              <a:t>25</a:t>
            </a:r>
            <a:r>
              <a:rPr lang="ko-KR" altLang="en-US" dirty="0"/>
              <a:t>조에 따른 전문기관 또는 통합지원 관련기관과의 </a:t>
            </a:r>
            <a:r>
              <a:rPr lang="ko-KR" altLang="en-US" dirty="0" err="1"/>
              <a:t>연계ㆍ협력</a:t>
            </a:r>
            <a:r>
              <a:rPr lang="ko-KR" altLang="en-US" dirty="0"/>
              <a:t> 방안</a:t>
            </a:r>
          </a:p>
          <a:p>
            <a:pPr lvl="2"/>
            <a:r>
              <a:rPr lang="en-US" altLang="ko-KR" b="1" dirty="0">
                <a:solidFill>
                  <a:srgbClr val="8E296C"/>
                </a:solidFill>
              </a:rPr>
              <a:t>4. </a:t>
            </a:r>
            <a:r>
              <a:rPr lang="ko-KR" altLang="en-US" b="1" dirty="0" err="1">
                <a:solidFill>
                  <a:srgbClr val="8E296C"/>
                </a:solidFill>
              </a:rPr>
              <a:t>통합지원을</a:t>
            </a:r>
            <a:r>
              <a:rPr lang="ko-KR" altLang="en-US" b="1" dirty="0">
                <a:solidFill>
                  <a:srgbClr val="8E296C"/>
                </a:solidFill>
              </a:rPr>
              <a:t> 위한 </a:t>
            </a:r>
            <a:r>
              <a:rPr lang="ko-KR" altLang="en-US" b="1" dirty="0" err="1">
                <a:solidFill>
                  <a:srgbClr val="8E296C"/>
                </a:solidFill>
              </a:rPr>
              <a:t>전달체계에</a:t>
            </a:r>
            <a:r>
              <a:rPr lang="ko-KR" altLang="en-US" b="1" dirty="0">
                <a:solidFill>
                  <a:srgbClr val="8E296C"/>
                </a:solidFill>
              </a:rPr>
              <a:t> 관한 사항</a:t>
            </a:r>
          </a:p>
          <a:p>
            <a:pPr lvl="2"/>
            <a:r>
              <a:rPr lang="en-US" altLang="ko-KR" dirty="0"/>
              <a:t>5. </a:t>
            </a:r>
            <a:r>
              <a:rPr lang="ko-KR" altLang="en-US" dirty="0" err="1"/>
              <a:t>통합지원과</a:t>
            </a:r>
            <a:r>
              <a:rPr lang="ko-KR" altLang="en-US" dirty="0"/>
              <a:t> 관련된 </a:t>
            </a:r>
            <a:r>
              <a:rPr lang="ko-KR" altLang="en-US" dirty="0" err="1"/>
              <a:t>법령ㆍ제도의</a:t>
            </a:r>
            <a:r>
              <a:rPr lang="ko-KR" altLang="en-US" dirty="0"/>
              <a:t> 개선에 관한 사항</a:t>
            </a:r>
          </a:p>
          <a:p>
            <a:pPr lvl="2"/>
            <a:r>
              <a:rPr lang="en-US" altLang="ko-KR" dirty="0"/>
              <a:t>6. </a:t>
            </a:r>
            <a:r>
              <a:rPr lang="ko-KR" altLang="en-US" dirty="0"/>
              <a:t>지방자치단체에 대한 지원 방안</a:t>
            </a:r>
          </a:p>
          <a:p>
            <a:pPr lvl="2"/>
            <a:r>
              <a:rPr lang="en-US" altLang="ko-KR" b="1" dirty="0">
                <a:solidFill>
                  <a:srgbClr val="8E296C"/>
                </a:solidFill>
              </a:rPr>
              <a:t>7. </a:t>
            </a:r>
            <a:r>
              <a:rPr lang="ko-KR" altLang="en-US" b="1" dirty="0">
                <a:solidFill>
                  <a:srgbClr val="8E296C"/>
                </a:solidFill>
              </a:rPr>
              <a:t>전문인력의 양성에 관한 사항</a:t>
            </a:r>
          </a:p>
          <a:p>
            <a:pPr lvl="2"/>
            <a:r>
              <a:rPr lang="en-US" altLang="ko-KR" dirty="0"/>
              <a:t>8. </a:t>
            </a:r>
            <a:r>
              <a:rPr lang="ko-KR" altLang="en-US" dirty="0" err="1"/>
              <a:t>통합지원을</a:t>
            </a:r>
            <a:r>
              <a:rPr lang="ko-KR" altLang="en-US" dirty="0"/>
              <a:t> 활성화하기 </a:t>
            </a:r>
            <a:r>
              <a:rPr lang="ko-KR" altLang="en-US" b="1" dirty="0">
                <a:solidFill>
                  <a:srgbClr val="8E296C"/>
                </a:solidFill>
              </a:rPr>
              <a:t>위한 재원 조달 및 운용</a:t>
            </a:r>
            <a:r>
              <a:rPr lang="ko-KR" altLang="en-US" dirty="0"/>
              <a:t>에 관한 사항</a:t>
            </a:r>
          </a:p>
          <a:p>
            <a:pPr lvl="2"/>
            <a:r>
              <a:rPr lang="en-US" altLang="ko-KR" dirty="0"/>
              <a:t>9. </a:t>
            </a:r>
            <a:r>
              <a:rPr lang="ko-KR" altLang="en-US" dirty="0"/>
              <a:t>그 밖에 보건복지부장관이 </a:t>
            </a:r>
            <a:r>
              <a:rPr lang="ko-KR" altLang="en-US" dirty="0" err="1"/>
              <a:t>통합지원을</a:t>
            </a:r>
            <a:r>
              <a:rPr lang="ko-KR" altLang="en-US" dirty="0"/>
              <a:t> 위하여 필요하다고 인정하는 사항</a:t>
            </a:r>
          </a:p>
          <a:p>
            <a:pPr lvl="1"/>
            <a:endParaRPr lang="en-US" altLang="ko-KR" dirty="0"/>
          </a:p>
          <a:p>
            <a:pPr lvl="1"/>
            <a:r>
              <a:rPr lang="ko-KR" altLang="en-US" dirty="0"/>
              <a:t>③ 보건복지부장관은 기본계획을 수립할 때에는 다음 각 호의 계획과 연계되도록 하여야 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1. </a:t>
            </a:r>
            <a:r>
              <a:rPr lang="ko-KR" altLang="en-US" dirty="0"/>
              <a:t>「사회보장기본법」 제</a:t>
            </a:r>
            <a:r>
              <a:rPr lang="en-US" altLang="ko-KR" dirty="0"/>
              <a:t>16</a:t>
            </a:r>
            <a:r>
              <a:rPr lang="ko-KR" altLang="en-US" dirty="0"/>
              <a:t>조에 따른 사회보장에 관한 기본계획</a:t>
            </a:r>
          </a:p>
          <a:p>
            <a:pPr lvl="2"/>
            <a:r>
              <a:rPr lang="en-US" altLang="ko-KR" dirty="0"/>
              <a:t>2. </a:t>
            </a:r>
            <a:r>
              <a:rPr lang="ko-KR" altLang="en-US" dirty="0"/>
              <a:t>「보건의료기본법」 제</a:t>
            </a:r>
            <a:r>
              <a:rPr lang="en-US" altLang="ko-KR" dirty="0"/>
              <a:t>15</a:t>
            </a:r>
            <a:r>
              <a:rPr lang="ko-KR" altLang="en-US" dirty="0"/>
              <a:t>조에 따른 보건의료발전계획</a:t>
            </a:r>
          </a:p>
          <a:p>
            <a:pPr lvl="1"/>
            <a:r>
              <a:rPr lang="ko-KR" altLang="en-US" dirty="0"/>
              <a:t>④ 기본계획은 「</a:t>
            </a:r>
            <a:r>
              <a:rPr lang="ko-KR" altLang="en-US" dirty="0" err="1"/>
              <a:t>저출산ㆍ고령사회기본법</a:t>
            </a:r>
            <a:r>
              <a:rPr lang="ko-KR" altLang="en-US" dirty="0"/>
              <a:t>」 제</a:t>
            </a:r>
            <a:r>
              <a:rPr lang="en-US" altLang="ko-KR" dirty="0"/>
              <a:t>23</a:t>
            </a:r>
            <a:r>
              <a:rPr lang="ko-KR" altLang="en-US" dirty="0"/>
              <a:t>조에 따른 </a:t>
            </a:r>
            <a:r>
              <a:rPr lang="ko-KR" altLang="en-US" dirty="0" err="1"/>
              <a:t>저출산ㆍ고령사회위원회의</a:t>
            </a:r>
            <a:r>
              <a:rPr lang="ko-KR" altLang="en-US" dirty="0"/>
              <a:t> 심의를 거쳐 확정한다</a:t>
            </a:r>
            <a:r>
              <a:rPr lang="en-US" altLang="ko-KR" dirty="0"/>
              <a:t>. </a:t>
            </a:r>
            <a:r>
              <a:rPr lang="ko-KR" altLang="en-US" dirty="0"/>
              <a:t>기본계획 중 대통령령으로 정하는 중요한 사항을 변경하려는 경우에도 같다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⑤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항부터 제</a:t>
            </a:r>
            <a:r>
              <a:rPr lang="en-US" altLang="ko-KR" dirty="0"/>
              <a:t>4</a:t>
            </a:r>
            <a:r>
              <a:rPr lang="ko-KR" altLang="en-US" dirty="0" err="1"/>
              <a:t>항까지에서</a:t>
            </a:r>
            <a:r>
              <a:rPr lang="ko-KR" altLang="en-US" dirty="0"/>
              <a:t> 규정한 사항 외에 기본계획의 </a:t>
            </a:r>
            <a:r>
              <a:rPr lang="ko-KR" altLang="en-US" dirty="0" err="1"/>
              <a:t>수립ㆍ시행</a:t>
            </a:r>
            <a:r>
              <a:rPr lang="ko-KR" altLang="en-US" dirty="0"/>
              <a:t> 등에 필요한 사항은 보건복지부령으로 정한다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41503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B08CB-B298-21F3-91C1-EFD761B95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FE5C31-77A9-2F33-D21D-6193AC29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통합지원 기본계획 수립 등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307320-ADEF-3C28-43C9-648F63816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237005"/>
            <a:ext cx="10670976" cy="4988024"/>
          </a:xfrm>
        </p:spPr>
        <p:txBody>
          <a:bodyPr/>
          <a:lstStyle/>
          <a:p>
            <a:r>
              <a:rPr lang="ko-KR" altLang="en-US" sz="1600" b="1" dirty="0">
                <a:solidFill>
                  <a:srgbClr val="8E296C"/>
                </a:solidFill>
              </a:rPr>
              <a:t>제</a:t>
            </a:r>
            <a:r>
              <a:rPr lang="en-US" altLang="ko-KR" sz="1600" b="1" dirty="0">
                <a:solidFill>
                  <a:srgbClr val="8E296C"/>
                </a:solidFill>
              </a:rPr>
              <a:t>6</a:t>
            </a:r>
            <a:r>
              <a:rPr lang="ko-KR" altLang="en-US" sz="1600" b="1" dirty="0">
                <a:solidFill>
                  <a:srgbClr val="8E296C"/>
                </a:solidFill>
              </a:rPr>
              <a:t>조</a:t>
            </a:r>
            <a:r>
              <a:rPr lang="en-US" altLang="ko-KR" sz="1600" b="1" dirty="0">
                <a:solidFill>
                  <a:srgbClr val="8E296C"/>
                </a:solidFill>
              </a:rPr>
              <a:t>(</a:t>
            </a:r>
            <a:r>
              <a:rPr lang="ko-KR" altLang="en-US" sz="1600" b="1" dirty="0">
                <a:solidFill>
                  <a:srgbClr val="8E296C"/>
                </a:solidFill>
              </a:rPr>
              <a:t>지역계획의 </a:t>
            </a:r>
            <a:r>
              <a:rPr lang="ko-KR" altLang="en-US" sz="1600" b="1" dirty="0" err="1">
                <a:solidFill>
                  <a:srgbClr val="8E296C"/>
                </a:solidFill>
              </a:rPr>
              <a:t>수립ㆍ시행</a:t>
            </a:r>
            <a:r>
              <a:rPr lang="en-US" altLang="ko-KR" sz="1600" b="1" dirty="0">
                <a:solidFill>
                  <a:srgbClr val="8E296C"/>
                </a:solidFill>
              </a:rPr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b="1" u="sng" dirty="0" err="1">
                <a:solidFill>
                  <a:srgbClr val="0070C0"/>
                </a:solidFill>
              </a:rPr>
              <a:t>시ㆍ도지사</a:t>
            </a:r>
            <a:r>
              <a:rPr lang="ko-KR" altLang="en-US" sz="1200" b="1" u="sng" dirty="0">
                <a:solidFill>
                  <a:srgbClr val="0070C0"/>
                </a:solidFill>
              </a:rPr>
              <a:t> 및 시장</a:t>
            </a:r>
            <a:r>
              <a:rPr lang="en-US" altLang="ko-KR" sz="1200" dirty="0"/>
              <a:t>(</a:t>
            </a:r>
            <a:r>
              <a:rPr lang="ko-KR" altLang="en-US" sz="1200" dirty="0"/>
              <a:t>「제주특별자치도 설치 및 국제자유도시 조성을 위한 특별법」 제</a:t>
            </a:r>
            <a:r>
              <a:rPr lang="en-US" altLang="ko-KR" sz="1200" dirty="0"/>
              <a:t>11</a:t>
            </a:r>
            <a:r>
              <a:rPr lang="ko-KR" altLang="en-US" sz="1200" dirty="0"/>
              <a:t>조제</a:t>
            </a:r>
            <a:r>
              <a:rPr lang="en-US" altLang="ko-KR" sz="1200" dirty="0"/>
              <a:t>1</a:t>
            </a:r>
            <a:r>
              <a:rPr lang="ko-KR" altLang="en-US" sz="1200" dirty="0"/>
              <a:t>항에 따른 행정시장을 포함한다</a:t>
            </a:r>
            <a:r>
              <a:rPr lang="en-US" altLang="ko-KR" sz="1200" dirty="0"/>
              <a:t>. </a:t>
            </a:r>
            <a:r>
              <a:rPr lang="ko-KR" altLang="en-US" sz="1200" dirty="0"/>
              <a:t>이하 같다</a:t>
            </a:r>
            <a:r>
              <a:rPr lang="en-US" altLang="ko-KR" sz="1200" dirty="0"/>
              <a:t>)</a:t>
            </a:r>
            <a:r>
              <a:rPr lang="ko-KR" altLang="en-US" sz="1200" dirty="0" err="1"/>
              <a:t>ㆍ군수ㆍ구청장</a:t>
            </a:r>
            <a:r>
              <a:rPr lang="en-US" altLang="ko-KR" sz="1200" dirty="0"/>
              <a:t>(</a:t>
            </a:r>
            <a:r>
              <a:rPr lang="ko-KR" altLang="en-US" sz="1200" dirty="0"/>
              <a:t>자치구의 구청장을 말하며</a:t>
            </a:r>
            <a:r>
              <a:rPr lang="en-US" altLang="ko-KR" sz="1200" dirty="0"/>
              <a:t>, </a:t>
            </a:r>
            <a:r>
              <a:rPr lang="ko-KR" altLang="en-US" sz="1200" dirty="0"/>
              <a:t>이하 “</a:t>
            </a:r>
            <a:r>
              <a:rPr lang="ko-KR" altLang="en-US" sz="1200" dirty="0" err="1"/>
              <a:t>시장ㆍ군수ㆍ구청장”이라</a:t>
            </a:r>
            <a:r>
              <a:rPr lang="ko-KR" altLang="en-US" sz="1200" dirty="0"/>
              <a:t> 한다</a:t>
            </a:r>
            <a:r>
              <a:rPr lang="en-US" altLang="ko-KR" sz="1200" dirty="0"/>
              <a:t>)</a:t>
            </a:r>
            <a:r>
              <a:rPr lang="ko-KR" altLang="en-US" sz="1200" dirty="0"/>
              <a:t>은 기본계획에 따라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매년 통합지원 지역계획</a:t>
            </a:r>
            <a:r>
              <a:rPr lang="en-US" altLang="ko-KR" sz="1200" dirty="0"/>
              <a:t>(</a:t>
            </a:r>
            <a:r>
              <a:rPr lang="ko-KR" altLang="en-US" sz="1200" dirty="0"/>
              <a:t>이하 “</a:t>
            </a:r>
            <a:r>
              <a:rPr lang="ko-KR" altLang="en-US" sz="1200" dirty="0" err="1"/>
              <a:t>지역계획”이라</a:t>
            </a:r>
            <a:r>
              <a:rPr lang="ko-KR" altLang="en-US" sz="1200" dirty="0"/>
              <a:t> 한다</a:t>
            </a:r>
            <a:r>
              <a:rPr lang="en-US" altLang="ko-KR" sz="1200" dirty="0"/>
              <a:t>)</a:t>
            </a:r>
            <a:r>
              <a:rPr lang="ko-KR" altLang="en-US" sz="1200" dirty="0"/>
              <a:t>을 수립하여 시행하되</a:t>
            </a:r>
            <a:r>
              <a:rPr lang="en-US" altLang="ko-KR" sz="1200" dirty="0"/>
              <a:t>, </a:t>
            </a:r>
            <a:r>
              <a:rPr lang="ko-KR" altLang="en-US" sz="1200" dirty="0"/>
              <a:t>지역계획에는 다음 각 호의 사항을 포함하여야 한다</a:t>
            </a:r>
            <a:r>
              <a:rPr lang="en-US" altLang="ko-KR" sz="1200" dirty="0"/>
              <a:t>.</a:t>
            </a:r>
          </a:p>
          <a:p>
            <a:pPr lvl="2"/>
            <a:r>
              <a:rPr lang="en-US" altLang="ko-KR" sz="1200" dirty="0">
                <a:solidFill>
                  <a:srgbClr val="8E296C"/>
                </a:solidFill>
              </a:rPr>
              <a:t>1. </a:t>
            </a:r>
            <a:r>
              <a:rPr lang="ko-KR" altLang="en-US" sz="1200" dirty="0">
                <a:solidFill>
                  <a:srgbClr val="8E296C"/>
                </a:solidFill>
              </a:rPr>
              <a:t>통합지원 전달체계의 </a:t>
            </a:r>
            <a:r>
              <a:rPr lang="ko-KR" altLang="en-US" sz="1200" dirty="0" err="1">
                <a:solidFill>
                  <a:srgbClr val="8E296C"/>
                </a:solidFill>
              </a:rPr>
              <a:t>조직ㆍ운영에</a:t>
            </a:r>
            <a:r>
              <a:rPr lang="ko-KR" altLang="en-US" sz="1200" dirty="0">
                <a:solidFill>
                  <a:srgbClr val="8E296C"/>
                </a:solidFill>
              </a:rPr>
              <a:t> 관한 사항</a:t>
            </a:r>
          </a:p>
          <a:p>
            <a:pPr lvl="2"/>
            <a:r>
              <a:rPr lang="en-US" altLang="ko-KR" sz="1200" dirty="0">
                <a:solidFill>
                  <a:srgbClr val="8E296C"/>
                </a:solidFill>
              </a:rPr>
              <a:t>2. </a:t>
            </a:r>
            <a:r>
              <a:rPr lang="ko-KR" altLang="en-US" sz="1200" dirty="0">
                <a:solidFill>
                  <a:srgbClr val="8E296C"/>
                </a:solidFill>
              </a:rPr>
              <a:t>통합지원 대상자의 발굴과 지원체계의 구축에 관한 사항</a:t>
            </a:r>
          </a:p>
          <a:p>
            <a:pPr lvl="2"/>
            <a:r>
              <a:rPr lang="en-US" altLang="ko-KR" sz="1200" dirty="0">
                <a:solidFill>
                  <a:srgbClr val="8E296C"/>
                </a:solidFill>
              </a:rPr>
              <a:t>3. </a:t>
            </a:r>
            <a:r>
              <a:rPr lang="ko-KR" altLang="en-US" sz="1200" dirty="0">
                <a:solidFill>
                  <a:srgbClr val="8E296C"/>
                </a:solidFill>
              </a:rPr>
              <a:t>통합지원 재원 조달과 운용에 관한 사항</a:t>
            </a:r>
          </a:p>
          <a:p>
            <a:pPr lvl="2"/>
            <a:r>
              <a:rPr lang="en-US" altLang="ko-KR" sz="1200" b="1" u="sng" dirty="0">
                <a:solidFill>
                  <a:srgbClr val="8E296C"/>
                </a:solidFill>
              </a:rPr>
              <a:t>4. </a:t>
            </a:r>
            <a:r>
              <a:rPr lang="ko-KR" altLang="en-US" sz="1200" b="1" u="sng" dirty="0">
                <a:solidFill>
                  <a:srgbClr val="8E296C"/>
                </a:solidFill>
              </a:rPr>
              <a:t>통합지원 제공 공공기반시설과 자원의 균형 있는 공급 방안</a:t>
            </a:r>
          </a:p>
          <a:p>
            <a:pPr lvl="2"/>
            <a:r>
              <a:rPr lang="en-US" altLang="ko-KR" sz="1200" b="1" u="sng" dirty="0">
                <a:solidFill>
                  <a:srgbClr val="8E296C"/>
                </a:solidFill>
              </a:rPr>
              <a:t>5. </a:t>
            </a:r>
            <a:r>
              <a:rPr lang="ko-KR" altLang="en-US" sz="1200" b="1" u="sng" dirty="0">
                <a:solidFill>
                  <a:srgbClr val="8E296C"/>
                </a:solidFill>
              </a:rPr>
              <a:t>통합지원 관련 부서와 통합지원 관련기관 간의 </a:t>
            </a:r>
            <a:r>
              <a:rPr lang="ko-KR" altLang="en-US" sz="1200" b="1" u="sng" dirty="0" err="1">
                <a:solidFill>
                  <a:srgbClr val="8E296C"/>
                </a:solidFill>
              </a:rPr>
              <a:t>연계ㆍ협력</a:t>
            </a:r>
            <a:r>
              <a:rPr lang="ko-KR" altLang="en-US" sz="1200" b="1" u="sng" dirty="0">
                <a:solidFill>
                  <a:srgbClr val="8E296C"/>
                </a:solidFill>
              </a:rPr>
              <a:t> 방안</a:t>
            </a:r>
          </a:p>
          <a:p>
            <a:pPr lvl="2"/>
            <a:r>
              <a:rPr lang="en-US" altLang="ko-KR" sz="1200" dirty="0">
                <a:solidFill>
                  <a:srgbClr val="8E296C"/>
                </a:solidFill>
              </a:rPr>
              <a:t>6. </a:t>
            </a:r>
            <a:r>
              <a:rPr lang="ko-KR" altLang="en-US" sz="1200" dirty="0">
                <a:solidFill>
                  <a:srgbClr val="8E296C"/>
                </a:solidFill>
              </a:rPr>
              <a:t>통합지원 관련 </a:t>
            </a:r>
            <a:r>
              <a:rPr lang="ko-KR" altLang="en-US" sz="1200" dirty="0" err="1">
                <a:solidFill>
                  <a:srgbClr val="8E296C"/>
                </a:solidFill>
              </a:rPr>
              <a:t>조례ㆍ제도의</a:t>
            </a:r>
            <a:r>
              <a:rPr lang="ko-KR" altLang="en-US" sz="1200" dirty="0">
                <a:solidFill>
                  <a:srgbClr val="8E296C"/>
                </a:solidFill>
              </a:rPr>
              <a:t> 개선에 관한 사항</a:t>
            </a:r>
          </a:p>
          <a:p>
            <a:pPr lvl="2"/>
            <a:r>
              <a:rPr lang="en-US" altLang="ko-KR" sz="1200" dirty="0"/>
              <a:t>7. </a:t>
            </a:r>
            <a:r>
              <a:rPr lang="ko-KR" altLang="en-US" sz="1200" dirty="0"/>
              <a:t>그 밖에 </a:t>
            </a:r>
            <a:r>
              <a:rPr lang="ko-KR" altLang="en-US" sz="1200" dirty="0" err="1"/>
              <a:t>시ㆍ도지사</a:t>
            </a:r>
            <a:r>
              <a:rPr lang="ko-KR" altLang="en-US" sz="1200" dirty="0"/>
              <a:t> 또는 </a:t>
            </a:r>
            <a:r>
              <a:rPr lang="ko-KR" altLang="en-US" sz="1200" dirty="0" err="1"/>
              <a:t>시장ㆍ군수ㆍ구청장이</a:t>
            </a:r>
            <a:r>
              <a:rPr lang="ko-KR" altLang="en-US" sz="1200" dirty="0"/>
              <a:t> 통합지원을 위하여 필요하다고 인정하는 사항</a:t>
            </a:r>
            <a:endParaRPr lang="en-US" altLang="ko-KR" sz="1200" dirty="0"/>
          </a:p>
          <a:p>
            <a:pPr lvl="2"/>
            <a:endParaRPr lang="ko-KR" altLang="en-US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7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실태조사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/>
              <a:t>보건복지부장관은 기본계획 수립 등을 위하여 </a:t>
            </a:r>
            <a:r>
              <a:rPr lang="en-US" altLang="ko-KR" sz="1200" dirty="0"/>
              <a:t>5</a:t>
            </a:r>
            <a:r>
              <a:rPr lang="ko-KR" altLang="en-US" sz="1200" dirty="0"/>
              <a:t>년마다 통합지원 실태조사를 실시하고</a:t>
            </a:r>
            <a:r>
              <a:rPr lang="en-US" altLang="ko-KR" sz="1200" dirty="0"/>
              <a:t>, </a:t>
            </a:r>
            <a:r>
              <a:rPr lang="ko-KR" altLang="en-US" sz="1200" dirty="0"/>
              <a:t>그 결과를 공표할 수 있다</a:t>
            </a:r>
            <a:r>
              <a:rPr lang="en-US" altLang="ko-KR" sz="1200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8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계획수립 등의 협조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/>
              <a:t>보건복지부장관</a:t>
            </a:r>
            <a:r>
              <a:rPr lang="en-US" altLang="ko-KR" sz="1200" dirty="0"/>
              <a:t>, </a:t>
            </a:r>
            <a:r>
              <a:rPr lang="ko-KR" altLang="en-US" sz="1200" dirty="0"/>
              <a:t>관계 중앙행정기관의 장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시ㆍ도지사</a:t>
            </a:r>
            <a:r>
              <a:rPr lang="ko-KR" altLang="en-US" sz="1200" dirty="0"/>
              <a:t> 및 </a:t>
            </a:r>
            <a:r>
              <a:rPr lang="ko-KR" altLang="en-US" sz="1200" dirty="0" err="1"/>
              <a:t>시장ㆍ군수ㆍ구청장은</a:t>
            </a:r>
            <a:r>
              <a:rPr lang="ko-KR" altLang="en-US" sz="1200" dirty="0"/>
              <a:t> 기본계획 및 지역계획의 </a:t>
            </a:r>
            <a:r>
              <a:rPr lang="ko-KR" altLang="en-US" sz="1200" dirty="0" err="1"/>
              <a:t>수립ㆍ시행을</a:t>
            </a:r>
            <a:r>
              <a:rPr lang="ko-KR" altLang="en-US" sz="1200" dirty="0"/>
              <a:t> 위하여 필요한 때에는 관계 </a:t>
            </a:r>
            <a:r>
              <a:rPr lang="ko-KR" altLang="en-US" sz="1200" dirty="0" err="1"/>
              <a:t>기관ㆍ단체</a:t>
            </a:r>
            <a:r>
              <a:rPr lang="ko-KR" altLang="en-US" sz="1200" dirty="0"/>
              <a:t> 등에 대하여 자료 제공 등의 협조를 요청할 수 있다</a:t>
            </a:r>
            <a:r>
              <a:rPr lang="en-US" altLang="ko-KR" sz="1200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9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추진성과의 평가 등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 err="1"/>
              <a:t>시ㆍ도지사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시장ㆍ군수ㆍ구청장은</a:t>
            </a:r>
            <a:r>
              <a:rPr lang="ko-KR" altLang="en-US" sz="1200" dirty="0"/>
              <a:t> 제</a:t>
            </a:r>
            <a:r>
              <a:rPr lang="en-US" altLang="ko-KR" sz="1200" dirty="0"/>
              <a:t>6</a:t>
            </a:r>
            <a:r>
              <a:rPr lang="ko-KR" altLang="en-US" sz="1200" dirty="0"/>
              <a:t>조에 따른 다음 연도 지역계획과 </a:t>
            </a:r>
            <a:r>
              <a:rPr lang="ko-KR" altLang="en-US" sz="1200" dirty="0" err="1"/>
              <a:t>당해년도</a:t>
            </a:r>
            <a:r>
              <a:rPr lang="ko-KR" altLang="en-US" sz="1200" dirty="0"/>
              <a:t> 지역계획에 따른 추진성과를 매년 보건복지부장관에게 제출하여야 하며</a:t>
            </a:r>
            <a:r>
              <a:rPr lang="en-US" altLang="ko-KR" sz="1200" dirty="0"/>
              <a:t>, </a:t>
            </a:r>
            <a:r>
              <a:rPr lang="ko-KR" altLang="en-US" sz="1200" dirty="0"/>
              <a:t>보건복지부장관은 지역계획 추진성과를 평가하여 「</a:t>
            </a:r>
            <a:r>
              <a:rPr lang="ko-KR" altLang="en-US" sz="1200" dirty="0" err="1"/>
              <a:t>저출산ㆍ고령사회기본법</a:t>
            </a:r>
            <a:r>
              <a:rPr lang="ko-KR" altLang="en-US" sz="1200" dirty="0"/>
              <a:t>」 제</a:t>
            </a:r>
            <a:r>
              <a:rPr lang="en-US" altLang="ko-KR" sz="1200" dirty="0"/>
              <a:t>23</a:t>
            </a:r>
            <a:r>
              <a:rPr lang="ko-KR" altLang="en-US" sz="1200" dirty="0"/>
              <a:t>조에 따른 </a:t>
            </a:r>
            <a:r>
              <a:rPr lang="ko-KR" altLang="en-US" sz="1200" dirty="0" err="1"/>
              <a:t>저출산ㆍ고령사회위원회에</a:t>
            </a:r>
            <a:r>
              <a:rPr lang="ko-KR" altLang="en-US" sz="1200" dirty="0"/>
              <a:t> 보고하여야 한다</a:t>
            </a:r>
            <a:r>
              <a:rPr lang="en-US" altLang="ko-KR" sz="1200" dirty="0"/>
              <a:t>.</a:t>
            </a:r>
          </a:p>
          <a:p>
            <a:pPr lvl="1"/>
            <a:endParaRPr lang="en-US" altLang="ko-KR" sz="1200" dirty="0"/>
          </a:p>
          <a:p>
            <a:endParaRPr lang="ko-KR" altLang="en-US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3EE021D-5B05-A0FC-1043-CA13D9D7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59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197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280E46-28D0-5E4D-B620-6F989C824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노인 돌봄 정책 관련 주요 경과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881AEAC-EECD-2554-B91A-0D31BC651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/>
              <a:t>헌법</a:t>
            </a:r>
          </a:p>
          <a:p>
            <a:pPr lvl="1"/>
            <a:r>
              <a:rPr lang="ko-KR" altLang="en-US" sz="1200" dirty="0"/>
              <a:t>헌법 제</a:t>
            </a:r>
            <a:r>
              <a:rPr lang="en-US" altLang="ko-KR" sz="1200" dirty="0"/>
              <a:t>10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행복추구권</a:t>
            </a:r>
            <a:r>
              <a:rPr lang="en-US" altLang="ko-KR" sz="1200" dirty="0"/>
              <a:t>) </a:t>
            </a:r>
            <a:r>
              <a:rPr lang="ko-KR" altLang="en-US" sz="1200" dirty="0"/>
              <a:t>모든 국민은 </a:t>
            </a:r>
            <a:r>
              <a:rPr lang="ko-KR" altLang="en-US" sz="1200" dirty="0" err="1"/>
              <a:t>인간으로서의</a:t>
            </a:r>
            <a:r>
              <a:rPr lang="ko-KR" altLang="en-US" sz="1200" dirty="0"/>
              <a:t> 존엄과 가치를 가지며 행복을 추구할 권리가 있다</a:t>
            </a:r>
            <a:r>
              <a:rPr lang="en-US" altLang="ko-KR" sz="1200" dirty="0"/>
              <a:t>.</a:t>
            </a:r>
          </a:p>
          <a:p>
            <a:pPr lvl="1"/>
            <a:r>
              <a:rPr lang="ko-KR" altLang="en-US" sz="1200" dirty="0"/>
              <a:t>헌법 제</a:t>
            </a:r>
            <a:r>
              <a:rPr lang="en-US" altLang="ko-KR" sz="1200" dirty="0"/>
              <a:t>34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사회복지국가 실현을 위한 국가의 의무 선언</a:t>
            </a:r>
            <a:r>
              <a:rPr lang="en-US" altLang="ko-KR" sz="1200" dirty="0"/>
              <a:t>) </a:t>
            </a:r>
            <a:r>
              <a:rPr lang="ko-KR" altLang="en-US" sz="1200" dirty="0"/>
              <a:t>모든 국민은 인간다운 생활을 할 권리를 가진다</a:t>
            </a:r>
            <a:r>
              <a:rPr lang="en-US" altLang="ko-KR" sz="1200" dirty="0"/>
              <a:t>. </a:t>
            </a:r>
            <a:r>
              <a:rPr lang="ko-KR" altLang="en-US" sz="1200" dirty="0"/>
              <a:t>국가는 사회보장</a:t>
            </a:r>
            <a:r>
              <a:rPr lang="en-US" altLang="ko-KR" sz="1200" dirty="0"/>
              <a:t>·</a:t>
            </a:r>
            <a:r>
              <a:rPr lang="ko-KR" altLang="en-US" sz="1200" dirty="0"/>
              <a:t>사회복지의 증진에 노력할 의무를 진다</a:t>
            </a:r>
            <a:r>
              <a:rPr lang="en-US" altLang="ko-KR" sz="1200" dirty="0"/>
              <a:t>.</a:t>
            </a:r>
          </a:p>
          <a:p>
            <a:endParaRPr lang="en-US" altLang="ko-KR" sz="1600" dirty="0"/>
          </a:p>
          <a:p>
            <a:r>
              <a:rPr lang="ko-KR" altLang="en-US" sz="1600" dirty="0"/>
              <a:t>노인복지법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1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목적</a:t>
            </a:r>
            <a:r>
              <a:rPr lang="en-US" altLang="ko-KR" sz="1200" dirty="0"/>
              <a:t>) </a:t>
            </a:r>
            <a:r>
              <a:rPr lang="ko-KR" altLang="en-US" sz="1200" dirty="0"/>
              <a:t>이 법은 노인의 질환을 사전예방 또는 조기발견하고 질환상태에 따른 적절한 치료</a:t>
            </a:r>
            <a:r>
              <a:rPr lang="en-US" altLang="ko-KR" sz="1200" dirty="0"/>
              <a:t>·</a:t>
            </a:r>
            <a:r>
              <a:rPr lang="ko-KR" altLang="en-US" sz="1200" dirty="0"/>
              <a:t>요양으로 심신의 건강을 유지하고</a:t>
            </a:r>
            <a:r>
              <a:rPr lang="en-US" altLang="ko-KR" sz="1200" dirty="0"/>
              <a:t>, </a:t>
            </a:r>
            <a:r>
              <a:rPr lang="ko-KR" altLang="en-US" sz="1200" dirty="0"/>
              <a:t>노후의 생활안정을 위하여 필요한 조치를 강구함으로써 노인의 보건복지증진에 기여함을 목적으로 한다</a:t>
            </a:r>
            <a:r>
              <a:rPr lang="en-US" altLang="ko-KR" sz="1200" dirty="0"/>
              <a:t>.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2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기본이념</a:t>
            </a:r>
            <a:r>
              <a:rPr lang="en-US" altLang="ko-KR" sz="1200" dirty="0"/>
              <a:t>) </a:t>
            </a:r>
            <a:r>
              <a:rPr lang="ko-KR" altLang="en-US" sz="1200" dirty="0"/>
              <a:t>노인은 후손의 양육과 국가 및 사회의 발전에 기여하여 온 자로서 존경받으며 건전하고 안정된 생활을 보장받는다</a:t>
            </a:r>
            <a:r>
              <a:rPr lang="en-US" altLang="ko-KR" sz="1200" dirty="0"/>
              <a:t>. 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3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가족제도의 유지</a:t>
            </a:r>
            <a:r>
              <a:rPr lang="en-US" altLang="ko-KR" sz="1200" dirty="0"/>
              <a:t>·</a:t>
            </a:r>
            <a:r>
              <a:rPr lang="ko-KR" altLang="en-US" sz="1200" dirty="0"/>
              <a:t>발전</a:t>
            </a:r>
            <a:r>
              <a:rPr lang="en-US" altLang="ko-KR" sz="1200" dirty="0"/>
              <a:t>) </a:t>
            </a:r>
            <a:r>
              <a:rPr lang="ko-KR" altLang="en-US" sz="1200" dirty="0"/>
              <a:t>국가와 국민은 경로효친의 미풍양속에 따른 건전한 가족제도가 유지</a:t>
            </a:r>
            <a:r>
              <a:rPr lang="en-US" altLang="ko-KR" sz="1200" dirty="0"/>
              <a:t>·</a:t>
            </a:r>
            <a:r>
              <a:rPr lang="ko-KR" altLang="en-US" sz="1200" dirty="0"/>
              <a:t>발전되도록 노력하여야 한다</a:t>
            </a:r>
            <a:r>
              <a:rPr lang="en-US" altLang="ko-KR" sz="1200" dirty="0"/>
              <a:t>.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4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보건복지증진의 책임</a:t>
            </a:r>
            <a:r>
              <a:rPr lang="en-US" altLang="ko-KR" sz="1200" dirty="0"/>
              <a:t>) </a:t>
            </a:r>
            <a:r>
              <a:rPr lang="ko-KR" altLang="en-US" sz="1200" dirty="0"/>
              <a:t>국가와 지방자치단체는 노인의 보건 및 복지증진의 책임이 있으며</a:t>
            </a:r>
            <a:r>
              <a:rPr lang="en-US" altLang="ko-KR" sz="1200" dirty="0"/>
              <a:t>, </a:t>
            </a:r>
            <a:r>
              <a:rPr lang="ko-KR" altLang="en-US" sz="1200" dirty="0"/>
              <a:t>이를 위한 시책을 강구하여 추진하여야 한다</a:t>
            </a:r>
            <a:r>
              <a:rPr lang="en-US" altLang="ko-KR" sz="1200" dirty="0"/>
              <a:t>. 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27</a:t>
            </a:r>
            <a:r>
              <a:rPr lang="ko-KR" altLang="en-US" sz="1200" dirty="0"/>
              <a:t>조의</a:t>
            </a:r>
            <a:r>
              <a:rPr lang="en-US" altLang="ko-KR" sz="1200" dirty="0"/>
              <a:t>2(</a:t>
            </a:r>
            <a:r>
              <a:rPr lang="ko-KR" altLang="en-US" sz="1200" dirty="0"/>
              <a:t>홀로 사는 노인에 대한 지원</a:t>
            </a:r>
            <a:r>
              <a:rPr lang="en-US" altLang="ko-KR" sz="1200" dirty="0"/>
              <a:t>) ① </a:t>
            </a:r>
            <a:r>
              <a:rPr lang="ko-KR" altLang="en-US" sz="1200" dirty="0"/>
              <a:t>국가 또는 지방자치단체는 홀로 사는 노인에 대하여 방문요양과 돌봄 등의 서비스와 안전확인 등의 보호조치를 취하여야 한다</a:t>
            </a:r>
            <a:r>
              <a:rPr lang="en-US" altLang="ko-KR" sz="1200" dirty="0"/>
              <a:t>. 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노인장기요양보험법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1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목적</a:t>
            </a:r>
            <a:r>
              <a:rPr lang="en-US" altLang="ko-KR" sz="1200" dirty="0"/>
              <a:t>) </a:t>
            </a:r>
            <a:r>
              <a:rPr lang="ko-KR" altLang="en-US" sz="1200" dirty="0"/>
              <a:t>이 법은 고령이나 노인성 질병 등의 사유로 일상생활을 혼자서 수행하기 어려운 </a:t>
            </a:r>
            <a:r>
              <a:rPr lang="ko-KR" altLang="en-US" sz="1200" dirty="0" err="1"/>
              <a:t>노인등에게</a:t>
            </a:r>
            <a:r>
              <a:rPr lang="ko-KR" altLang="en-US" sz="1200" dirty="0"/>
              <a:t> 제공하는 신체활동 또는 가사활동 지원 등의 장기요양급여에 관한 사항을 규정하여 노후의 건강증진 및 생활안정을 도모하고 그 가족의 부담을 </a:t>
            </a:r>
            <a:r>
              <a:rPr lang="ko-KR" altLang="en-US" sz="1200" dirty="0" err="1"/>
              <a:t>덜어줌으로써</a:t>
            </a:r>
            <a:r>
              <a:rPr lang="ko-KR" altLang="en-US" sz="1200" dirty="0"/>
              <a:t> 국민의 삶의 질을 향상하도록 함을 목적으로 한다</a:t>
            </a:r>
            <a:r>
              <a:rPr lang="en-US" altLang="ko-KR" sz="1200" dirty="0"/>
              <a:t>.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3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장기요양급여 제공의 기본원칙</a:t>
            </a:r>
            <a:r>
              <a:rPr lang="en-US" altLang="ko-KR" sz="1200" dirty="0"/>
              <a:t>) 2</a:t>
            </a:r>
            <a:r>
              <a:rPr lang="ko-KR" altLang="en-US" sz="1200" dirty="0"/>
              <a:t>항 장기요양급여는 노인 등이 가족과 함께 생활하면서 가정에서 장기요양을 받는 재가급여를 우선적으로 제공하여야 한다</a:t>
            </a:r>
            <a:r>
              <a:rPr lang="en-US" altLang="ko-KR" sz="1200" dirty="0"/>
              <a:t>.</a:t>
            </a:r>
          </a:p>
          <a:p>
            <a:pPr lvl="1"/>
            <a:r>
              <a:rPr lang="ko-KR" altLang="en-US" sz="1200" dirty="0"/>
              <a:t>제</a:t>
            </a:r>
            <a:r>
              <a:rPr lang="en-US" altLang="ko-KR" sz="1200" dirty="0"/>
              <a:t>4</a:t>
            </a:r>
            <a:r>
              <a:rPr lang="ko-KR" altLang="en-US" sz="1200" dirty="0"/>
              <a:t>조</a:t>
            </a:r>
            <a:r>
              <a:rPr lang="en-US" altLang="ko-KR" sz="1200" dirty="0"/>
              <a:t>(</a:t>
            </a:r>
            <a:r>
              <a:rPr lang="ko-KR" altLang="en-US" sz="1200" dirty="0"/>
              <a:t>국가 및 지방자치단체의 책무 등</a:t>
            </a:r>
            <a:r>
              <a:rPr lang="en-US" altLang="ko-KR" sz="1200" dirty="0"/>
              <a:t>) 1</a:t>
            </a:r>
            <a:r>
              <a:rPr lang="ko-KR" altLang="en-US" sz="1200" dirty="0"/>
              <a:t>항 국가 및 지방자치단체는 노인이 일상생활을 혼자서 수행할 수 있는 온전한 심신상태를 유지하는데 필요한 사업을 실시하여야 한다</a:t>
            </a:r>
            <a:r>
              <a:rPr lang="en-US" altLang="ko-KR" sz="1200" dirty="0"/>
              <a:t>.</a:t>
            </a:r>
          </a:p>
          <a:p>
            <a:endParaRPr lang="en-US" altLang="ko-KR" sz="1600" dirty="0"/>
          </a:p>
          <a:p>
            <a:endParaRPr lang="ko-KR" altLang="en-US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C749B95-BE91-978D-C14E-DFBD410E7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79097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9FDB91-8CBC-6E1E-AC76-6DEDDEE1D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통합지원 기본계획 수립 등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0C8BAB-650A-EB97-31DA-4C4656697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397" y="1207679"/>
            <a:ext cx="11493244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 err="1">
                <a:solidFill>
                  <a:srgbClr val="C00000"/>
                </a:solidFill>
              </a:rPr>
              <a:t>계획수립은</a:t>
            </a:r>
            <a:r>
              <a:rPr lang="ko-KR" altLang="en-US" b="1" u="sng" dirty="0">
                <a:solidFill>
                  <a:srgbClr val="C00000"/>
                </a:solidFill>
              </a:rPr>
              <a:t> 지자체의 주요 역할</a:t>
            </a:r>
            <a:endParaRPr lang="en-US" altLang="ko-KR" b="1" u="sng" dirty="0">
              <a:solidFill>
                <a:srgbClr val="C00000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b="1" u="sng" dirty="0">
                <a:solidFill>
                  <a:srgbClr val="C00000"/>
                </a:solidFill>
              </a:rPr>
              <a:t>포함된 사항에 대한 관리 책임을 의미하기도 함  </a:t>
            </a:r>
            <a:endParaRPr lang="en-US" altLang="ko-KR" b="1" u="sng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수립 주기의 문제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정부의 중장기계획은 </a:t>
            </a:r>
            <a:r>
              <a:rPr lang="en-US" altLang="ko-KR" dirty="0"/>
              <a:t>5</a:t>
            </a:r>
            <a:r>
              <a:rPr lang="ko-KR" altLang="en-US" dirty="0"/>
              <a:t>년을 주기로</a:t>
            </a:r>
            <a:r>
              <a:rPr lang="en-US" altLang="ko-KR" dirty="0"/>
              <a:t>, </a:t>
            </a:r>
            <a:r>
              <a:rPr lang="ko-KR" altLang="en-US" dirty="0"/>
              <a:t>지역은 </a:t>
            </a:r>
            <a:r>
              <a:rPr lang="en-US" altLang="ko-KR" dirty="0"/>
              <a:t>4</a:t>
            </a:r>
            <a:r>
              <a:rPr lang="ko-KR" altLang="en-US" dirty="0"/>
              <a:t>년을 주기로 수립하는 것이 일반적임</a:t>
            </a:r>
            <a:r>
              <a:rPr lang="en-US" altLang="ko-KR" dirty="0"/>
              <a:t>. 5</a:t>
            </a:r>
            <a:r>
              <a:rPr lang="ko-KR" altLang="en-US" dirty="0"/>
              <a:t>년 주기 기본계획에 기반한 지역계획을 매년 수립하도록 되어 있으나</a:t>
            </a:r>
            <a:r>
              <a:rPr lang="en-US" altLang="ko-KR" dirty="0"/>
              <a:t>, 4</a:t>
            </a:r>
            <a:r>
              <a:rPr lang="ko-KR" altLang="en-US" dirty="0"/>
              <a:t>년 주기의 지역사회보장계획이나 지역보건의료계획과의 연결성이나 정합성도 함께 고려 필요</a:t>
            </a:r>
            <a:endParaRPr lang="en-US" altLang="ko-KR" dirty="0"/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b="1" u="sng" dirty="0">
                <a:solidFill>
                  <a:srgbClr val="0070C0"/>
                </a:solidFill>
              </a:rPr>
              <a:t>특히</a:t>
            </a:r>
            <a:r>
              <a:rPr lang="en-US" altLang="ko-KR" b="1" u="sng" dirty="0">
                <a:solidFill>
                  <a:srgbClr val="0070C0"/>
                </a:solidFill>
              </a:rPr>
              <a:t>, </a:t>
            </a:r>
            <a:r>
              <a:rPr lang="ko-KR" altLang="en-US" b="1" u="sng" dirty="0" err="1">
                <a:solidFill>
                  <a:srgbClr val="0070C0"/>
                </a:solidFill>
              </a:rPr>
              <a:t>돌봄통합지원법이</a:t>
            </a:r>
            <a:r>
              <a:rPr lang="ko-KR" altLang="en-US" b="1" u="sng" dirty="0">
                <a:solidFill>
                  <a:srgbClr val="0070C0"/>
                </a:solidFill>
              </a:rPr>
              <a:t> 전국적으로 시행되는 </a:t>
            </a:r>
            <a:r>
              <a:rPr lang="en-US" altLang="ko-KR" b="1" u="sng" dirty="0">
                <a:solidFill>
                  <a:srgbClr val="0070C0"/>
                </a:solidFill>
              </a:rPr>
              <a:t>2026</a:t>
            </a:r>
            <a:r>
              <a:rPr lang="ko-KR" altLang="en-US" b="1" u="sng" dirty="0">
                <a:solidFill>
                  <a:srgbClr val="0070C0"/>
                </a:solidFill>
              </a:rPr>
              <a:t>년은 제</a:t>
            </a:r>
            <a:r>
              <a:rPr lang="en-US" altLang="ko-KR" b="1" u="sng" dirty="0">
                <a:solidFill>
                  <a:srgbClr val="0070C0"/>
                </a:solidFill>
              </a:rPr>
              <a:t>6</a:t>
            </a:r>
            <a:r>
              <a:rPr lang="ko-KR" altLang="en-US" b="1" u="sng" dirty="0">
                <a:solidFill>
                  <a:srgbClr val="0070C0"/>
                </a:solidFill>
              </a:rPr>
              <a:t>기 지역사회보장계획</a:t>
            </a:r>
            <a:r>
              <a:rPr lang="en-US" altLang="ko-KR" b="1" u="sng" dirty="0">
                <a:solidFill>
                  <a:srgbClr val="0070C0"/>
                </a:solidFill>
              </a:rPr>
              <a:t>(2027~2030)</a:t>
            </a:r>
            <a:r>
              <a:rPr lang="ko-KR" altLang="en-US" b="1" u="sng" dirty="0">
                <a:solidFill>
                  <a:srgbClr val="0070C0"/>
                </a:solidFill>
              </a:rPr>
              <a:t>을 수립하는 시점으로</a:t>
            </a:r>
            <a:r>
              <a:rPr lang="en-US" altLang="ko-KR" b="1" u="sng" dirty="0">
                <a:solidFill>
                  <a:srgbClr val="0070C0"/>
                </a:solidFill>
              </a:rPr>
              <a:t>, </a:t>
            </a:r>
            <a:r>
              <a:rPr lang="ko-KR" altLang="en-US" b="1" u="sng" dirty="0">
                <a:solidFill>
                  <a:srgbClr val="0070C0"/>
                </a:solidFill>
              </a:rPr>
              <a:t>통합지원 기본계획 및 지역계획의 수립과 연결성을 가질 수 있도록 매뉴얼 및 가이드라인을 제시하는 것이 </a:t>
            </a:r>
            <a:r>
              <a:rPr lang="ko-KR" altLang="en-US" b="1" u="sng" dirty="0" err="1">
                <a:solidFill>
                  <a:srgbClr val="0070C0"/>
                </a:solidFill>
              </a:rPr>
              <a:t>바람직</a:t>
            </a:r>
            <a:endParaRPr lang="en-US" altLang="ko-KR" b="1" u="sng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정부 실태조사가 법정조사로 이루어진다면</a:t>
            </a:r>
            <a:r>
              <a:rPr lang="en-US" altLang="ko-KR" dirty="0"/>
              <a:t>, </a:t>
            </a:r>
            <a:r>
              <a:rPr lang="ko-KR" altLang="en-US" dirty="0"/>
              <a:t>조사구에 의한 방식으로 누락되는 </a:t>
            </a:r>
            <a:r>
              <a:rPr lang="ko-KR" altLang="en-US" dirty="0" err="1"/>
              <a:t>기초지자체</a:t>
            </a:r>
            <a:r>
              <a:rPr lang="en-US" altLang="ko-KR" dirty="0"/>
              <a:t>(</a:t>
            </a:r>
            <a:r>
              <a:rPr lang="ko-KR" altLang="en-US" dirty="0" err="1"/>
              <a:t>시군구</a:t>
            </a:r>
            <a:r>
              <a:rPr lang="en-US" altLang="ko-KR" dirty="0"/>
              <a:t>)</a:t>
            </a:r>
            <a:r>
              <a:rPr lang="ko-KR" altLang="en-US" dirty="0"/>
              <a:t>가 발생할 수 있음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b="1" u="sng" dirty="0">
                <a:solidFill>
                  <a:srgbClr val="0070C0"/>
                </a:solidFill>
              </a:rPr>
              <a:t>통합지원이 </a:t>
            </a:r>
            <a:r>
              <a:rPr lang="ko-KR" altLang="en-US" b="1" u="sng" dirty="0" err="1">
                <a:solidFill>
                  <a:srgbClr val="0070C0"/>
                </a:solidFill>
              </a:rPr>
              <a:t>읍면동</a:t>
            </a:r>
            <a:r>
              <a:rPr lang="ko-KR" altLang="en-US" b="1" u="sng" dirty="0">
                <a:solidFill>
                  <a:srgbClr val="0070C0"/>
                </a:solidFill>
              </a:rPr>
              <a:t> 상황을 반영해야 한다는 점에서</a:t>
            </a:r>
            <a:r>
              <a:rPr lang="en-US" altLang="ko-KR" b="1" u="sng" dirty="0">
                <a:solidFill>
                  <a:srgbClr val="0070C0"/>
                </a:solidFill>
              </a:rPr>
              <a:t>, </a:t>
            </a:r>
            <a:r>
              <a:rPr lang="ko-KR" altLang="en-US" b="1" u="sng" dirty="0">
                <a:solidFill>
                  <a:srgbClr val="0070C0"/>
                </a:solidFill>
              </a:rPr>
              <a:t>전국 단위의 실태조사로 모든 지역을 대상으로 포함할 수 있을지 불분명</a:t>
            </a:r>
            <a:endParaRPr lang="en-US" altLang="ko-KR" b="1" u="sng" dirty="0">
              <a:solidFill>
                <a:srgbClr val="0070C0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dirty="0"/>
              <a:t>오히려 지역사회보장계획의 수립 시</a:t>
            </a:r>
            <a:r>
              <a:rPr lang="en-US" altLang="ko-KR" dirty="0"/>
              <a:t>, </a:t>
            </a:r>
            <a:r>
              <a:rPr lang="ko-KR" altLang="en-US" dirty="0"/>
              <a:t>지역별로 실시되는 ‘</a:t>
            </a:r>
            <a:r>
              <a:rPr lang="ko-KR" altLang="en-US" dirty="0" err="1"/>
              <a:t>지역사회보장조사’에</a:t>
            </a:r>
            <a:r>
              <a:rPr lang="ko-KR" altLang="en-US" dirty="0"/>
              <a:t> 반영하는 방식이 효율적일 수 있음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계획수립 등의 협조 체계 마련 필요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지자체가 자료제공 등을 협조할 수 있는 관계 기관 및 단체</a:t>
            </a:r>
            <a:r>
              <a:rPr lang="en-US" altLang="ko-KR" dirty="0"/>
              <a:t>, </a:t>
            </a:r>
            <a:r>
              <a:rPr lang="ko-KR" altLang="en-US" dirty="0"/>
              <a:t>그리고 그 자료의 범위와 협조 절차에 대해 법적으로 공식화하여야 만 함</a:t>
            </a:r>
            <a:r>
              <a:rPr lang="en-US" altLang="ko-KR" dirty="0"/>
              <a:t>. </a:t>
            </a:r>
            <a:r>
              <a:rPr lang="ko-KR" altLang="en-US" dirty="0"/>
              <a:t>그렇지 않을 경우</a:t>
            </a:r>
            <a:r>
              <a:rPr lang="en-US" altLang="ko-KR" dirty="0"/>
              <a:t>, </a:t>
            </a:r>
            <a:r>
              <a:rPr lang="ko-KR" altLang="en-US" dirty="0"/>
              <a:t>권고적인 성격에 그칠 가능성이 큼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F16860A-94D4-2D1B-1FBB-961F2DA65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117789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9EA3B5-3122-F46C-69CE-4E3B8089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B907CA-5718-9895-7B02-9C8EA869A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10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 err="1"/>
              <a:t>신청ㆍ발굴</a:t>
            </a:r>
            <a:r>
              <a:rPr lang="ko-KR" altLang="en-US" dirty="0"/>
              <a:t> 및 조사 등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① </a:t>
            </a:r>
            <a:r>
              <a:rPr lang="ko-KR" altLang="en-US" dirty="0"/>
              <a:t>통합지원이 필요한 자와 그 가족 및 통합지원 관련기관의 업무담당자 등 보건복지부령으로 정하는 자는 관계 법령에 따라 주소지 관할 </a:t>
            </a:r>
            <a:r>
              <a:rPr lang="ko-KR" altLang="en-US" dirty="0" err="1"/>
              <a:t>시장ㆍ군수ㆍ구청장</a:t>
            </a:r>
            <a:r>
              <a:rPr lang="ko-KR" altLang="en-US" dirty="0"/>
              <a:t> 등에게 통합지원을 신청할 수 있다</a:t>
            </a:r>
            <a:r>
              <a:rPr lang="en-US" altLang="ko-KR" dirty="0"/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② </a:t>
            </a:r>
            <a:r>
              <a:rPr lang="ko-KR" altLang="en-US" dirty="0" err="1"/>
              <a:t>시장ㆍ군수ㆍ구청장은</a:t>
            </a:r>
            <a:r>
              <a:rPr lang="ko-KR" altLang="en-US" dirty="0"/>
              <a:t> 「</a:t>
            </a:r>
            <a:r>
              <a:rPr lang="ko-KR" altLang="en-US" dirty="0" err="1"/>
              <a:t>노인장기요양보험법」에</a:t>
            </a:r>
            <a:r>
              <a:rPr lang="ko-KR" altLang="en-US" dirty="0"/>
              <a:t> 따른 장기요양급여 또는 「장애인활동 지원에 관한 </a:t>
            </a:r>
            <a:r>
              <a:rPr lang="ko-KR" altLang="en-US" dirty="0" err="1"/>
              <a:t>법률」에</a:t>
            </a:r>
            <a:r>
              <a:rPr lang="ko-KR" altLang="en-US" dirty="0"/>
              <a:t> 따른 활동지원급여 신청이 기각된 자</a:t>
            </a:r>
            <a:r>
              <a:rPr lang="en-US" altLang="ko-KR" dirty="0"/>
              <a:t>, </a:t>
            </a:r>
            <a:r>
              <a:rPr lang="ko-KR" altLang="en-US" dirty="0"/>
              <a:t>「의료법」 제</a:t>
            </a:r>
            <a:r>
              <a:rPr lang="en-US" altLang="ko-KR" dirty="0"/>
              <a:t>3</a:t>
            </a:r>
            <a:r>
              <a:rPr lang="ko-KR" altLang="en-US" dirty="0"/>
              <a:t>조에 따른 의료기관에서 퇴원 직후의 자 등으로서 대통령령으로 정하는 긴급한 지원이 필요한 자에게 통합지원이 누락되지 아니하도록 통합지원 관련기관과의 연계와 </a:t>
            </a:r>
            <a:r>
              <a:rPr lang="ko-KR" altLang="en-US" dirty="0" err="1"/>
              <a:t>자체조사ㆍ정보분석</a:t>
            </a:r>
            <a:r>
              <a:rPr lang="ko-KR" altLang="en-US" dirty="0"/>
              <a:t> 등을 통하여 통합지원이 필요한 자를 발굴하여 </a:t>
            </a:r>
            <a:r>
              <a:rPr lang="ko-KR" altLang="en-US" b="1" u="sng" dirty="0"/>
              <a:t>통합지원 신청을 직권으로 할 수 있다</a:t>
            </a:r>
            <a:r>
              <a:rPr lang="en-US" altLang="ko-KR" b="1" u="sng" dirty="0"/>
              <a:t>. </a:t>
            </a:r>
            <a:r>
              <a:rPr lang="ko-KR" altLang="en-US" dirty="0"/>
              <a:t>통합지원 대상자를 발굴하려는 경우 해당 대상자에게 통합지원의 내용을 설명하고 사전 동의를 받아야 한다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FA1F507-3C63-4DB0-29C2-E69E38A2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6489602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9EA3B5-3122-F46C-69CE-4E3B8089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B907CA-5718-9895-7B02-9C8EA869A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11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퇴원환자 등의 연계</a:t>
            </a:r>
            <a:r>
              <a:rPr lang="en-US" altLang="ko-KR" dirty="0"/>
              <a:t>) </a:t>
            </a:r>
          </a:p>
          <a:p>
            <a:pPr lvl="1">
              <a:lnSpc>
                <a:spcPct val="200000"/>
              </a:lnSpc>
            </a:pPr>
            <a:r>
              <a:rPr lang="en-US" altLang="ko-KR" b="1" u="sng" dirty="0">
                <a:solidFill>
                  <a:srgbClr val="0070C0"/>
                </a:solidFill>
              </a:rPr>
              <a:t>① </a:t>
            </a:r>
            <a:r>
              <a:rPr lang="ko-KR" altLang="en-US" b="1" u="sng" dirty="0">
                <a:solidFill>
                  <a:srgbClr val="0070C0"/>
                </a:solidFill>
              </a:rPr>
              <a:t>다음 각 호의 어느 하나에 해당하는 기관의 장은 해당 기관에 입원 또는 입소하고 있던 통합지원이 필요한 자가 퇴원 또는 </a:t>
            </a:r>
            <a:r>
              <a:rPr lang="ko-KR" altLang="en-US" b="1" u="sng" dirty="0" err="1">
                <a:solidFill>
                  <a:srgbClr val="0070C0"/>
                </a:solidFill>
              </a:rPr>
              <a:t>퇴소를</a:t>
            </a:r>
            <a:r>
              <a:rPr lang="ko-KR" altLang="en-US" b="1" u="sng" dirty="0">
                <a:solidFill>
                  <a:srgbClr val="0070C0"/>
                </a:solidFill>
              </a:rPr>
              <a:t> 하고자 할 때에는 관계 법령으로 정하는 바에 따라 동의를 받아 주소지 관할 </a:t>
            </a:r>
            <a:r>
              <a:rPr lang="ko-KR" altLang="en-US" b="1" u="sng" dirty="0" err="1">
                <a:solidFill>
                  <a:srgbClr val="0070C0"/>
                </a:solidFill>
              </a:rPr>
              <a:t>시장ㆍ군수ㆍ구청장에게</a:t>
            </a:r>
            <a:r>
              <a:rPr lang="ko-KR" altLang="en-US" b="1" u="sng" dirty="0">
                <a:solidFill>
                  <a:srgbClr val="0070C0"/>
                </a:solidFill>
              </a:rPr>
              <a:t> 퇴원 또는 </a:t>
            </a:r>
            <a:r>
              <a:rPr lang="ko-KR" altLang="en-US" b="1" u="sng" dirty="0" err="1">
                <a:solidFill>
                  <a:srgbClr val="0070C0"/>
                </a:solidFill>
              </a:rPr>
              <a:t>퇴소의</a:t>
            </a:r>
            <a:r>
              <a:rPr lang="ko-KR" altLang="en-US" b="1" u="sng" dirty="0">
                <a:solidFill>
                  <a:srgbClr val="0070C0"/>
                </a:solidFill>
              </a:rPr>
              <a:t> 여부 등을 통보하고 제</a:t>
            </a:r>
            <a:r>
              <a:rPr lang="en-US" altLang="ko-KR" b="1" u="sng" dirty="0">
                <a:solidFill>
                  <a:srgbClr val="0070C0"/>
                </a:solidFill>
              </a:rPr>
              <a:t>10</a:t>
            </a:r>
            <a:r>
              <a:rPr lang="ko-KR" altLang="en-US" b="1" u="sng" dirty="0">
                <a:solidFill>
                  <a:srgbClr val="0070C0"/>
                </a:solidFill>
              </a:rPr>
              <a:t>조에 따른 통합지원 신청을 안내하여 퇴원 또는 </a:t>
            </a:r>
            <a:r>
              <a:rPr lang="ko-KR" altLang="en-US" b="1" u="sng" dirty="0" err="1">
                <a:solidFill>
                  <a:srgbClr val="0070C0"/>
                </a:solidFill>
              </a:rPr>
              <a:t>퇴소</a:t>
            </a:r>
            <a:r>
              <a:rPr lang="ko-KR" altLang="en-US" b="1" u="sng" dirty="0">
                <a:solidFill>
                  <a:srgbClr val="0070C0"/>
                </a:solidFill>
              </a:rPr>
              <a:t> 이후에도 통합지원을 받을 수 있도록 노력하여야 한다</a:t>
            </a:r>
            <a:r>
              <a:rPr lang="en-US" altLang="ko-KR" b="1" u="sng" dirty="0">
                <a:solidFill>
                  <a:srgbClr val="0070C0"/>
                </a:solidFill>
              </a:rPr>
              <a:t>.</a:t>
            </a:r>
          </a:p>
          <a:p>
            <a:pPr lvl="2">
              <a:lnSpc>
                <a:spcPct val="200000"/>
              </a:lnSpc>
            </a:pPr>
            <a:r>
              <a:rPr lang="en-US" altLang="ko-KR" dirty="0"/>
              <a:t>1. </a:t>
            </a:r>
            <a:r>
              <a:rPr lang="ko-KR" altLang="en-US" dirty="0"/>
              <a:t>「의료법」 제</a:t>
            </a:r>
            <a:r>
              <a:rPr lang="en-US" altLang="ko-KR" dirty="0"/>
              <a:t>3</a:t>
            </a:r>
            <a:r>
              <a:rPr lang="ko-KR" altLang="en-US" dirty="0"/>
              <a:t>조제</a:t>
            </a:r>
            <a:r>
              <a:rPr lang="en-US" altLang="ko-KR" dirty="0"/>
              <a:t>2</a:t>
            </a:r>
            <a:r>
              <a:rPr lang="ko-KR" altLang="en-US" dirty="0"/>
              <a:t>항에 따른 의료기관</a:t>
            </a:r>
          </a:p>
          <a:p>
            <a:pPr lvl="2">
              <a:lnSpc>
                <a:spcPct val="200000"/>
              </a:lnSpc>
            </a:pPr>
            <a:r>
              <a:rPr lang="en-US" altLang="ko-KR" dirty="0"/>
              <a:t>2. </a:t>
            </a:r>
            <a:r>
              <a:rPr lang="ko-KR" altLang="en-US" dirty="0"/>
              <a:t>「노인장기요양보험법」 제</a:t>
            </a:r>
            <a:r>
              <a:rPr lang="en-US" altLang="ko-KR" dirty="0"/>
              <a:t>23</a:t>
            </a:r>
            <a:r>
              <a:rPr lang="ko-KR" altLang="en-US" dirty="0"/>
              <a:t>조제</a:t>
            </a:r>
            <a:r>
              <a:rPr lang="en-US" altLang="ko-KR" dirty="0"/>
              <a:t>1</a:t>
            </a:r>
            <a:r>
              <a:rPr lang="ko-KR" altLang="en-US" dirty="0" err="1"/>
              <a:t>항제</a:t>
            </a:r>
            <a:r>
              <a:rPr lang="en-US" altLang="ko-KR" dirty="0"/>
              <a:t>2</a:t>
            </a:r>
            <a:r>
              <a:rPr lang="ko-KR" altLang="en-US" dirty="0"/>
              <a:t>호에 따른 시설급여를 제공하는 장기요양기관</a:t>
            </a:r>
          </a:p>
          <a:p>
            <a:pPr lvl="2">
              <a:lnSpc>
                <a:spcPct val="200000"/>
              </a:lnSpc>
            </a:pPr>
            <a:r>
              <a:rPr lang="en-US" altLang="ko-KR" dirty="0"/>
              <a:t>3. </a:t>
            </a:r>
            <a:r>
              <a:rPr lang="ko-KR" altLang="en-US" dirty="0"/>
              <a:t>그 밖에 보건복지부령으로 정하는 기관 또는 시설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FA1F507-3C63-4DB0-29C2-E69E38A2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632239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82997C-12B8-21FF-CC07-06CF276CE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72315E1-0C34-6B90-A733-25F8D2773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0897211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12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종합판정 등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u="sng" dirty="0"/>
              <a:t>① </a:t>
            </a:r>
            <a:r>
              <a:rPr lang="ko-KR" altLang="en-US" u="sng" dirty="0" err="1"/>
              <a:t>시장ㆍ군수ㆍ구청장은</a:t>
            </a:r>
            <a:r>
              <a:rPr lang="ko-KR" altLang="en-US" u="sng" dirty="0"/>
              <a:t> 제</a:t>
            </a:r>
            <a:r>
              <a:rPr lang="en-US" altLang="ko-KR" u="sng" dirty="0"/>
              <a:t>10</a:t>
            </a:r>
            <a:r>
              <a:rPr lang="ko-KR" altLang="en-US" u="sng" dirty="0"/>
              <a:t>조제</a:t>
            </a:r>
            <a:r>
              <a:rPr lang="en-US" altLang="ko-KR" u="sng" dirty="0"/>
              <a:t>1</a:t>
            </a:r>
            <a:r>
              <a:rPr lang="ko-KR" altLang="en-US" u="sng" dirty="0"/>
              <a:t>항 및 제</a:t>
            </a:r>
            <a:r>
              <a:rPr lang="en-US" altLang="ko-KR" u="sng" dirty="0"/>
              <a:t>2</a:t>
            </a:r>
            <a:r>
              <a:rPr lang="ko-KR" altLang="en-US" u="sng" dirty="0"/>
              <a:t>항에 따라 신청하거나 발굴된 통합지원이 필요한 자에 대하여 의료적 필요도와 </a:t>
            </a:r>
            <a:r>
              <a:rPr lang="ko-KR" altLang="en-US" u="sng" dirty="0" err="1"/>
              <a:t>요양ㆍ돌봄</a:t>
            </a:r>
            <a:r>
              <a:rPr lang="ko-KR" altLang="en-US" u="sng" dirty="0"/>
              <a:t> 필요도 등 대통령령으로 정하는 바에 따라 종합적으로 판정하고 통합지원 대상자의 욕구 및 필요도를 반영한 판정 결과를 통합지원 대상자에게 안내하여야 한다</a:t>
            </a:r>
            <a:r>
              <a:rPr lang="en-US" altLang="ko-KR" u="sng" dirty="0"/>
              <a:t>.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13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개인별지원계획의 수립 등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u="sng" dirty="0"/>
              <a:t>① </a:t>
            </a:r>
            <a:r>
              <a:rPr lang="ko-KR" altLang="en-US" u="sng" dirty="0" err="1"/>
              <a:t>시장ㆍ군수ㆍ구청장은</a:t>
            </a:r>
            <a:r>
              <a:rPr lang="ko-KR" altLang="en-US" u="sng" dirty="0"/>
              <a:t> 관계 법령에 따라 통합지원 대상자에 대하여 다음 각 호의 사항을 포함하는 개인별지원계획을 수립하고 이를 안내하여야 한다</a:t>
            </a:r>
            <a:r>
              <a:rPr lang="en-US" altLang="ko-KR" u="sng" dirty="0"/>
              <a:t>. </a:t>
            </a:r>
            <a:r>
              <a:rPr lang="ko-KR" altLang="en-US" u="sng" dirty="0"/>
              <a:t>다만</a:t>
            </a:r>
            <a:r>
              <a:rPr lang="en-US" altLang="ko-KR" u="sng" dirty="0"/>
              <a:t>, </a:t>
            </a:r>
            <a:r>
              <a:rPr lang="ko-KR" altLang="en-US" u="sng" dirty="0"/>
              <a:t>다른 법령에 따라 수립된 통합지원 대상자에 대한 </a:t>
            </a:r>
            <a:r>
              <a:rPr lang="ko-KR" altLang="en-US" u="sng" dirty="0" err="1"/>
              <a:t>보건의료등의</a:t>
            </a:r>
            <a:r>
              <a:rPr lang="ko-KR" altLang="en-US" u="sng" dirty="0"/>
              <a:t> 지원계획이 포괄적으로 작성되어 있을 경우 개인별지원계획을 대체할 수 있다</a:t>
            </a:r>
            <a:r>
              <a:rPr lang="en-US" altLang="ko-KR" u="sng" dirty="0"/>
              <a:t>.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제</a:t>
            </a:r>
            <a:r>
              <a:rPr lang="en-US" altLang="ko-KR" dirty="0"/>
              <a:t>14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통합지원 제공 등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① </a:t>
            </a:r>
            <a:r>
              <a:rPr lang="ko-KR" altLang="en-US" dirty="0" err="1"/>
              <a:t>시장ㆍ군수ㆍ구청장은</a:t>
            </a:r>
            <a:r>
              <a:rPr lang="ko-KR" altLang="en-US" dirty="0"/>
              <a:t> 제</a:t>
            </a:r>
            <a:r>
              <a:rPr lang="en-US" altLang="ko-KR" dirty="0"/>
              <a:t>13</a:t>
            </a:r>
            <a:r>
              <a:rPr lang="ko-KR" altLang="en-US" dirty="0"/>
              <a:t>조에 따라 개인별지원계획이 수립된 경우 필요한 통합지원을 제공하거나 통합지원 관련기관에 의뢰하여 통합지원이 제공될 수 있도록 노력하여야 한다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6705365-6FB8-96CE-A02B-C5A14C45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07161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507A0D-199E-640D-10A1-A4342AC1E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04C498A-463A-A053-FA30-DC67F81F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64</a:t>
            </a:fld>
            <a:endParaRPr lang="en-US" altLang="ko-KR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3868F21-D775-538D-275B-A0BA41CB1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86" y="1412776"/>
            <a:ext cx="10516427" cy="44690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5E4EBE-2F2F-C4AA-9D8F-E5B7F22DB3CB}"/>
              </a:ext>
            </a:extLst>
          </p:cNvPr>
          <p:cNvSpPr txBox="1"/>
          <p:nvPr/>
        </p:nvSpPr>
        <p:spPr>
          <a:xfrm>
            <a:off x="8688288" y="6206765"/>
            <a:ext cx="3041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(2024). 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3013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4C16CE-1B9B-E388-EDEC-8CBC2163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37AA12A-3FAF-356F-C108-45A265CD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65</a:t>
            </a:fld>
            <a:endParaRPr lang="en-US" altLang="ko-KR"/>
          </a:p>
        </p:txBody>
      </p:sp>
      <p:pic>
        <p:nvPicPr>
          <p:cNvPr id="1025" name="_x535324576">
            <a:extLst>
              <a:ext uri="{FF2B5EF4-FFF2-40B4-BE49-F238E27FC236}">
                <a16:creationId xmlns:a16="http://schemas.microsoft.com/office/drawing/2014/main" id="{229718A4-F679-EC38-1D69-7555F26E9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789" y="1340768"/>
            <a:ext cx="510005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AED762-C669-819A-7536-84414FE6A252}"/>
              </a:ext>
            </a:extLst>
          </p:cNvPr>
          <p:cNvSpPr txBox="1"/>
          <p:nvPr/>
        </p:nvSpPr>
        <p:spPr>
          <a:xfrm>
            <a:off x="8840246" y="4437112"/>
            <a:ext cx="3041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(2025). 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E9E1E2-EBC8-247E-515E-4A71F287920C}"/>
              </a:ext>
            </a:extLst>
          </p:cNvPr>
          <p:cNvSpPr txBox="1"/>
          <p:nvPr/>
        </p:nvSpPr>
        <p:spPr>
          <a:xfrm>
            <a:off x="424874" y="4741449"/>
            <a:ext cx="11429977" cy="171861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355600" marR="0" indent="-177800" algn="just" fontAlgn="base" latinLnBrk="1">
              <a:lnSpc>
                <a:spcPct val="230000"/>
              </a:lnSpc>
              <a:buNone/>
            </a:pP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시행령 안 제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종합판정 등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① 법 제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항에 따른 종합판정은 대상자의 </a:t>
            </a:r>
            <a:r>
              <a:rPr lang="ko-KR" altLang="en-US" sz="1200" b="0" kern="0" spc="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노쇠ㆍ장애의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정도 등 신체기능 및 일상생활 영위 능력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질병 여부 등 의료서비스 필요성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영양 및 주거환경 등을 고려하여 재가 생활을 위해 필요한 의료적 지원 및 일상생활 돌봄 필요도 등을 판정한다</a:t>
            </a:r>
            <a:r>
              <a:rPr lang="en-US" altLang="ko-KR" sz="1200" b="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200" b="0" kern="0" spc="0" dirty="0"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55600" marR="0" indent="-177800" algn="just" fontAlgn="base" latinLnBrk="1">
              <a:lnSpc>
                <a:spcPct val="230000"/>
              </a:lnSpc>
            </a:pP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1200" b="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시장ㆍ군수ㆍ구청장은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전항의 종합판정을 위해 필요한 </a:t>
            </a:r>
            <a:r>
              <a:rPr lang="ko-KR" altLang="en-US" sz="1200" b="0" u="sng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조사 업무의 전부 또는 일부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법 제</a:t>
            </a:r>
            <a:r>
              <a:rPr lang="en-US" altLang="ko-KR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25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조에 따라 보건복지부령으로 정하는 전문기관</a:t>
            </a:r>
            <a:r>
              <a:rPr lang="en-US" altLang="ko-KR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이하 “</a:t>
            </a:r>
            <a:r>
              <a:rPr lang="ko-KR" altLang="en-US" sz="1200" b="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전문기관”이라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한다</a:t>
            </a:r>
            <a:r>
              <a:rPr lang="en-US" altLang="ko-KR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에 위탁할 수 있다</a:t>
            </a:r>
            <a:r>
              <a:rPr lang="en-US" altLang="ko-KR" sz="1200" b="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57C6C7-C6DE-2998-AA6C-FF065B9A1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37" y="1544813"/>
            <a:ext cx="6039465" cy="263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9F084B-99AA-35B4-6D5F-688533CCD4A3}"/>
              </a:ext>
            </a:extLst>
          </p:cNvPr>
          <p:cNvSpPr txBox="1"/>
          <p:nvPr/>
        </p:nvSpPr>
        <p:spPr>
          <a:xfrm>
            <a:off x="4307895" y="4344130"/>
            <a:ext cx="1625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(2025). 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900989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CB2CBC-0BF5-45DE-9E0C-44D43F739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F28D944-9C28-49AA-A9B4-60F92A3FF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27499"/>
            <a:ext cx="7386872" cy="2008049"/>
          </a:xfrm>
        </p:spPr>
        <p:txBody>
          <a:bodyPr/>
          <a:lstStyle/>
          <a:p>
            <a:r>
              <a:rPr lang="ko-KR" altLang="en-US" dirty="0"/>
              <a:t>의료</a:t>
            </a:r>
            <a:r>
              <a:rPr lang="en-US" altLang="ko-KR" dirty="0"/>
              <a:t>-</a:t>
            </a:r>
            <a:r>
              <a:rPr lang="ko-KR" altLang="en-US" dirty="0"/>
              <a:t>요양 </a:t>
            </a:r>
            <a:r>
              <a:rPr lang="ko-KR" altLang="en-US" dirty="0" err="1"/>
              <a:t>통합판정시범사업</a:t>
            </a:r>
            <a:r>
              <a:rPr lang="en-US" altLang="ko-KR" dirty="0"/>
              <a:t>(2023.3~), 2</a:t>
            </a:r>
            <a:r>
              <a:rPr lang="ko-KR" altLang="en-US" dirty="0"/>
              <a:t>차</a:t>
            </a:r>
            <a:r>
              <a:rPr lang="en-US" altLang="ko-KR" dirty="0"/>
              <a:t>(2024~2026)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7486C5B-B487-4ADC-8E65-7215318F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888A-4824-47A9-B2AD-126C313EB9CF}" type="slidenum">
              <a:rPr lang="ko-KR" altLang="en-US" smtClean="0"/>
              <a:t>66</a:t>
            </a:fld>
            <a:endParaRPr lang="ko-KR" altLang="en-US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5F28D944-9C28-49AA-A9B4-60F92A3FFFEA}"/>
              </a:ext>
            </a:extLst>
          </p:cNvPr>
          <p:cNvSpPr txBox="1">
            <a:spLocks/>
          </p:cNvSpPr>
          <p:nvPr/>
        </p:nvSpPr>
        <p:spPr bwMode="gray">
          <a:xfrm>
            <a:off x="263352" y="1556792"/>
            <a:ext cx="11017224" cy="233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2pPr>
            <a:lvl3pPr marL="11430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3pPr>
            <a:lvl4pPr marL="16002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4pPr>
            <a:lvl5pPr marL="20574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lnSpc>
                <a:spcPct val="150000"/>
              </a:lnSpc>
            </a:pPr>
            <a:r>
              <a:rPr lang="ko-KR" altLang="en-US" b="0" kern="0" dirty="0"/>
              <a:t>개인의 의료</a:t>
            </a:r>
            <a:r>
              <a:rPr lang="en-US" altLang="ko-KR" b="0" kern="0" dirty="0"/>
              <a:t>·</a:t>
            </a:r>
            <a:r>
              <a:rPr lang="ko-KR" altLang="en-US" b="0" kern="0" dirty="0"/>
              <a:t>요양 필요도</a:t>
            </a:r>
            <a:r>
              <a:rPr lang="en-US" altLang="ko-KR" b="0" kern="0" dirty="0"/>
              <a:t>, </a:t>
            </a:r>
            <a:r>
              <a:rPr lang="ko-KR" altLang="en-US" b="0" kern="0" dirty="0"/>
              <a:t>생활 여건 등 종합 평가해 요양병원</a:t>
            </a:r>
            <a:r>
              <a:rPr lang="en-US" altLang="ko-KR" b="0" kern="0" dirty="0"/>
              <a:t>(</a:t>
            </a:r>
            <a:r>
              <a:rPr lang="ko-KR" altLang="en-US" b="0" kern="0" dirty="0"/>
              <a:t>의료</a:t>
            </a:r>
            <a:r>
              <a:rPr lang="en-US" altLang="ko-KR" b="0" kern="0" dirty="0"/>
              <a:t>), </a:t>
            </a:r>
            <a:r>
              <a:rPr lang="ko-KR" altLang="en-US" b="0" kern="0" dirty="0"/>
              <a:t>시설</a:t>
            </a:r>
            <a:r>
              <a:rPr lang="en-US" altLang="ko-KR" b="0" kern="0" dirty="0"/>
              <a:t>·</a:t>
            </a:r>
            <a:r>
              <a:rPr lang="ko-KR" altLang="en-US" b="0" kern="0" dirty="0" err="1"/>
              <a:t>재가급여</a:t>
            </a:r>
            <a:r>
              <a:rPr lang="en-US" altLang="ko-KR" b="0" kern="0" dirty="0"/>
              <a:t>(</a:t>
            </a:r>
            <a:r>
              <a:rPr lang="ko-KR" altLang="en-US" b="0" kern="0" dirty="0"/>
              <a:t>요양</a:t>
            </a:r>
            <a:r>
              <a:rPr lang="en-US" altLang="ko-KR" b="0" kern="0" dirty="0"/>
              <a:t>), </a:t>
            </a:r>
            <a:r>
              <a:rPr lang="ko-KR" altLang="en-US" b="0" kern="0" dirty="0" err="1"/>
              <a:t>노인맞춤돌봄서비스</a:t>
            </a:r>
            <a:r>
              <a:rPr lang="en-US" altLang="ko-KR" b="0" kern="0" dirty="0"/>
              <a:t>(</a:t>
            </a:r>
            <a:r>
              <a:rPr lang="ko-KR" altLang="en-US" b="0" kern="0" dirty="0"/>
              <a:t>돌봄</a:t>
            </a:r>
            <a:r>
              <a:rPr lang="en-US" altLang="ko-KR" b="0" kern="0" dirty="0"/>
              <a:t>) </a:t>
            </a:r>
            <a:r>
              <a:rPr lang="ko-KR" altLang="en-US" b="0" kern="0" dirty="0"/>
              <a:t>등 연계</a:t>
            </a:r>
            <a:endParaRPr lang="en-US" altLang="ko-KR" b="0" kern="0" dirty="0"/>
          </a:p>
          <a:p>
            <a:pPr lvl="1">
              <a:lnSpc>
                <a:spcPct val="150000"/>
              </a:lnSpc>
            </a:pPr>
            <a:r>
              <a:rPr lang="en-US" altLang="ko-KR" b="0" kern="0" dirty="0"/>
              <a:t>(1</a:t>
            </a:r>
            <a:r>
              <a:rPr lang="ko-KR" altLang="en-US" b="0" kern="0" dirty="0"/>
              <a:t>차</a:t>
            </a:r>
            <a:r>
              <a:rPr lang="en-US" altLang="ko-KR" b="0" kern="0" dirty="0"/>
              <a:t>)</a:t>
            </a:r>
            <a:r>
              <a:rPr lang="ko-KR" altLang="en-US" b="0" kern="0" dirty="0"/>
              <a:t>전국 </a:t>
            </a:r>
            <a:r>
              <a:rPr lang="en-US" altLang="ko-KR" b="0" kern="0" dirty="0"/>
              <a:t>18</a:t>
            </a:r>
            <a:r>
              <a:rPr lang="ko-KR" altLang="en-US" b="0" kern="0" dirty="0"/>
              <a:t>개 지역에서 </a:t>
            </a:r>
            <a:r>
              <a:rPr lang="en-US" altLang="ko-KR" b="0" kern="0" dirty="0"/>
              <a:t>3,500</a:t>
            </a:r>
            <a:r>
              <a:rPr lang="ko-KR" altLang="en-US" b="0" kern="0" dirty="0"/>
              <a:t>명의 시범사업 참여자 모집 및 통합판정 조사</a:t>
            </a:r>
            <a:endParaRPr lang="en-US" altLang="ko-KR" b="0" kern="0" dirty="0"/>
          </a:p>
          <a:p>
            <a:pPr lvl="1">
              <a:lnSpc>
                <a:spcPct val="150000"/>
              </a:lnSpc>
            </a:pPr>
            <a:r>
              <a:rPr lang="en-US" altLang="ko-KR" b="0" u="sng" kern="0" dirty="0">
                <a:solidFill>
                  <a:srgbClr val="8E296C"/>
                </a:solidFill>
              </a:rPr>
              <a:t>(2</a:t>
            </a:r>
            <a:r>
              <a:rPr lang="ko-KR" altLang="en-US" b="0" u="sng" kern="0" dirty="0">
                <a:solidFill>
                  <a:srgbClr val="8E296C"/>
                </a:solidFill>
              </a:rPr>
              <a:t>차</a:t>
            </a:r>
            <a:r>
              <a:rPr lang="en-US" altLang="ko-KR" b="0" u="sng" kern="0" dirty="0">
                <a:solidFill>
                  <a:srgbClr val="8E296C"/>
                </a:solidFill>
              </a:rPr>
              <a:t>) 13</a:t>
            </a:r>
            <a:r>
              <a:rPr lang="ko-KR" altLang="en-US" b="0" u="sng" kern="0" dirty="0">
                <a:solidFill>
                  <a:srgbClr val="8E296C"/>
                </a:solidFill>
              </a:rPr>
              <a:t>개 지역 약 </a:t>
            </a:r>
            <a:r>
              <a:rPr lang="en-US" altLang="ko-KR" b="0" u="sng" kern="0" dirty="0">
                <a:solidFill>
                  <a:srgbClr val="8E296C"/>
                </a:solidFill>
              </a:rPr>
              <a:t>3,000</a:t>
            </a:r>
            <a:r>
              <a:rPr lang="ko-KR" altLang="en-US" b="0" u="sng" kern="0" dirty="0">
                <a:solidFill>
                  <a:srgbClr val="8E296C"/>
                </a:solidFill>
              </a:rPr>
              <a:t>명 </a:t>
            </a:r>
            <a:endParaRPr lang="en-US" altLang="ko-KR" b="0" u="sng" kern="0" dirty="0">
              <a:solidFill>
                <a:srgbClr val="8E296C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b="0" u="sng" kern="0" dirty="0">
                <a:solidFill>
                  <a:srgbClr val="8E296C"/>
                </a:solidFill>
              </a:rPr>
              <a:t>참여 지역</a:t>
            </a:r>
            <a:r>
              <a:rPr lang="en-US" altLang="ko-KR" b="0" u="sng" kern="0" dirty="0">
                <a:solidFill>
                  <a:srgbClr val="8E296C"/>
                </a:solidFill>
              </a:rPr>
              <a:t>:</a:t>
            </a:r>
            <a:r>
              <a:rPr lang="ko-KR" altLang="en-US" b="0" u="sng" kern="0" dirty="0">
                <a:solidFill>
                  <a:srgbClr val="8E296C"/>
                </a:solidFill>
              </a:rPr>
              <a:t> 광주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대구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대전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부산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김해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부천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안산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여수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전주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창원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천안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의성</a:t>
            </a:r>
            <a:r>
              <a:rPr lang="en-US" altLang="ko-KR" b="0" u="sng" kern="0" dirty="0">
                <a:solidFill>
                  <a:srgbClr val="8E296C"/>
                </a:solidFill>
              </a:rPr>
              <a:t>, </a:t>
            </a:r>
            <a:r>
              <a:rPr lang="ko-KR" altLang="en-US" b="0" u="sng" kern="0" dirty="0">
                <a:solidFill>
                  <a:srgbClr val="8E296C"/>
                </a:solidFill>
              </a:rPr>
              <a:t>진천 등</a:t>
            </a:r>
            <a:r>
              <a:rPr lang="en-US" altLang="ko-KR" b="0" u="sng" kern="0" dirty="0">
                <a:solidFill>
                  <a:srgbClr val="8E296C"/>
                </a:solidFill>
              </a:rPr>
              <a:t>(</a:t>
            </a:r>
            <a:r>
              <a:rPr lang="ko-KR" altLang="en-US" b="0" u="sng" kern="0" dirty="0">
                <a:solidFill>
                  <a:srgbClr val="8E296C"/>
                </a:solidFill>
              </a:rPr>
              <a:t>요양병원 간병지원 시범사업 및 노인 의료</a:t>
            </a:r>
            <a:r>
              <a:rPr lang="en-US" altLang="ko-KR" b="0" u="sng" kern="0" dirty="0">
                <a:solidFill>
                  <a:srgbClr val="8E296C"/>
                </a:solidFill>
              </a:rPr>
              <a:t>·</a:t>
            </a:r>
            <a:r>
              <a:rPr lang="ko-KR" altLang="en-US" b="0" u="sng" kern="0" dirty="0">
                <a:solidFill>
                  <a:srgbClr val="8E296C"/>
                </a:solidFill>
              </a:rPr>
              <a:t>돌봄 통합지원 시범사업 지역</a:t>
            </a:r>
            <a:r>
              <a:rPr lang="en-US" altLang="ko-KR" b="0" u="sng" kern="0" dirty="0">
                <a:solidFill>
                  <a:srgbClr val="8E296C"/>
                </a:solidFill>
              </a:rPr>
              <a:t>)</a:t>
            </a:r>
            <a:r>
              <a:rPr lang="ko-KR" altLang="en-US" b="0" u="sng" kern="0" dirty="0">
                <a:solidFill>
                  <a:srgbClr val="8E296C"/>
                </a:solidFill>
              </a:rPr>
              <a:t> </a:t>
            </a:r>
            <a:endParaRPr lang="en-US" altLang="ko-KR" b="0" u="sng" kern="0" dirty="0">
              <a:solidFill>
                <a:srgbClr val="8E296C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b="0" kern="0" dirty="0"/>
              <a:t>통합판정 도구를 시범적으로 활용</a:t>
            </a:r>
            <a:r>
              <a:rPr lang="en-US" altLang="ko-KR" b="0" kern="0" dirty="0"/>
              <a:t>, </a:t>
            </a:r>
            <a:r>
              <a:rPr lang="ko-KR" altLang="en-US" b="0" kern="0" dirty="0"/>
              <a:t>복합적 욕구가 있는 노인에게 의료</a:t>
            </a:r>
            <a:r>
              <a:rPr lang="en-US" altLang="ko-KR" b="0" kern="0" dirty="0"/>
              <a:t>-</a:t>
            </a:r>
            <a:r>
              <a:rPr lang="ko-KR" altLang="en-US" b="0" kern="0" dirty="0"/>
              <a:t>요양</a:t>
            </a:r>
            <a:r>
              <a:rPr lang="en-US" altLang="ko-KR" b="0" kern="0" dirty="0"/>
              <a:t>-</a:t>
            </a:r>
            <a:r>
              <a:rPr lang="ko-KR" altLang="en-US" b="0" kern="0" dirty="0"/>
              <a:t>돌봄 통합지원 제공</a:t>
            </a:r>
            <a:r>
              <a:rPr lang="en-US" altLang="ko-KR" b="0" kern="0" dirty="0"/>
              <a:t>(2024~)</a:t>
            </a:r>
          </a:p>
          <a:p>
            <a:pPr lvl="1">
              <a:lnSpc>
                <a:spcPct val="150000"/>
              </a:lnSpc>
            </a:pPr>
            <a:r>
              <a:rPr lang="ko-KR" altLang="en-US" b="0" kern="0" dirty="0"/>
              <a:t>통합판정체계 본격 도입</a:t>
            </a:r>
            <a:r>
              <a:rPr lang="en-US" altLang="ko-KR" kern="0" dirty="0">
                <a:solidFill>
                  <a:srgbClr val="C00000"/>
                </a:solidFill>
              </a:rPr>
              <a:t>(2027~)  </a:t>
            </a:r>
            <a:endParaRPr lang="ko-KR" altLang="en-US" kern="0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endParaRPr lang="en-US" altLang="ko-KR" sz="1200" b="0" kern="0" dirty="0"/>
          </a:p>
          <a:p>
            <a:pPr>
              <a:lnSpc>
                <a:spcPct val="150000"/>
              </a:lnSpc>
            </a:pPr>
            <a:endParaRPr lang="ko-KR" altLang="en-US" kern="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4056208"/>
            <a:ext cx="6552728" cy="22006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44144" y="6294512"/>
            <a:ext cx="15841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(2024).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" name="_x605581968">
            <a:extLst>
              <a:ext uri="{FF2B5EF4-FFF2-40B4-BE49-F238E27FC236}">
                <a16:creationId xmlns:a16="http://schemas.microsoft.com/office/drawing/2014/main" id="{4DAFE990-201D-EFC4-265C-D6A011673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088" y="4299335"/>
            <a:ext cx="4759946" cy="194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187A6D-CDEA-7599-8DD0-188B6209FB21}"/>
              </a:ext>
            </a:extLst>
          </p:cNvPr>
          <p:cNvSpPr txBox="1"/>
          <p:nvPr/>
        </p:nvSpPr>
        <p:spPr>
          <a:xfrm>
            <a:off x="8976320" y="6453693"/>
            <a:ext cx="2983838" cy="235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2740" marR="0" indent="-16637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800" b="0" kern="0" spc="0" dirty="0">
                <a:solidFill>
                  <a:srgbClr val="000000"/>
                </a:solidFill>
                <a:effectLst/>
                <a:latin typeface="+mn-ea"/>
              </a:rPr>
              <a:t>자료</a:t>
            </a:r>
            <a:r>
              <a:rPr lang="en-US" altLang="ko-KR" sz="800" b="0" kern="0" spc="0" dirty="0">
                <a:solidFill>
                  <a:srgbClr val="000000"/>
                </a:solidFill>
                <a:effectLst/>
                <a:latin typeface="+mn-ea"/>
              </a:rPr>
              <a:t>: </a:t>
            </a:r>
            <a:r>
              <a:rPr lang="ko-KR" altLang="en-US" sz="800" b="0" kern="0" spc="0" dirty="0">
                <a:solidFill>
                  <a:srgbClr val="000000"/>
                </a:solidFill>
                <a:effectLst/>
                <a:latin typeface="+mn-ea"/>
              </a:rPr>
              <a:t>보건복지부</a:t>
            </a:r>
            <a:r>
              <a:rPr lang="en-US" altLang="ko-KR" sz="800" b="0" kern="0" spc="0" dirty="0">
                <a:solidFill>
                  <a:srgbClr val="000000"/>
                </a:solidFill>
                <a:effectLst/>
                <a:latin typeface="+mn-ea"/>
              </a:rPr>
              <a:t>.(2021). </a:t>
            </a:r>
            <a:r>
              <a:rPr lang="ko-KR" altLang="en-US" sz="800" b="0" kern="0" spc="0" dirty="0">
                <a:solidFill>
                  <a:srgbClr val="000000"/>
                </a:solidFill>
                <a:effectLst/>
                <a:latin typeface="+mn-ea"/>
              </a:rPr>
              <a:t>보도자료</a:t>
            </a:r>
          </a:p>
        </p:txBody>
      </p:sp>
      <p:sp>
        <p:nvSpPr>
          <p:cNvPr id="10" name="사각형: 둥근 모서리 8">
            <a:extLst>
              <a:ext uri="{FF2B5EF4-FFF2-40B4-BE49-F238E27FC236}">
                <a16:creationId xmlns:a16="http://schemas.microsoft.com/office/drawing/2014/main" id="{BFE9FFDE-649E-B8FD-3F0F-8AE924215BA5}"/>
              </a:ext>
            </a:extLst>
          </p:cNvPr>
          <p:cNvSpPr/>
          <p:nvPr/>
        </p:nvSpPr>
        <p:spPr bwMode="auto">
          <a:xfrm>
            <a:off x="5136232" y="5659557"/>
            <a:ext cx="1332451" cy="531526"/>
          </a:xfrm>
          <a:prstGeom prst="roundRect">
            <a:avLst>
              <a:gd name="adj" fmla="val 7636"/>
            </a:avLst>
          </a:prstGeom>
          <a:noFill/>
          <a:ln w="3492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사각형: 둥근 모서리 8">
            <a:extLst>
              <a:ext uri="{FF2B5EF4-FFF2-40B4-BE49-F238E27FC236}">
                <a16:creationId xmlns:a16="http://schemas.microsoft.com/office/drawing/2014/main" id="{BFE9FFDE-649E-B8FD-3F0F-8AE924215BA5}"/>
              </a:ext>
            </a:extLst>
          </p:cNvPr>
          <p:cNvSpPr/>
          <p:nvPr/>
        </p:nvSpPr>
        <p:spPr bwMode="auto">
          <a:xfrm>
            <a:off x="10531607" y="5578674"/>
            <a:ext cx="1428551" cy="667912"/>
          </a:xfrm>
          <a:prstGeom prst="roundRect">
            <a:avLst>
              <a:gd name="adj" fmla="val 7636"/>
            </a:avLst>
          </a:prstGeom>
          <a:noFill/>
          <a:ln w="3492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4142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4475C2-CB8E-F0BA-D743-CB6810123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D13C3-7ACA-9A7B-AE14-70D08D4EE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0897211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통합지원법이 일종의 기본법적 성격을 지님에도 통합지원 절차에 관해서 상대적으로 구체적으로 기술하고 있다는 점도 특징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통합지원법이 담고자 하는 바가 하나의 </a:t>
            </a:r>
            <a:r>
              <a:rPr lang="ko-KR" altLang="en-US" dirty="0" err="1"/>
              <a:t>사업이라기</a:t>
            </a:r>
            <a:r>
              <a:rPr lang="ko-KR" altLang="en-US" dirty="0"/>
              <a:t> 보다는 전달체계라는 측면이 강하기 때문일 것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통합지원절차와 관련하여 검토해볼 내용으로</a:t>
            </a:r>
            <a:r>
              <a:rPr lang="en-US" altLang="ko-KR" u="sng" dirty="0"/>
              <a:t>, </a:t>
            </a:r>
            <a:r>
              <a:rPr lang="ko-KR" altLang="en-US" u="sng" dirty="0"/>
              <a:t>우선</a:t>
            </a:r>
            <a:r>
              <a:rPr lang="en-US" altLang="ko-KR" u="sng" dirty="0"/>
              <a:t>, </a:t>
            </a:r>
            <a:r>
              <a:rPr lang="ko-KR" altLang="en-US" u="sng" dirty="0"/>
              <a:t>신청자의 범위와 함께 발굴을 통한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직권신청의 자격과 권한</a:t>
            </a:r>
            <a:r>
              <a:rPr lang="ko-KR" altLang="en-US" u="sng" dirty="0"/>
              <a:t>이 있음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u="sng" dirty="0"/>
              <a:t>특히 신청자의 범위에서 통합지원 관련기관의 유형이나 담당자를 명확히 규정하는 것은 대상자는 물론</a:t>
            </a:r>
            <a:r>
              <a:rPr lang="en-US" altLang="ko-KR" u="sng" dirty="0"/>
              <a:t>, </a:t>
            </a:r>
            <a:r>
              <a:rPr lang="ko-KR" altLang="en-US" u="sng" dirty="0"/>
              <a:t>기관이나 담당자를 보호한다는 측면에서도 중요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퇴원 및 </a:t>
            </a:r>
            <a:r>
              <a:rPr lang="ko-KR" altLang="en-US" u="sng" dirty="0" err="1"/>
              <a:t>퇴소에</a:t>
            </a:r>
            <a:r>
              <a:rPr lang="ko-KR" altLang="en-US" u="sng" dirty="0"/>
              <a:t> 따라 지자체에 통보하여야 할 기관도 마찬가지임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u="sng" dirty="0"/>
              <a:t>의료기관과 장기요양기관 등으로 명시하고 있는데</a:t>
            </a:r>
            <a:r>
              <a:rPr lang="en-US" altLang="ko-KR" u="sng" dirty="0"/>
              <a:t>, </a:t>
            </a:r>
            <a:r>
              <a:rPr lang="ko-KR" altLang="en-US" u="sng" dirty="0"/>
              <a:t>그 범주가 상당히 넓음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u="sng" dirty="0"/>
              <a:t>대상 기관의 유형을 세분화할 수 없다면</a:t>
            </a:r>
            <a:r>
              <a:rPr lang="en-US" altLang="ko-KR" u="sng" dirty="0"/>
              <a:t>, </a:t>
            </a:r>
            <a:r>
              <a:rPr lang="ko-KR" altLang="en-US" u="sng" dirty="0"/>
              <a:t>자격에 부합하는 대상자를 사전에 알려주고</a:t>
            </a:r>
            <a:r>
              <a:rPr lang="en-US" altLang="ko-KR" u="sng" dirty="0"/>
              <a:t>, </a:t>
            </a:r>
            <a:r>
              <a:rPr lang="ko-KR" altLang="en-US" u="sng" dirty="0"/>
              <a:t>통보절차의 운영을 위한 행</a:t>
            </a:r>
            <a:r>
              <a:rPr lang="en-US" altLang="ko-KR" u="sng" dirty="0"/>
              <a:t>‧</a:t>
            </a:r>
            <a:r>
              <a:rPr lang="ko-KR" altLang="en-US" u="sng" dirty="0"/>
              <a:t>재정적 지원체계를 마련해줄 필요가 있음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A63E6FA-20A0-8D1D-B2AC-15D83A7F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79676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F8F71-96DA-17DD-6150-CD221934C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D97058-231C-CF2A-C288-647984D7C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통합지원절차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4F970B2-C767-447D-FA93-543B0D821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394" y="1207679"/>
            <a:ext cx="11065230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종합판정은 통합지원을 다른 전달체계와 구분하는 특징적인 절차라고 볼 수 있음</a:t>
            </a:r>
            <a:endParaRPr lang="en-US" altLang="ko-KR" u="sng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현재</a:t>
            </a:r>
            <a:r>
              <a:rPr lang="en-US" altLang="ko-KR" dirty="0"/>
              <a:t>, </a:t>
            </a:r>
            <a:r>
              <a:rPr lang="ko-KR" altLang="en-US" dirty="0"/>
              <a:t>종합판정과 관련하여</a:t>
            </a:r>
            <a:r>
              <a:rPr lang="en-US" altLang="ko-KR" dirty="0"/>
              <a:t>, </a:t>
            </a:r>
            <a:r>
              <a:rPr lang="ko-KR" altLang="en-US" dirty="0"/>
              <a:t>의료</a:t>
            </a:r>
            <a:r>
              <a:rPr lang="en-US" altLang="ko-KR" dirty="0"/>
              <a:t>‧</a:t>
            </a:r>
            <a:r>
              <a:rPr lang="ko-KR" altLang="en-US" dirty="0"/>
              <a:t>요양 </a:t>
            </a:r>
            <a:r>
              <a:rPr lang="ko-KR" altLang="en-US" dirty="0" err="1"/>
              <a:t>통합판정시범사업</a:t>
            </a:r>
            <a:r>
              <a:rPr lang="en-US" altLang="ko-KR" dirty="0"/>
              <a:t>(2023~)</a:t>
            </a:r>
            <a:r>
              <a:rPr lang="ko-KR" altLang="en-US" dirty="0"/>
              <a:t>이 실시 중으로</a:t>
            </a:r>
            <a:r>
              <a:rPr lang="en-US" altLang="ko-KR" dirty="0"/>
              <a:t>, </a:t>
            </a:r>
            <a:r>
              <a:rPr lang="ko-KR" altLang="en-US" dirty="0"/>
              <a:t>개인의 의료</a:t>
            </a:r>
            <a:r>
              <a:rPr lang="en-US" altLang="ko-KR" dirty="0"/>
              <a:t>·</a:t>
            </a:r>
            <a:r>
              <a:rPr lang="ko-KR" altLang="en-US" dirty="0"/>
              <a:t>요양 필요도</a:t>
            </a:r>
            <a:r>
              <a:rPr lang="en-US" altLang="ko-KR" dirty="0"/>
              <a:t>, </a:t>
            </a:r>
            <a:r>
              <a:rPr lang="ko-KR" altLang="en-US" dirty="0"/>
              <a:t>생활 여건 등 종합 평가해 요양병원</a:t>
            </a:r>
            <a:r>
              <a:rPr lang="en-US" altLang="ko-KR" dirty="0"/>
              <a:t>(</a:t>
            </a:r>
            <a:r>
              <a:rPr lang="ko-KR" altLang="en-US" dirty="0"/>
              <a:t>의료</a:t>
            </a:r>
            <a:r>
              <a:rPr lang="en-US" altLang="ko-KR" dirty="0"/>
              <a:t>), </a:t>
            </a:r>
            <a:r>
              <a:rPr lang="ko-KR" altLang="en-US" dirty="0"/>
              <a:t>시설</a:t>
            </a:r>
            <a:r>
              <a:rPr lang="en-US" altLang="ko-KR" dirty="0"/>
              <a:t>·</a:t>
            </a:r>
            <a:r>
              <a:rPr lang="ko-KR" altLang="en-US" dirty="0"/>
              <a:t>재가급여</a:t>
            </a:r>
            <a:r>
              <a:rPr lang="en-US" altLang="ko-KR" dirty="0"/>
              <a:t>(</a:t>
            </a:r>
            <a:r>
              <a:rPr lang="ko-KR" altLang="en-US" dirty="0"/>
              <a:t>요양</a:t>
            </a:r>
            <a:r>
              <a:rPr lang="en-US" altLang="ko-KR" dirty="0"/>
              <a:t>), </a:t>
            </a:r>
            <a:r>
              <a:rPr lang="ko-KR" altLang="en-US" dirty="0"/>
              <a:t>노인맞춤돌봄서비스</a:t>
            </a:r>
            <a:r>
              <a:rPr lang="en-US" altLang="ko-KR" dirty="0"/>
              <a:t>(</a:t>
            </a:r>
            <a:r>
              <a:rPr lang="ko-KR" altLang="en-US" dirty="0"/>
              <a:t>돌봄</a:t>
            </a:r>
            <a:r>
              <a:rPr lang="en-US" altLang="ko-KR" dirty="0"/>
              <a:t>) </a:t>
            </a:r>
            <a:r>
              <a:rPr lang="ko-KR" altLang="en-US" dirty="0"/>
              <a:t>등으로 연계하는 도구로 성격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종합판정 또는 통합판정이 실제 지역사회 현장에서 작동하기 위해서는 도구 자체의 타당성이나 신뢰도를 높이는 것도 중요하겠지만</a:t>
            </a:r>
            <a:r>
              <a:rPr lang="en-US" altLang="ko-KR" dirty="0"/>
              <a:t>, </a:t>
            </a:r>
            <a:r>
              <a:rPr lang="ko-KR" altLang="en-US" dirty="0"/>
              <a:t>그 결과에 대한 대상자의 수용도를 높이기 위해서는 거부에 따른 대응책도 마련하여야 함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또한 의료 및 요양</a:t>
            </a:r>
            <a:r>
              <a:rPr lang="en-US" altLang="ko-KR" dirty="0"/>
              <a:t>, </a:t>
            </a:r>
            <a:r>
              <a:rPr lang="ko-KR" altLang="en-US" dirty="0"/>
              <a:t>돌봄 등 관련 인프라의 지역 간 격차를 줄이고</a:t>
            </a:r>
            <a:r>
              <a:rPr lang="en-US" altLang="ko-KR" dirty="0"/>
              <a:t>, </a:t>
            </a:r>
            <a:r>
              <a:rPr lang="ko-KR" altLang="en-US" dirty="0"/>
              <a:t>일정 수준을 확보</a:t>
            </a:r>
            <a:r>
              <a:rPr lang="en-US" altLang="ko-KR" dirty="0"/>
              <a:t>, </a:t>
            </a:r>
            <a:r>
              <a:rPr lang="ko-KR" altLang="en-US" dirty="0"/>
              <a:t>균형을 달성하는 것이 전제되어야 함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개인별지원계획이 실질적인 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ISP(Individualized service plan)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가 되기 위해서는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이를 수립하는 담당 조직의 구성과 인력의 전문성 확보가 요구되며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해당 계획이 현장에 실제 반영되도록 실효성을 확보하기 위한 법적</a:t>
            </a:r>
            <a:r>
              <a:rPr lang="en-US" altLang="ko-KR" b="1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b="1" u="sng" dirty="0">
                <a:solidFill>
                  <a:schemeClr val="accent1">
                    <a:lumMod val="75000"/>
                  </a:schemeClr>
                </a:solidFill>
              </a:rPr>
              <a:t>제도적 장치가 마련되어야만 함</a:t>
            </a:r>
            <a:endParaRPr lang="en-US" altLang="ko-KR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b="1" dirty="0">
                <a:solidFill>
                  <a:srgbClr val="C00000"/>
                </a:solidFill>
              </a:rPr>
              <a:t>개인별지원계획이 실질적인 </a:t>
            </a:r>
            <a:r>
              <a:rPr lang="en-US" altLang="ko-KR" b="1" dirty="0">
                <a:solidFill>
                  <a:srgbClr val="C00000"/>
                </a:solidFill>
              </a:rPr>
              <a:t>ISP(Individualized service plan)</a:t>
            </a:r>
            <a:r>
              <a:rPr lang="ko-KR" altLang="en-US" b="1" dirty="0">
                <a:solidFill>
                  <a:srgbClr val="C00000"/>
                </a:solidFill>
              </a:rPr>
              <a:t>로 작동 가능성</a:t>
            </a:r>
            <a:r>
              <a:rPr lang="en-US" altLang="ko-KR" b="1" dirty="0">
                <a:solidFill>
                  <a:srgbClr val="C00000"/>
                </a:solidFill>
              </a:rPr>
              <a:t>(</a:t>
            </a:r>
            <a:r>
              <a:rPr lang="ko-KR" altLang="en-US" b="1" dirty="0">
                <a:solidFill>
                  <a:srgbClr val="C00000"/>
                </a:solidFill>
              </a:rPr>
              <a:t>관련 기관의 사례관리와 </a:t>
            </a:r>
            <a:r>
              <a:rPr lang="ko-KR" altLang="en-US" b="1" dirty="0" err="1">
                <a:solidFill>
                  <a:srgbClr val="C00000"/>
                </a:solidFill>
              </a:rPr>
              <a:t>케어플랜</a:t>
            </a:r>
            <a:r>
              <a:rPr lang="en-US" altLang="ko-KR" b="1" dirty="0">
                <a:solidFill>
                  <a:srgbClr val="C00000"/>
                </a:solidFill>
              </a:rPr>
              <a:t>)</a:t>
            </a:r>
          </a:p>
          <a:p>
            <a:pPr lvl="2">
              <a:lnSpc>
                <a:spcPct val="150000"/>
              </a:lnSpc>
            </a:pPr>
            <a:r>
              <a:rPr lang="ko-KR" altLang="en-US" dirty="0" err="1"/>
              <a:t>케어매니지먼트</a:t>
            </a:r>
            <a:r>
              <a:rPr lang="ko-KR" altLang="en-US" dirty="0"/>
              <a:t> 체계 구축이나 </a:t>
            </a:r>
            <a:r>
              <a:rPr lang="ko-KR" altLang="en-US" dirty="0" err="1"/>
              <a:t>케어매니저</a:t>
            </a:r>
            <a:r>
              <a:rPr lang="ko-KR" altLang="en-US" dirty="0"/>
              <a:t> 인력 양성 및 자격제도 운영 등 그동안에 제기되어 왔던 </a:t>
            </a:r>
            <a:r>
              <a:rPr lang="ko-KR" altLang="en-US" dirty="0" err="1"/>
              <a:t>이슈들과도</a:t>
            </a:r>
            <a:r>
              <a:rPr lang="ko-KR" altLang="en-US" dirty="0"/>
              <a:t> 관련 </a:t>
            </a:r>
            <a:endParaRPr lang="en-US" altLang="ko-KR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u="sng" dirty="0">
                <a:solidFill>
                  <a:srgbClr val="C00000"/>
                </a:solidFill>
              </a:rPr>
              <a:t>지자체가 통합지원을 의뢰할 </a:t>
            </a:r>
            <a:r>
              <a:rPr lang="ko-KR" altLang="en-US" b="1" u="sng" dirty="0">
                <a:solidFill>
                  <a:srgbClr val="C00000"/>
                </a:solidFill>
              </a:rPr>
              <a:t>통합지원 관련기관</a:t>
            </a:r>
            <a:r>
              <a:rPr lang="ko-KR" altLang="en-US" u="sng" dirty="0">
                <a:solidFill>
                  <a:srgbClr val="C00000"/>
                </a:solidFill>
              </a:rPr>
              <a:t>도</a:t>
            </a:r>
            <a:r>
              <a:rPr lang="en-US" altLang="ko-KR" u="sng" dirty="0">
                <a:solidFill>
                  <a:srgbClr val="C00000"/>
                </a:solidFill>
              </a:rPr>
              <a:t>,</a:t>
            </a:r>
            <a:r>
              <a:rPr lang="ko-KR" altLang="en-US" u="sng" dirty="0">
                <a:solidFill>
                  <a:srgbClr val="C00000"/>
                </a:solidFill>
              </a:rPr>
              <a:t> 통합지원 절차 내에서 기관 및 사업의 특성이나 자체 전달체계와 상충됨이 없이 의뢰를 받아들일 수 있는 여건인지를 파악하여야 함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C261E7-827B-4F0D-D085-6097E88F8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66023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5E1677-3244-D766-CA7E-F726D1CAE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7. </a:t>
            </a:r>
            <a:r>
              <a:rPr lang="ko-KR" altLang="en-US" dirty="0"/>
              <a:t>통합지원 정책 추진 및 지원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D36A80-185D-7408-6779-67093D880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340768"/>
            <a:ext cx="10935005" cy="4988024"/>
          </a:xfrm>
        </p:spPr>
        <p:txBody>
          <a:bodyPr/>
          <a:lstStyle/>
          <a:p>
            <a:r>
              <a:rPr lang="ko-KR" altLang="en-US" dirty="0"/>
              <a:t>제</a:t>
            </a:r>
            <a:r>
              <a:rPr lang="en-US" altLang="ko-KR" dirty="0"/>
              <a:t>15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보건의료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국가와 지방자치단체는 통합지원 대상자의 욕구와 필요에 맞는 통합지원을 위하여 보건의료 분야에서 다음 각 호의 서비스를 확대하고 다른 서비스와의 연계를 강화하도록 노력하여야 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1. </a:t>
            </a:r>
            <a:r>
              <a:rPr lang="ko-KR" altLang="en-US" dirty="0"/>
              <a:t>「의료법」 제</a:t>
            </a:r>
            <a:r>
              <a:rPr lang="en-US" altLang="ko-KR" dirty="0"/>
              <a:t>2</a:t>
            </a:r>
            <a:r>
              <a:rPr lang="ko-KR" altLang="en-US" dirty="0"/>
              <a:t>조제</a:t>
            </a:r>
            <a:r>
              <a:rPr lang="en-US" altLang="ko-KR" dirty="0"/>
              <a:t>2</a:t>
            </a:r>
            <a:r>
              <a:rPr lang="ko-KR" altLang="en-US" dirty="0" err="1"/>
              <a:t>항제</a:t>
            </a:r>
            <a:r>
              <a:rPr lang="en-US" altLang="ko-KR" dirty="0"/>
              <a:t>1</a:t>
            </a:r>
            <a:r>
              <a:rPr lang="ko-KR" altLang="en-US" dirty="0"/>
              <a:t>호부터 제</a:t>
            </a:r>
            <a:r>
              <a:rPr lang="en-US" altLang="ko-KR" dirty="0"/>
              <a:t>3</a:t>
            </a:r>
            <a:r>
              <a:rPr lang="ko-KR" altLang="en-US" dirty="0" err="1"/>
              <a:t>호까지에</a:t>
            </a:r>
            <a:r>
              <a:rPr lang="ko-KR" altLang="en-US" dirty="0"/>
              <a:t> 따른 </a:t>
            </a:r>
            <a:r>
              <a:rPr lang="ko-KR" altLang="en-US" dirty="0" err="1"/>
              <a:t>의사ㆍ치과의사ㆍ한의사가</a:t>
            </a:r>
            <a:r>
              <a:rPr lang="ko-KR" altLang="en-US" dirty="0"/>
              <a:t> 의료기관 및 통합지원 </a:t>
            </a:r>
            <a:r>
              <a:rPr lang="ko-KR" altLang="en-US" b="1" u="sng" dirty="0"/>
              <a:t>대상자의 가정과 사회복지시설에서</a:t>
            </a:r>
            <a:r>
              <a:rPr lang="ko-KR" altLang="en-US" dirty="0"/>
              <a:t> 제공하는 진료서비스</a:t>
            </a:r>
          </a:p>
          <a:p>
            <a:pPr lvl="2"/>
            <a:r>
              <a:rPr lang="en-US" altLang="ko-KR" dirty="0"/>
              <a:t>2. </a:t>
            </a:r>
            <a:r>
              <a:rPr lang="ko-KR" altLang="en-US" dirty="0"/>
              <a:t>「의료법」 제</a:t>
            </a:r>
            <a:r>
              <a:rPr lang="en-US" altLang="ko-KR" dirty="0"/>
              <a:t>2</a:t>
            </a:r>
            <a:r>
              <a:rPr lang="ko-KR" altLang="en-US" dirty="0"/>
              <a:t>조제</a:t>
            </a:r>
            <a:r>
              <a:rPr lang="en-US" altLang="ko-KR" dirty="0"/>
              <a:t>2</a:t>
            </a:r>
            <a:r>
              <a:rPr lang="ko-KR" altLang="en-US" dirty="0" err="1"/>
              <a:t>항제</a:t>
            </a:r>
            <a:r>
              <a:rPr lang="en-US" altLang="ko-KR" dirty="0"/>
              <a:t>5</a:t>
            </a:r>
            <a:r>
              <a:rPr lang="ko-KR" altLang="en-US" dirty="0"/>
              <a:t>호에 따른 간호사가 통합지원 </a:t>
            </a:r>
            <a:r>
              <a:rPr lang="ko-KR" altLang="en-US" b="1" u="sng" dirty="0"/>
              <a:t>대상자의 가정과 사회복지시설에서 </a:t>
            </a:r>
            <a:r>
              <a:rPr lang="ko-KR" altLang="en-US" dirty="0"/>
              <a:t>제공하는 간호서비스</a:t>
            </a:r>
          </a:p>
          <a:p>
            <a:pPr lvl="2"/>
            <a:r>
              <a:rPr lang="en-US" altLang="ko-KR" dirty="0"/>
              <a:t>3. </a:t>
            </a:r>
            <a:r>
              <a:rPr lang="ko-KR" altLang="en-US" dirty="0"/>
              <a:t>통합지원 대상자의 </a:t>
            </a:r>
            <a:r>
              <a:rPr lang="ko-KR" altLang="en-US" dirty="0" err="1"/>
              <a:t>신체적ㆍ정신적ㆍ사회적</a:t>
            </a:r>
            <a:r>
              <a:rPr lang="ko-KR" altLang="en-US" dirty="0"/>
              <a:t> 기능의 </a:t>
            </a:r>
            <a:r>
              <a:rPr lang="ko-KR" altLang="en-US" dirty="0" err="1"/>
              <a:t>유지ㆍ회복을</a:t>
            </a:r>
            <a:r>
              <a:rPr lang="ko-KR" altLang="en-US" dirty="0"/>
              <a:t> 위한 재활서비스</a:t>
            </a:r>
          </a:p>
          <a:p>
            <a:pPr lvl="2"/>
            <a:r>
              <a:rPr lang="en-US" altLang="ko-KR" dirty="0"/>
              <a:t>4. </a:t>
            </a:r>
            <a:r>
              <a:rPr lang="ko-KR" altLang="en-US" dirty="0"/>
              <a:t>장기입원 및 </a:t>
            </a:r>
            <a:r>
              <a:rPr lang="ko-KR" altLang="en-US" dirty="0" err="1"/>
              <a:t>급성기</a:t>
            </a:r>
            <a:r>
              <a:rPr lang="ko-KR" altLang="en-US" dirty="0"/>
              <a:t> 치료 이후 회복이 필요한 환자를 위한 「의료법」 제</a:t>
            </a:r>
            <a:r>
              <a:rPr lang="en-US" altLang="ko-KR" dirty="0"/>
              <a:t>3</a:t>
            </a:r>
            <a:r>
              <a:rPr lang="ko-KR" altLang="en-US" dirty="0"/>
              <a:t>조제</a:t>
            </a:r>
            <a:r>
              <a:rPr lang="en-US" altLang="ko-KR" dirty="0"/>
              <a:t>2</a:t>
            </a:r>
            <a:r>
              <a:rPr lang="ko-KR" altLang="en-US" dirty="0" err="1"/>
              <a:t>항제</a:t>
            </a:r>
            <a:r>
              <a:rPr lang="en-US" altLang="ko-KR" dirty="0"/>
              <a:t>3</a:t>
            </a:r>
            <a:r>
              <a:rPr lang="ko-KR" altLang="en-US" dirty="0" err="1"/>
              <a:t>호라목에</a:t>
            </a:r>
            <a:r>
              <a:rPr lang="ko-KR" altLang="en-US" dirty="0"/>
              <a:t> 따른 요양병원 등의 의료서비스</a:t>
            </a:r>
          </a:p>
          <a:p>
            <a:pPr lvl="2"/>
            <a:r>
              <a:rPr lang="en-US" altLang="ko-KR" dirty="0"/>
              <a:t>5. </a:t>
            </a:r>
            <a:r>
              <a:rPr lang="ko-KR" altLang="en-US" dirty="0"/>
              <a:t>「</a:t>
            </a:r>
            <a:r>
              <a:rPr lang="ko-KR" altLang="en-US" dirty="0" err="1"/>
              <a:t>호스피스ㆍ완화의료</a:t>
            </a:r>
            <a:r>
              <a:rPr lang="ko-KR" altLang="en-US" dirty="0"/>
              <a:t> 및 임종과정에 있는 환자의 연명의료결정에 관한 법률」 제</a:t>
            </a:r>
            <a:r>
              <a:rPr lang="en-US" altLang="ko-KR" dirty="0"/>
              <a:t>21</a:t>
            </a:r>
            <a:r>
              <a:rPr lang="ko-KR" altLang="en-US" dirty="0"/>
              <a:t>조제</a:t>
            </a:r>
            <a:r>
              <a:rPr lang="en-US" altLang="ko-KR" dirty="0"/>
              <a:t>1</a:t>
            </a:r>
            <a:r>
              <a:rPr lang="ko-KR" altLang="en-US" dirty="0"/>
              <a:t>항에 따른 호스피스 사업</a:t>
            </a:r>
          </a:p>
          <a:p>
            <a:pPr lvl="2"/>
            <a:r>
              <a:rPr lang="en-US" altLang="ko-KR" dirty="0"/>
              <a:t>6. </a:t>
            </a:r>
            <a:r>
              <a:rPr lang="ko-KR" altLang="en-US" dirty="0"/>
              <a:t>방문 구강관리</a:t>
            </a:r>
          </a:p>
          <a:p>
            <a:pPr lvl="2"/>
            <a:r>
              <a:rPr lang="en-US" altLang="ko-KR" dirty="0"/>
              <a:t>7. </a:t>
            </a:r>
            <a:r>
              <a:rPr lang="ko-KR" altLang="en-US" dirty="0"/>
              <a:t>「약사법」 제</a:t>
            </a:r>
            <a:r>
              <a:rPr lang="en-US" altLang="ko-KR" dirty="0"/>
              <a:t>2</a:t>
            </a:r>
            <a:r>
              <a:rPr lang="ko-KR" altLang="en-US" dirty="0"/>
              <a:t>조제</a:t>
            </a:r>
            <a:r>
              <a:rPr lang="en-US" altLang="ko-KR" dirty="0"/>
              <a:t>2</a:t>
            </a:r>
            <a:r>
              <a:rPr lang="ko-KR" altLang="en-US" dirty="0"/>
              <a:t>호에 따른 약사가 약국 및 통합지원 </a:t>
            </a:r>
            <a:r>
              <a:rPr lang="ko-KR" altLang="en-US" b="1" u="sng" dirty="0"/>
              <a:t>대상자의 가정과 사회복지시설에서</a:t>
            </a:r>
            <a:r>
              <a:rPr lang="ko-KR" altLang="en-US" dirty="0"/>
              <a:t> 제공하는 복약지도</a:t>
            </a:r>
          </a:p>
          <a:p>
            <a:pPr lvl="2"/>
            <a:r>
              <a:rPr lang="en-US" altLang="ko-KR" dirty="0"/>
              <a:t>8. </a:t>
            </a:r>
            <a:r>
              <a:rPr lang="ko-KR" altLang="en-US" dirty="0"/>
              <a:t>그 밖에 보건복지부령으로 정하는 서비스</a:t>
            </a:r>
          </a:p>
          <a:p>
            <a:endParaRPr lang="ko-KR" altLang="en-US" dirty="0"/>
          </a:p>
          <a:p>
            <a:r>
              <a:rPr lang="ko-KR" altLang="en-US" dirty="0"/>
              <a:t>제</a:t>
            </a:r>
            <a:r>
              <a:rPr lang="en-US" altLang="ko-KR" dirty="0"/>
              <a:t>16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건강관리 및 예방 등</a:t>
            </a:r>
            <a:r>
              <a:rPr lang="en-US" altLang="ko-KR" dirty="0"/>
              <a:t>) </a:t>
            </a:r>
          </a:p>
          <a:p>
            <a:pPr lvl="1"/>
            <a:r>
              <a:rPr lang="en-US" altLang="ko-KR" dirty="0"/>
              <a:t>① </a:t>
            </a:r>
            <a:r>
              <a:rPr lang="ko-KR" altLang="en-US" dirty="0"/>
              <a:t>국가와 지방자치단체는 보건복지부령으로 정하는 바에 따라 통합지원 대상자의 노쇠</a:t>
            </a:r>
            <a:r>
              <a:rPr lang="en-US" altLang="ko-KR" dirty="0"/>
              <a:t>, </a:t>
            </a:r>
            <a:r>
              <a:rPr lang="ko-KR" altLang="en-US" dirty="0"/>
              <a:t>노인성 질병</a:t>
            </a:r>
            <a:r>
              <a:rPr lang="en-US" altLang="ko-KR" dirty="0"/>
              <a:t>, </a:t>
            </a:r>
            <a:r>
              <a:rPr lang="ko-KR" altLang="en-US" dirty="0"/>
              <a:t>만성질환</a:t>
            </a:r>
            <a:r>
              <a:rPr lang="en-US" altLang="ko-KR" dirty="0"/>
              <a:t>, </a:t>
            </a:r>
            <a:r>
              <a:rPr lang="ko-KR" altLang="en-US" dirty="0"/>
              <a:t>장애</a:t>
            </a:r>
            <a:r>
              <a:rPr lang="en-US" altLang="ko-KR" dirty="0"/>
              <a:t>, </a:t>
            </a:r>
            <a:r>
              <a:rPr lang="ko-KR" altLang="en-US" dirty="0"/>
              <a:t>정신질환 등을 예방하거나 완화하고 일상생활을 지원하며 건강관리를 위하여 노력하여야 한다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F5562A7-B050-ADF7-62B0-EABB13131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69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063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 bwMode="auto">
          <a:xfrm>
            <a:off x="1919536" y="2492896"/>
            <a:ext cx="6642886" cy="3909623"/>
          </a:xfrm>
          <a:prstGeom prst="roundRect">
            <a:avLst>
              <a:gd name="adj" fmla="val 9785"/>
            </a:avLst>
          </a:prstGeom>
          <a:solidFill>
            <a:srgbClr val="FFFF00">
              <a:alpha val="23922"/>
            </a:srgb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z="240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노인 돌봄 정책 관련 주요 경과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67408" y="1244264"/>
            <a:ext cx="11305256" cy="4772000"/>
          </a:xfrm>
        </p:spPr>
        <p:txBody>
          <a:bodyPr/>
          <a:lstStyle/>
          <a:p>
            <a:r>
              <a:rPr lang="ko-KR" altLang="en-US" dirty="0"/>
              <a:t>노인복지법 및 노인장기요양보험법과 관련 기관 및 사업</a:t>
            </a:r>
            <a:endParaRPr lang="en-US" altLang="ko-KR" dirty="0"/>
          </a:p>
          <a:p>
            <a:pPr lvl="1"/>
            <a:r>
              <a:rPr lang="ko-KR" altLang="en-US" dirty="0"/>
              <a:t>다수의 법적 기반 하에 운영되는 제도 및 사업</a:t>
            </a:r>
            <a:r>
              <a:rPr lang="en-US" altLang="ko-KR" dirty="0"/>
              <a:t>, </a:t>
            </a:r>
            <a:r>
              <a:rPr lang="ko-KR" altLang="en-US" dirty="0"/>
              <a:t>기관과 서비스 유형이 등장</a:t>
            </a:r>
            <a:endParaRPr lang="en-US" altLang="ko-KR" dirty="0"/>
          </a:p>
          <a:p>
            <a:pPr lvl="1"/>
            <a:r>
              <a:rPr lang="ko-KR" altLang="en-US" dirty="0"/>
              <a:t>복잡하게 구성</a:t>
            </a:r>
            <a:r>
              <a:rPr lang="en-US" altLang="ko-KR" dirty="0"/>
              <a:t>, </a:t>
            </a:r>
            <a:r>
              <a:rPr lang="ko-KR" altLang="en-US" dirty="0"/>
              <a:t>각자의 독립성을 유지하며 자기종결적 기관으로서 대상자 유형과 서비스 범위를 설정</a:t>
            </a:r>
            <a:r>
              <a:rPr lang="en-US" altLang="ko-KR" dirty="0"/>
              <a:t>, </a:t>
            </a:r>
            <a:r>
              <a:rPr lang="ko-KR" altLang="en-US" dirty="0"/>
              <a:t>확장하면서 발전해 옴</a:t>
            </a:r>
            <a:endParaRPr lang="en-US" altLang="ko-KR" dirty="0"/>
          </a:p>
          <a:p>
            <a:pPr lvl="1"/>
            <a:r>
              <a:rPr lang="ko-KR" altLang="en-US" dirty="0"/>
              <a:t>그 과정에서 대상자 중복에 대한 엄격한 현장 분위기 조성</a:t>
            </a:r>
            <a:r>
              <a:rPr lang="en-US" altLang="ko-KR" dirty="0"/>
              <a:t>, </a:t>
            </a:r>
            <a:r>
              <a:rPr lang="ko-KR" altLang="en-US" dirty="0"/>
              <a:t>대상자수와 서비스는 늘어났으나 누락과 사각지대의 발생은 더욱 확대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</a:t>
            </a:fld>
            <a:endParaRPr lang="en-US" altLang="ko-KR"/>
          </a:p>
        </p:txBody>
      </p:sp>
      <p:grpSp>
        <p:nvGrpSpPr>
          <p:cNvPr id="14" name="그룹 13"/>
          <p:cNvGrpSpPr/>
          <p:nvPr/>
        </p:nvGrpSpPr>
        <p:grpSpPr>
          <a:xfrm>
            <a:off x="3762280" y="2492893"/>
            <a:ext cx="4608512" cy="3816424"/>
            <a:chOff x="1979712" y="539388"/>
            <a:chExt cx="5904656" cy="5265876"/>
          </a:xfrm>
        </p:grpSpPr>
        <p:sp>
          <p:nvSpPr>
            <p:cNvPr id="5" name="타원 4"/>
            <p:cNvSpPr/>
            <p:nvPr/>
          </p:nvSpPr>
          <p:spPr bwMode="auto">
            <a:xfrm>
              <a:off x="4067944" y="2060848"/>
              <a:ext cx="3816424" cy="3744416"/>
            </a:xfrm>
            <a:prstGeom prst="ellipse">
              <a:avLst/>
            </a:prstGeom>
            <a:solidFill>
              <a:srgbClr val="FFFF00">
                <a:alpha val="43000"/>
              </a:srgb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타원 5"/>
            <p:cNvSpPr/>
            <p:nvPr/>
          </p:nvSpPr>
          <p:spPr bwMode="auto">
            <a:xfrm>
              <a:off x="2123728" y="2060848"/>
              <a:ext cx="3816424" cy="3744416"/>
            </a:xfrm>
            <a:prstGeom prst="ellipse">
              <a:avLst/>
            </a:prstGeom>
            <a:solidFill>
              <a:srgbClr val="0099CC">
                <a:alpha val="40000"/>
              </a:srgbClr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76056" y="539388"/>
              <a:ext cx="2808312" cy="424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&lt;</a:t>
              </a:r>
              <a:r>
                <a:rPr lang="ko-KR" altLang="en-US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노인장기요양보험법</a:t>
              </a:r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&gt;</a:t>
              </a:r>
              <a:endPara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712" y="539388"/>
              <a:ext cx="2808312" cy="424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&lt;</a:t>
              </a:r>
              <a:r>
                <a:rPr lang="ko-KR" altLang="en-US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노인복지법</a:t>
              </a:r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&gt;</a:t>
              </a:r>
              <a:endPara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95735" y="1018270"/>
              <a:ext cx="2376264" cy="934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노인복지시설</a:t>
              </a:r>
              <a:endParaRPr lang="en-US" altLang="ko-KR" sz="14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indent="-171450" algn="ctr">
                <a:buFont typeface="Wingdings" panose="05000000000000000000" pitchFamily="2" charset="2"/>
                <a:buChar char="§"/>
              </a:pPr>
              <a:r>
                <a:rPr lang="ko-KR" altLang="en-US" sz="12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노인의료복지시설</a:t>
              </a:r>
              <a:endParaRPr lang="en-US" altLang="ko-KR" sz="12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indent="-171450" algn="ctr">
                <a:buFont typeface="Wingdings" panose="05000000000000000000" pitchFamily="2" charset="2"/>
                <a:buChar char="§"/>
              </a:pPr>
              <a:r>
                <a:rPr lang="ko-KR" altLang="en-US" sz="12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재가노인복지시설</a:t>
              </a:r>
              <a:endParaRPr lang="en-US" altLang="ko-KR" sz="12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84654" y="3227756"/>
              <a:ext cx="1440160" cy="842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sz="12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200" dirty="0">
                  <a:latin typeface="맑은 고딕" pitchFamily="50" charset="-127"/>
                  <a:ea typeface="맑은 고딕" pitchFamily="50" charset="-127"/>
                </a:rPr>
                <a:t>복지용구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1631" y="2803789"/>
              <a:ext cx="2248502" cy="2611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노인요양시설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노인요양공동생활가정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방문요양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방문목욕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주</a:t>
              </a:r>
              <a:r>
                <a:rPr lang="en-US" altLang="ko-KR" sz="1100" dirty="0">
                  <a:latin typeface="맑은 고딕" pitchFamily="50" charset="-127"/>
                  <a:ea typeface="맑은 고딕" pitchFamily="50" charset="-127"/>
                </a:rPr>
                <a:t>·</a:t>
              </a: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야간보호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dirty="0">
                  <a:latin typeface="맑은 고딕" pitchFamily="50" charset="-127"/>
                  <a:ea typeface="맑은 고딕" pitchFamily="50" charset="-127"/>
                </a:rPr>
                <a:t>단기보호</a:t>
              </a:r>
              <a:endParaRPr lang="en-US" altLang="ko-KR" sz="1100" dirty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100" u="sng" dirty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방문간호</a:t>
              </a:r>
              <a:endParaRPr lang="en-US" altLang="ko-KR" sz="1100" u="sng" dirty="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83767" y="3363380"/>
              <a:ext cx="1440160" cy="38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재가노인지원 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347545" y="2839961"/>
            <a:ext cx="18546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장기요양기관</a:t>
            </a:r>
            <a:endParaRPr lang="en-US" altLang="ko-KR" sz="14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 algn="ctr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장기요양기관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시설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171450" indent="-171450" algn="ctr">
              <a:buFont typeface="Wingdings" panose="05000000000000000000" pitchFamily="2" charset="2"/>
              <a:buChar char="§"/>
            </a:pP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재가장기요양기관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7263" y="2889183"/>
            <a:ext cx="194362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노인주거복지시설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노인여가복지시설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노인보호전문기관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u="sng" dirty="0">
                <a:latin typeface="맑은 고딕" pitchFamily="50" charset="-127"/>
                <a:ea typeface="맑은 고딕" pitchFamily="50" charset="-127"/>
              </a:rPr>
              <a:t>노인일자리지원기관</a:t>
            </a: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u="sng" dirty="0">
                <a:latin typeface="맑은 고딕" pitchFamily="50" charset="-127"/>
                <a:ea typeface="맑은 고딕" pitchFamily="50" charset="-127"/>
              </a:rPr>
              <a:t>학대피해노인 전용쉼터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8671869" y="2492896"/>
            <a:ext cx="1845700" cy="3909623"/>
          </a:xfrm>
          <a:prstGeom prst="roundRect">
            <a:avLst>
              <a:gd name="adj" fmla="val 9785"/>
            </a:avLst>
          </a:prstGeom>
          <a:solidFill>
            <a:srgbClr val="FFFF00">
              <a:alpha val="23922"/>
            </a:srgb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z="240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79969" y="2839964"/>
            <a:ext cx="1836116" cy="2852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방문건강관리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u="sng" dirty="0" err="1">
                <a:latin typeface="맑은 고딕" pitchFamily="50" charset="-127"/>
                <a:ea typeface="맑은 고딕" pitchFamily="50" charset="-127"/>
              </a:rPr>
              <a:t>노인맞춤돌봄</a:t>
            </a:r>
            <a:endParaRPr lang="en-US" altLang="ko-KR" sz="1100" u="sng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치매안심센터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요양병원 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가정간호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치매검진사업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노인실명예방사업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노인건강진단 등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627177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3F387E-0FE9-4C87-418B-F43248CB1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7. </a:t>
            </a:r>
            <a:r>
              <a:rPr lang="ko-KR" altLang="en-US" dirty="0"/>
              <a:t>통합지원 정책 추진 및 지원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EB89EC-5191-C828-0E81-AA31FBE6B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제</a:t>
            </a:r>
            <a:r>
              <a:rPr lang="en-US" altLang="ko-KR" dirty="0"/>
              <a:t>17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장기요양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국가와 지방자치단체는 </a:t>
            </a:r>
            <a:r>
              <a:rPr lang="ko-KR" altLang="en-US" dirty="0" err="1"/>
              <a:t>노쇠등으로</a:t>
            </a:r>
            <a:r>
              <a:rPr lang="ko-KR" altLang="en-US" dirty="0"/>
              <a:t> 인한 통합지원 대상자의 신체활동 또는 가사활동 지원과 관련한 다음 각 호의 서비스를 확대하고 다른 서비스와의 연계를 강화하도록 노력하여야 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1. </a:t>
            </a:r>
            <a:r>
              <a:rPr lang="ko-KR" altLang="en-US" dirty="0"/>
              <a:t>「노인장기요양보험법」 제</a:t>
            </a:r>
            <a:r>
              <a:rPr lang="en-US" altLang="ko-KR" dirty="0"/>
              <a:t>4</a:t>
            </a:r>
            <a:r>
              <a:rPr lang="ko-KR" altLang="en-US" dirty="0"/>
              <a:t>조제</a:t>
            </a:r>
            <a:r>
              <a:rPr lang="en-US" altLang="ko-KR" dirty="0"/>
              <a:t>1</a:t>
            </a:r>
            <a:r>
              <a:rPr lang="ko-KR" altLang="en-US" dirty="0"/>
              <a:t>항에 따라 국가와 지방자치단체가 실시하는 노인성질환예방사업</a:t>
            </a:r>
          </a:p>
          <a:p>
            <a:pPr lvl="2"/>
            <a:r>
              <a:rPr lang="en-US" altLang="ko-KR" dirty="0"/>
              <a:t>2. </a:t>
            </a:r>
            <a:r>
              <a:rPr lang="ko-KR" altLang="en-US" dirty="0"/>
              <a:t>「노인장기요양보험법」 제</a:t>
            </a:r>
            <a:r>
              <a:rPr lang="en-US" altLang="ko-KR" dirty="0"/>
              <a:t>23</a:t>
            </a:r>
            <a:r>
              <a:rPr lang="ko-KR" altLang="en-US" dirty="0"/>
              <a:t>조제</a:t>
            </a:r>
            <a:r>
              <a:rPr lang="en-US" altLang="ko-KR" dirty="0"/>
              <a:t>1</a:t>
            </a:r>
            <a:r>
              <a:rPr lang="ko-KR" altLang="en-US" dirty="0"/>
              <a:t>항에 따른 재가급여 및 시설급여</a:t>
            </a:r>
          </a:p>
          <a:p>
            <a:pPr lvl="2"/>
            <a:r>
              <a:rPr lang="en-US" altLang="ko-KR" dirty="0"/>
              <a:t>3. </a:t>
            </a:r>
            <a:r>
              <a:rPr lang="ko-KR" altLang="en-US" dirty="0"/>
              <a:t>그 밖에 보건복지부령으로 정하는 서비스</a:t>
            </a:r>
          </a:p>
          <a:p>
            <a:r>
              <a:rPr lang="ko-KR" altLang="en-US" dirty="0"/>
              <a:t> 제</a:t>
            </a:r>
            <a:r>
              <a:rPr lang="en-US" altLang="ko-KR" dirty="0"/>
              <a:t>18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 err="1"/>
              <a:t>일상생활돌봄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국가와 지방자치단체는 통합지원 대상자의 심신기능을 </a:t>
            </a:r>
            <a:r>
              <a:rPr lang="ko-KR" altLang="en-US" dirty="0" err="1"/>
              <a:t>유지ㆍ향상하고</a:t>
            </a:r>
            <a:r>
              <a:rPr lang="ko-KR" altLang="en-US" dirty="0"/>
              <a:t> 일상생활을 스스로 영위할 수 있도록 대상자별 특성을 고려하여 관계 법령과 조례에 따른 다음 각 호의 서비스를 확대하고 다른 서비스와의 연계를 강화하도록 노력하여야 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 </a:t>
            </a:r>
            <a:r>
              <a:rPr lang="ko-KR" altLang="en-US" dirty="0"/>
              <a:t>제</a:t>
            </a:r>
            <a:r>
              <a:rPr lang="en-US" altLang="ko-KR" dirty="0"/>
              <a:t>19</a:t>
            </a:r>
            <a:r>
              <a:rPr lang="ko-KR" altLang="en-US" dirty="0"/>
              <a:t>조</a:t>
            </a:r>
            <a:r>
              <a:rPr lang="en-US" altLang="ko-KR" dirty="0"/>
              <a:t>(</a:t>
            </a:r>
            <a:r>
              <a:rPr lang="ko-KR" altLang="en-US" dirty="0"/>
              <a:t>가족 등 지원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국가와 지방자치단체는 통합지원 대상자를 부양하거나 상담</a:t>
            </a:r>
            <a:r>
              <a:rPr lang="en-US" altLang="ko-KR" dirty="0"/>
              <a:t>, </a:t>
            </a:r>
            <a:r>
              <a:rPr lang="ko-KR" altLang="en-US" dirty="0"/>
              <a:t>정보제공 및 필요 서비스를 제공하는 가족</a:t>
            </a:r>
            <a:r>
              <a:rPr lang="en-US" altLang="ko-KR" dirty="0"/>
              <a:t>, </a:t>
            </a:r>
            <a:r>
              <a:rPr lang="ko-KR" altLang="en-US" dirty="0"/>
              <a:t>보호자 등의 </a:t>
            </a:r>
            <a:r>
              <a:rPr lang="ko-KR" altLang="en-US" dirty="0" err="1"/>
              <a:t>신체적ㆍ정신적</a:t>
            </a:r>
            <a:r>
              <a:rPr lang="ko-KR" altLang="en-US" dirty="0"/>
              <a:t> 건강 </a:t>
            </a:r>
            <a:r>
              <a:rPr lang="ko-KR" altLang="en-US" dirty="0" err="1"/>
              <a:t>유지ㆍ관리를</a:t>
            </a:r>
            <a:r>
              <a:rPr lang="ko-KR" altLang="en-US" dirty="0"/>
              <a:t> 위하여 노력하여야 한다</a:t>
            </a:r>
            <a:r>
              <a:rPr lang="en-US" altLang="ko-KR" dirty="0"/>
              <a:t>.</a:t>
            </a:r>
          </a:p>
          <a:p>
            <a:pPr lvl="1"/>
            <a:endParaRPr lang="en-US" altLang="ko-KR" dirty="0"/>
          </a:p>
          <a:p>
            <a:r>
              <a:rPr lang="ko-KR" altLang="en-US" dirty="0"/>
              <a:t>논의 사항</a:t>
            </a:r>
            <a:r>
              <a:rPr lang="en-US" altLang="ko-KR" dirty="0"/>
              <a:t> </a:t>
            </a:r>
          </a:p>
          <a:p>
            <a:pPr lvl="1"/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ko-KR" altLang="en-US" b="1" u="sng" dirty="0"/>
              <a:t>국가와 지방자치단체가 확대하고 연계를 강화해야 할 통합지원서비스들에 대한 책무를 강조하고 있지만</a:t>
            </a:r>
            <a:r>
              <a:rPr lang="en-US" altLang="ko-KR" b="1" u="sng" dirty="0"/>
              <a:t>,</a:t>
            </a:r>
            <a:r>
              <a:rPr lang="ko-KR" altLang="en-US" b="1" u="sng" dirty="0"/>
              <a:t> 그 과정에서 나열하고 있는 통합지원서비스들의 유형에 보다 주목하게 되는 것이 사실</a:t>
            </a:r>
            <a:r>
              <a:rPr lang="en-US" altLang="ko-KR" b="1" u="sng" dirty="0"/>
              <a:t>(</a:t>
            </a:r>
            <a:r>
              <a:rPr lang="ko-KR" altLang="en-US" b="1" u="sng" dirty="0"/>
              <a:t>현장 및 관련 이해당사자의 관점</a:t>
            </a:r>
            <a:r>
              <a:rPr lang="en-US" altLang="ko-KR" b="1" u="sng" dirty="0"/>
              <a:t>)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D2DB706-1804-5A23-D27A-15D81551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70</a:t>
            </a:fld>
            <a:endParaRPr lang="en-US" altLang="ko-KR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DF00530-3AC7-692A-9D7B-D28922F60F6D}"/>
              </a:ext>
            </a:extLst>
          </p:cNvPr>
          <p:cNvCxnSpPr/>
          <p:nvPr/>
        </p:nvCxnSpPr>
        <p:spPr bwMode="auto">
          <a:xfrm>
            <a:off x="695400" y="4869160"/>
            <a:ext cx="110892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907284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433DCA-4B36-9CD6-7DF2-ED3D9BEFE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7. </a:t>
            </a:r>
            <a:r>
              <a:rPr lang="ko-KR" altLang="en-US" dirty="0"/>
              <a:t>통합지원 정책 추진 및 지원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23066A-4927-F4C3-260B-B45CD05E3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7504" y="1340768"/>
            <a:ext cx="5341416" cy="4988024"/>
          </a:xfrm>
        </p:spPr>
        <p:txBody>
          <a:bodyPr/>
          <a:lstStyle/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2000" b="1" dirty="0">
                <a:solidFill>
                  <a:srgbClr val="0070C0"/>
                </a:solidFill>
              </a:rPr>
              <a:t>지자체 조직</a:t>
            </a:r>
            <a:r>
              <a:rPr lang="en-US" altLang="ko-KR" sz="2000" b="1" dirty="0">
                <a:solidFill>
                  <a:srgbClr val="0070C0"/>
                </a:solidFill>
              </a:rPr>
              <a:t>, </a:t>
            </a:r>
            <a:r>
              <a:rPr lang="ko-KR" altLang="en-US" sz="2000" b="1" dirty="0">
                <a:solidFill>
                  <a:srgbClr val="0070C0"/>
                </a:solidFill>
              </a:rPr>
              <a:t>보유 기관 및 서비스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F77871A-87A3-37FD-5B16-3A6B1422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71</a:t>
            </a:fld>
            <a:endParaRPr lang="en-US" altLang="ko-KR"/>
          </a:p>
        </p:txBody>
      </p:sp>
      <p:pic>
        <p:nvPicPr>
          <p:cNvPr id="2049" name="_x448118432">
            <a:extLst>
              <a:ext uri="{FF2B5EF4-FFF2-40B4-BE49-F238E27FC236}">
                <a16:creationId xmlns:a16="http://schemas.microsoft.com/office/drawing/2014/main" id="{15DCE3F6-B2AC-F8E5-F3DE-5556BD319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1927900"/>
            <a:ext cx="7404810" cy="33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E6A2FD-B530-F718-7BC3-E4F970567E10}"/>
              </a:ext>
            </a:extLst>
          </p:cNvPr>
          <p:cNvSpPr txBox="1"/>
          <p:nvPr/>
        </p:nvSpPr>
        <p:spPr>
          <a:xfrm>
            <a:off x="10056440" y="5949280"/>
            <a:ext cx="18889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보건복지부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(2024). . </a:t>
            </a:r>
            <a:endParaRPr lang="ko-KR" altLang="en-US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D7A98E-FAD0-5DCB-6B3E-EE146E0A044D}"/>
              </a:ext>
            </a:extLst>
          </p:cNvPr>
          <p:cNvSpPr txBox="1"/>
          <p:nvPr/>
        </p:nvSpPr>
        <p:spPr>
          <a:xfrm>
            <a:off x="4799856" y="5543747"/>
            <a:ext cx="3829248" cy="340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</a:pP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그림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.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 통합지원 서비스 신청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-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제공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-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연계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(</a:t>
            </a:r>
            <a:r>
              <a:rPr lang="ko-KR" altLang="en-US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안</a:t>
            </a:r>
            <a:r>
              <a:rPr lang="en-US" altLang="ko-KR" sz="1200" b="0" kern="0" spc="-50" dirty="0"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ko-KR" altLang="en-US" sz="1200" b="0" kern="0" spc="-50" dirty="0">
              <a:effectLst/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7761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90B5EE-88DB-8FEC-CC50-12FCA987D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5078E5-BF80-F4AC-4009-5CC129BE4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/>
              <a:t>제</a:t>
            </a:r>
            <a:r>
              <a:rPr lang="en-US" altLang="ko-KR" sz="1600" dirty="0"/>
              <a:t>20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통합지원협의체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 err="1"/>
              <a:t>시ㆍ도지사</a:t>
            </a:r>
            <a:r>
              <a:rPr lang="ko-KR" altLang="en-US" sz="1200" dirty="0"/>
              <a:t> 및 </a:t>
            </a:r>
            <a:r>
              <a:rPr lang="ko-KR" altLang="en-US" sz="1200" dirty="0" err="1"/>
              <a:t>시장ㆍ군수ㆍ구청장은</a:t>
            </a:r>
            <a:r>
              <a:rPr lang="ko-KR" altLang="en-US" sz="1200" dirty="0"/>
              <a:t> 관할구역 내에서 통합지원의 원활한 추진과 통합지원 관련기관 등과의 </a:t>
            </a:r>
            <a:r>
              <a:rPr lang="ko-KR" altLang="en-US" sz="1200" dirty="0" err="1"/>
              <a:t>연계ㆍ협력을</a:t>
            </a:r>
            <a:r>
              <a:rPr lang="ko-KR" altLang="en-US" sz="1200" dirty="0"/>
              <a:t> 강화하기 위하여 통합지원협의체를 둔다</a:t>
            </a:r>
            <a:r>
              <a:rPr lang="en-US" altLang="ko-KR" sz="1200" dirty="0"/>
              <a:t>. </a:t>
            </a:r>
            <a:r>
              <a:rPr lang="ko-KR" altLang="en-US" sz="1200" dirty="0"/>
              <a:t>이 경우 「사회보장급여의 </a:t>
            </a:r>
            <a:r>
              <a:rPr lang="ko-KR" altLang="en-US" sz="1200" dirty="0" err="1"/>
              <a:t>이용ㆍ제공</a:t>
            </a:r>
            <a:r>
              <a:rPr lang="ko-KR" altLang="en-US" sz="1200" dirty="0"/>
              <a:t> 및 </a:t>
            </a:r>
            <a:r>
              <a:rPr lang="ko-KR" altLang="en-US" sz="1200" dirty="0" err="1"/>
              <a:t>수급권자</a:t>
            </a:r>
            <a:r>
              <a:rPr lang="ko-KR" altLang="en-US" sz="1200" dirty="0"/>
              <a:t> 발굴에 관한 법률」 제</a:t>
            </a:r>
            <a:r>
              <a:rPr lang="en-US" altLang="ko-KR" sz="1200" dirty="0"/>
              <a:t>41</a:t>
            </a:r>
            <a:r>
              <a:rPr lang="ko-KR" altLang="en-US" sz="1200" dirty="0"/>
              <a:t>조에 </a:t>
            </a:r>
            <a:r>
              <a:rPr lang="ko-KR" altLang="en-US" sz="1200" b="1" u="sng" dirty="0"/>
              <a:t>따른 지역사회보장협의체와 통합하여 운영할 수 있다</a:t>
            </a:r>
            <a:r>
              <a:rPr lang="en-US" altLang="ko-KR" sz="1200" b="1" u="sng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21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전담조직 등의 </a:t>
            </a:r>
            <a:r>
              <a:rPr lang="ko-KR" altLang="en-US" sz="1600" dirty="0" err="1"/>
              <a:t>설치ㆍ운영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 err="1"/>
              <a:t>시장ㆍ군수ㆍ구청장은</a:t>
            </a:r>
            <a:r>
              <a:rPr lang="ko-KR" altLang="en-US" sz="1200" dirty="0"/>
              <a:t> 통합지원을 위한 </a:t>
            </a:r>
            <a:r>
              <a:rPr lang="ko-KR" altLang="en-US" sz="1200" b="1" u="sng" dirty="0"/>
              <a:t>전담조직을 둘 수 있다</a:t>
            </a:r>
            <a:r>
              <a:rPr lang="en-US" altLang="ko-KR" sz="1200" b="1" u="sng" dirty="0"/>
              <a:t>.</a:t>
            </a:r>
          </a:p>
          <a:p>
            <a:pPr lvl="1"/>
            <a:endParaRPr lang="en-US" altLang="ko-KR" sz="1200" dirty="0"/>
          </a:p>
          <a:p>
            <a:r>
              <a:rPr lang="en-US" altLang="ko-KR" sz="1600" dirty="0"/>
              <a:t> </a:t>
            </a:r>
            <a:r>
              <a:rPr lang="ko-KR" altLang="en-US" sz="1600" dirty="0"/>
              <a:t>제</a:t>
            </a:r>
            <a:r>
              <a:rPr lang="en-US" altLang="ko-KR" sz="1600" dirty="0"/>
              <a:t>22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통합지원정보시스템의 </a:t>
            </a:r>
            <a:r>
              <a:rPr lang="ko-KR" altLang="en-US" sz="1600" dirty="0" err="1"/>
              <a:t>구축ㆍ운영</a:t>
            </a:r>
            <a:r>
              <a:rPr lang="ko-KR" altLang="en-US" sz="1600" dirty="0"/>
              <a:t> 등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/>
              <a:t>보건복지부장관은 제</a:t>
            </a:r>
            <a:r>
              <a:rPr lang="en-US" altLang="ko-KR" sz="1200" dirty="0"/>
              <a:t>10</a:t>
            </a:r>
            <a:r>
              <a:rPr lang="ko-KR" altLang="en-US" sz="1200" dirty="0"/>
              <a:t>조부터 제</a:t>
            </a:r>
            <a:r>
              <a:rPr lang="en-US" altLang="ko-KR" sz="1200" dirty="0"/>
              <a:t>14</a:t>
            </a:r>
            <a:r>
              <a:rPr lang="ko-KR" altLang="en-US" sz="1200" dirty="0"/>
              <a:t>조까지의 통합지원 절차 운영과 제</a:t>
            </a:r>
            <a:r>
              <a:rPr lang="en-US" altLang="ko-KR" sz="1200" dirty="0"/>
              <a:t>15</a:t>
            </a:r>
            <a:r>
              <a:rPr lang="ko-KR" altLang="en-US" sz="1200" dirty="0"/>
              <a:t>조부터 제</a:t>
            </a:r>
            <a:r>
              <a:rPr lang="en-US" altLang="ko-KR" sz="1200" dirty="0"/>
              <a:t>19</a:t>
            </a:r>
            <a:r>
              <a:rPr lang="ko-KR" altLang="en-US" sz="1200" dirty="0"/>
              <a:t>조까지의 통합지원 서비스를 제공하거나 제공하는 기관에 통합지원 대상자를 연계하는 업무</a:t>
            </a:r>
            <a:r>
              <a:rPr lang="en-US" altLang="ko-KR" sz="1200" dirty="0"/>
              <a:t>(</a:t>
            </a:r>
            <a:r>
              <a:rPr lang="ko-KR" altLang="en-US" sz="1200" dirty="0"/>
              <a:t>이하 “통합지원 </a:t>
            </a:r>
            <a:r>
              <a:rPr lang="ko-KR" altLang="en-US" sz="1200" dirty="0" err="1"/>
              <a:t>업무”라</a:t>
            </a:r>
            <a:r>
              <a:rPr lang="ko-KR" altLang="en-US" sz="1200" dirty="0"/>
              <a:t> 한다</a:t>
            </a:r>
            <a:r>
              <a:rPr lang="en-US" altLang="ko-KR" sz="1200" dirty="0"/>
              <a:t>)</a:t>
            </a:r>
            <a:r>
              <a:rPr lang="ko-KR" altLang="en-US" sz="1200" dirty="0"/>
              <a:t>에 필요한 각종 자료 및 정보의 효율적인 처리와 </a:t>
            </a:r>
            <a:r>
              <a:rPr lang="ko-KR" altLang="en-US" sz="1200" dirty="0" err="1"/>
              <a:t>기록ㆍ관리</a:t>
            </a:r>
            <a:r>
              <a:rPr lang="ko-KR" altLang="en-US" sz="1200" dirty="0"/>
              <a:t> 업무의 전산화를 위하여 전산정보시스템</a:t>
            </a:r>
            <a:r>
              <a:rPr lang="en-US" altLang="ko-KR" sz="1200" dirty="0"/>
              <a:t>(</a:t>
            </a:r>
            <a:r>
              <a:rPr lang="ko-KR" altLang="en-US" sz="1200" dirty="0"/>
              <a:t>이하 “</a:t>
            </a:r>
            <a:r>
              <a:rPr lang="ko-KR" altLang="en-US" sz="1200" dirty="0" err="1"/>
              <a:t>통합지원정보시스템”이라</a:t>
            </a:r>
            <a:r>
              <a:rPr lang="ko-KR" altLang="en-US" sz="1200" dirty="0"/>
              <a:t> 한다</a:t>
            </a:r>
            <a:r>
              <a:rPr lang="en-US" altLang="ko-KR" sz="1200" dirty="0"/>
              <a:t>)</a:t>
            </a:r>
            <a:r>
              <a:rPr lang="ko-KR" altLang="en-US" sz="1200" dirty="0"/>
              <a:t>을 </a:t>
            </a:r>
            <a:r>
              <a:rPr lang="ko-KR" altLang="en-US" sz="1200" dirty="0" err="1"/>
              <a:t>구축ㆍ운영할</a:t>
            </a:r>
            <a:r>
              <a:rPr lang="ko-KR" altLang="en-US" sz="1200" dirty="0"/>
              <a:t> 수 있다</a:t>
            </a:r>
            <a:r>
              <a:rPr lang="en-US" altLang="ko-KR" sz="1200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23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정보의 </a:t>
            </a:r>
            <a:r>
              <a:rPr lang="ko-KR" altLang="en-US" sz="1600" dirty="0" err="1"/>
              <a:t>제공ㆍ활용</a:t>
            </a:r>
            <a:r>
              <a:rPr lang="ko-KR" altLang="en-US" sz="1600" dirty="0"/>
              <a:t> 등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 err="1"/>
              <a:t>시장ㆍ군수ㆍ구청장은</a:t>
            </a:r>
            <a:r>
              <a:rPr lang="ko-KR" altLang="en-US" sz="1200" dirty="0"/>
              <a:t> 통합지원 업무를 수행하기 위하여 통합지원 관련기관 및 제</a:t>
            </a:r>
            <a:r>
              <a:rPr lang="en-US" altLang="ko-KR" sz="1200" dirty="0"/>
              <a:t>25</a:t>
            </a:r>
            <a:r>
              <a:rPr lang="ko-KR" altLang="en-US" sz="1200" dirty="0"/>
              <a:t>조에 따른 </a:t>
            </a:r>
            <a:r>
              <a:rPr lang="ko-KR" altLang="en-US" sz="1200" b="1" u="sng" dirty="0"/>
              <a:t>전문기관에 정보의 제공을 요청할 수 있다</a:t>
            </a:r>
            <a:r>
              <a:rPr lang="en-US" altLang="ko-KR" sz="1200" b="1" u="sng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24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전문인력의 양성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u="sng" dirty="0"/>
              <a:t>① </a:t>
            </a:r>
            <a:r>
              <a:rPr lang="ko-KR" altLang="en-US" sz="1200" u="sng" dirty="0"/>
              <a:t>국가와 지방자치단체는 통합지원에 필요한 전문인력의 </a:t>
            </a:r>
            <a:r>
              <a:rPr lang="ko-KR" altLang="en-US" sz="1200" u="sng" dirty="0" err="1"/>
              <a:t>양성ㆍ확보</a:t>
            </a:r>
            <a:r>
              <a:rPr lang="ko-KR" altLang="en-US" sz="1200" u="sng" dirty="0"/>
              <a:t> 및 자질의 향상에 필요한 시책을 강구하여야 한다</a:t>
            </a:r>
            <a:r>
              <a:rPr lang="en-US" altLang="ko-KR" sz="1200" u="sng" dirty="0"/>
              <a:t>.</a:t>
            </a:r>
          </a:p>
          <a:p>
            <a:pPr lvl="1"/>
            <a:endParaRPr lang="en-US" altLang="ko-KR" sz="1200" dirty="0"/>
          </a:p>
          <a:p>
            <a:r>
              <a:rPr lang="ko-KR" altLang="en-US" sz="1600" dirty="0"/>
              <a:t>제</a:t>
            </a:r>
            <a:r>
              <a:rPr lang="en-US" altLang="ko-KR" sz="1600" dirty="0"/>
              <a:t>25</a:t>
            </a:r>
            <a:r>
              <a:rPr lang="ko-KR" altLang="en-US" sz="1600" dirty="0"/>
              <a:t>조</a:t>
            </a:r>
            <a:r>
              <a:rPr lang="en-US" altLang="ko-KR" sz="1600" dirty="0"/>
              <a:t>(</a:t>
            </a:r>
            <a:r>
              <a:rPr lang="ko-KR" altLang="en-US" sz="1600" dirty="0"/>
              <a:t>전문기관의 지정 등</a:t>
            </a:r>
            <a:r>
              <a:rPr lang="en-US" altLang="ko-KR" sz="1600" dirty="0"/>
              <a:t>) </a:t>
            </a:r>
          </a:p>
          <a:p>
            <a:pPr lvl="1"/>
            <a:r>
              <a:rPr lang="en-US" altLang="ko-KR" sz="1200" dirty="0"/>
              <a:t>① </a:t>
            </a:r>
            <a:r>
              <a:rPr lang="ko-KR" altLang="en-US" sz="1200" dirty="0"/>
              <a:t>보건복지부장관은 통합지원 대상자의 충분하고 효율적인 발굴</a:t>
            </a:r>
            <a:r>
              <a:rPr lang="en-US" altLang="ko-KR" sz="1200" dirty="0"/>
              <a:t>, </a:t>
            </a:r>
            <a:r>
              <a:rPr lang="ko-KR" altLang="en-US" sz="1200" dirty="0"/>
              <a:t>관련 자료의 </a:t>
            </a:r>
            <a:r>
              <a:rPr lang="ko-KR" altLang="en-US" sz="1200" dirty="0" err="1"/>
              <a:t>수집ㆍ조사</a:t>
            </a:r>
            <a:r>
              <a:rPr lang="en-US" altLang="ko-KR" sz="1200" dirty="0"/>
              <a:t>, </a:t>
            </a:r>
            <a:r>
              <a:rPr lang="ko-KR" altLang="en-US" sz="1200" dirty="0"/>
              <a:t>분석 및 통합지원 정책의 효율적인 추진을 위하여 보건복지부령으로 정하는 바에 따라 </a:t>
            </a:r>
            <a:r>
              <a:rPr lang="ko-KR" altLang="en-US" sz="1200" b="1" u="sng" dirty="0"/>
              <a:t>전문기관을 지정하여 다음 각 호의 업무를 수행하게 할 수 있다</a:t>
            </a:r>
            <a:r>
              <a:rPr lang="en-US" altLang="ko-KR" sz="1200" b="1" u="sng" dirty="0"/>
              <a:t>.</a:t>
            </a:r>
          </a:p>
          <a:p>
            <a:endParaRPr lang="ko-KR" altLang="en-US" sz="1600" dirty="0"/>
          </a:p>
          <a:p>
            <a:endParaRPr lang="ko-KR" altLang="en-US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9FD2738-AF77-22EB-74A0-3BB6D9F6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496139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73CECA-F61A-7D3E-8E6A-52D9365A5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BF3BBE-5DCF-5906-CC49-493106667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207679"/>
            <a:ext cx="10873208" cy="4988024"/>
          </a:xfrm>
        </p:spPr>
        <p:txBody>
          <a:bodyPr/>
          <a:lstStyle/>
          <a:p>
            <a:r>
              <a:rPr lang="ko-KR" altLang="en-US" sz="2000" dirty="0"/>
              <a:t>논의 사항</a:t>
            </a:r>
            <a:endParaRPr lang="en-US" altLang="ko-KR" sz="2000" dirty="0"/>
          </a:p>
          <a:p>
            <a:pPr lvl="1"/>
            <a:r>
              <a:rPr lang="en-US" altLang="ko-KR" sz="1800" b="1" dirty="0">
                <a:solidFill>
                  <a:srgbClr val="FF0000"/>
                </a:solidFill>
              </a:rPr>
              <a:t>‘</a:t>
            </a:r>
            <a:r>
              <a:rPr lang="ko-KR" altLang="en-US" sz="1800" b="1" dirty="0">
                <a:solidFill>
                  <a:srgbClr val="FF0000"/>
                </a:solidFill>
              </a:rPr>
              <a:t>통합지원협의체’</a:t>
            </a:r>
            <a:endParaRPr lang="en-US" altLang="ko-KR" sz="1800" b="1" dirty="0">
              <a:solidFill>
                <a:srgbClr val="FF0000"/>
              </a:solidFill>
            </a:endParaRPr>
          </a:p>
          <a:p>
            <a:pPr lvl="2"/>
            <a:r>
              <a:rPr lang="ko-KR" altLang="en-US" sz="1600" dirty="0"/>
              <a:t>기초지자체의 </a:t>
            </a:r>
            <a:r>
              <a:rPr lang="ko-KR" altLang="en-US" sz="1600" dirty="0" err="1"/>
              <a:t>전담조직과</a:t>
            </a:r>
            <a:r>
              <a:rPr lang="ko-KR" altLang="en-US" sz="1600" dirty="0"/>
              <a:t> 함께 통합지원협의체는 핵심적인 조직으로 지역민관협력에 기반한 로컬거버넌스로 작동할 수 있어야 함</a:t>
            </a:r>
            <a:endParaRPr lang="en-US" altLang="ko-KR" sz="1600" dirty="0"/>
          </a:p>
          <a:p>
            <a:pPr lvl="2"/>
            <a:r>
              <a:rPr lang="ko-KR" altLang="en-US" sz="1600" dirty="0"/>
              <a:t>통합지원협의체는 일종의 지역 민관협력</a:t>
            </a:r>
            <a:r>
              <a:rPr lang="en-US" altLang="ko-KR" sz="1600" dirty="0"/>
              <a:t>, </a:t>
            </a:r>
            <a:r>
              <a:rPr lang="ko-KR" altLang="en-US" sz="1600" dirty="0"/>
              <a:t>로컬 거버넌스 조직으로 성격을 지니며</a:t>
            </a:r>
            <a:r>
              <a:rPr lang="en-US" altLang="ko-KR" sz="1600" dirty="0"/>
              <a:t>, </a:t>
            </a:r>
            <a:r>
              <a:rPr lang="ko-KR" altLang="en-US" sz="1600" dirty="0"/>
              <a:t>별도로 설치하거나 지역사회보장협의체와 통합하여 운영하는 방식도 가능하도록 함</a:t>
            </a:r>
            <a:endParaRPr lang="en-US" altLang="ko-KR" sz="1600" dirty="0"/>
          </a:p>
          <a:p>
            <a:pPr lvl="2"/>
            <a:r>
              <a:rPr lang="ko-KR" altLang="en-US" sz="1600" dirty="0"/>
              <a:t>지자체 입장에서 관리 부서나 조직</a:t>
            </a:r>
            <a:r>
              <a:rPr lang="en-US" altLang="ko-KR" sz="1600" dirty="0"/>
              <a:t>, </a:t>
            </a:r>
            <a:r>
              <a:rPr lang="ko-KR" altLang="en-US" sz="1600" dirty="0"/>
              <a:t>행재정적 지원 부담 등을 고려해보자면</a:t>
            </a:r>
            <a:r>
              <a:rPr lang="en-US" altLang="ko-KR" sz="1600" dirty="0"/>
              <a:t>, </a:t>
            </a:r>
            <a:r>
              <a:rPr lang="ko-KR" altLang="en-US" sz="1600" dirty="0"/>
              <a:t>별도 설치보다는 협의체의 분과 또는 전문 및 소위원회 형태로 운영하는 방식을 주로 채택할 것으로 판단됨</a:t>
            </a:r>
            <a:endParaRPr lang="en-US" altLang="ko-KR" sz="1600" dirty="0"/>
          </a:p>
          <a:p>
            <a:pPr lvl="2"/>
            <a:endParaRPr lang="en-US" altLang="ko-KR" sz="1600" dirty="0"/>
          </a:p>
          <a:p>
            <a:pPr lvl="2">
              <a:buFont typeface="새굴림" panose="02030600000101010101" pitchFamily="18" charset="-127"/>
              <a:buChar char="⇒"/>
            </a:pPr>
            <a:r>
              <a:rPr lang="ko-KR" altLang="en-US" sz="1600" b="1" dirty="0">
                <a:solidFill>
                  <a:srgbClr val="0070C0"/>
                </a:solidFill>
              </a:rPr>
              <a:t>통합지원협의체에 관해서는 법과 시행령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시행규칙 등에 </a:t>
            </a:r>
            <a:r>
              <a:rPr lang="ko-KR" altLang="en-US" sz="1600" b="1" dirty="0" err="1">
                <a:solidFill>
                  <a:srgbClr val="0070C0"/>
                </a:solidFill>
              </a:rPr>
              <a:t>명시한고</a:t>
            </a:r>
            <a:r>
              <a:rPr lang="ko-KR" altLang="en-US" sz="1600" b="1" dirty="0">
                <a:solidFill>
                  <a:srgbClr val="0070C0"/>
                </a:solidFill>
              </a:rPr>
              <a:t> 있는 만큼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이를 충분히 반영하여 구성하되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각 지역의 여건을 반영할 필요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2">
              <a:buFont typeface="새굴림" panose="02030600000101010101" pitchFamily="18" charset="-127"/>
              <a:buChar char="⇒"/>
            </a:pPr>
            <a:r>
              <a:rPr lang="ko-KR" altLang="en-US" sz="1600" b="1" dirty="0">
                <a:solidFill>
                  <a:srgbClr val="0070C0"/>
                </a:solidFill>
              </a:rPr>
              <a:t>현재 사회보장급여법에 따라 시도는 사회보장위원회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 err="1">
                <a:solidFill>
                  <a:srgbClr val="0070C0"/>
                </a:solidFill>
              </a:rPr>
              <a:t>시군구는</a:t>
            </a:r>
            <a:r>
              <a:rPr lang="ko-KR" altLang="en-US" sz="1600" b="1" dirty="0">
                <a:solidFill>
                  <a:srgbClr val="0070C0"/>
                </a:solidFill>
              </a:rPr>
              <a:t> 사회보장협의체를 두도록 되어 있으며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그 설치와 운영 방식에 대해서는 법에서 명확히 규정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2">
              <a:buFont typeface="새굴림" panose="02030600000101010101" pitchFamily="18" charset="-127"/>
              <a:buChar char="⇒"/>
            </a:pPr>
            <a:r>
              <a:rPr lang="ko-KR" altLang="en-US" sz="1600" b="1" dirty="0">
                <a:solidFill>
                  <a:srgbClr val="0070C0"/>
                </a:solidFill>
              </a:rPr>
              <a:t>아직 지역사회보장협의체 사회보장위원회와 </a:t>
            </a:r>
            <a:r>
              <a:rPr lang="ko-KR" altLang="en-US" sz="1600" b="1" dirty="0" err="1">
                <a:solidFill>
                  <a:srgbClr val="0070C0"/>
                </a:solidFill>
              </a:rPr>
              <a:t>돌봄통합지원협의체의</a:t>
            </a:r>
            <a:r>
              <a:rPr lang="ko-KR" altLang="en-US" sz="1600" b="1" dirty="0">
                <a:solidFill>
                  <a:srgbClr val="0070C0"/>
                </a:solidFill>
              </a:rPr>
              <a:t> 관계나 세부적인 사항에 대해서 관련 부처의 충분한 협의나 명확한 규정이 이루어지고 있지 못한 상황인 만큼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현재의 관련 기준을 고려하여 세부적인 운영방식을 검토하는 것이 </a:t>
            </a:r>
            <a:r>
              <a:rPr lang="ko-KR" altLang="en-US" sz="1600" b="1" dirty="0" err="1">
                <a:solidFill>
                  <a:srgbClr val="0070C0"/>
                </a:solidFill>
              </a:rPr>
              <a:t>바람직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2">
              <a:buFont typeface="새굴림" panose="02030600000101010101" pitchFamily="18" charset="-127"/>
              <a:buChar char="⇒"/>
            </a:pPr>
            <a:r>
              <a:rPr lang="ko-KR" altLang="en-US" sz="1600" b="1" dirty="0">
                <a:solidFill>
                  <a:srgbClr val="0070C0"/>
                </a:solidFill>
              </a:rPr>
              <a:t>위원장의 자격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분과의 구성 방식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심의 기능의 제한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위원 구성의 차이</a:t>
            </a:r>
            <a:r>
              <a:rPr lang="en-US" altLang="ko-KR" sz="1600" b="1" dirty="0">
                <a:solidFill>
                  <a:srgbClr val="0070C0"/>
                </a:solidFill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</a:rPr>
              <a:t>법에서 정한 사항</a:t>
            </a:r>
            <a:r>
              <a:rPr lang="en-US" altLang="ko-KR" sz="1600" b="1" dirty="0">
                <a:solidFill>
                  <a:srgbClr val="0070C0"/>
                </a:solidFill>
              </a:rPr>
              <a:t>), </a:t>
            </a:r>
            <a:r>
              <a:rPr lang="ko-KR" altLang="en-US" sz="1600" b="1" dirty="0">
                <a:solidFill>
                  <a:srgbClr val="0070C0"/>
                </a:solidFill>
              </a:rPr>
              <a:t>운영조직의 차이 등 종합적으로 검토 필요 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1"/>
            <a:endParaRPr lang="en-US" altLang="ko-KR" sz="1600" b="1" dirty="0">
              <a:solidFill>
                <a:srgbClr val="0070C0"/>
              </a:solidFill>
            </a:endParaRPr>
          </a:p>
          <a:p>
            <a:pPr lvl="1"/>
            <a:endParaRPr lang="en-US" altLang="ko-KR" sz="1600" b="1" dirty="0">
              <a:solidFill>
                <a:srgbClr val="0070C0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572F368-B372-C3F8-504C-3C0134A6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73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1055440" y="3696428"/>
            <a:ext cx="10801200" cy="2734136"/>
          </a:xfrm>
          <a:prstGeom prst="roundRect">
            <a:avLst>
              <a:gd name="adj" fmla="val 8306"/>
            </a:avLst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251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73CECA-F61A-7D3E-8E6A-52D9365A5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BF3BBE-5DCF-5906-CC49-493106667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24232"/>
            <a:ext cx="7200800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sz="1800" b="1" dirty="0">
                <a:solidFill>
                  <a:srgbClr val="FF0000"/>
                </a:solidFill>
              </a:rPr>
              <a:t>‘</a:t>
            </a:r>
            <a:r>
              <a:rPr lang="ko-KR" altLang="en-US" sz="1800" b="1" dirty="0">
                <a:solidFill>
                  <a:srgbClr val="FF0000"/>
                </a:solidFill>
              </a:rPr>
              <a:t>전담조직</a:t>
            </a:r>
            <a:r>
              <a:rPr lang="en-US" altLang="ko-KR" sz="1800" b="1" dirty="0">
                <a:solidFill>
                  <a:srgbClr val="FF0000"/>
                </a:solidFill>
              </a:rPr>
              <a:t>’</a:t>
            </a:r>
          </a:p>
          <a:p>
            <a:pPr lvl="2">
              <a:lnSpc>
                <a:spcPct val="150000"/>
              </a:lnSpc>
            </a:pPr>
            <a:r>
              <a:rPr lang="ko-KR" altLang="en-US" dirty="0"/>
              <a:t>실제로 </a:t>
            </a:r>
            <a:r>
              <a:rPr lang="ko-KR" altLang="en-US" dirty="0" err="1"/>
              <a:t>통합돌봄</a:t>
            </a:r>
            <a:r>
              <a:rPr lang="ko-KR" altLang="en-US" dirty="0"/>
              <a:t> 선도사업이나 통합지원 시범사업은 물론</a:t>
            </a:r>
            <a:r>
              <a:rPr lang="en-US" altLang="ko-KR" dirty="0"/>
              <a:t>, </a:t>
            </a:r>
            <a:r>
              <a:rPr lang="ko-KR" altLang="en-US" dirty="0"/>
              <a:t>지자체의 자체적인 사업 운영에 있어서도 별도의 과나 팀을 조직하는 것이 일반적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또한</a:t>
            </a:r>
            <a:r>
              <a:rPr lang="en-US" altLang="ko-KR" dirty="0"/>
              <a:t>, </a:t>
            </a:r>
            <a:r>
              <a:rPr lang="ko-KR" altLang="en-US" dirty="0"/>
              <a:t>통합지원법에서 규정하고 있는 내용이 하나의 사업이 아닌</a:t>
            </a:r>
            <a:r>
              <a:rPr lang="en-US" altLang="ko-KR" dirty="0"/>
              <a:t>, </a:t>
            </a:r>
            <a:r>
              <a:rPr lang="ko-KR" altLang="en-US" dirty="0"/>
              <a:t>전체 사업을 아우르는 성격인 만큼 별도의 전담조직이 필수적</a:t>
            </a:r>
            <a:endParaRPr lang="en-US" altLang="ko-KR" b="1" dirty="0">
              <a:solidFill>
                <a:srgbClr val="0070C0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572F368-B372-C3F8-504C-3C0134A6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74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11424" y="3845331"/>
            <a:ext cx="10801200" cy="2350372"/>
          </a:xfrm>
          <a:prstGeom prst="roundRect">
            <a:avLst>
              <a:gd name="adj" fmla="val 8306"/>
            </a:avLst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49" name="_x599065904" descr="EMB00003cb010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1432358"/>
            <a:ext cx="4339045" cy="22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2">
            <a:extLst>
              <a:ext uri="{FF2B5EF4-FFF2-40B4-BE49-F238E27FC236}">
                <a16:creationId xmlns:a16="http://schemas.microsoft.com/office/drawing/2014/main" id="{59BF3BBE-5DCF-5906-CC49-493106667DED}"/>
              </a:ext>
            </a:extLst>
          </p:cNvPr>
          <p:cNvSpPr txBox="1">
            <a:spLocks/>
          </p:cNvSpPr>
          <p:nvPr/>
        </p:nvSpPr>
        <p:spPr bwMode="gray">
          <a:xfrm>
            <a:off x="623392" y="3861047"/>
            <a:ext cx="11089232" cy="233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2pPr>
            <a:lvl3pPr marL="11430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3pPr>
            <a:lvl4pPr marL="16002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4pPr>
            <a:lvl5pPr marL="20574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kern="0">
                <a:solidFill>
                  <a:srgbClr val="0070C0"/>
                </a:solidFill>
              </a:rPr>
              <a:t>사업 안내</a:t>
            </a:r>
            <a:r>
              <a:rPr lang="en-US" altLang="ko-KR" b="1" kern="0">
                <a:solidFill>
                  <a:srgbClr val="0070C0"/>
                </a:solidFill>
              </a:rPr>
              <a:t>(</a:t>
            </a:r>
            <a:r>
              <a:rPr lang="ko-KR" altLang="en-US" b="1" kern="0">
                <a:solidFill>
                  <a:srgbClr val="0070C0"/>
                </a:solidFill>
              </a:rPr>
              <a:t>보건복지부</a:t>
            </a:r>
            <a:r>
              <a:rPr lang="en-US" altLang="ko-KR" b="1" kern="0">
                <a:solidFill>
                  <a:srgbClr val="0070C0"/>
                </a:solidFill>
              </a:rPr>
              <a:t>, 2025)</a:t>
            </a:r>
            <a:r>
              <a:rPr lang="ko-KR" altLang="en-US" b="1" kern="0">
                <a:solidFill>
                  <a:srgbClr val="0070C0"/>
                </a:solidFill>
              </a:rPr>
              <a:t>에서는 시군구의 역할로 ‘전담조직 등 시범사업 조직의 구성과 인력배치 추진’을 명시</a:t>
            </a:r>
            <a:endParaRPr lang="en-US" altLang="ko-KR" b="1" kern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kern="0">
                <a:solidFill>
                  <a:srgbClr val="0070C0"/>
                </a:solidFill>
              </a:rPr>
              <a:t>구체적으로는 노인･복지 관련부서 및 읍･면･동 사례관리 업무담당자의 재배치 등을 통해 전담조직</a:t>
            </a:r>
            <a:r>
              <a:rPr lang="en-US" altLang="ko-KR" b="1" kern="0">
                <a:solidFill>
                  <a:srgbClr val="0070C0"/>
                </a:solidFill>
              </a:rPr>
              <a:t>(</a:t>
            </a:r>
            <a:r>
              <a:rPr lang="ko-KR" altLang="en-US" b="1" kern="0">
                <a:solidFill>
                  <a:srgbClr val="0070C0"/>
                </a:solidFill>
              </a:rPr>
              <a:t>과 단위</a:t>
            </a:r>
            <a:r>
              <a:rPr lang="en-US" altLang="ko-KR" b="1" kern="0">
                <a:solidFill>
                  <a:srgbClr val="0070C0"/>
                </a:solidFill>
              </a:rPr>
              <a:t>)</a:t>
            </a:r>
            <a:r>
              <a:rPr lang="ko-KR" altLang="en-US" b="1" kern="0">
                <a:solidFill>
                  <a:srgbClr val="0070C0"/>
                </a:solidFill>
              </a:rPr>
              <a:t>과 전담인력</a:t>
            </a:r>
            <a:r>
              <a:rPr lang="en-US" altLang="ko-KR" b="1" kern="0">
                <a:solidFill>
                  <a:srgbClr val="0070C0"/>
                </a:solidFill>
              </a:rPr>
              <a:t>(</a:t>
            </a:r>
            <a:r>
              <a:rPr lang="ko-KR" altLang="en-US" b="1" kern="0">
                <a:solidFill>
                  <a:srgbClr val="0070C0"/>
                </a:solidFill>
              </a:rPr>
              <a:t>복지직</a:t>
            </a:r>
            <a:r>
              <a:rPr lang="en-US" altLang="ko-KR" b="1" kern="0">
                <a:solidFill>
                  <a:srgbClr val="0070C0"/>
                </a:solidFill>
              </a:rPr>
              <a:t>+</a:t>
            </a:r>
            <a:r>
              <a:rPr lang="ko-KR" altLang="en-US" b="1" kern="0">
                <a:solidFill>
                  <a:srgbClr val="0070C0"/>
                </a:solidFill>
              </a:rPr>
              <a:t>보건직</a:t>
            </a:r>
            <a:r>
              <a:rPr lang="en-US" altLang="ko-KR" b="1" kern="0">
                <a:solidFill>
                  <a:srgbClr val="0070C0"/>
                </a:solidFill>
              </a:rPr>
              <a:t>+</a:t>
            </a:r>
            <a:r>
              <a:rPr lang="ko-KR" altLang="en-US" b="1" kern="0">
                <a:solidFill>
                  <a:srgbClr val="0070C0"/>
                </a:solidFill>
              </a:rPr>
              <a:t>간호직 등</a:t>
            </a:r>
            <a:r>
              <a:rPr lang="en-US" altLang="ko-KR" b="1" kern="0">
                <a:solidFill>
                  <a:srgbClr val="0070C0"/>
                </a:solidFill>
              </a:rPr>
              <a:t>) </a:t>
            </a:r>
            <a:r>
              <a:rPr lang="ko-KR" altLang="en-US" b="1" kern="0">
                <a:solidFill>
                  <a:srgbClr val="0070C0"/>
                </a:solidFill>
              </a:rPr>
              <a:t>확보를 추진하도록 함</a:t>
            </a:r>
            <a:r>
              <a:rPr lang="en-US" altLang="ko-KR" b="1" kern="0">
                <a:solidFill>
                  <a:srgbClr val="0070C0"/>
                </a:solidFill>
              </a:rPr>
              <a:t>. </a:t>
            </a: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kern="0">
                <a:solidFill>
                  <a:srgbClr val="0070C0"/>
                </a:solidFill>
              </a:rPr>
              <a:t>전담조직은 ‘과’수준으로 ‘신설’할 것을 권장하면서도</a:t>
            </a:r>
            <a:r>
              <a:rPr lang="en-US" altLang="ko-KR" b="1" kern="0">
                <a:solidFill>
                  <a:srgbClr val="0070C0"/>
                </a:solidFill>
              </a:rPr>
              <a:t>, </a:t>
            </a:r>
            <a:r>
              <a:rPr lang="ko-KR" altLang="en-US" b="1" kern="0">
                <a:solidFill>
                  <a:srgbClr val="0070C0"/>
                </a:solidFill>
              </a:rPr>
              <a:t>군 지역 등은 지역 여건에 따라 과 단위 전담조직 ‘전환’도 가능하도록 권고</a:t>
            </a:r>
            <a:endParaRPr lang="en-US" altLang="ko-KR" b="1" kern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kern="0">
                <a:solidFill>
                  <a:srgbClr val="0070C0"/>
                </a:solidFill>
              </a:rPr>
              <a:t>과 수준의 전담조직 기본모형으로 통합지원정책팀</a:t>
            </a:r>
            <a:r>
              <a:rPr lang="en-US" altLang="ko-KR" b="1" kern="0">
                <a:solidFill>
                  <a:srgbClr val="0070C0"/>
                </a:solidFill>
              </a:rPr>
              <a:t>, </a:t>
            </a:r>
            <a:r>
              <a:rPr lang="ko-KR" altLang="en-US" b="1" kern="0">
                <a:solidFill>
                  <a:srgbClr val="0070C0"/>
                </a:solidFill>
              </a:rPr>
              <a:t>통합지원사업팀</a:t>
            </a:r>
            <a:r>
              <a:rPr lang="en-US" altLang="ko-KR" b="1" kern="0">
                <a:solidFill>
                  <a:srgbClr val="0070C0"/>
                </a:solidFill>
              </a:rPr>
              <a:t>, </a:t>
            </a:r>
            <a:r>
              <a:rPr lang="ko-KR" altLang="en-US" b="1" kern="0">
                <a:solidFill>
                  <a:srgbClr val="0070C0"/>
                </a:solidFill>
              </a:rPr>
              <a:t>통합지원서비스팀의 구조를 제시</a:t>
            </a:r>
            <a:endParaRPr lang="en-US" altLang="ko-KR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6290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73CECA-F61A-7D3E-8E6A-52D9365A5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BF3BBE-5DCF-5906-CC49-493106667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207679"/>
            <a:ext cx="10873208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통합지원정보시스템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정보시스템의 구축은 필수적인 사항으로</a:t>
            </a:r>
            <a:r>
              <a:rPr lang="en-US" altLang="ko-KR" dirty="0"/>
              <a:t>, </a:t>
            </a:r>
            <a:r>
              <a:rPr lang="ko-KR" altLang="en-US" dirty="0"/>
              <a:t>중앙행정기관</a:t>
            </a:r>
            <a:r>
              <a:rPr lang="en-US" altLang="ko-KR" dirty="0"/>
              <a:t>, </a:t>
            </a:r>
            <a:r>
              <a:rPr lang="ko-KR" altLang="en-US" dirty="0"/>
              <a:t>지방자치단체</a:t>
            </a:r>
            <a:r>
              <a:rPr lang="en-US" altLang="ko-KR" dirty="0"/>
              <a:t>, </a:t>
            </a:r>
            <a:r>
              <a:rPr lang="ko-KR" altLang="en-US" dirty="0"/>
              <a:t>국민건강보험공단 등을 포함한 공공기관만이 아니라</a:t>
            </a:r>
            <a:r>
              <a:rPr lang="en-US" altLang="ko-KR" dirty="0"/>
              <a:t>, </a:t>
            </a:r>
            <a:r>
              <a:rPr lang="ko-KR" altLang="en-US" dirty="0"/>
              <a:t>민간 조직 및 제공기관과의 협력적 운영이 가능하여야 함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기관의 고유 업무시스템을 활용한 연계</a:t>
            </a:r>
            <a:r>
              <a:rPr lang="en-US" altLang="ko-KR" dirty="0"/>
              <a:t>, </a:t>
            </a:r>
            <a:r>
              <a:rPr lang="ko-KR" altLang="en-US" dirty="0"/>
              <a:t>전문 관리기관에 대한 위탁</a:t>
            </a:r>
            <a:r>
              <a:rPr lang="en-US" altLang="ko-KR" dirty="0"/>
              <a:t>, </a:t>
            </a:r>
            <a:r>
              <a:rPr lang="ko-KR" altLang="en-US" dirty="0"/>
              <a:t>신규시스템 개발 등 구체적인 구축방식과 운영 주체에 대해서는 명확히 법으로 규정할 필요가 있으며</a:t>
            </a:r>
            <a:r>
              <a:rPr lang="en-US" altLang="ko-KR" dirty="0"/>
              <a:t>, </a:t>
            </a:r>
            <a:r>
              <a:rPr lang="ko-KR" altLang="en-US" dirty="0"/>
              <a:t>민간 공급자 및 대상자의 정보시스템 접근 권한 범위와 개인정보에 대한 관리 방안 등은 추가적 논의를 통해 책임성을 확보할 필요가 있음</a:t>
            </a:r>
            <a:r>
              <a:rPr lang="en-US" altLang="ko-KR" dirty="0"/>
              <a:t> </a:t>
            </a:r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dirty="0">
                <a:solidFill>
                  <a:srgbClr val="0070C0"/>
                </a:solidFill>
              </a:rPr>
              <a:t>지자체에 따라  별도의 정보시스템 및 관련 인프라를 확충하는 경우도 있으나</a:t>
            </a:r>
            <a:r>
              <a:rPr lang="en-US" altLang="ko-KR" b="1" dirty="0">
                <a:solidFill>
                  <a:srgbClr val="0070C0"/>
                </a:solidFill>
              </a:rPr>
              <a:t>, </a:t>
            </a:r>
            <a:r>
              <a:rPr lang="ko-KR" altLang="en-US" b="1" dirty="0">
                <a:solidFill>
                  <a:srgbClr val="0070C0"/>
                </a:solidFill>
              </a:rPr>
              <a:t>일반적인 것이라고 보기에는 </a:t>
            </a:r>
            <a:r>
              <a:rPr lang="ko-KR" altLang="en-US" b="1" dirty="0" err="1">
                <a:solidFill>
                  <a:srgbClr val="0070C0"/>
                </a:solidFill>
              </a:rPr>
              <a:t>제한점이</a:t>
            </a:r>
            <a:r>
              <a:rPr lang="ko-KR" altLang="en-US" b="1" dirty="0">
                <a:solidFill>
                  <a:srgbClr val="0070C0"/>
                </a:solidFill>
              </a:rPr>
              <a:t> 많은 것이 현실</a:t>
            </a:r>
            <a:endParaRPr lang="en-US" altLang="ko-KR" b="1" dirty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b="1" dirty="0">
                <a:solidFill>
                  <a:srgbClr val="0070C0"/>
                </a:solidFill>
              </a:rPr>
              <a:t>우선</a:t>
            </a:r>
            <a:r>
              <a:rPr lang="en-US" altLang="ko-KR" b="1" dirty="0">
                <a:solidFill>
                  <a:srgbClr val="0070C0"/>
                </a:solidFill>
              </a:rPr>
              <a:t>, </a:t>
            </a:r>
            <a:r>
              <a:rPr lang="ko-KR" altLang="en-US" b="1" dirty="0">
                <a:solidFill>
                  <a:srgbClr val="0070C0"/>
                </a:solidFill>
              </a:rPr>
              <a:t>지자체 업무 수행 중심 구축에서 제공자와 이용자가 참여하는 형태로 확대 기대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572F368-B372-C3F8-504C-3C0134A6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75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11424" y="3933055"/>
            <a:ext cx="10801200" cy="2262647"/>
          </a:xfrm>
          <a:prstGeom prst="roundRect">
            <a:avLst>
              <a:gd name="adj" fmla="val 8306"/>
            </a:avLst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70980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_x648095096">
            <a:extLst>
              <a:ext uri="{FF2B5EF4-FFF2-40B4-BE49-F238E27FC236}">
                <a16:creationId xmlns:a16="http://schemas.microsoft.com/office/drawing/2014/main" id="{8BA858BA-AF5D-BA8D-8B65-A4017773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151" y="1995488"/>
            <a:ext cx="3970339" cy="210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83D396E-DB32-AF88-5F51-D82ACD7D9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5961" y="4182955"/>
            <a:ext cx="3717408" cy="2622718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BADE8B45-BDC9-A061-CE90-8C97E28B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27C6E1-3941-CB5F-294C-5886E332E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25" y="1206468"/>
            <a:ext cx="10670976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지역기반의 연계를 지원하는 정보시스템 개발 운영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관리자</a:t>
            </a:r>
            <a:r>
              <a:rPr lang="en-US" altLang="ko-KR" dirty="0"/>
              <a:t>, </a:t>
            </a:r>
            <a:r>
              <a:rPr lang="ko-KR" altLang="en-US" dirty="0"/>
              <a:t>제공자</a:t>
            </a:r>
            <a:r>
              <a:rPr lang="en-US" altLang="ko-KR" dirty="0"/>
              <a:t>, </a:t>
            </a:r>
            <a:r>
              <a:rPr lang="ko-KR" altLang="en-US" dirty="0"/>
              <a:t>이용자 모두 이용 가능한 인터페이스 제공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현장의 서비스 계획과 제공과정에서의 실질적인 조정과 협력 지원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지역에 따라 다양한 형태로 개발</a:t>
            </a:r>
            <a:r>
              <a:rPr lang="en-US" altLang="ko-KR" dirty="0"/>
              <a:t>-</a:t>
            </a:r>
            <a:r>
              <a:rPr lang="ko-KR" altLang="en-US" dirty="0"/>
              <a:t>운영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국외</a:t>
            </a:r>
            <a:r>
              <a:rPr lang="en-US" altLang="ko-KR" dirty="0"/>
              <a:t>(</a:t>
            </a:r>
            <a:r>
              <a:rPr lang="ko-KR" altLang="en-US" dirty="0"/>
              <a:t>일본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1900053-F7E0-1E8D-0BED-663DFDFB7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76</a:t>
            </a:fld>
            <a:endParaRPr lang="en-US" altLang="ko-KR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2C6DE8C-9F74-15E3-3033-8FDFAD8EF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62" y="3773415"/>
            <a:ext cx="3257907" cy="246075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A327A12-5763-03A0-50E7-76D911750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8167" y="3810743"/>
            <a:ext cx="3257906" cy="2445135"/>
          </a:xfrm>
          <a:prstGeom prst="rect">
            <a:avLst/>
          </a:prstGeom>
        </p:spPr>
      </p:pic>
      <p:pic>
        <p:nvPicPr>
          <p:cNvPr id="6" name="_x648095600">
            <a:extLst>
              <a:ext uri="{FF2B5EF4-FFF2-40B4-BE49-F238E27FC236}">
                <a16:creationId xmlns:a16="http://schemas.microsoft.com/office/drawing/2014/main" id="{676E585E-0510-C4E7-3C94-6CEA82C98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156" y="3085482"/>
            <a:ext cx="2852844" cy="163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내용 개체 틀 2">
            <a:extLst>
              <a:ext uri="{FF2B5EF4-FFF2-40B4-BE49-F238E27FC236}">
                <a16:creationId xmlns:a16="http://schemas.microsoft.com/office/drawing/2014/main" id="{85C4A304-DBF0-94B3-4437-3BF023461287}"/>
              </a:ext>
            </a:extLst>
          </p:cNvPr>
          <p:cNvSpPr txBox="1">
            <a:spLocks/>
          </p:cNvSpPr>
          <p:nvPr/>
        </p:nvSpPr>
        <p:spPr bwMode="gray">
          <a:xfrm>
            <a:off x="6363410" y="1260332"/>
            <a:ext cx="5637246" cy="141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800" b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2pPr>
            <a:lvl3pPr marL="11430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3pPr>
            <a:lvl4pPr marL="16002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4pPr>
            <a:lvl5pPr marL="2057400" indent="-228600" algn="just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새굴림" pitchFamily="18" charset="-127"/>
                <a:ea typeface="새굴림" pitchFamily="18" charset="-127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ko-KR" altLang="en-US" kern="0"/>
              <a:t>국외</a:t>
            </a:r>
            <a:r>
              <a:rPr lang="en-US" altLang="ko-KR" kern="0"/>
              <a:t>(</a:t>
            </a:r>
            <a:r>
              <a:rPr lang="ko-KR" altLang="en-US" kern="0"/>
              <a:t>독일</a:t>
            </a:r>
            <a:r>
              <a:rPr lang="en-US" altLang="ko-KR" kern="0"/>
              <a:t>)</a:t>
            </a:r>
          </a:p>
          <a:p>
            <a:pPr lvl="1"/>
            <a:r>
              <a:rPr lang="ko-KR" altLang="en-US" b="0" kern="0"/>
              <a:t>상시재가돌봄을 위한 발츠바흐탈러 모델</a:t>
            </a:r>
            <a:r>
              <a:rPr lang="en-US" altLang="ko-KR" b="0" kern="0"/>
              <a:t>(Walzbachtaler Modell für ‘Ambulante rund-um-die-Uhr Betreuung’)</a:t>
            </a:r>
            <a:endParaRPr lang="ko-KR" altLang="en-US" b="0" kern="0" dirty="0"/>
          </a:p>
        </p:txBody>
      </p:sp>
    </p:spTree>
    <p:extLst>
      <p:ext uri="{BB962C8B-B14F-4D97-AF65-F5344CB8AC3E}">
        <p14:creationId xmlns:p14="http://schemas.microsoft.com/office/powerpoint/2010/main" val="214377151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D072CE-5276-31A8-F232-7D0BDCC7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9AB0AF-6498-42D3-DCA4-C5E2520BE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89060"/>
            <a:ext cx="11161240" cy="4988024"/>
          </a:xfrm>
        </p:spPr>
        <p:txBody>
          <a:bodyPr/>
          <a:lstStyle/>
          <a:p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지자체</a:t>
            </a:r>
            <a:endParaRPr lang="en-US" altLang="ko-KR" dirty="0"/>
          </a:p>
          <a:p>
            <a:pPr lvl="2"/>
            <a:r>
              <a:rPr lang="ko-KR" altLang="en-US" dirty="0"/>
              <a:t>‘정보의 제공 및 활용 등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23</a:t>
            </a:r>
            <a:r>
              <a:rPr lang="ko-KR" altLang="en-US" dirty="0"/>
              <a:t>조</a:t>
            </a:r>
            <a:r>
              <a:rPr lang="en-US" altLang="ko-KR" dirty="0"/>
              <a:t>)’</a:t>
            </a:r>
            <a:r>
              <a:rPr lang="ko-KR" altLang="en-US" dirty="0"/>
              <a:t>에 있어</a:t>
            </a:r>
            <a:r>
              <a:rPr lang="en-US" altLang="ko-KR" dirty="0"/>
              <a:t>, </a:t>
            </a:r>
            <a:r>
              <a:rPr lang="ko-KR" altLang="en-US" dirty="0"/>
              <a:t>통합지원 업무를 수행하기 위하여 통합지원 관련기관 및 제</a:t>
            </a:r>
            <a:r>
              <a:rPr lang="en-US" altLang="ko-KR" dirty="0"/>
              <a:t>25</a:t>
            </a:r>
            <a:r>
              <a:rPr lang="ko-KR" altLang="en-US" dirty="0"/>
              <a:t>조에 따른 전문기관에 정보의 제공을 요청할 수 있도록 했음</a:t>
            </a:r>
            <a:endParaRPr lang="en-US" altLang="ko-KR" dirty="0"/>
          </a:p>
          <a:p>
            <a:pPr lvl="2"/>
            <a:r>
              <a:rPr lang="ko-KR" altLang="en-US" dirty="0"/>
              <a:t>해당 조항은 매우 파격적인 내용으로</a:t>
            </a:r>
            <a:r>
              <a:rPr lang="en-US" altLang="ko-KR" dirty="0"/>
              <a:t>, </a:t>
            </a:r>
            <a:r>
              <a:rPr lang="ko-KR" altLang="en-US" dirty="0"/>
              <a:t>예를 들어 지자체가 민간 의료기관 및 장기요양기관을 포함한 제공자와 공공기관으로 명확히 규정되지 않았으나 전문기관에 정보제공을 공식적으로 요청할 수 있도록 관련 근거를 마련했다는 점</a:t>
            </a:r>
            <a:endParaRPr lang="en-US" altLang="ko-KR" dirty="0"/>
          </a:p>
          <a:p>
            <a:pPr lvl="2"/>
            <a:r>
              <a:rPr lang="ko-KR" altLang="en-US" dirty="0"/>
              <a:t>향후 하위 법령을 통해 필요한 정보의 범위나 유형</a:t>
            </a:r>
            <a:r>
              <a:rPr lang="en-US" altLang="ko-KR" dirty="0"/>
              <a:t>, </a:t>
            </a:r>
            <a:r>
              <a:rPr lang="ko-KR" altLang="en-US" dirty="0"/>
              <a:t>관련 기관과 특히</a:t>
            </a:r>
            <a:r>
              <a:rPr lang="en-US" altLang="ko-KR" dirty="0"/>
              <a:t>, </a:t>
            </a:r>
            <a:r>
              <a:rPr lang="ko-KR" altLang="en-US" dirty="0"/>
              <a:t>전문기관을 명확히 규정해주어야 할 것</a:t>
            </a:r>
            <a:endParaRPr lang="en-US" altLang="ko-KR" dirty="0"/>
          </a:p>
          <a:p>
            <a:pPr lvl="2"/>
            <a:endParaRPr lang="en-US" altLang="ko-KR" dirty="0"/>
          </a:p>
          <a:p>
            <a:pPr lvl="1"/>
            <a:r>
              <a:rPr lang="ko-KR" altLang="en-US" dirty="0"/>
              <a:t>전문인력의 양성</a:t>
            </a:r>
            <a:endParaRPr lang="en-US" altLang="ko-KR" dirty="0"/>
          </a:p>
          <a:p>
            <a:pPr lvl="2"/>
            <a:r>
              <a:rPr lang="ko-KR" altLang="en-US" dirty="0"/>
              <a:t>국가와 지자체가 인력의 양성</a:t>
            </a:r>
            <a:r>
              <a:rPr lang="en-US" altLang="ko-KR" dirty="0"/>
              <a:t>, </a:t>
            </a:r>
            <a:r>
              <a:rPr lang="ko-KR" altLang="en-US" dirty="0"/>
              <a:t>확보 및 자질 향상에 필요한 시책을 강구하도록 한 점도 특징적</a:t>
            </a:r>
            <a:endParaRPr lang="en-US" altLang="ko-KR" dirty="0"/>
          </a:p>
          <a:p>
            <a:pPr lvl="2"/>
            <a:r>
              <a:rPr lang="ko-KR" altLang="en-US" dirty="0"/>
              <a:t>연구소 및 대학에 대한 양성 및 재교육 실시 기관 지정이나 정부의 인력 양성에 대한 경비 지원 사항을 포함</a:t>
            </a:r>
            <a:endParaRPr lang="en-US" altLang="ko-KR" dirty="0"/>
          </a:p>
          <a:p>
            <a:pPr lvl="2"/>
            <a:r>
              <a:rPr lang="ko-KR" altLang="en-US" dirty="0"/>
              <a:t>선도 및 시범사업에서는 사업에 참여하는 몇 개 </a:t>
            </a:r>
            <a:r>
              <a:rPr lang="ko-KR" altLang="en-US" dirty="0" err="1"/>
              <a:t>기초지자체의</a:t>
            </a:r>
            <a:r>
              <a:rPr lang="ko-KR" altLang="en-US" dirty="0"/>
              <a:t> 담당자를 대상으로 표준적인 교육이 이루어졌다면</a:t>
            </a:r>
            <a:r>
              <a:rPr lang="en-US" altLang="ko-KR" dirty="0"/>
              <a:t>, </a:t>
            </a:r>
            <a:r>
              <a:rPr lang="ko-KR" altLang="en-US" dirty="0"/>
              <a:t>향후에는 지역의 특성을 반영한 교육과정 개발 및 지역 기반 운영과 교육생의 역량 향상과 경력개발경로의 형성을 지원하는 활동이 더욱 중요해질 것</a:t>
            </a:r>
            <a:endParaRPr lang="en-US" altLang="ko-KR" dirty="0"/>
          </a:p>
          <a:p>
            <a:pPr lvl="2"/>
            <a:endParaRPr lang="en-US" altLang="ko-KR" dirty="0"/>
          </a:p>
          <a:p>
            <a:pPr lvl="1"/>
            <a:r>
              <a:rPr lang="ko-KR" altLang="en-US" dirty="0"/>
              <a:t>전문기관의 지정</a:t>
            </a:r>
            <a:endParaRPr lang="en-US" altLang="ko-KR" dirty="0"/>
          </a:p>
          <a:p>
            <a:pPr lvl="2"/>
            <a:r>
              <a:rPr lang="ko-KR" altLang="en-US" dirty="0"/>
              <a:t>통합지원 대상자의 충분하고 효율적인 발굴</a:t>
            </a:r>
            <a:r>
              <a:rPr lang="en-US" altLang="ko-KR" dirty="0"/>
              <a:t>, </a:t>
            </a:r>
            <a:r>
              <a:rPr lang="ko-KR" altLang="en-US" dirty="0"/>
              <a:t>관련 자료의 </a:t>
            </a:r>
            <a:r>
              <a:rPr lang="ko-KR" altLang="en-US" dirty="0" err="1"/>
              <a:t>수집ㆍ조사</a:t>
            </a:r>
            <a:r>
              <a:rPr lang="en-US" altLang="ko-KR" dirty="0"/>
              <a:t>, </a:t>
            </a:r>
            <a:r>
              <a:rPr lang="ko-KR" altLang="en-US" dirty="0"/>
              <a:t>분석 및 통합지원 정책의 효율적인 추진을 담당</a:t>
            </a:r>
            <a:endParaRPr lang="en-US" altLang="ko-KR" dirty="0"/>
          </a:p>
          <a:p>
            <a:pPr lvl="2"/>
            <a:r>
              <a:rPr lang="ko-KR" altLang="en-US" dirty="0"/>
              <a:t>전문기관은 사업 평가지원</a:t>
            </a:r>
            <a:r>
              <a:rPr lang="en-US" altLang="ko-KR" dirty="0"/>
              <a:t>, </a:t>
            </a:r>
            <a:r>
              <a:rPr lang="ko-KR" altLang="en-US" dirty="0"/>
              <a:t>대상자 특성 및 유형 분석</a:t>
            </a:r>
            <a:r>
              <a:rPr lang="en-US" altLang="ko-KR" dirty="0"/>
              <a:t>, </a:t>
            </a:r>
            <a:r>
              <a:rPr lang="ko-KR" altLang="en-US" dirty="0"/>
              <a:t>조사기준 개발</a:t>
            </a:r>
            <a:r>
              <a:rPr lang="en-US" altLang="ko-KR" dirty="0"/>
              <a:t>, </a:t>
            </a:r>
            <a:r>
              <a:rPr lang="ko-KR" altLang="en-US" dirty="0"/>
              <a:t>종합판정 등을 수행하도록 규정해두고 있는데</a:t>
            </a:r>
            <a:r>
              <a:rPr lang="en-US" altLang="ko-KR" dirty="0"/>
              <a:t>, </a:t>
            </a:r>
            <a:r>
              <a:rPr lang="ko-KR" altLang="en-US" dirty="0"/>
              <a:t>구체적으로 </a:t>
            </a:r>
            <a:r>
              <a:rPr lang="ko-KR" altLang="en-US" dirty="0">
                <a:solidFill>
                  <a:srgbClr val="C00000"/>
                </a:solidFill>
              </a:rPr>
              <a:t>어떤 기관이 전문기관으로 지정될지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하나의 기관일지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역할에 따라 복수의 기관이 될지 쟁점</a:t>
            </a:r>
            <a:r>
              <a:rPr lang="en-US" altLang="ko-KR" b="1" u="sng" dirty="0">
                <a:solidFill>
                  <a:srgbClr val="C00000"/>
                </a:solidFill>
              </a:rPr>
              <a:t>(</a:t>
            </a:r>
            <a:r>
              <a:rPr lang="ko-KR" altLang="en-US" b="1" u="sng" dirty="0">
                <a:solidFill>
                  <a:srgbClr val="C00000"/>
                </a:solidFill>
              </a:rPr>
              <a:t>최근</a:t>
            </a:r>
            <a:r>
              <a:rPr lang="en-US" altLang="ko-KR" b="1" u="sng" dirty="0">
                <a:solidFill>
                  <a:srgbClr val="C00000"/>
                </a:solidFill>
              </a:rPr>
              <a:t>, </a:t>
            </a:r>
            <a:r>
              <a:rPr lang="ko-KR" altLang="en-US" b="1" u="sng" dirty="0">
                <a:solidFill>
                  <a:srgbClr val="C00000"/>
                </a:solidFill>
              </a:rPr>
              <a:t>시행령에 반영</a:t>
            </a:r>
            <a:r>
              <a:rPr lang="en-US" altLang="ko-KR" b="1" u="sng" dirty="0">
                <a:solidFill>
                  <a:srgbClr val="C00000"/>
                </a:solidFill>
              </a:rPr>
              <a:t>)</a:t>
            </a:r>
          </a:p>
          <a:p>
            <a:pPr lvl="2"/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전문기관의 지정이 특정한 기관의 역할을 강화하는 용도로 활용되거나</a:t>
            </a:r>
            <a:r>
              <a:rPr lang="en-US" altLang="ko-KR" dirty="0"/>
              <a:t>, </a:t>
            </a:r>
            <a:r>
              <a:rPr lang="ko-KR" altLang="en-US" dirty="0"/>
              <a:t>또는 통합지원이 추구하는 지역 수준의 수평적 네트워크 형성이 아닌</a:t>
            </a:r>
            <a:r>
              <a:rPr lang="en-US" altLang="ko-KR" dirty="0"/>
              <a:t>, </a:t>
            </a:r>
            <a:r>
              <a:rPr lang="ko-KR" altLang="en-US" dirty="0"/>
              <a:t>전국 수준의 수직적 시스템 형성으로 추진되어서는 안 될 것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8F3725A-D47D-0DA4-2B31-A3D624E18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52185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통합지원 기반 조성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67408" y="1340768"/>
            <a:ext cx="10873208" cy="47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논의 사항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</a:t>
            </a:r>
          </a:p>
          <a:p>
            <a:pPr lvl="1">
              <a:lnSpc>
                <a:spcPct val="150000"/>
              </a:lnSpc>
            </a:pPr>
            <a:r>
              <a:rPr lang="ko-KR" altLang="en-US" sz="1600" b="1" dirty="0">
                <a:solidFill>
                  <a:srgbClr val="FF0000"/>
                </a:solidFill>
              </a:rPr>
              <a:t>통합지원창구</a:t>
            </a:r>
            <a:endParaRPr lang="en-US" altLang="ko-KR" b="1" dirty="0">
              <a:solidFill>
                <a:srgbClr val="FF0000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altLang="ko-KR" dirty="0"/>
              <a:t>‘</a:t>
            </a:r>
            <a:r>
              <a:rPr lang="ko-KR" altLang="en-US" dirty="0" err="1"/>
              <a:t>통합지원창구’는</a:t>
            </a:r>
            <a:r>
              <a:rPr lang="ko-KR" altLang="en-US" dirty="0"/>
              <a:t> ‘</a:t>
            </a:r>
            <a:r>
              <a:rPr lang="ko-KR" altLang="en-US" dirty="0" err="1"/>
              <a:t>접수’창구</a:t>
            </a:r>
            <a:r>
              <a:rPr lang="en-US" altLang="ko-KR" dirty="0"/>
              <a:t>(</a:t>
            </a:r>
            <a:r>
              <a:rPr lang="ko-KR" altLang="en-US" dirty="0"/>
              <a:t>통합지원 신청 및 접수 창구</a:t>
            </a:r>
            <a:r>
              <a:rPr lang="en-US" altLang="ko-KR" dirty="0"/>
              <a:t>)</a:t>
            </a:r>
            <a:r>
              <a:rPr lang="ko-KR" altLang="en-US" dirty="0"/>
              <a:t>로</a:t>
            </a:r>
            <a:r>
              <a:rPr lang="en-US" altLang="ko-KR" dirty="0"/>
              <a:t>, </a:t>
            </a:r>
            <a:r>
              <a:rPr lang="ko-KR" altLang="en-US" dirty="0"/>
              <a:t>공적 시스템 접속과 대상자 자격 등 확인이 가능한 </a:t>
            </a:r>
            <a:r>
              <a:rPr lang="ko-KR" altLang="en-US" dirty="0" err="1"/>
              <a:t>시군구</a:t>
            </a:r>
            <a:r>
              <a:rPr lang="ko-KR" altLang="en-US" dirty="0"/>
              <a:t> 및 </a:t>
            </a:r>
            <a:r>
              <a:rPr lang="ko-KR" altLang="en-US" dirty="0" err="1"/>
              <a:t>읍면동에서</a:t>
            </a:r>
            <a:r>
              <a:rPr lang="ko-KR" altLang="en-US" dirty="0"/>
              <a:t> 수행하여야 함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지자체 조직으로 보건소의 역할에 대한 검토 필요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sz="1600" b="1" dirty="0">
                <a:solidFill>
                  <a:srgbClr val="FF0000"/>
                </a:solidFill>
              </a:rPr>
              <a:t>통합안내창구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ko-KR" altLang="en-US" dirty="0"/>
              <a:t>접수 기능이 없는 ‘</a:t>
            </a:r>
            <a:r>
              <a:rPr lang="ko-KR" altLang="en-US" dirty="0" err="1"/>
              <a:t>안내’창구</a:t>
            </a:r>
            <a:r>
              <a:rPr lang="en-US" altLang="ko-KR" dirty="0"/>
              <a:t>(</a:t>
            </a:r>
            <a:r>
              <a:rPr lang="ko-KR" altLang="en-US" dirty="0"/>
              <a:t>통합지원 </a:t>
            </a:r>
            <a:r>
              <a:rPr lang="ko-KR" altLang="en-US" dirty="0" err="1"/>
              <a:t>안내창구</a:t>
            </a:r>
            <a:r>
              <a:rPr lang="en-US" altLang="ko-KR" dirty="0"/>
              <a:t>)</a:t>
            </a:r>
            <a:r>
              <a:rPr lang="ko-KR" altLang="en-US" dirty="0"/>
              <a:t>는 공공과 민간이 함께 참여하여야 하며</a:t>
            </a:r>
            <a:r>
              <a:rPr lang="en-US" altLang="ko-KR" dirty="0"/>
              <a:t>, </a:t>
            </a:r>
            <a:r>
              <a:rPr lang="ko-KR" altLang="en-US" dirty="0"/>
              <a:t>이를 공식적인 조직체계에 넣고 설계하는 것이 </a:t>
            </a:r>
            <a:r>
              <a:rPr lang="ko-KR" altLang="en-US" dirty="0" err="1"/>
              <a:t>바람직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병원</a:t>
            </a:r>
            <a:r>
              <a:rPr lang="en-US" altLang="ko-KR" dirty="0"/>
              <a:t>, </a:t>
            </a:r>
            <a:r>
              <a:rPr lang="ko-KR" altLang="en-US" dirty="0"/>
              <a:t>복지관</a:t>
            </a:r>
            <a:r>
              <a:rPr lang="en-US" altLang="ko-KR" dirty="0"/>
              <a:t>, </a:t>
            </a:r>
            <a:r>
              <a:rPr lang="ko-KR" altLang="en-US" dirty="0" err="1"/>
              <a:t>맞춤돌봄</a:t>
            </a:r>
            <a:r>
              <a:rPr lang="ko-KR" altLang="en-US" dirty="0"/>
              <a:t> 수행기관</a:t>
            </a:r>
            <a:r>
              <a:rPr lang="en-US" altLang="ko-KR" dirty="0"/>
              <a:t>, </a:t>
            </a:r>
            <a:r>
              <a:rPr lang="ko-KR" altLang="en-US" dirty="0"/>
              <a:t>보건소 등</a:t>
            </a:r>
            <a:r>
              <a:rPr lang="en-US" altLang="ko-KR" dirty="0"/>
              <a:t>)</a:t>
            </a:r>
          </a:p>
          <a:p>
            <a:pPr lvl="2">
              <a:lnSpc>
                <a:spcPct val="150000"/>
              </a:lnSpc>
              <a:buFont typeface="새굴림" panose="02030600000101010101" pitchFamily="18" charset="-127"/>
              <a:buChar char="⇒"/>
            </a:pPr>
            <a:endParaRPr lang="en-US" altLang="ko-KR" sz="1600" b="1" dirty="0">
              <a:solidFill>
                <a:srgbClr val="0070C0"/>
              </a:solidFill>
            </a:endParaRPr>
          </a:p>
          <a:p>
            <a:pPr lvl="2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ko-KR" altLang="en-US" sz="1600" b="1" dirty="0" err="1">
                <a:solidFill>
                  <a:srgbClr val="0070C0"/>
                </a:solidFill>
              </a:rPr>
              <a:t>통합지원의</a:t>
            </a:r>
            <a:r>
              <a:rPr lang="ko-KR" altLang="en-US" sz="1600" b="1" dirty="0">
                <a:solidFill>
                  <a:srgbClr val="0070C0"/>
                </a:solidFill>
              </a:rPr>
              <a:t> 지역 기반을 실제 수행하는 역할을 중심으로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안내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상담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신청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접수를 구분하여 가능한 공공과 민간을 활용한 네트워크를 형성하고  대상자와의 접점을 넓혀나가는 전략이 중요</a:t>
            </a:r>
            <a:endParaRPr lang="en-US" altLang="ko-KR" sz="1600" b="1" dirty="0">
              <a:solidFill>
                <a:srgbClr val="0070C0"/>
              </a:solidFill>
            </a:endParaRPr>
          </a:p>
          <a:p>
            <a:pPr lvl="2">
              <a:lnSpc>
                <a:spcPct val="150000"/>
              </a:lnSpc>
              <a:buFont typeface="새굴림" panose="02030600000101010101" pitchFamily="18" charset="-127"/>
              <a:buChar char="⇒"/>
            </a:pPr>
            <a:r>
              <a:rPr lang="en-US" altLang="ko-KR" sz="1600" b="1" dirty="0">
                <a:solidFill>
                  <a:srgbClr val="0070C0"/>
                </a:solidFill>
              </a:rPr>
              <a:t> ‘</a:t>
            </a:r>
            <a:r>
              <a:rPr lang="ko-KR" altLang="en-US" sz="1600" b="1" dirty="0">
                <a:solidFill>
                  <a:srgbClr val="0070C0"/>
                </a:solidFill>
              </a:rPr>
              <a:t>안내와 상담’ 자체가 시민에 대한 돌봄통합지원 서비스 중 하나임</a:t>
            </a:r>
            <a:r>
              <a:rPr lang="en-US" altLang="ko-KR" sz="1600" b="1" dirty="0">
                <a:solidFill>
                  <a:srgbClr val="0070C0"/>
                </a:solidFill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</a:rPr>
              <a:t>제</a:t>
            </a:r>
            <a:r>
              <a:rPr lang="en-US" altLang="ko-KR" sz="1600" b="1" dirty="0">
                <a:solidFill>
                  <a:srgbClr val="0070C0"/>
                </a:solidFill>
              </a:rPr>
              <a:t>10</a:t>
            </a:r>
            <a:r>
              <a:rPr lang="ko-KR" altLang="en-US" sz="1600" b="1" dirty="0">
                <a:solidFill>
                  <a:srgbClr val="0070C0"/>
                </a:solidFill>
              </a:rPr>
              <a:t>조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제</a:t>
            </a:r>
            <a:r>
              <a:rPr lang="en-US" altLang="ko-KR" sz="1600" b="1" dirty="0">
                <a:solidFill>
                  <a:srgbClr val="0070C0"/>
                </a:solidFill>
              </a:rPr>
              <a:t>19</a:t>
            </a:r>
            <a:r>
              <a:rPr lang="ko-KR" altLang="en-US" sz="1600" b="1" dirty="0">
                <a:solidFill>
                  <a:srgbClr val="0070C0"/>
                </a:solidFill>
              </a:rPr>
              <a:t>조</a:t>
            </a:r>
            <a:r>
              <a:rPr lang="en-US" altLang="ko-KR" sz="1600" b="1" dirty="0">
                <a:solidFill>
                  <a:srgbClr val="0070C0"/>
                </a:solidFill>
              </a:rPr>
              <a:t>)</a:t>
            </a:r>
            <a:r>
              <a:rPr lang="ko-KR" altLang="en-US" sz="1600" b="1" dirty="0">
                <a:solidFill>
                  <a:srgbClr val="0070C0"/>
                </a:solidFill>
              </a:rPr>
              <a:t>을 명확히 인식할 필요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78</a:t>
            </a:fld>
            <a:endParaRPr lang="en-US" altLang="ko-KR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983432" y="4456349"/>
            <a:ext cx="10801200" cy="1830598"/>
          </a:xfrm>
          <a:prstGeom prst="roundRect">
            <a:avLst>
              <a:gd name="adj" fmla="val 8306"/>
            </a:avLst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05165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15480" y="3212976"/>
            <a:ext cx="9361040" cy="1500187"/>
          </a:xfrm>
        </p:spPr>
        <p:txBody>
          <a:bodyPr/>
          <a:lstStyle/>
          <a:p>
            <a:r>
              <a:rPr lang="en-US" altLang="ko-KR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Ⅲ. </a:t>
            </a:r>
            <a:r>
              <a:rPr lang="ko-KR" altLang="en-US" sz="40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돌봄 정책과 현장의 과제</a:t>
            </a:r>
            <a:endParaRPr lang="en-US" altLang="ko-KR" sz="4000" b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3200" b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              </a:t>
            </a:r>
            <a:endParaRPr lang="ko-KR" altLang="en-US" sz="3200" b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C469-570C-4645-B8E3-D6547605FD25}" type="slidenum">
              <a:rPr lang="ko-KR" altLang="en-US" smtClean="0"/>
              <a:pPr/>
              <a:t>79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1955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7D76D4-6564-29FF-2026-070DD382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노인돌봄</a:t>
            </a:r>
            <a:r>
              <a:rPr lang="ko-KR" altLang="en-US" dirty="0"/>
              <a:t> 관련 제도의 기본 구조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C0D2BD-5899-C924-4DBD-D1B98B456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1" y="1471501"/>
            <a:ext cx="10670976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‘</a:t>
            </a:r>
            <a:r>
              <a:rPr lang="ko-KR" altLang="en-US" dirty="0" err="1"/>
              <a:t>돌봄’의</a:t>
            </a:r>
            <a:r>
              <a:rPr lang="ko-KR" altLang="en-US" dirty="0"/>
              <a:t> 관점에서 보면</a:t>
            </a:r>
            <a:r>
              <a:rPr lang="en-US" altLang="ko-KR" dirty="0"/>
              <a:t>, </a:t>
            </a:r>
            <a:r>
              <a:rPr lang="ko-KR" altLang="en-US" dirty="0"/>
              <a:t>대한민국 ‘</a:t>
            </a:r>
            <a:r>
              <a:rPr lang="ko-KR" altLang="en-US" dirty="0" err="1"/>
              <a:t>노인돌봄보장체계’는</a:t>
            </a:r>
            <a:r>
              <a:rPr lang="ko-KR" altLang="en-US" dirty="0"/>
              <a:t> 크게 </a:t>
            </a:r>
            <a:r>
              <a:rPr lang="en-US" altLang="ko-KR" dirty="0"/>
              <a:t>3</a:t>
            </a:r>
            <a:r>
              <a:rPr lang="ko-KR" altLang="en-US" dirty="0"/>
              <a:t>개 영역으로 구분 가능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사회보험방식에 의한 ‘노인장기요양보험‘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 조세방식에 의한 ‘노인맞춤돌봄서비스’</a:t>
            </a:r>
          </a:p>
          <a:p>
            <a:pPr lvl="1">
              <a:lnSpc>
                <a:spcPct val="150000"/>
              </a:lnSpc>
            </a:pPr>
            <a:r>
              <a:rPr lang="ko-KR" altLang="en-US" dirty="0"/>
              <a:t> 기타 지역사회 공공 및 민간의 관련 서비스</a:t>
            </a:r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E6D44FC-2FEA-FCE5-14F3-95724A32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</a:t>
            </a:fld>
            <a:endParaRPr lang="en-US" altLang="ko-KR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0039CA76-A0E2-D251-159D-1698E668235E}"/>
              </a:ext>
            </a:extLst>
          </p:cNvPr>
          <p:cNvGrpSpPr/>
          <p:nvPr/>
        </p:nvGrpSpPr>
        <p:grpSpPr>
          <a:xfrm>
            <a:off x="5011086" y="2113687"/>
            <a:ext cx="2710514" cy="2630625"/>
            <a:chOff x="4977716" y="2239076"/>
            <a:chExt cx="3468758" cy="3103311"/>
          </a:xfrm>
        </p:grpSpPr>
        <p:sp>
          <p:nvSpPr>
            <p:cNvPr id="6" name="모서리가 둥근 직사각형 6">
              <a:extLst>
                <a:ext uri="{FF2B5EF4-FFF2-40B4-BE49-F238E27FC236}">
                  <a16:creationId xmlns:a16="http://schemas.microsoft.com/office/drawing/2014/main" id="{AA9FC063-0D97-20AF-975F-A979D4F532FE}"/>
                </a:ext>
              </a:extLst>
            </p:cNvPr>
            <p:cNvSpPr/>
            <p:nvPr/>
          </p:nvSpPr>
          <p:spPr bwMode="auto">
            <a:xfrm>
              <a:off x="4977717" y="2350725"/>
              <a:ext cx="3468757" cy="2991662"/>
            </a:xfrm>
            <a:prstGeom prst="roundRect">
              <a:avLst>
                <a:gd name="adj" fmla="val 10466"/>
              </a:avLst>
            </a:prstGeom>
            <a:solidFill>
              <a:schemeClr val="accent5">
                <a:lumMod val="40000"/>
                <a:lumOff val="60000"/>
                <a:alpha val="14118"/>
              </a:schemeClr>
            </a:solidFill>
            <a:ln w="1905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ko-KR" altLang="en-US" sz="1200"/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62F936B3-B518-80F6-4013-4AB592D59EFA}"/>
                </a:ext>
              </a:extLst>
            </p:cNvPr>
            <p:cNvSpPr/>
            <p:nvPr/>
          </p:nvSpPr>
          <p:spPr>
            <a:xfrm>
              <a:off x="5313305" y="3124855"/>
              <a:ext cx="1319856" cy="127129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72000"/>
              </a:schemeClr>
            </a:solidFill>
            <a:ln w="508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/>
                <a:t>노인</a:t>
              </a:r>
              <a:endParaRPr lang="en-US" altLang="ko-KR" sz="1050" dirty="0"/>
            </a:p>
            <a:p>
              <a:pPr algn="ctr"/>
              <a:r>
                <a:rPr lang="ko-KR" altLang="en-US" sz="1050" dirty="0"/>
                <a:t>장기요양보험</a:t>
              </a: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ABB33414-FEBB-152A-B8E4-CD6FA030793B}"/>
                </a:ext>
              </a:extLst>
            </p:cNvPr>
            <p:cNvSpPr/>
            <p:nvPr/>
          </p:nvSpPr>
          <p:spPr>
            <a:xfrm>
              <a:off x="6879479" y="3124855"/>
              <a:ext cx="1319856" cy="1271297"/>
            </a:xfrm>
            <a:prstGeom prst="ellipse">
              <a:avLst/>
            </a:prstGeom>
            <a:solidFill>
              <a:srgbClr val="CCFF99">
                <a:alpha val="71765"/>
              </a:srgbClr>
            </a:solidFill>
            <a:ln w="50800">
              <a:solidFill>
                <a:srgbClr val="6699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/>
                <a:t>노인</a:t>
              </a:r>
              <a:endParaRPr lang="en-US" altLang="ko-KR" sz="1050" dirty="0"/>
            </a:p>
            <a:p>
              <a:pPr algn="ctr"/>
              <a:r>
                <a:rPr lang="ko-KR" altLang="en-US" sz="1050" dirty="0" err="1"/>
                <a:t>맞춤돌봄</a:t>
              </a:r>
              <a:endParaRPr lang="ko-KR" altLang="en-US" sz="1050" dirty="0"/>
            </a:p>
          </p:txBody>
        </p:sp>
        <p:sp>
          <p:nvSpPr>
            <p:cNvPr id="9" name="모서리가 둥근 직사각형 7">
              <a:extLst>
                <a:ext uri="{FF2B5EF4-FFF2-40B4-BE49-F238E27FC236}">
                  <a16:creationId xmlns:a16="http://schemas.microsoft.com/office/drawing/2014/main" id="{841C592D-0527-732F-3519-284B596F7BF4}"/>
                </a:ext>
              </a:extLst>
            </p:cNvPr>
            <p:cNvSpPr/>
            <p:nvPr/>
          </p:nvSpPr>
          <p:spPr bwMode="auto">
            <a:xfrm>
              <a:off x="5259299" y="4523431"/>
              <a:ext cx="2970330" cy="599645"/>
            </a:xfrm>
            <a:prstGeom prst="roundRect">
              <a:avLst/>
            </a:prstGeom>
            <a:solidFill>
              <a:srgbClr val="FFFFCC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lnSpc>
                  <a:spcPct val="150000"/>
                </a:lnSpc>
              </a:pPr>
              <a:r>
                <a:rPr lang="ko-KR" altLang="en-US" sz="1050" dirty="0"/>
                <a:t>기타 지역사회 관련 서비스 </a:t>
              </a:r>
            </a:p>
          </p:txBody>
        </p:sp>
        <p:sp>
          <p:nvSpPr>
            <p:cNvPr id="10" name="모서리가 둥근 직사각형 7">
              <a:extLst>
                <a:ext uri="{FF2B5EF4-FFF2-40B4-BE49-F238E27FC236}">
                  <a16:creationId xmlns:a16="http://schemas.microsoft.com/office/drawing/2014/main" id="{77954450-F044-F156-BE1A-688BEA3DF35C}"/>
                </a:ext>
              </a:extLst>
            </p:cNvPr>
            <p:cNvSpPr/>
            <p:nvPr/>
          </p:nvSpPr>
          <p:spPr bwMode="auto">
            <a:xfrm>
              <a:off x="4977716" y="2239076"/>
              <a:ext cx="3468757" cy="56163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/>
              <a:r>
                <a:rPr lang="ko-KR" altLang="en-US" sz="1200" b="1" dirty="0" err="1">
                  <a:solidFill>
                    <a:srgbClr val="FFFF00"/>
                  </a:solidFill>
                  <a:latin typeface="Arial" charset="0"/>
                </a:rPr>
                <a:t>노인돌봄보장체계</a:t>
              </a:r>
              <a:endParaRPr lang="ko-KR" altLang="en-US" sz="1200" b="1" dirty="0">
                <a:solidFill>
                  <a:srgbClr val="FFFF00"/>
                </a:solidFill>
                <a:latin typeface="Arial" charset="0"/>
              </a:endParaRPr>
            </a:p>
          </p:txBody>
        </p:sp>
      </p:grpSp>
      <p:pic>
        <p:nvPicPr>
          <p:cNvPr id="11" name="그림 10">
            <a:extLst>
              <a:ext uri="{FF2B5EF4-FFF2-40B4-BE49-F238E27FC236}">
                <a16:creationId xmlns:a16="http://schemas.microsoft.com/office/drawing/2014/main" id="{2388E2A9-8637-A99E-808C-B1BC5357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13" y="2291919"/>
            <a:ext cx="3343725" cy="2368803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382232B4-0A16-7116-4EC3-71D980B2E5A7}"/>
              </a:ext>
            </a:extLst>
          </p:cNvPr>
          <p:cNvGrpSpPr/>
          <p:nvPr/>
        </p:nvGrpSpPr>
        <p:grpSpPr>
          <a:xfrm>
            <a:off x="4736921" y="5040540"/>
            <a:ext cx="7407996" cy="873974"/>
            <a:chOff x="656718" y="3390990"/>
            <a:chExt cx="10295809" cy="1447621"/>
          </a:xfrm>
        </p:grpSpPr>
        <p:sp>
          <p:nvSpPr>
            <p:cNvPr id="13" name="모서리가 둥근 직사각형 5">
              <a:extLst>
                <a:ext uri="{FF2B5EF4-FFF2-40B4-BE49-F238E27FC236}">
                  <a16:creationId xmlns:a16="http://schemas.microsoft.com/office/drawing/2014/main" id="{B2B1950B-5F10-2E5F-64E4-2CF4F31BE699}"/>
                </a:ext>
              </a:extLst>
            </p:cNvPr>
            <p:cNvSpPr/>
            <p:nvPr/>
          </p:nvSpPr>
          <p:spPr bwMode="auto">
            <a:xfrm>
              <a:off x="656718" y="3390990"/>
              <a:ext cx="3960440" cy="799526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노인맞춤돌봄</a:t>
              </a:r>
              <a:endParaRPr kumimoji="0" lang="ko-KR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모서리가 둥근 직사각형 6">
              <a:extLst>
                <a:ext uri="{FF2B5EF4-FFF2-40B4-BE49-F238E27FC236}">
                  <a16:creationId xmlns:a16="http://schemas.microsoft.com/office/drawing/2014/main" id="{0B113B19-5D1C-7B0B-DBED-5AFA52DEFA47}"/>
                </a:ext>
              </a:extLst>
            </p:cNvPr>
            <p:cNvSpPr/>
            <p:nvPr/>
          </p:nvSpPr>
          <p:spPr bwMode="auto">
            <a:xfrm>
              <a:off x="4988873" y="3390990"/>
              <a:ext cx="5609528" cy="799526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노인장기요양보험</a:t>
              </a:r>
            </a:p>
          </p:txBody>
        </p:sp>
        <p:sp>
          <p:nvSpPr>
            <p:cNvPr id="15" name="오른쪽 화살표 8">
              <a:extLst>
                <a:ext uri="{FF2B5EF4-FFF2-40B4-BE49-F238E27FC236}">
                  <a16:creationId xmlns:a16="http://schemas.microsoft.com/office/drawing/2014/main" id="{FC82C4E6-3452-E229-F113-76F67D4C981F}"/>
                </a:ext>
              </a:extLst>
            </p:cNvPr>
            <p:cNvSpPr/>
            <p:nvPr/>
          </p:nvSpPr>
          <p:spPr bwMode="auto">
            <a:xfrm>
              <a:off x="4617158" y="3574729"/>
              <a:ext cx="371715" cy="432048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1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D77F6AC-0E6E-1476-6DE8-29DA9F6B4F57}"/>
                </a:ext>
              </a:extLst>
            </p:cNvPr>
            <p:cNvSpPr txBox="1"/>
            <p:nvPr/>
          </p:nvSpPr>
          <p:spPr>
            <a:xfrm>
              <a:off x="661015" y="4405289"/>
              <a:ext cx="10291512" cy="433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sz="1000" b="0" dirty="0">
                  <a:solidFill>
                    <a:srgbClr val="CC3300"/>
                  </a:solidFill>
                </a:rPr>
                <a:t>        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대상 외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</a:t>
              </a:r>
              <a:r>
                <a:rPr lang="ko-KR" altLang="en-US" sz="1100" b="0" dirty="0" err="1">
                  <a:solidFill>
                    <a:srgbClr val="CC3300"/>
                  </a:solidFill>
                </a:rPr>
                <a:t>일반돌봄군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 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</a:t>
              </a:r>
              <a:r>
                <a:rPr lang="ko-KR" altLang="en-US" sz="1100" b="0" dirty="0" err="1">
                  <a:solidFill>
                    <a:srgbClr val="CC3300"/>
                  </a:solidFill>
                </a:rPr>
                <a:t>중점돌봄군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     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→    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인지지원등급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5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등급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4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등급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3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등급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2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등급</a:t>
              </a:r>
              <a:r>
                <a:rPr lang="en-US" altLang="ko-KR" sz="1100" b="0" dirty="0">
                  <a:solidFill>
                    <a:srgbClr val="CC3300"/>
                  </a:solidFill>
                </a:rPr>
                <a:t> → 1</a:t>
              </a:r>
              <a:r>
                <a:rPr lang="ko-KR" altLang="en-US" sz="1100" b="0" dirty="0">
                  <a:solidFill>
                    <a:srgbClr val="CC3300"/>
                  </a:solidFill>
                </a:rPr>
                <a:t>등급 </a:t>
              </a:r>
              <a:endParaRPr lang="ko-KR" altLang="en-US" sz="1000" b="0" dirty="0">
                <a:solidFill>
                  <a:srgbClr val="CC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687998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55B3E-2B02-592C-1E8C-4AACC5D4B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돌봄 대상자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5B4037-665F-EE5C-9638-2CDD6AFD3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600" dirty="0"/>
              <a:t>돌봄 대상자의 범위와 선정과정의 연결성 및 체계성 강화 필요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노인의 허약도</a:t>
            </a:r>
            <a:r>
              <a:rPr lang="en-US" altLang="ko-KR" sz="1200" dirty="0"/>
              <a:t>, </a:t>
            </a:r>
            <a:r>
              <a:rPr lang="ko-KR" altLang="en-US" sz="1200" dirty="0"/>
              <a:t>의존성</a:t>
            </a:r>
            <a:r>
              <a:rPr lang="en-US" altLang="ko-KR" sz="1200" dirty="0"/>
              <a:t>, </a:t>
            </a:r>
            <a:r>
              <a:rPr lang="ko-KR" altLang="en-US" sz="1200" dirty="0"/>
              <a:t>기능수준 등 선정</a:t>
            </a:r>
            <a:r>
              <a:rPr lang="en-US" altLang="ko-KR" sz="1200" dirty="0"/>
              <a:t>(screening)</a:t>
            </a:r>
            <a:r>
              <a:rPr lang="ko-KR" altLang="en-US" sz="1200" dirty="0"/>
              <a:t>과정을 통해 장기요양수급자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맞춤돌봄대상자</a:t>
            </a:r>
            <a:r>
              <a:rPr lang="en-US" altLang="ko-KR" sz="1200" dirty="0"/>
              <a:t>, </a:t>
            </a:r>
            <a:r>
              <a:rPr lang="ko-KR" altLang="en-US" sz="1200" dirty="0"/>
              <a:t>기타 대상자로 등급화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구조화된 평가판정도구</a:t>
            </a:r>
            <a:r>
              <a:rPr lang="en-US" altLang="ko-KR" sz="1200" dirty="0"/>
              <a:t>(structured assessment tools)</a:t>
            </a:r>
            <a:r>
              <a:rPr lang="ko-KR" altLang="en-US" sz="1200" dirty="0"/>
              <a:t>를 통해 산출된 인정 유무와 등급수준에 따라</a:t>
            </a:r>
            <a:r>
              <a:rPr lang="en-US" altLang="ko-KR" sz="1200" dirty="0"/>
              <a:t>, </a:t>
            </a:r>
            <a:r>
              <a:rPr lang="ko-KR" altLang="en-US" sz="1200" dirty="0"/>
              <a:t>서비스 종류와 </a:t>
            </a:r>
            <a:r>
              <a:rPr lang="ko-KR" altLang="en-US" sz="1200" dirty="0" err="1"/>
              <a:t>이용량을</a:t>
            </a:r>
            <a:r>
              <a:rPr lang="ko-KR" altLang="en-US" sz="1200" dirty="0"/>
              <a:t> 사전에 제한하는 일종의 수요통제기전</a:t>
            </a:r>
            <a:r>
              <a:rPr lang="en-US" altLang="ko-KR" sz="1200" dirty="0"/>
              <a:t>(demand control mechanism)</a:t>
            </a:r>
            <a:r>
              <a:rPr lang="ko-KR" altLang="en-US" sz="1200" dirty="0"/>
              <a:t>이 작동되는 특징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대상자 선정 및 분류체계는 한정된 자원의 배분</a:t>
            </a:r>
            <a:r>
              <a:rPr lang="en-US" altLang="ko-KR" sz="1200" dirty="0"/>
              <a:t>(allocation)</a:t>
            </a:r>
            <a:r>
              <a:rPr lang="ko-KR" altLang="en-US" sz="1200" dirty="0"/>
              <a:t>의 중요한 우선순위 도구이자</a:t>
            </a:r>
            <a:r>
              <a:rPr lang="en-US" altLang="ko-KR" sz="1200" dirty="0"/>
              <a:t>, </a:t>
            </a:r>
            <a:r>
              <a:rPr lang="ko-KR" altLang="en-US" sz="1200" dirty="0"/>
              <a:t>국가의 재정부담과도 관련이 높은 정책적 과제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우리사회는 노인장기요양보험의 등급 개편과 노인맞춤돌봄서비스의 도입을 통해 대상자 기준을 지속적으로 완화 및 확대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향후</a:t>
            </a:r>
            <a:r>
              <a:rPr lang="en-US" altLang="ko-KR" sz="1200" dirty="0"/>
              <a:t>, </a:t>
            </a:r>
            <a:r>
              <a:rPr lang="ko-KR" altLang="en-US" sz="1200" dirty="0"/>
              <a:t>비인구적 요인을 통제하더라도</a:t>
            </a:r>
            <a:r>
              <a:rPr lang="en-US" altLang="ko-KR" sz="1200" dirty="0"/>
              <a:t>, ‘</a:t>
            </a:r>
            <a:r>
              <a:rPr lang="ko-KR" altLang="en-US" sz="1200" dirty="0"/>
              <a:t>베이비붐 </a:t>
            </a:r>
            <a:r>
              <a:rPr lang="ko-KR" altLang="en-US" sz="1200" dirty="0" err="1"/>
              <a:t>세대’의</a:t>
            </a:r>
            <a:r>
              <a:rPr lang="ko-KR" altLang="en-US" sz="1200" dirty="0"/>
              <a:t> 고령화 등 인구적 요인에 의해서도 대상자수는 급증 전망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급속한 양적 확대 과정에서 각 제도 간 분절성으로 인한 대상자 측면에서 사각지대</a:t>
            </a:r>
            <a:r>
              <a:rPr lang="en-US" altLang="ko-KR" sz="1200" dirty="0"/>
              <a:t>, </a:t>
            </a:r>
            <a:r>
              <a:rPr lang="ko-KR" altLang="en-US" sz="1200" dirty="0"/>
              <a:t>회색지대 발생</a:t>
            </a:r>
            <a:r>
              <a:rPr lang="en-US" altLang="ko-KR" sz="1200" dirty="0"/>
              <a:t>(</a:t>
            </a:r>
            <a:r>
              <a:rPr lang="ko-KR" altLang="en-US" sz="1200" dirty="0"/>
              <a:t>예</a:t>
            </a:r>
            <a:r>
              <a:rPr lang="en-US" altLang="ko-KR" sz="1200" dirty="0"/>
              <a:t>. </a:t>
            </a:r>
            <a:r>
              <a:rPr lang="ko-KR" altLang="en-US" sz="1200" dirty="0"/>
              <a:t>요양병원 입원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노인맞춤돌봄의</a:t>
            </a:r>
            <a:r>
              <a:rPr lang="ko-KR" altLang="en-US" sz="1200" dirty="0"/>
              <a:t> 소득기준</a:t>
            </a:r>
            <a:r>
              <a:rPr lang="en-US" altLang="ko-KR" sz="1200" dirty="0"/>
              <a:t>)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각 제도를 포괄하는 ‘</a:t>
            </a:r>
            <a:r>
              <a:rPr lang="ko-KR" altLang="en-US" sz="1200" dirty="0" err="1"/>
              <a:t>노인돌봄보장체계’라는</a:t>
            </a:r>
            <a:r>
              <a:rPr lang="ko-KR" altLang="en-US" sz="1200" dirty="0"/>
              <a:t> 관점에서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노인돌봄</a:t>
            </a:r>
            <a:r>
              <a:rPr lang="ko-KR" altLang="en-US" sz="1200" dirty="0"/>
              <a:t> 대상자 범위와 관계에 대한 명확한 기준 마련 시급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기술적으로는 통합적인 또는 연계된 ‘</a:t>
            </a:r>
            <a:r>
              <a:rPr lang="ko-KR" altLang="en-US" sz="1200" dirty="0" err="1"/>
              <a:t>노인돌봄</a:t>
            </a:r>
            <a:r>
              <a:rPr lang="ko-KR" altLang="en-US" sz="1200" dirty="0"/>
              <a:t> 기본 선정도구 </a:t>
            </a:r>
            <a:r>
              <a:rPr lang="ko-KR" altLang="en-US" sz="1200" dirty="0" err="1"/>
              <a:t>개발’을</a:t>
            </a:r>
            <a:r>
              <a:rPr lang="ko-KR" altLang="en-US" sz="1200" dirty="0"/>
              <a:t> 통해 사업간 정합성</a:t>
            </a:r>
            <a:r>
              <a:rPr lang="en-US" altLang="ko-KR" sz="1200" dirty="0"/>
              <a:t>, </a:t>
            </a:r>
            <a:r>
              <a:rPr lang="ko-KR" altLang="en-US" sz="1200" dirty="0"/>
              <a:t>지속성</a:t>
            </a:r>
            <a:r>
              <a:rPr lang="en-US" altLang="ko-KR" sz="1200" dirty="0"/>
              <a:t>, </a:t>
            </a:r>
            <a:r>
              <a:rPr lang="ko-KR" altLang="en-US" sz="1200" dirty="0"/>
              <a:t>책임성 확보 </a:t>
            </a:r>
            <a:r>
              <a:rPr lang="ko-KR" altLang="en-US" sz="1200" dirty="0" err="1"/>
              <a:t>바람직</a:t>
            </a:r>
            <a:r>
              <a:rPr lang="ko-KR" altLang="en-US" sz="1200" dirty="0"/>
              <a:t>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D0CB4CB-B4C4-2EEE-947F-A86D8917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342827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3B2D6-E78B-CAB1-EE01-8732CDA73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217F9D-1240-C920-0517-9947A0ED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돌봄 대상자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3E10CA-C671-27D2-0309-B00048552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207679"/>
            <a:ext cx="10670976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1600" dirty="0"/>
              <a:t>돌봄 대상자와 제공자의 관계성에 주목한 제도 개편 논의 필요</a:t>
            </a:r>
            <a:endParaRPr lang="en-US" altLang="ko-KR" sz="16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현재는 돌봄을 받는 자에 대한 공식적 지원을 확대하는 단계로 보이며</a:t>
            </a:r>
            <a:r>
              <a:rPr lang="en-US" altLang="ko-KR" sz="1200" dirty="0"/>
              <a:t>, </a:t>
            </a:r>
            <a:r>
              <a:rPr lang="ko-KR" altLang="en-US" sz="1200" dirty="0"/>
              <a:t>돌보는 자에 대한 논의는 시작되는 단계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돌봄의 대상은 돌봄을 받는 자 만이 아니라</a:t>
            </a:r>
            <a:r>
              <a:rPr lang="en-US" altLang="ko-KR" sz="1200" dirty="0"/>
              <a:t>, </a:t>
            </a:r>
            <a:r>
              <a:rPr lang="ko-KR" altLang="en-US" sz="1200" dirty="0"/>
              <a:t>돌봄을 제공하는 자와의 관계성에서 이해</a:t>
            </a:r>
            <a:r>
              <a:rPr lang="en-US" altLang="ko-KR" sz="1200" dirty="0"/>
              <a:t>, </a:t>
            </a:r>
            <a:r>
              <a:rPr lang="ko-KR" altLang="en-US" sz="1200" dirty="0"/>
              <a:t>이를 포괄한 관점에서 제도적 접근이 필요</a:t>
            </a:r>
            <a:r>
              <a:rPr lang="en-US" altLang="ko-KR" sz="1200" dirty="0"/>
              <a:t>(3</a:t>
            </a:r>
            <a:r>
              <a:rPr lang="ko-KR" altLang="en-US" sz="1200" dirty="0"/>
              <a:t>가지 요소</a:t>
            </a:r>
            <a:r>
              <a:rPr lang="en-US" altLang="ko-KR" sz="1200" dirty="0"/>
              <a:t>)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돌보는 자는 공식적 인력</a:t>
            </a:r>
            <a:r>
              <a:rPr lang="en-US" altLang="ko-KR" sz="1200" dirty="0"/>
              <a:t>(formal) </a:t>
            </a:r>
            <a:r>
              <a:rPr lang="ko-KR" altLang="en-US" sz="1200" dirty="0"/>
              <a:t>과 비공식적</a:t>
            </a:r>
            <a:r>
              <a:rPr lang="en-US" altLang="ko-KR" sz="1200" dirty="0"/>
              <a:t>(informal) </a:t>
            </a:r>
            <a:r>
              <a:rPr lang="ko-KR" altLang="en-US" sz="1200" dirty="0"/>
              <a:t>인력을 포괄</a:t>
            </a:r>
            <a:r>
              <a:rPr lang="en-US" altLang="ko-KR" sz="1200" dirty="0"/>
              <a:t>(</a:t>
            </a:r>
            <a:r>
              <a:rPr lang="ko-KR" altLang="en-US" sz="1200" dirty="0"/>
              <a:t>보건의료와 구분되는 가장 큰 특성 중 하나</a:t>
            </a:r>
            <a:r>
              <a:rPr lang="en-US" altLang="ko-KR" sz="1200" dirty="0"/>
              <a:t>), </a:t>
            </a:r>
            <a:r>
              <a:rPr lang="ko-KR" altLang="en-US" sz="1200" dirty="0"/>
              <a:t>구분하여 접근함이 타당 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공식적 인력 중 가장 대표적인 인력이 ‘</a:t>
            </a:r>
            <a:r>
              <a:rPr lang="ko-KR" altLang="en-US" sz="1200" dirty="0" err="1"/>
              <a:t>요양보호사’로</a:t>
            </a:r>
            <a:r>
              <a:rPr lang="ko-KR" altLang="en-US" sz="1200" dirty="0"/>
              <a:t> 이들의 양적</a:t>
            </a:r>
            <a:r>
              <a:rPr lang="en-US" altLang="ko-KR" sz="1200" dirty="0"/>
              <a:t>, </a:t>
            </a:r>
            <a:r>
              <a:rPr lang="ko-KR" altLang="en-US" sz="1200" dirty="0"/>
              <a:t>질적 수준 확보와 처우개선이 중요하나</a:t>
            </a:r>
            <a:r>
              <a:rPr lang="en-US" altLang="ko-KR" sz="1200" dirty="0"/>
              <a:t>, </a:t>
            </a:r>
            <a:r>
              <a:rPr lang="ko-KR" altLang="en-US" sz="1200" dirty="0"/>
              <a:t>그 목적은 다름 아닌</a:t>
            </a:r>
            <a:r>
              <a:rPr lang="en-US" altLang="ko-KR" sz="1200" dirty="0"/>
              <a:t>, </a:t>
            </a:r>
            <a:r>
              <a:rPr lang="ko-KR" altLang="en-US" sz="1200" dirty="0"/>
              <a:t>국민</a:t>
            </a:r>
            <a:r>
              <a:rPr lang="en-US" altLang="ko-KR" sz="1200" dirty="0"/>
              <a:t>(</a:t>
            </a:r>
            <a:r>
              <a:rPr lang="ko-KR" altLang="en-US" sz="1200" dirty="0"/>
              <a:t>지역주민</a:t>
            </a:r>
            <a:r>
              <a:rPr lang="en-US" altLang="ko-KR" sz="1200" dirty="0"/>
              <a:t>)</a:t>
            </a:r>
            <a:r>
              <a:rPr lang="ko-KR" altLang="en-US" sz="1200" dirty="0"/>
              <a:t>의 ‘</a:t>
            </a:r>
            <a:r>
              <a:rPr lang="ko-KR" altLang="en-US" sz="1200" dirty="0" err="1"/>
              <a:t>안심’과</a:t>
            </a:r>
            <a:r>
              <a:rPr lang="ko-KR" altLang="en-US" sz="1200" dirty="0"/>
              <a:t> 제도의 지속가능성을 확보하는 것이라는 점 인식 필요</a:t>
            </a:r>
            <a:endParaRPr lang="en-US" altLang="ko-KR" sz="1200" dirty="0"/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비공식적 인력 중 가장 대표적인 인력이</a:t>
            </a:r>
            <a:r>
              <a:rPr lang="en-US" altLang="ko-KR" sz="1200" dirty="0"/>
              <a:t>, </a:t>
            </a:r>
            <a:r>
              <a:rPr lang="ko-KR" altLang="en-US" sz="1200" dirty="0"/>
              <a:t>가족 특히</a:t>
            </a:r>
            <a:r>
              <a:rPr lang="en-US" altLang="ko-KR" sz="1200" dirty="0"/>
              <a:t>, </a:t>
            </a:r>
            <a:r>
              <a:rPr lang="ko-KR" altLang="en-US" sz="1200" dirty="0"/>
              <a:t>배우자이며</a:t>
            </a:r>
            <a:r>
              <a:rPr lang="en-US" altLang="ko-KR" sz="1200" dirty="0"/>
              <a:t>, </a:t>
            </a:r>
            <a:r>
              <a:rPr lang="ko-KR" altLang="en-US" sz="1200" dirty="0"/>
              <a:t>이러한 </a:t>
            </a:r>
            <a:r>
              <a:rPr lang="en-US" altLang="ko-KR" sz="1200" dirty="0"/>
              <a:t>1</a:t>
            </a:r>
            <a:r>
              <a:rPr lang="ko-KR" altLang="en-US" sz="1200" dirty="0"/>
              <a:t>차적 </a:t>
            </a:r>
            <a:r>
              <a:rPr lang="ko-KR" altLang="en-US" sz="1200" dirty="0" err="1"/>
              <a:t>돌봄관계를</a:t>
            </a:r>
            <a:r>
              <a:rPr lang="ko-KR" altLang="en-US" sz="1200" dirty="0"/>
              <a:t> 공적으로 지원하는 것이 </a:t>
            </a:r>
            <a:r>
              <a:rPr lang="en-US" altLang="ko-KR" sz="1200" dirty="0"/>
              <a:t>2</a:t>
            </a:r>
            <a:r>
              <a:rPr lang="ko-KR" altLang="en-US" sz="1200" dirty="0"/>
              <a:t>차적 </a:t>
            </a:r>
            <a:r>
              <a:rPr lang="ko-KR" altLang="en-US" sz="1200" dirty="0" err="1"/>
              <a:t>돌봄관계</a:t>
            </a:r>
            <a:r>
              <a:rPr lang="en-US" altLang="ko-KR" sz="1200" dirty="0"/>
              <a:t>(</a:t>
            </a:r>
            <a:r>
              <a:rPr lang="ko-KR" altLang="en-US" sz="1200" dirty="0"/>
              <a:t>각종 돌봄 정책과 제도</a:t>
            </a:r>
            <a:r>
              <a:rPr lang="en-US" altLang="ko-KR" sz="1200" dirty="0"/>
              <a:t>) </a:t>
            </a:r>
          </a:p>
          <a:p>
            <a:pPr lvl="1">
              <a:lnSpc>
                <a:spcPct val="150000"/>
              </a:lnSpc>
            </a:pPr>
            <a:r>
              <a:rPr lang="en-US" altLang="ko-KR" sz="1200" dirty="0"/>
              <a:t>2</a:t>
            </a:r>
            <a:r>
              <a:rPr lang="ko-KR" altLang="en-US" sz="1200" dirty="0"/>
              <a:t>차적 돌봄은 </a:t>
            </a:r>
            <a:r>
              <a:rPr lang="en-US" altLang="ko-KR" sz="1200" dirty="0"/>
              <a:t>1</a:t>
            </a:r>
            <a:r>
              <a:rPr lang="ko-KR" altLang="en-US" sz="1200" dirty="0"/>
              <a:t>차적 돌봄을 지원 또는 보완하는 것인가</a:t>
            </a:r>
            <a:r>
              <a:rPr lang="en-US" altLang="ko-KR" sz="1200" dirty="0"/>
              <a:t>, </a:t>
            </a:r>
            <a:r>
              <a:rPr lang="ko-KR" altLang="en-US" sz="1200" dirty="0"/>
              <a:t>대체하는 것인가라는 문제</a:t>
            </a:r>
            <a:r>
              <a:rPr lang="en-US" altLang="ko-KR" sz="1200" dirty="0"/>
              <a:t>(</a:t>
            </a:r>
            <a:r>
              <a:rPr lang="ko-KR" altLang="en-US" sz="1200" dirty="0"/>
              <a:t>예</a:t>
            </a:r>
            <a:r>
              <a:rPr lang="en-US" altLang="ko-KR" sz="1200" dirty="0"/>
              <a:t>. </a:t>
            </a:r>
            <a:r>
              <a:rPr lang="ko-KR" altLang="en-US" sz="1200" dirty="0"/>
              <a:t>가족이 할 일을 요양보호사가 해주어야 하는가</a:t>
            </a:r>
            <a:r>
              <a:rPr lang="en-US" altLang="ko-KR" sz="1200" dirty="0"/>
              <a:t>)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 </a:t>
            </a:r>
            <a:r>
              <a:rPr lang="en-US" altLang="ko-KR" sz="1200" dirty="0"/>
              <a:t>1</a:t>
            </a:r>
            <a:r>
              <a:rPr lang="ko-KR" altLang="en-US" sz="1200" dirty="0"/>
              <a:t>차적 </a:t>
            </a:r>
            <a:r>
              <a:rPr lang="ko-KR" altLang="en-US" sz="1200" dirty="0" err="1"/>
              <a:t>돌봄관계의</a:t>
            </a:r>
            <a:r>
              <a:rPr lang="ko-KR" altLang="en-US" sz="1200" dirty="0"/>
              <a:t> 붕괴는 </a:t>
            </a:r>
            <a:r>
              <a:rPr lang="en-US" altLang="ko-KR" sz="1200" dirty="0"/>
              <a:t>2</a:t>
            </a:r>
            <a:r>
              <a:rPr lang="ko-KR" altLang="en-US" sz="1200" dirty="0"/>
              <a:t>차적 돌봄</a:t>
            </a:r>
            <a:r>
              <a:rPr lang="en-US" altLang="ko-KR" sz="1200" dirty="0"/>
              <a:t>, </a:t>
            </a:r>
            <a:r>
              <a:rPr lang="ko-KR" altLang="en-US" sz="1200" dirty="0"/>
              <a:t>즉 공적 돌봄의 부담을 확대하는 효과</a:t>
            </a:r>
            <a:r>
              <a:rPr lang="en-US" altLang="ko-KR" sz="1200" dirty="0"/>
              <a:t>(</a:t>
            </a:r>
            <a:r>
              <a:rPr lang="ko-KR" altLang="en-US" sz="1200" dirty="0"/>
              <a:t>예</a:t>
            </a:r>
            <a:r>
              <a:rPr lang="en-US" altLang="ko-KR" sz="1200" dirty="0"/>
              <a:t>. </a:t>
            </a:r>
            <a:r>
              <a:rPr lang="ko-KR" altLang="en-US" sz="1200" dirty="0"/>
              <a:t>노인부부세대가 해체되는 경우</a:t>
            </a:r>
            <a:r>
              <a:rPr lang="en-US" altLang="ko-KR" sz="1200" dirty="0"/>
              <a:t>, </a:t>
            </a:r>
            <a:r>
              <a:rPr lang="ko-KR" altLang="en-US" sz="1200" dirty="0"/>
              <a:t>어느 한쪽은 입소</a:t>
            </a:r>
            <a:r>
              <a:rPr lang="en-US" altLang="ko-KR" sz="1200" dirty="0"/>
              <a:t>(</a:t>
            </a:r>
            <a:r>
              <a:rPr lang="ko-KR" altLang="en-US" sz="1200" dirty="0"/>
              <a:t>장기요양수급자</a:t>
            </a:r>
            <a:r>
              <a:rPr lang="en-US" altLang="ko-KR" sz="1200" dirty="0"/>
              <a:t>), </a:t>
            </a:r>
            <a:r>
              <a:rPr lang="ko-KR" altLang="en-US" sz="1200" dirty="0"/>
              <a:t>남은 쪽은 독거노인이 되는 구조</a:t>
            </a:r>
            <a:r>
              <a:rPr lang="en-US" altLang="ko-KR" sz="1200" dirty="0"/>
              <a:t>)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공식적 인력으로서 요양보호사에 대한 처우개선 및 지원의 목적과 방향성 정립 필요 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 </a:t>
            </a:r>
            <a:r>
              <a:rPr lang="ko-KR" altLang="en-US" sz="1200" dirty="0" err="1"/>
              <a:t>돌봄지원</a:t>
            </a:r>
            <a:r>
              <a:rPr lang="ko-KR" altLang="en-US" sz="1200" dirty="0"/>
              <a:t> 전 자기관리</a:t>
            </a:r>
            <a:r>
              <a:rPr lang="en-US" altLang="ko-KR" sz="1200" dirty="0"/>
              <a:t>(self care)</a:t>
            </a:r>
            <a:r>
              <a:rPr lang="ko-KR" altLang="en-US" sz="1200" dirty="0"/>
              <a:t>를 강화하는 예방적 개입</a:t>
            </a:r>
            <a:r>
              <a:rPr lang="en-US" altLang="ko-KR" sz="1200" dirty="0"/>
              <a:t>(0</a:t>
            </a:r>
            <a:r>
              <a:rPr lang="ko-KR" altLang="en-US" sz="1200" dirty="0"/>
              <a:t>차 예방</a:t>
            </a:r>
            <a:r>
              <a:rPr lang="en-US" altLang="ko-KR" sz="1200" dirty="0"/>
              <a:t>) </a:t>
            </a:r>
            <a:r>
              <a:rPr lang="ko-KR" altLang="en-US" sz="1200" dirty="0"/>
              <a:t>서비스 필요</a:t>
            </a:r>
          </a:p>
          <a:p>
            <a:pPr lvl="1">
              <a:lnSpc>
                <a:spcPct val="150000"/>
              </a:lnSpc>
            </a:pPr>
            <a:r>
              <a:rPr lang="ko-KR" altLang="en-US" sz="1200" dirty="0"/>
              <a:t> 비공식적 지원체계로 가족 돌봄을 지원하는 서비스 개발 시급</a:t>
            </a:r>
            <a:r>
              <a:rPr lang="en-US" altLang="ko-KR" sz="1200" dirty="0"/>
              <a:t>(</a:t>
            </a:r>
            <a:r>
              <a:rPr lang="ko-KR" altLang="en-US" sz="1200" dirty="0"/>
              <a:t>예</a:t>
            </a:r>
            <a:r>
              <a:rPr lang="en-US" altLang="ko-KR" sz="1200" dirty="0"/>
              <a:t>. </a:t>
            </a:r>
            <a:r>
              <a:rPr lang="ko-KR" altLang="en-US" sz="1200" dirty="0"/>
              <a:t>가족상담</a:t>
            </a:r>
            <a:r>
              <a:rPr lang="en-US" altLang="ko-KR" sz="1200" dirty="0"/>
              <a:t>, </a:t>
            </a:r>
            <a:r>
              <a:rPr lang="ko-KR" altLang="en-US" sz="1200" dirty="0"/>
              <a:t>검진 등</a:t>
            </a:r>
            <a:r>
              <a:rPr lang="en-US" altLang="ko-KR" sz="1200" dirty="0"/>
              <a:t>)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EA3E09C-0F0F-47DD-3F22-1D74A361B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304723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DB4AB-3280-5946-9289-D9C237645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돌봄 서비스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36300F5-5727-3524-0529-EE0D2976A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서비스의 다양화와 함께 기준과 방식 명확화 필요</a:t>
            </a:r>
            <a:endParaRPr lang="en-US" altLang="ko-KR" dirty="0"/>
          </a:p>
          <a:p>
            <a:pPr lvl="1"/>
            <a:r>
              <a:rPr lang="ko-KR" altLang="en-US" dirty="0" err="1"/>
              <a:t>노인장기요양보험제도나</a:t>
            </a:r>
            <a:r>
              <a:rPr lang="ko-KR" altLang="en-US" dirty="0"/>
              <a:t> 노인맞춤돌봄서비스는 사회보험과 조세방식에 의한 </a:t>
            </a:r>
            <a:r>
              <a:rPr lang="en-US" altLang="ko-KR" dirty="0"/>
              <a:t>'</a:t>
            </a:r>
            <a:r>
              <a:rPr lang="ko-KR" altLang="en-US" dirty="0"/>
              <a:t>장기요양보호의 사회화 </a:t>
            </a:r>
            <a:r>
              <a:rPr lang="en-US" altLang="ko-KR" dirty="0"/>
              <a:t>(socialization of long-term care)' </a:t>
            </a:r>
            <a:r>
              <a:rPr lang="ko-KR" altLang="en-US" dirty="0"/>
              <a:t>로 요약 가능 </a:t>
            </a:r>
            <a:endParaRPr lang="en-US" altLang="ko-KR" dirty="0"/>
          </a:p>
          <a:p>
            <a:pPr lvl="1"/>
            <a:r>
              <a:rPr lang="ko-KR" altLang="en-US" dirty="0"/>
              <a:t>장기요양급여 또는 </a:t>
            </a:r>
            <a:r>
              <a:rPr lang="ko-KR" altLang="en-US" dirty="0" err="1"/>
              <a:t>돌봄서비스는</a:t>
            </a:r>
            <a:r>
              <a:rPr lang="ko-KR" altLang="en-US" dirty="0"/>
              <a:t> 그 형태를 기준으로 현물급여</a:t>
            </a:r>
            <a:r>
              <a:rPr lang="en-US" altLang="ko-KR" dirty="0"/>
              <a:t>(in-kind benefit)</a:t>
            </a:r>
            <a:r>
              <a:rPr lang="ko-KR" altLang="en-US" dirty="0"/>
              <a:t>와 현금급여</a:t>
            </a:r>
            <a:r>
              <a:rPr lang="en-US" altLang="ko-KR" dirty="0"/>
              <a:t>(cash benefit), </a:t>
            </a:r>
            <a:r>
              <a:rPr lang="ko-KR" altLang="en-US" dirty="0"/>
              <a:t>급여가 제공되는 장소를 기준으로 시설급여</a:t>
            </a:r>
            <a:r>
              <a:rPr lang="en-US" altLang="ko-KR" dirty="0"/>
              <a:t>(institutional care benefit)</a:t>
            </a:r>
            <a:r>
              <a:rPr lang="ko-KR" altLang="en-US" dirty="0"/>
              <a:t>와 재가급여 </a:t>
            </a:r>
            <a:r>
              <a:rPr lang="en-US" altLang="ko-KR" dirty="0"/>
              <a:t>(home care benefit)</a:t>
            </a:r>
            <a:r>
              <a:rPr lang="ko-KR" altLang="en-US" dirty="0"/>
              <a:t>로 구분 </a:t>
            </a:r>
            <a:endParaRPr lang="en-US" altLang="ko-KR" dirty="0"/>
          </a:p>
          <a:p>
            <a:pPr lvl="1"/>
            <a:r>
              <a:rPr lang="ko-KR" altLang="en-US" dirty="0"/>
              <a:t>보험급여 또는 서비스라는 명칭으로</a:t>
            </a:r>
            <a:r>
              <a:rPr lang="en-US" altLang="ko-KR" dirty="0"/>
              <a:t>, </a:t>
            </a:r>
            <a:r>
              <a:rPr lang="ko-KR" altLang="en-US" dirty="0"/>
              <a:t>우리 제도는 주로 </a:t>
            </a:r>
            <a:r>
              <a:rPr lang="ko-KR" altLang="en-US" dirty="0" err="1"/>
              <a:t>파지티브</a:t>
            </a:r>
            <a:r>
              <a:rPr lang="ko-KR" altLang="en-US" dirty="0"/>
              <a:t> 방식으로 서비스 규정 </a:t>
            </a:r>
          </a:p>
          <a:p>
            <a:pPr lvl="1"/>
            <a:r>
              <a:rPr lang="ko-KR" altLang="en-US" dirty="0"/>
              <a:t>매년 기존 또는 신규 급여</a:t>
            </a:r>
            <a:r>
              <a:rPr lang="en-US" altLang="ko-KR" dirty="0"/>
              <a:t>, </a:t>
            </a:r>
            <a:r>
              <a:rPr lang="ko-KR" altLang="en-US" dirty="0"/>
              <a:t>서비스의 확대라는 이슈가 나올 수밖에 없는 구조 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돌봄 시설과 재가의 역할과 관계에 대한 명확한 인식에서 출발</a:t>
            </a:r>
            <a:r>
              <a:rPr lang="en-US" altLang="ko-KR" dirty="0"/>
              <a:t>, </a:t>
            </a:r>
            <a:r>
              <a:rPr lang="ko-KR" altLang="en-US" dirty="0"/>
              <a:t>제도 및 정책 설계 중요 </a:t>
            </a:r>
          </a:p>
          <a:p>
            <a:pPr lvl="1"/>
            <a:r>
              <a:rPr lang="ko-KR" altLang="en-US" dirty="0"/>
              <a:t>현재</a:t>
            </a:r>
            <a:r>
              <a:rPr lang="en-US" altLang="ko-KR" dirty="0"/>
              <a:t>, </a:t>
            </a:r>
            <a:r>
              <a:rPr lang="ko-KR" altLang="en-US" dirty="0"/>
              <a:t>시설은 사망할 때까지 머무는 곳이라는 인식</a:t>
            </a:r>
            <a:r>
              <a:rPr lang="en-US" altLang="ko-KR" dirty="0"/>
              <a:t>(</a:t>
            </a:r>
            <a:r>
              <a:rPr lang="ko-KR" altLang="en-US" dirty="0"/>
              <a:t>몇 년 내 사망</a:t>
            </a:r>
            <a:r>
              <a:rPr lang="en-US" altLang="ko-KR" dirty="0"/>
              <a:t>), </a:t>
            </a:r>
            <a:r>
              <a:rPr lang="ko-KR" altLang="en-US" dirty="0"/>
              <a:t>재가는 가사 중심의 방문요양이 대부분을 차지 </a:t>
            </a:r>
          </a:p>
          <a:p>
            <a:pPr lvl="1"/>
            <a:r>
              <a:rPr lang="ko-KR" altLang="en-US" dirty="0"/>
              <a:t>재가급여 우선의 원칙을 유지하되</a:t>
            </a:r>
            <a:r>
              <a:rPr lang="en-US" altLang="ko-KR" dirty="0"/>
              <a:t>, </a:t>
            </a:r>
            <a:r>
              <a:rPr lang="ko-KR" altLang="en-US" dirty="0"/>
              <a:t>재가와 시설의 연속적인 흐름이 가능하도록 하는 것이 핵심</a:t>
            </a:r>
          </a:p>
          <a:p>
            <a:pPr lvl="1"/>
            <a:r>
              <a:rPr lang="ko-KR" altLang="en-US" dirty="0"/>
              <a:t>선험국의 </a:t>
            </a:r>
            <a:r>
              <a:rPr lang="ko-KR" altLang="en-US" dirty="0" err="1"/>
              <a:t>돌봄정책과</a:t>
            </a:r>
            <a:r>
              <a:rPr lang="ko-KR" altLang="en-US" dirty="0"/>
              <a:t> 실천 원리로서 </a:t>
            </a:r>
            <a:r>
              <a:rPr lang="en-US" altLang="ko-KR" dirty="0"/>
              <a:t>AIP(Aging In Place)</a:t>
            </a:r>
            <a:r>
              <a:rPr lang="ko-KR" altLang="en-US" dirty="0"/>
              <a:t>의 개념에 대한 올바른 이해 필요</a:t>
            </a:r>
            <a:r>
              <a:rPr lang="en-US" altLang="ko-KR" dirty="0"/>
              <a:t>(</a:t>
            </a:r>
            <a:r>
              <a:rPr lang="ko-KR" altLang="en-US" dirty="0"/>
              <a:t>익숙한 곳에서 생을 영위하는 것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/>
              <a:t>순환체계 운영</a:t>
            </a:r>
            <a:r>
              <a:rPr lang="en-US" altLang="ko-KR" dirty="0"/>
              <a:t>(home → community → institution → community → home), </a:t>
            </a:r>
            <a:r>
              <a:rPr lang="ko-KR" altLang="en-US" dirty="0"/>
              <a:t>단순히 지역복귀</a:t>
            </a:r>
            <a:r>
              <a:rPr lang="en-US" altLang="ko-KR" dirty="0"/>
              <a:t>(come back) </a:t>
            </a:r>
            <a:r>
              <a:rPr lang="ko-KR" altLang="en-US" dirty="0"/>
              <a:t>개념 아님  </a:t>
            </a:r>
          </a:p>
          <a:p>
            <a:pPr lvl="1"/>
            <a:r>
              <a:rPr lang="ko-KR" altLang="en-US" dirty="0"/>
              <a:t>시설을 </a:t>
            </a:r>
            <a:r>
              <a:rPr lang="ko-KR" altLang="en-US" dirty="0" err="1"/>
              <a:t>가정답게</a:t>
            </a:r>
            <a:r>
              <a:rPr lang="en-US" altLang="ko-KR" dirty="0"/>
              <a:t>(home-like) </a:t>
            </a:r>
            <a:r>
              <a:rPr lang="ko-KR" altLang="en-US" dirty="0"/>
              <a:t>개선 필요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본인 물건</a:t>
            </a:r>
            <a:r>
              <a:rPr lang="en-US" altLang="ko-KR" dirty="0"/>
              <a:t>, </a:t>
            </a:r>
            <a:r>
              <a:rPr lang="ko-KR" altLang="en-US" dirty="0" err="1"/>
              <a:t>개인실</a:t>
            </a:r>
            <a:r>
              <a:rPr lang="en-US" altLang="ko-KR" dirty="0"/>
              <a:t>, </a:t>
            </a:r>
            <a:r>
              <a:rPr lang="ko-KR" altLang="en-US" dirty="0"/>
              <a:t>생활방식 등</a:t>
            </a:r>
            <a:r>
              <a:rPr lang="en-US" altLang="ko-KR" dirty="0"/>
              <a:t>), </a:t>
            </a:r>
            <a:r>
              <a:rPr lang="ko-KR" altLang="en-US" dirty="0"/>
              <a:t>하드웨어와 소프트웨어</a:t>
            </a:r>
            <a:r>
              <a:rPr lang="en-US" altLang="ko-KR" dirty="0"/>
              <a:t>(</a:t>
            </a:r>
            <a:r>
              <a:rPr lang="ko-KR" altLang="en-US" dirty="0"/>
              <a:t>베이비부머들이 가장 중요하게 생각할 부분</a:t>
            </a:r>
            <a:r>
              <a:rPr lang="en-US" altLang="ko-KR" dirty="0"/>
              <a:t>, </a:t>
            </a:r>
            <a:r>
              <a:rPr lang="ko-KR" altLang="en-US" dirty="0"/>
              <a:t>가정다운 공간과 선택권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재가에서의 거주를 지원하는 신규 서비스 도입 검토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이동</a:t>
            </a:r>
            <a:r>
              <a:rPr lang="en-US" altLang="ko-KR" dirty="0"/>
              <a:t>/</a:t>
            </a:r>
            <a:r>
              <a:rPr lang="ko-KR" altLang="en-US" dirty="0"/>
              <a:t>이동지원서비스</a:t>
            </a:r>
            <a:r>
              <a:rPr lang="en-US" altLang="ko-KR" dirty="0"/>
              <a:t>, </a:t>
            </a:r>
            <a:r>
              <a:rPr lang="ko-KR" altLang="en-US" dirty="0"/>
              <a:t>주거</a:t>
            </a:r>
            <a:r>
              <a:rPr lang="en-US" altLang="ko-KR" dirty="0"/>
              <a:t>/</a:t>
            </a:r>
            <a:r>
              <a:rPr lang="ko-KR" altLang="en-US" dirty="0" err="1"/>
              <a:t>주택개보수</a:t>
            </a:r>
            <a:r>
              <a:rPr lang="en-US" altLang="ko-KR" dirty="0"/>
              <a:t>, </a:t>
            </a:r>
            <a:r>
              <a:rPr lang="ko-KR" altLang="en-US" dirty="0"/>
              <a:t>상담지원</a:t>
            </a:r>
            <a:r>
              <a:rPr lang="en-US" altLang="ko-KR" dirty="0"/>
              <a:t>, </a:t>
            </a:r>
            <a:r>
              <a:rPr lang="ko-KR" altLang="en-US" dirty="0"/>
              <a:t>방문진료</a:t>
            </a:r>
            <a:r>
              <a:rPr lang="en-US" altLang="ko-KR" dirty="0"/>
              <a:t>, </a:t>
            </a:r>
            <a:r>
              <a:rPr lang="ko-KR" altLang="en-US" dirty="0"/>
              <a:t>방문</a:t>
            </a:r>
            <a:r>
              <a:rPr lang="en-US" altLang="ko-KR" dirty="0"/>
              <a:t>/</a:t>
            </a:r>
            <a:r>
              <a:rPr lang="ko-KR" altLang="en-US" dirty="0"/>
              <a:t>통원재활</a:t>
            </a:r>
            <a:r>
              <a:rPr lang="en-US" altLang="ko-KR" dirty="0"/>
              <a:t>, </a:t>
            </a:r>
            <a:r>
              <a:rPr lang="ko-KR" altLang="en-US" dirty="0"/>
              <a:t>영양관리</a:t>
            </a:r>
            <a:r>
              <a:rPr lang="en-US" altLang="ko-KR" dirty="0"/>
              <a:t>, </a:t>
            </a:r>
            <a:r>
              <a:rPr lang="ko-KR" altLang="en-US" dirty="0"/>
              <a:t>여가 등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/>
              <a:t>주거생활과 관련한 지원체계 마련 필요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일본</a:t>
            </a:r>
            <a:r>
              <a:rPr lang="en-US" altLang="ko-KR" dirty="0"/>
              <a:t>/</a:t>
            </a:r>
            <a:r>
              <a:rPr lang="ko-KR" altLang="en-US" dirty="0"/>
              <a:t>독일의 사례</a:t>
            </a:r>
            <a:r>
              <a:rPr lang="en-US" altLang="ko-KR" dirty="0"/>
              <a:t>, </a:t>
            </a:r>
            <a:r>
              <a:rPr lang="ko-KR" altLang="en-US" dirty="0" err="1"/>
              <a:t>베리어프리</a:t>
            </a:r>
            <a:r>
              <a:rPr lang="ko-KR" altLang="en-US" dirty="0"/>
              <a:t> 의무화와 부처간 역할 분담</a:t>
            </a:r>
            <a:r>
              <a:rPr lang="en-US" altLang="ko-KR" dirty="0"/>
              <a:t>, </a:t>
            </a:r>
            <a:r>
              <a:rPr lang="ko-KR" altLang="en-US" dirty="0"/>
              <a:t>품목별 재원 구분 부담 등</a:t>
            </a:r>
            <a:r>
              <a:rPr lang="en-US" altLang="ko-KR" dirty="0"/>
              <a:t>) 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BD2BEF3-C3F1-AE00-AFEB-8B90F0B6C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58214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F06D8A-511F-9D1C-8D30-C5AC8EA2A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돌봄서비스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EE6561-ACD3-F968-968A-6C8A9946F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재가와 시설의 </a:t>
            </a:r>
            <a:r>
              <a:rPr lang="ko-KR" altLang="en-US" dirty="0" err="1"/>
              <a:t>균형있는</a:t>
            </a:r>
            <a:r>
              <a:rPr lang="ko-KR" altLang="en-US" dirty="0"/>
              <a:t> 발전 지원 </a:t>
            </a:r>
            <a:endParaRPr lang="en-US" altLang="ko-KR" dirty="0"/>
          </a:p>
          <a:p>
            <a:pPr lvl="1"/>
            <a:r>
              <a:rPr lang="ko-KR" altLang="en-US" dirty="0"/>
              <a:t>재가나 </a:t>
            </a:r>
            <a:r>
              <a:rPr lang="ko-KR" altLang="en-US" dirty="0" err="1"/>
              <a:t>커뮤니티케어를</a:t>
            </a:r>
            <a:r>
              <a:rPr lang="ko-KR" altLang="en-US" dirty="0"/>
              <a:t> 확충함으로써 </a:t>
            </a:r>
            <a:r>
              <a:rPr lang="ko-KR" altLang="en-US" dirty="0" err="1"/>
              <a:t>시설입소를</a:t>
            </a:r>
            <a:r>
              <a:rPr lang="ko-KR" altLang="en-US" dirty="0"/>
              <a:t> 줄일 수 있다는 인식의 </a:t>
            </a:r>
            <a:r>
              <a:rPr lang="ko-KR" altLang="en-US" dirty="0" err="1"/>
              <a:t>제한점</a:t>
            </a:r>
            <a:r>
              <a:rPr lang="ko-KR" altLang="en-US" dirty="0"/>
              <a:t> 이해 필요 </a:t>
            </a:r>
          </a:p>
          <a:p>
            <a:pPr lvl="1"/>
            <a:r>
              <a:rPr lang="ko-KR" altLang="en-US" dirty="0"/>
              <a:t>현재</a:t>
            </a:r>
            <a:r>
              <a:rPr lang="en-US" altLang="ko-KR" dirty="0"/>
              <a:t>, </a:t>
            </a:r>
            <a:r>
              <a:rPr lang="ko-KR" altLang="en-US" dirty="0"/>
              <a:t>재가서비스 도입과 확대로 </a:t>
            </a:r>
            <a:r>
              <a:rPr lang="ko-KR" altLang="en-US" dirty="0" err="1"/>
              <a:t>시설입소를</a:t>
            </a:r>
            <a:r>
              <a:rPr lang="ko-KR" altLang="en-US" dirty="0"/>
              <a:t> 줄일 수 있다는 다소 낙관적인 견해와 확신이 각종 정책과 제도에 등장</a:t>
            </a:r>
          </a:p>
          <a:p>
            <a:pPr lvl="1"/>
            <a:r>
              <a:rPr lang="ko-KR" altLang="en-US" dirty="0"/>
              <a:t>재가서비스의 확충으로 시설서비스를 감소시키는 것은 불가능하고</a:t>
            </a:r>
            <a:r>
              <a:rPr lang="en-US" altLang="ko-KR" dirty="0"/>
              <a:t>, </a:t>
            </a:r>
            <a:r>
              <a:rPr lang="ko-KR" altLang="en-US" dirty="0"/>
              <a:t>재가서비스와 시설서비스 모두의 확충이 필요하다는 것은 국제적으로도 확인되고 있는 의료경제학의 상식</a:t>
            </a:r>
            <a:r>
              <a:rPr lang="en-US" altLang="ko-KR" dirty="0"/>
              <a:t>(</a:t>
            </a:r>
            <a:r>
              <a:rPr lang="ko-KR" altLang="en-US" dirty="0" err="1"/>
              <a:t>니키류</a:t>
            </a:r>
            <a:r>
              <a:rPr lang="en-US" altLang="ko-KR" dirty="0"/>
              <a:t>, 2008)</a:t>
            </a:r>
          </a:p>
          <a:p>
            <a:pPr lvl="2"/>
            <a:r>
              <a:rPr lang="en-US" altLang="ko-KR" dirty="0"/>
              <a:t>“</a:t>
            </a:r>
            <a:r>
              <a:rPr lang="ko-KR" altLang="en-US" dirty="0"/>
              <a:t>대부분의 사람들이 되도록이면 가정에서 요양을 받고 싶어 한다는 조사결과에 비추어볼 때</a:t>
            </a:r>
            <a:r>
              <a:rPr lang="en-US" altLang="ko-KR" dirty="0"/>
              <a:t>, </a:t>
            </a:r>
            <a:r>
              <a:rPr lang="ko-KR" altLang="en-US" dirty="0"/>
              <a:t>시설수용은 더 이상 장기요양서비스에 대한 수요</a:t>
            </a:r>
            <a:r>
              <a:rPr lang="en-US" altLang="ko-KR" dirty="0"/>
              <a:t>(needs)</a:t>
            </a:r>
            <a:r>
              <a:rPr lang="ko-KR" altLang="en-US" dirty="0"/>
              <a:t>를 충족시키는 유일한 대안이 될 수 </a:t>
            </a:r>
            <a:r>
              <a:rPr lang="ko-KR" altLang="en-US" dirty="0" err="1"/>
              <a:t>없다”고</a:t>
            </a:r>
            <a:r>
              <a:rPr lang="ko-KR" altLang="en-US" dirty="0"/>
              <a:t> 지적하면서도</a:t>
            </a:r>
            <a:r>
              <a:rPr lang="en-US" altLang="ko-KR" dirty="0"/>
              <a:t>, “</a:t>
            </a:r>
            <a:r>
              <a:rPr lang="ko-KR" altLang="en-US" dirty="0"/>
              <a:t>재가서비스와 </a:t>
            </a:r>
            <a:r>
              <a:rPr lang="ko-KR" altLang="en-US" dirty="0" err="1"/>
              <a:t>시설서비스간의</a:t>
            </a:r>
            <a:r>
              <a:rPr lang="ko-KR" altLang="en-US" dirty="0"/>
              <a:t> 적정 구성의 확보</a:t>
            </a:r>
            <a:r>
              <a:rPr lang="en-US" altLang="ko-KR" dirty="0"/>
              <a:t>(assuring the availability of an appropriate mix of long-term care services)</a:t>
            </a:r>
            <a:r>
              <a:rPr lang="ko-KR" altLang="en-US" dirty="0"/>
              <a:t>를 제안</a:t>
            </a:r>
            <a:r>
              <a:rPr lang="en-US" altLang="ko-KR" dirty="0"/>
              <a:t>(OECD Health Project </a:t>
            </a:r>
            <a:r>
              <a:rPr lang="ko-KR" altLang="en-US" dirty="0"/>
              <a:t>「</a:t>
            </a:r>
            <a:r>
              <a:rPr lang="en-US" altLang="ko-KR" dirty="0"/>
              <a:t>Toward High-Performing Health Systems</a:t>
            </a:r>
            <a:r>
              <a:rPr lang="ko-KR" altLang="en-US" dirty="0"/>
              <a:t>」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/>
              <a:t>환자의 기능수준과 효과와의 관계에 있어 기능적 의존정도가 적은 경우 재가서비스가</a:t>
            </a:r>
            <a:r>
              <a:rPr lang="en-US" altLang="ko-KR" dirty="0"/>
              <a:t>, </a:t>
            </a:r>
            <a:r>
              <a:rPr lang="ko-KR" altLang="en-US" dirty="0"/>
              <a:t>기능적 의존정도가 높은 경우 시설서비스가 오히려 비용이 낮거나 효과가 큰 것으로 나타났다는 연구결과</a:t>
            </a:r>
            <a:r>
              <a:rPr lang="en-US" altLang="ko-KR" dirty="0"/>
              <a:t>(</a:t>
            </a:r>
            <a:r>
              <a:rPr lang="en-US" altLang="ko-KR" dirty="0" err="1"/>
              <a:t>Muthell</a:t>
            </a:r>
            <a:r>
              <a:rPr lang="en-US" altLang="ko-KR" dirty="0"/>
              <a:t>, 1978; </a:t>
            </a:r>
            <a:r>
              <a:rPr lang="ko-KR" altLang="en-US" dirty="0"/>
              <a:t>이태화</a:t>
            </a:r>
            <a:r>
              <a:rPr lang="en-US" altLang="ko-KR" dirty="0"/>
              <a:t>, 1998; </a:t>
            </a:r>
            <a:r>
              <a:rPr lang="ko-KR" altLang="en-US" dirty="0"/>
              <a:t>김은영</a:t>
            </a:r>
            <a:r>
              <a:rPr lang="en-US" altLang="ko-KR" dirty="0"/>
              <a:t>, 2002)</a:t>
            </a:r>
          </a:p>
          <a:p>
            <a:pPr lvl="1"/>
            <a:r>
              <a:rPr lang="ko-KR" altLang="en-US" dirty="0"/>
              <a:t>특히 </a:t>
            </a:r>
            <a:r>
              <a:rPr lang="ko-KR" altLang="en-US" dirty="0" err="1"/>
              <a:t>돌봄관계에서</a:t>
            </a:r>
            <a:r>
              <a:rPr lang="ko-KR" altLang="en-US" dirty="0"/>
              <a:t> 전망해보면</a:t>
            </a:r>
            <a:r>
              <a:rPr lang="en-US" altLang="ko-KR" dirty="0"/>
              <a:t>, </a:t>
            </a:r>
            <a:r>
              <a:rPr lang="ko-KR" altLang="en-US" dirty="0"/>
              <a:t>가족해체와 독거노인의 급속한 증가에 직면한 상황에서 재가서비스가 모든 해법이 될 것인지</a:t>
            </a:r>
            <a:r>
              <a:rPr lang="en-US" altLang="ko-KR" dirty="0"/>
              <a:t>, </a:t>
            </a:r>
            <a:r>
              <a:rPr lang="ko-KR" altLang="en-US" dirty="0"/>
              <a:t>비용을 절감할 수 있을 것인지 논의 필요 </a:t>
            </a:r>
          </a:p>
          <a:p>
            <a:pPr lvl="2"/>
            <a:r>
              <a:rPr lang="ko-KR" altLang="en-US" dirty="0"/>
              <a:t>재가와 커뮤니티 케어의 확충은 비용절감이 아닌</a:t>
            </a:r>
            <a:r>
              <a:rPr lang="en-US" altLang="ko-KR" dirty="0"/>
              <a:t>, </a:t>
            </a:r>
            <a:r>
              <a:rPr lang="ko-KR" altLang="en-US" dirty="0"/>
              <a:t>제도 간 비용 전환</a:t>
            </a:r>
            <a:r>
              <a:rPr lang="en-US" altLang="ko-KR" dirty="0"/>
              <a:t>(shift)(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의료에서 복지로</a:t>
            </a:r>
            <a:r>
              <a:rPr lang="en-US" altLang="ko-KR" dirty="0"/>
              <a:t>), </a:t>
            </a:r>
            <a:r>
              <a:rPr lang="ko-KR" altLang="en-US" dirty="0"/>
              <a:t>재원의 ‘효율적 </a:t>
            </a:r>
            <a:r>
              <a:rPr lang="ko-KR" altLang="en-US" dirty="0" err="1"/>
              <a:t>사용’에</a:t>
            </a:r>
            <a:r>
              <a:rPr lang="ko-KR" altLang="en-US" dirty="0"/>
              <a:t> 방점을 두는 것이 선험국의 경험</a:t>
            </a:r>
            <a:r>
              <a:rPr lang="en-US" altLang="ko-KR" dirty="0"/>
              <a:t>(</a:t>
            </a:r>
            <a:r>
              <a:rPr lang="ko-KR" altLang="en-US" dirty="0"/>
              <a:t>비용억제인가</a:t>
            </a:r>
            <a:r>
              <a:rPr lang="en-US" altLang="ko-KR" dirty="0"/>
              <a:t>, </a:t>
            </a:r>
            <a:r>
              <a:rPr lang="ko-KR" altLang="en-US" dirty="0"/>
              <a:t>효과의 극대화인가</a:t>
            </a:r>
            <a:r>
              <a:rPr lang="en-US" altLang="ko-KR" dirty="0"/>
              <a:t>)   </a:t>
            </a:r>
          </a:p>
          <a:p>
            <a:pPr lvl="2"/>
            <a:r>
              <a:rPr lang="ko-KR" altLang="en-US" dirty="0"/>
              <a:t>국제적으로 시설과 재가를 별도로 구분하여 추계하도록 권고</a:t>
            </a:r>
            <a:r>
              <a:rPr lang="en-US" altLang="ko-KR" dirty="0"/>
              <a:t>, </a:t>
            </a: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시설공급을 정책적으로 일정 수준 억제하는 것은 대부분 국가에서 채택하고 있는 방식 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일본의 참작표준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96D42A0-5D4B-1A3C-A24F-3CCCAFB85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272791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D202F6-FCC9-E1AB-0FA9-7E5F38DA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돌봄서비스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6EE9F41-064C-CFAB-CC67-10836E4CF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돌봄분야의</a:t>
            </a:r>
            <a:r>
              <a:rPr lang="ko-KR" altLang="en-US" dirty="0"/>
              <a:t> 산업화에 관한 정책방향 재설정과 통합적 추진 필요 </a:t>
            </a:r>
          </a:p>
          <a:p>
            <a:pPr lvl="1"/>
            <a:r>
              <a:rPr lang="ko-KR" altLang="en-US" dirty="0"/>
              <a:t>돌봄</a:t>
            </a:r>
            <a:r>
              <a:rPr lang="en-US" altLang="ko-KR" dirty="0"/>
              <a:t>, </a:t>
            </a:r>
            <a:r>
              <a:rPr lang="ko-KR" altLang="en-US" dirty="0"/>
              <a:t>고령친화산업으로서 그동안 다양한 노력이 있어 왔으나</a:t>
            </a:r>
            <a:r>
              <a:rPr lang="en-US" altLang="ko-KR" dirty="0"/>
              <a:t>, </a:t>
            </a:r>
            <a:r>
              <a:rPr lang="ko-KR" altLang="en-US" dirty="0"/>
              <a:t>여전히 산업화수준에 다다르지 못한 것으로 보이며</a:t>
            </a:r>
            <a:r>
              <a:rPr lang="en-US" altLang="ko-KR" dirty="0"/>
              <a:t>, </a:t>
            </a:r>
            <a:r>
              <a:rPr lang="ko-KR" altLang="en-US" dirty="0"/>
              <a:t>특히 사회전반에서 투자보다는 비용으로 바라보는 관점</a:t>
            </a:r>
          </a:p>
          <a:p>
            <a:pPr lvl="1"/>
            <a:r>
              <a:rPr lang="ko-KR" altLang="en-US" dirty="0"/>
              <a:t>선험국의 경우</a:t>
            </a:r>
            <a:r>
              <a:rPr lang="en-US" altLang="ko-KR" dirty="0"/>
              <a:t>, </a:t>
            </a:r>
            <a:r>
              <a:rPr lang="ko-KR" altLang="en-US" dirty="0"/>
              <a:t>돌봄을 새로운 산업분야로 육성</a:t>
            </a:r>
            <a:r>
              <a:rPr lang="en-US" altLang="ko-KR" dirty="0"/>
              <a:t>, </a:t>
            </a:r>
            <a:r>
              <a:rPr lang="ko-KR" altLang="en-US" dirty="0"/>
              <a:t>다양한 기술개발과 재정지원제도를 운영하고 있으며</a:t>
            </a:r>
            <a:r>
              <a:rPr lang="en-US" altLang="ko-KR" dirty="0"/>
              <a:t>, </a:t>
            </a:r>
            <a:r>
              <a:rPr lang="ko-KR" altLang="en-US" dirty="0"/>
              <a:t>국가 주도로 돌봄 분야 기술과 규격 등에 대한 표준마련</a:t>
            </a:r>
            <a:r>
              <a:rPr lang="en-US" altLang="ko-KR" dirty="0"/>
              <a:t>, </a:t>
            </a:r>
            <a:r>
              <a:rPr lang="ko-KR" altLang="en-US" dirty="0"/>
              <a:t>국내외 신규 시장 진출을 위한 지원책 실시 </a:t>
            </a:r>
          </a:p>
          <a:p>
            <a:pPr lvl="1"/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/>
              <a:t>공적 제도와 연계한 상품 개발</a:t>
            </a:r>
            <a:r>
              <a:rPr lang="en-US" altLang="ko-KR" dirty="0"/>
              <a:t>(</a:t>
            </a:r>
            <a:r>
              <a:rPr lang="ko-KR" altLang="en-US" dirty="0"/>
              <a:t>개발자측</a:t>
            </a:r>
            <a:r>
              <a:rPr lang="en-US" altLang="ko-KR" dirty="0"/>
              <a:t>)</a:t>
            </a:r>
            <a:r>
              <a:rPr lang="ko-KR" altLang="en-US" dirty="0"/>
              <a:t>과 이를 사용하는 개인</a:t>
            </a:r>
            <a:r>
              <a:rPr lang="en-US" altLang="ko-KR" dirty="0"/>
              <a:t>/</a:t>
            </a:r>
            <a:r>
              <a:rPr lang="ko-KR" altLang="en-US" dirty="0"/>
              <a:t>기관</a:t>
            </a:r>
            <a:r>
              <a:rPr lang="en-US" altLang="ko-KR" dirty="0"/>
              <a:t>(</a:t>
            </a:r>
            <a:r>
              <a:rPr lang="ko-KR" altLang="en-US" dirty="0"/>
              <a:t>이용자측</a:t>
            </a:r>
            <a:r>
              <a:rPr lang="en-US" altLang="ko-KR" dirty="0"/>
              <a:t>)</a:t>
            </a:r>
            <a:r>
              <a:rPr lang="ko-KR" altLang="en-US" dirty="0"/>
              <a:t>에 대한 재정 지원</a:t>
            </a:r>
            <a:r>
              <a:rPr lang="en-US" altLang="ko-KR" dirty="0"/>
              <a:t>, </a:t>
            </a:r>
            <a:r>
              <a:rPr lang="ko-KR" altLang="en-US" dirty="0"/>
              <a:t>효과성 검증</a:t>
            </a:r>
            <a:r>
              <a:rPr lang="en-US" altLang="ko-KR" dirty="0"/>
              <a:t>(</a:t>
            </a:r>
            <a:r>
              <a:rPr lang="ko-KR" altLang="en-US" dirty="0"/>
              <a:t>예비급여화</a:t>
            </a:r>
            <a:r>
              <a:rPr lang="en-US" altLang="ko-KR" dirty="0"/>
              <a:t>)</a:t>
            </a:r>
            <a:r>
              <a:rPr lang="ko-KR" altLang="en-US" dirty="0"/>
              <a:t>을 통한 공적 급여화를 전략적으로 진행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일의 경우</a:t>
            </a:r>
            <a:r>
              <a:rPr lang="en-US" altLang="ko-KR" dirty="0"/>
              <a:t>, </a:t>
            </a:r>
            <a:r>
              <a:rPr lang="ko-KR" altLang="en-US" dirty="0"/>
              <a:t>개발기관에 대한 보조금 지원과 함께</a:t>
            </a:r>
            <a:r>
              <a:rPr lang="en-US" altLang="ko-KR" dirty="0"/>
              <a:t>, </a:t>
            </a:r>
            <a:r>
              <a:rPr lang="ko-KR" altLang="en-US" dirty="0"/>
              <a:t>도입 기관에 대한 지원</a:t>
            </a:r>
            <a:r>
              <a:rPr lang="en-US" altLang="ko-KR" dirty="0"/>
              <a:t>(</a:t>
            </a:r>
            <a:r>
              <a:rPr lang="ko-KR" altLang="en-US" dirty="0"/>
              <a:t>재정 지원</a:t>
            </a:r>
            <a:r>
              <a:rPr lang="en-US" altLang="ko-KR" dirty="0"/>
              <a:t>, </a:t>
            </a:r>
            <a:r>
              <a:rPr lang="ko-KR" altLang="en-US" dirty="0"/>
              <a:t>종사자 교육 등</a:t>
            </a:r>
            <a:r>
              <a:rPr lang="en-US" altLang="ko-KR" dirty="0"/>
              <a:t>)</a:t>
            </a:r>
            <a:r>
              <a:rPr lang="ko-KR" altLang="en-US" dirty="0"/>
              <a:t>을 동시에 적용</a:t>
            </a:r>
            <a:r>
              <a:rPr lang="en-US" altLang="ko-KR" dirty="0"/>
              <a:t>, </a:t>
            </a:r>
            <a:r>
              <a:rPr lang="ko-KR" altLang="en-US" dirty="0"/>
              <a:t>이용 기관도 평가과정에 참여</a:t>
            </a:r>
            <a:r>
              <a:rPr lang="en-US" altLang="ko-KR" dirty="0"/>
              <a:t>, </a:t>
            </a:r>
            <a:r>
              <a:rPr lang="ko-KR" altLang="en-US" dirty="0"/>
              <a:t>우수 품목에 대한 급여화와 연결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최근 강조되고 있는 </a:t>
            </a:r>
            <a:r>
              <a:rPr lang="ko-KR" altLang="en-US" dirty="0" err="1"/>
              <a:t>비대면</a:t>
            </a:r>
            <a:r>
              <a:rPr lang="ko-KR" altLang="en-US" dirty="0"/>
              <a:t> 돌봄에 대해서도 산업화 추세</a:t>
            </a:r>
            <a:r>
              <a:rPr lang="en-US" altLang="ko-KR" dirty="0"/>
              <a:t>, </a:t>
            </a:r>
            <a:r>
              <a:rPr lang="ko-KR" altLang="en-US" dirty="0"/>
              <a:t>이들 사업의 기본 개념</a:t>
            </a:r>
            <a:r>
              <a:rPr lang="en-US" altLang="ko-KR" dirty="0"/>
              <a:t>, </a:t>
            </a:r>
            <a:r>
              <a:rPr lang="ko-KR" altLang="en-US" dirty="0"/>
              <a:t>타 제공방법과의 관계</a:t>
            </a:r>
            <a:r>
              <a:rPr lang="en-US" altLang="ko-KR" dirty="0"/>
              <a:t>, </a:t>
            </a:r>
            <a:r>
              <a:rPr lang="ko-KR" altLang="en-US" dirty="0"/>
              <a:t>장단점에 대한 검토 필요 </a:t>
            </a:r>
          </a:p>
          <a:p>
            <a:pPr lvl="1"/>
            <a:r>
              <a:rPr lang="ko-KR" altLang="en-US" dirty="0"/>
              <a:t>개별 제도와 사업 중심의 지원대상결정방식에서 대상자 중심의 체계로 전환 </a:t>
            </a:r>
            <a:r>
              <a:rPr lang="ko-KR" altLang="en-US" dirty="0" err="1"/>
              <a:t>바람직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AI</a:t>
            </a:r>
            <a:r>
              <a:rPr lang="ko-KR" altLang="en-US" dirty="0"/>
              <a:t>스피커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돌봄의 제공방법은 기본적으로 방문</a:t>
            </a:r>
            <a:r>
              <a:rPr lang="en-US" altLang="ko-KR" dirty="0"/>
              <a:t>, </a:t>
            </a:r>
            <a:r>
              <a:rPr lang="ko-KR" altLang="en-US" dirty="0"/>
              <a:t>통원</a:t>
            </a:r>
            <a:r>
              <a:rPr lang="en-US" altLang="ko-KR" dirty="0"/>
              <a:t>, </a:t>
            </a:r>
            <a:r>
              <a:rPr lang="ko-KR" altLang="en-US" dirty="0"/>
              <a:t>입소로</a:t>
            </a:r>
            <a:r>
              <a:rPr lang="en-US" altLang="ko-KR" dirty="0"/>
              <a:t>, </a:t>
            </a:r>
            <a:r>
              <a:rPr lang="ko-KR" altLang="en-US" dirty="0"/>
              <a:t>비대면은 이들 방법을 대신하는 것이 아니라</a:t>
            </a:r>
            <a:r>
              <a:rPr lang="en-US" altLang="ko-KR" dirty="0"/>
              <a:t>, </a:t>
            </a:r>
            <a:r>
              <a:rPr lang="ko-KR" altLang="en-US" dirty="0"/>
              <a:t>보완한다는 관점에서 이해</a:t>
            </a:r>
            <a:r>
              <a:rPr lang="en-US" altLang="ko-KR" dirty="0"/>
              <a:t>, </a:t>
            </a:r>
            <a:r>
              <a:rPr lang="ko-KR" altLang="en-US" dirty="0"/>
              <a:t>접근하는 것이 중요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일본</a:t>
            </a:r>
            <a:r>
              <a:rPr lang="en-US" altLang="ko-KR" dirty="0"/>
              <a:t>, </a:t>
            </a:r>
            <a:r>
              <a:rPr lang="ko-KR" altLang="en-US" dirty="0"/>
              <a:t>독일의 순회형 서비스 사례</a:t>
            </a:r>
            <a:r>
              <a:rPr lang="en-US" altLang="ko-KR" dirty="0"/>
              <a:t>)</a:t>
            </a:r>
          </a:p>
          <a:p>
            <a:pPr lvl="1"/>
            <a:r>
              <a:rPr lang="ko-KR" altLang="en-US" dirty="0"/>
              <a:t>선험국은 이상 감지 등 위험발생에 대한 예방이나 신속 대응에서 ‘안전확인</a:t>
            </a:r>
            <a:r>
              <a:rPr lang="en-US" altLang="ko-KR" dirty="0"/>
              <a:t>, </a:t>
            </a:r>
            <a:r>
              <a:rPr lang="ko-KR" altLang="en-US" dirty="0" err="1"/>
              <a:t>안심’의</a:t>
            </a:r>
            <a:r>
              <a:rPr lang="ko-KR" altLang="en-US" dirty="0"/>
              <a:t> 개념</a:t>
            </a:r>
            <a:r>
              <a:rPr lang="en-US" altLang="ko-KR" dirty="0"/>
              <a:t>, </a:t>
            </a:r>
            <a:r>
              <a:rPr lang="ko-KR" altLang="en-US" dirty="0"/>
              <a:t>긍정적이고 적극적인 자기관리의 관점으로 패러다임 전환 추세 </a:t>
            </a:r>
          </a:p>
          <a:p>
            <a:pPr lvl="1"/>
            <a:r>
              <a:rPr lang="ko-KR" altLang="en-US" dirty="0"/>
              <a:t>현재</a:t>
            </a:r>
            <a:r>
              <a:rPr lang="en-US" altLang="ko-KR" dirty="0"/>
              <a:t>,‘</a:t>
            </a:r>
            <a:r>
              <a:rPr lang="ko-KR" altLang="en-US" dirty="0"/>
              <a:t>고령친화’ 우수기업 또는 제품의 범위를 리스트로 제시 또는 확대하는 것에 앞서</a:t>
            </a:r>
            <a:r>
              <a:rPr lang="en-US" altLang="ko-KR" dirty="0"/>
              <a:t>, </a:t>
            </a:r>
            <a:r>
              <a:rPr lang="ko-KR" altLang="en-US" dirty="0"/>
              <a:t>고령친화제품의 원칙</a:t>
            </a:r>
            <a:r>
              <a:rPr lang="en-US" altLang="ko-KR" dirty="0"/>
              <a:t>(</a:t>
            </a:r>
            <a:r>
              <a:rPr lang="ko-KR" altLang="en-US" dirty="0"/>
              <a:t>기준</a:t>
            </a:r>
            <a:r>
              <a:rPr lang="en-US" altLang="ko-KR" dirty="0"/>
              <a:t>)</a:t>
            </a:r>
            <a:r>
              <a:rPr lang="ko-KR" altLang="en-US" dirty="0"/>
              <a:t>에 대한 합의가 필요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일본의 경우 기준으로</a:t>
            </a:r>
            <a:r>
              <a:rPr lang="en-US" altLang="ko-KR" dirty="0"/>
              <a:t>, </a:t>
            </a:r>
            <a:r>
              <a:rPr lang="ko-KR" altLang="en-US" dirty="0"/>
              <a:t>개인자립</a:t>
            </a:r>
            <a:r>
              <a:rPr lang="en-US" altLang="ko-KR" dirty="0"/>
              <a:t>(</a:t>
            </a:r>
            <a:r>
              <a:rPr lang="ko-KR" altLang="en-US" dirty="0"/>
              <a:t>잔존기능</a:t>
            </a:r>
            <a:r>
              <a:rPr lang="en-US" altLang="ko-KR" dirty="0"/>
              <a:t>) </a:t>
            </a:r>
            <a:r>
              <a:rPr lang="ko-KR" altLang="en-US" dirty="0"/>
              <a:t>지원</a:t>
            </a:r>
            <a:r>
              <a:rPr lang="en-US" altLang="ko-KR" dirty="0"/>
              <a:t>, </a:t>
            </a:r>
            <a:r>
              <a:rPr lang="ko-KR" altLang="en-US" dirty="0"/>
              <a:t>환경적응</a:t>
            </a:r>
            <a:r>
              <a:rPr lang="en-US" altLang="ko-KR" dirty="0"/>
              <a:t>(</a:t>
            </a:r>
            <a:r>
              <a:rPr lang="ko-KR" altLang="en-US" dirty="0"/>
              <a:t>사회참여</a:t>
            </a:r>
            <a:r>
              <a:rPr lang="en-US" altLang="ko-KR" dirty="0"/>
              <a:t>) </a:t>
            </a:r>
            <a:r>
              <a:rPr lang="ko-KR" altLang="en-US" dirty="0"/>
              <a:t>지원</a:t>
            </a:r>
            <a:r>
              <a:rPr lang="en-US" altLang="ko-KR" dirty="0"/>
              <a:t>, </a:t>
            </a:r>
            <a:r>
              <a:rPr lang="ko-KR" altLang="en-US" dirty="0"/>
              <a:t>안전 및 안심 확보</a:t>
            </a:r>
            <a:r>
              <a:rPr lang="en-US" altLang="ko-KR" dirty="0"/>
              <a:t>, </a:t>
            </a:r>
            <a:r>
              <a:rPr lang="ko-KR" altLang="en-US" dirty="0"/>
              <a:t>노동의 효율성</a:t>
            </a:r>
            <a:r>
              <a:rPr lang="en-US" altLang="ko-KR" dirty="0"/>
              <a:t>(</a:t>
            </a:r>
            <a:r>
              <a:rPr lang="ko-KR" altLang="en-US" dirty="0"/>
              <a:t>노동강도</a:t>
            </a:r>
            <a:r>
              <a:rPr lang="en-US" altLang="ko-KR" dirty="0"/>
              <a:t>) </a:t>
            </a:r>
            <a:r>
              <a:rPr lang="ko-KR" altLang="en-US" dirty="0"/>
              <a:t>증진의 원칙에 부합할 경우 기업 및 제품 인증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D108B1B-06AF-0534-6A87-A73DFD2EF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204280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F81D8A-56DF-FA86-8767-EC442D5A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전달체계 및 재원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858B473-E8D1-2DA8-FFE4-D42017184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대상자를 중심으로 한 연속적 지원체계를 유도하는 전달체계 및 재정 운영</a:t>
            </a:r>
            <a:endParaRPr lang="en-US" altLang="ko-KR" dirty="0"/>
          </a:p>
          <a:p>
            <a:pPr lvl="1"/>
            <a:r>
              <a:rPr lang="ko-KR" altLang="en-US" dirty="0"/>
              <a:t>노인은 다양한 생활요소에서 장기요양 욕구가 발생하고 개별적이며 중장기적으로 지속되므로 개개인의 욕구에 맞춘 연속적인 지원이 필요</a:t>
            </a:r>
          </a:p>
          <a:p>
            <a:pPr lvl="1"/>
            <a:r>
              <a:rPr lang="ko-KR" altLang="en-US" dirty="0"/>
              <a:t>기본적으로 돌봄은 이용자의 요구</a:t>
            </a:r>
            <a:r>
              <a:rPr lang="en-US" altLang="ko-KR" dirty="0"/>
              <a:t>(wants)</a:t>
            </a:r>
            <a:r>
              <a:rPr lang="ko-KR" altLang="en-US" dirty="0"/>
              <a:t>와 욕구</a:t>
            </a:r>
            <a:r>
              <a:rPr lang="en-US" altLang="ko-KR" dirty="0"/>
              <a:t>(needs)</a:t>
            </a:r>
            <a:r>
              <a:rPr lang="ko-KR" altLang="en-US" dirty="0"/>
              <a:t>가 다르고</a:t>
            </a:r>
            <a:r>
              <a:rPr lang="en-US" altLang="ko-KR" dirty="0"/>
              <a:t>, </a:t>
            </a:r>
            <a:r>
              <a:rPr lang="ko-KR" altLang="en-US" dirty="0"/>
              <a:t>적절한 서비스제공이 어려워</a:t>
            </a:r>
            <a:r>
              <a:rPr lang="en-US" altLang="ko-KR" dirty="0"/>
              <a:t>, </a:t>
            </a:r>
            <a:r>
              <a:rPr lang="ko-KR" altLang="en-US" dirty="0"/>
              <a:t>자원을 분산시키거나 중복 지원하는 비용 낭비가 발생하기 쉬운 구조</a:t>
            </a:r>
          </a:p>
          <a:p>
            <a:pPr lvl="2"/>
            <a:r>
              <a:rPr lang="ko-KR" altLang="en-US" dirty="0"/>
              <a:t>각 </a:t>
            </a:r>
            <a:r>
              <a:rPr lang="ko-KR" altLang="en-US" dirty="0" err="1"/>
              <a:t>돌봄사업에서는</a:t>
            </a:r>
            <a:r>
              <a:rPr lang="ko-KR" altLang="en-US" dirty="0"/>
              <a:t> 다양한 전달체계를 구성하여 운영 중으로</a:t>
            </a:r>
            <a:r>
              <a:rPr lang="en-US" altLang="ko-KR" dirty="0"/>
              <a:t>, </a:t>
            </a:r>
            <a:r>
              <a:rPr lang="ko-KR" altLang="en-US" dirty="0"/>
              <a:t>노인장기요양보험은 </a:t>
            </a:r>
            <a:r>
              <a:rPr lang="ko-KR" altLang="en-US" dirty="0" err="1"/>
              <a:t>건보공단의</a:t>
            </a:r>
            <a:r>
              <a:rPr lang="ko-KR" altLang="en-US" dirty="0"/>
              <a:t> 운영센터</a:t>
            </a:r>
            <a:r>
              <a:rPr lang="en-US" altLang="ko-KR" dirty="0"/>
              <a:t>(</a:t>
            </a:r>
            <a:r>
              <a:rPr lang="ko-KR" altLang="en-US" dirty="0" err="1"/>
              <a:t>요양직</a:t>
            </a:r>
            <a:r>
              <a:rPr lang="ko-KR" altLang="en-US" dirty="0"/>
              <a:t> 이용지원 담당자</a:t>
            </a:r>
            <a:r>
              <a:rPr lang="en-US" altLang="ko-KR" dirty="0"/>
              <a:t>), </a:t>
            </a:r>
            <a:r>
              <a:rPr lang="ko-KR" altLang="en-US" dirty="0" err="1"/>
              <a:t>노인맞춤돌봄은</a:t>
            </a:r>
            <a:r>
              <a:rPr lang="ko-KR" altLang="en-US" dirty="0"/>
              <a:t> 각 수행기관</a:t>
            </a:r>
            <a:r>
              <a:rPr lang="en-US" altLang="ko-KR" dirty="0"/>
              <a:t>(</a:t>
            </a:r>
            <a:r>
              <a:rPr lang="ko-KR" altLang="en-US" dirty="0"/>
              <a:t>소속 전담사회복지사</a:t>
            </a:r>
            <a:r>
              <a:rPr lang="en-US" altLang="ko-KR" dirty="0"/>
              <a:t>)</a:t>
            </a:r>
            <a:r>
              <a:rPr lang="ko-KR" altLang="en-US" dirty="0"/>
              <a:t>이 수행</a:t>
            </a:r>
            <a:r>
              <a:rPr lang="en-US" altLang="ko-KR" dirty="0"/>
              <a:t>, </a:t>
            </a:r>
            <a:r>
              <a:rPr lang="ko-KR" altLang="en-US" dirty="0"/>
              <a:t>그 밖에 각 기관별로 사례관리조직 운영</a:t>
            </a:r>
            <a:r>
              <a:rPr lang="en-US" altLang="ko-KR" dirty="0"/>
              <a:t>(</a:t>
            </a:r>
            <a:r>
              <a:rPr lang="ko-KR" altLang="en-US" dirty="0"/>
              <a:t>요양병원 퇴원환자팀</a:t>
            </a:r>
            <a:r>
              <a:rPr lang="en-US" altLang="ko-KR" dirty="0"/>
              <a:t>, </a:t>
            </a:r>
            <a:r>
              <a:rPr lang="ko-KR" altLang="en-US" dirty="0"/>
              <a:t>의료급여 사례관리사</a:t>
            </a:r>
            <a:r>
              <a:rPr lang="en-US" altLang="ko-KR" dirty="0"/>
              <a:t>, </a:t>
            </a:r>
            <a:r>
              <a:rPr lang="ko-KR" altLang="en-US" dirty="0"/>
              <a:t>복지관 사례관리팀 등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/>
              <a:t>이들 사업과 기관 간의 연계 문제는 오래된 숙제로</a:t>
            </a:r>
            <a:r>
              <a:rPr lang="en-US" altLang="ko-KR" dirty="0"/>
              <a:t>, </a:t>
            </a:r>
            <a:r>
              <a:rPr lang="ko-KR" altLang="en-US" dirty="0"/>
              <a:t>최근에 이를 해소하기 위한 다양한 시도들을 각 부처나 기관별로 집중적으로 추진 </a:t>
            </a:r>
          </a:p>
          <a:p>
            <a:pPr lvl="2"/>
            <a:r>
              <a:rPr lang="ko-KR" altLang="en-US" dirty="0"/>
              <a:t>보건복지부 </a:t>
            </a:r>
            <a:r>
              <a:rPr lang="ko-KR" altLang="en-US" dirty="0" err="1"/>
              <a:t>지역사회통합돌봄</a:t>
            </a:r>
            <a:r>
              <a:rPr lang="en-US" altLang="ko-KR" dirty="0"/>
              <a:t>(</a:t>
            </a:r>
            <a:r>
              <a:rPr lang="ko-KR" altLang="en-US" dirty="0" err="1"/>
              <a:t>커뮤니티케어</a:t>
            </a:r>
            <a:r>
              <a:rPr lang="en-US" altLang="ko-KR" dirty="0"/>
              <a:t>) </a:t>
            </a:r>
            <a:r>
              <a:rPr lang="ko-KR" altLang="en-US" dirty="0"/>
              <a:t>사업</a:t>
            </a:r>
            <a:r>
              <a:rPr lang="en-US" altLang="ko-KR" dirty="0"/>
              <a:t>, </a:t>
            </a:r>
            <a:r>
              <a:rPr lang="ko-KR" altLang="en-US" dirty="0"/>
              <a:t>노인맞춤돌봄서비스 도입</a:t>
            </a:r>
            <a:r>
              <a:rPr lang="en-US" altLang="ko-KR" dirty="0"/>
              <a:t>, </a:t>
            </a:r>
            <a:r>
              <a:rPr lang="ko-KR" altLang="en-US" dirty="0" err="1"/>
              <a:t>건보공단</a:t>
            </a:r>
            <a:r>
              <a:rPr lang="ko-KR" altLang="en-US" dirty="0"/>
              <a:t> 통합재가급여 시범사업</a:t>
            </a:r>
            <a:r>
              <a:rPr lang="en-US" altLang="ko-KR" dirty="0"/>
              <a:t>, </a:t>
            </a:r>
            <a:r>
              <a:rPr lang="ko-KR" altLang="en-US" dirty="0"/>
              <a:t>행정안전부 </a:t>
            </a:r>
            <a:r>
              <a:rPr lang="ko-KR" altLang="en-US" dirty="0" err="1"/>
              <a:t>노인돌봄전달체계</a:t>
            </a:r>
            <a:r>
              <a:rPr lang="ko-KR" altLang="en-US" dirty="0"/>
              <a:t> 개편 시범사업</a:t>
            </a:r>
            <a:r>
              <a:rPr lang="en-US" altLang="ko-KR" dirty="0"/>
              <a:t>(</a:t>
            </a:r>
            <a:r>
              <a:rPr lang="ko-KR" altLang="en-US" dirty="0" err="1"/>
              <a:t>노인통합돌봄본부</a:t>
            </a:r>
            <a:r>
              <a:rPr lang="en-US" altLang="ko-KR" dirty="0"/>
              <a:t>), </a:t>
            </a:r>
            <a:r>
              <a:rPr lang="ko-KR" altLang="en-US" dirty="0"/>
              <a:t>사회서비스원 종합재가센터 등이 대표적  </a:t>
            </a:r>
          </a:p>
          <a:p>
            <a:pPr lvl="1"/>
            <a:r>
              <a:rPr lang="ko-KR" altLang="en-US" dirty="0"/>
              <a:t>이들 사업 간에 충분한 협의과정이나 상호 이해 부족</a:t>
            </a:r>
            <a:r>
              <a:rPr lang="en-US" altLang="ko-KR" dirty="0"/>
              <a:t>, </a:t>
            </a:r>
            <a:r>
              <a:rPr lang="ko-KR" altLang="en-US" dirty="0"/>
              <a:t>실제 사업 추진과정에서 연결성 확보가 어려운 상황에 직면  </a:t>
            </a:r>
          </a:p>
          <a:p>
            <a:pPr lvl="1"/>
            <a:r>
              <a:rPr lang="ko-KR" altLang="en-US" dirty="0"/>
              <a:t>각 부처에서 유사한 사업들을 개발</a:t>
            </a:r>
            <a:r>
              <a:rPr lang="en-US" altLang="ko-KR" dirty="0"/>
              <a:t>, </a:t>
            </a:r>
            <a:r>
              <a:rPr lang="ko-KR" altLang="en-US" dirty="0"/>
              <a:t>개별 지자체 단위에서 분절적으로 수행함에 따라 비효율성</a:t>
            </a:r>
            <a:r>
              <a:rPr lang="en-US" altLang="ko-KR" dirty="0"/>
              <a:t>, </a:t>
            </a:r>
            <a:r>
              <a:rPr lang="ko-KR" altLang="en-US" dirty="0"/>
              <a:t>낭비 발생 우려</a:t>
            </a:r>
            <a:r>
              <a:rPr lang="en-US" altLang="ko-KR" dirty="0"/>
              <a:t>, </a:t>
            </a:r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/>
              <a:t>사업 지속성</a:t>
            </a:r>
            <a:r>
              <a:rPr lang="en-US" altLang="ko-KR" dirty="0"/>
              <a:t>(</a:t>
            </a:r>
            <a:r>
              <a:rPr lang="ko-KR" altLang="en-US" dirty="0"/>
              <a:t>재원확보</a:t>
            </a:r>
            <a:r>
              <a:rPr lang="en-US" altLang="ko-KR" dirty="0"/>
              <a:t>)</a:t>
            </a:r>
            <a:r>
              <a:rPr lang="ko-KR" altLang="en-US" dirty="0"/>
              <a:t>에 대한 우려로 소극적 추진  </a:t>
            </a:r>
          </a:p>
          <a:p>
            <a:pPr lvl="1"/>
            <a:r>
              <a:rPr lang="ko-KR" altLang="en-US" dirty="0"/>
              <a:t>각 사업을 포괄하는 ‘한국형 돌봄 전달체계 </a:t>
            </a:r>
            <a:r>
              <a:rPr lang="ko-KR" altLang="en-US" dirty="0" err="1"/>
              <a:t>개편’에</a:t>
            </a:r>
            <a:r>
              <a:rPr lang="ko-KR" altLang="en-US" dirty="0"/>
              <a:t> 대한 본격적인 논의가 요구되는 시점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D3BB6B-4E0C-1A8F-BAF9-57145BE74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7171086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D9211D-B2D6-E7F6-5047-4657080F4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전달체계 및 재원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02FD73C-E849-ACEA-9645-C13662789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재정구조의 재편 논의 시작</a:t>
            </a:r>
            <a:endParaRPr lang="en-US" altLang="ko-KR" dirty="0"/>
          </a:p>
          <a:p>
            <a:pPr lvl="1"/>
            <a:r>
              <a:rPr lang="ko-KR" altLang="en-US" dirty="0" err="1"/>
              <a:t>돌봄재원의</a:t>
            </a:r>
            <a:r>
              <a:rPr lang="ko-KR" altLang="en-US" dirty="0"/>
              <a:t> 안정적 확보와 운영은 이상의 논의에 대한 방향성이 어느 정도 정립된 단계에서 보다 효과적으로 검토할 수 있을 것으로 판단되나</a:t>
            </a:r>
            <a:r>
              <a:rPr lang="en-US" altLang="ko-KR" dirty="0"/>
              <a:t>, </a:t>
            </a:r>
            <a:r>
              <a:rPr lang="ko-KR" altLang="en-US" dirty="0"/>
              <a:t>우선 몇 가지 논점을 제시해볼 수 있을 것으로 판단</a:t>
            </a:r>
          </a:p>
          <a:p>
            <a:pPr lvl="1"/>
            <a:r>
              <a:rPr lang="ko-KR" altLang="en-US" dirty="0"/>
              <a:t>재원의 </a:t>
            </a:r>
            <a:r>
              <a:rPr lang="ko-KR" altLang="en-US" dirty="0" err="1"/>
              <a:t>지출측에서</a:t>
            </a:r>
            <a:r>
              <a:rPr lang="ko-KR" altLang="en-US" dirty="0"/>
              <a:t> 부담으로 이용자 본인부담과 지자체 부담을 점진적으로 상향할 필요가 있음</a:t>
            </a:r>
            <a:r>
              <a:rPr lang="en-US" altLang="ko-KR" dirty="0"/>
              <a:t>. </a:t>
            </a:r>
            <a:r>
              <a:rPr lang="ko-KR" altLang="en-US" dirty="0"/>
              <a:t>특히</a:t>
            </a:r>
            <a:r>
              <a:rPr lang="en-US" altLang="ko-KR" dirty="0"/>
              <a:t>, </a:t>
            </a:r>
            <a:r>
              <a:rPr lang="ko-KR" altLang="en-US" dirty="0"/>
              <a:t>보다 양질의 추가적 서비스에 대해서는 본인부담을 높이는 방향이 소비자의 선택권 확보나 신규서비스 개발을 위해서도 </a:t>
            </a:r>
            <a:r>
              <a:rPr lang="ko-KR" altLang="en-US" dirty="0" err="1"/>
              <a:t>바람직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노인요양시설의 주거비</a:t>
            </a:r>
            <a:r>
              <a:rPr lang="en-US" altLang="ko-KR" dirty="0"/>
              <a:t>) </a:t>
            </a:r>
          </a:p>
          <a:p>
            <a:pPr lvl="1"/>
            <a:r>
              <a:rPr lang="ko-KR" altLang="en-US" dirty="0" err="1"/>
              <a:t>돌봄사업은</a:t>
            </a:r>
            <a:r>
              <a:rPr lang="ko-KR" altLang="en-US" dirty="0"/>
              <a:t> 기본적으로 지자체 주도로 지자체 단위에서 실현되는 사업으로</a:t>
            </a:r>
            <a:r>
              <a:rPr lang="en-US" altLang="ko-KR" dirty="0"/>
              <a:t>, </a:t>
            </a:r>
            <a:r>
              <a:rPr lang="ko-KR" altLang="en-US" dirty="0"/>
              <a:t>해당 지자체의 부담을 높이는 방향</a:t>
            </a:r>
            <a:r>
              <a:rPr lang="en-US" altLang="ko-KR" dirty="0"/>
              <a:t>(</a:t>
            </a:r>
            <a:r>
              <a:rPr lang="ko-KR" altLang="en-US" dirty="0"/>
              <a:t>최소한 동일한 수준으로 분담</a:t>
            </a:r>
            <a:r>
              <a:rPr lang="en-US" altLang="ko-KR" dirty="0"/>
              <a:t>)</a:t>
            </a:r>
            <a:r>
              <a:rPr lang="ko-KR" altLang="en-US" dirty="0"/>
              <a:t>이 타당 </a:t>
            </a:r>
          </a:p>
          <a:p>
            <a:pPr lvl="1"/>
            <a:r>
              <a:rPr lang="ko-KR" altLang="en-US" dirty="0"/>
              <a:t>재원의 수입 측에서는 장기적으로 실제 이용자의 부담을 높이는 방향으로 검토 필요</a:t>
            </a:r>
            <a:r>
              <a:rPr lang="en-US" altLang="ko-KR" dirty="0"/>
              <a:t>(</a:t>
            </a:r>
            <a:r>
              <a:rPr lang="ko-KR" altLang="en-US" dirty="0"/>
              <a:t>수익자</a:t>
            </a:r>
            <a:r>
              <a:rPr lang="en-US" altLang="ko-KR" dirty="0"/>
              <a:t>(</a:t>
            </a:r>
            <a:r>
              <a:rPr lang="ko-KR" altLang="en-US" dirty="0"/>
              <a:t>수혜자</a:t>
            </a:r>
            <a:r>
              <a:rPr lang="en-US" altLang="ko-KR" dirty="0"/>
              <a:t>) </a:t>
            </a:r>
            <a:r>
              <a:rPr lang="ko-KR" altLang="en-US" dirty="0"/>
              <a:t>부담의 원칙</a:t>
            </a:r>
            <a:r>
              <a:rPr lang="en-US" altLang="ko-KR" dirty="0"/>
              <a:t>), </a:t>
            </a: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정책적 부담이 큰 이슈로 충분한 사회적 합의 필요  </a:t>
            </a:r>
          </a:p>
          <a:p>
            <a:pPr lvl="1"/>
            <a:r>
              <a:rPr lang="ko-KR" altLang="en-US" dirty="0" err="1"/>
              <a:t>돌봄사업의</a:t>
            </a:r>
            <a:r>
              <a:rPr lang="ko-KR" altLang="en-US" dirty="0"/>
              <a:t> 전체 재원과 관련해서는</a:t>
            </a:r>
            <a:r>
              <a:rPr lang="en-US" altLang="ko-KR" dirty="0"/>
              <a:t>, </a:t>
            </a:r>
            <a:r>
              <a:rPr lang="ko-KR" altLang="en-US" dirty="0"/>
              <a:t>사회보험방식</a:t>
            </a:r>
            <a:r>
              <a:rPr lang="en-US" altLang="ko-KR" dirty="0"/>
              <a:t>, </a:t>
            </a:r>
            <a:r>
              <a:rPr lang="ko-KR" altLang="en-US" dirty="0"/>
              <a:t>조세방식 등으로 구분되어 운영되고 있는 재원을 기능적으로 상호 연결하여 관리 또는 물리적으로 하나의 재원으로 통합 관리하는 방식 등 논의 시작 기대</a:t>
            </a:r>
            <a:r>
              <a:rPr lang="en-US" altLang="ko-KR" dirty="0"/>
              <a:t>. </a:t>
            </a:r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/>
              <a:t>지역단위의 자율성과 책임성을 강화하는 방향을 검토</a:t>
            </a:r>
            <a:r>
              <a:rPr lang="en-US" altLang="ko-KR" dirty="0"/>
              <a:t>. </a:t>
            </a: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분절된 제도 관리 체계나 제공자 조직을 우선 조정하는 것이 필요  </a:t>
            </a:r>
          </a:p>
          <a:p>
            <a:pPr lvl="1"/>
            <a:r>
              <a:rPr lang="ko-KR" altLang="en-US" dirty="0"/>
              <a:t>마지막으로</a:t>
            </a:r>
            <a:r>
              <a:rPr lang="en-US" altLang="ko-KR" dirty="0"/>
              <a:t>, </a:t>
            </a:r>
            <a:r>
              <a:rPr lang="ko-KR" altLang="en-US" dirty="0"/>
              <a:t>돌봄의 모든 재원을 공적으로 조달하는 것은 한계가 있는 것이 분명하며</a:t>
            </a:r>
            <a:r>
              <a:rPr lang="en-US" altLang="ko-KR" dirty="0"/>
              <a:t>, </a:t>
            </a:r>
            <a:r>
              <a:rPr lang="ko-KR" altLang="en-US" dirty="0"/>
              <a:t>돌봄은 </a:t>
            </a:r>
            <a:r>
              <a:rPr lang="ko-KR" altLang="en-US" dirty="0" err="1"/>
              <a:t>산업으로서의</a:t>
            </a:r>
            <a:r>
              <a:rPr lang="ko-KR" altLang="en-US" dirty="0"/>
              <a:t> 성격이 강한 만큼</a:t>
            </a:r>
            <a:r>
              <a:rPr lang="en-US" altLang="ko-KR" dirty="0"/>
              <a:t>, </a:t>
            </a:r>
            <a:r>
              <a:rPr lang="ko-KR" altLang="en-US" dirty="0"/>
              <a:t>공공과 민간의 조화로운 참여를 통해 역할을 분담하고 시장을 확대해 나가는 방향이 </a:t>
            </a:r>
            <a:r>
              <a:rPr lang="ko-KR" altLang="en-US" dirty="0" err="1"/>
              <a:t>바람직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B9E3D66-6715-AF75-6511-B187A835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025630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A61D2-46F4-CFA0-3AE9-5D68C0051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1) </a:t>
            </a:r>
            <a:r>
              <a:rPr lang="ko-KR" altLang="en-US" dirty="0"/>
              <a:t>대상자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328EBFD-1EBC-57D2-2004-81BE25FA5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12" y="1340768"/>
            <a:ext cx="10825203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통합지원 대상자의 성격과 범위에 대한 기준을 명확히 할 필요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통합지원 대상자 측면에서 법에 명시하고 있는 노인</a:t>
            </a:r>
            <a:r>
              <a:rPr lang="en-US" altLang="ko-KR" dirty="0"/>
              <a:t>, </a:t>
            </a:r>
            <a:r>
              <a:rPr lang="ko-KR" altLang="en-US" dirty="0"/>
              <a:t>장애인 등의 범주가 적합한지에 대한 논쟁이 큼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기본적인 대상자 유형으로 </a:t>
            </a:r>
            <a:r>
              <a:rPr lang="ko-KR" altLang="en-US" b="1" u="sng" dirty="0">
                <a:solidFill>
                  <a:srgbClr val="8E296C"/>
                </a:solidFill>
              </a:rPr>
              <a:t>각 지자체의 정책과 지역 여건을 반영할 수 있도록 인정해주는 것이 </a:t>
            </a:r>
            <a:r>
              <a:rPr lang="ko-KR" altLang="en-US" b="1" u="sng" dirty="0" err="1">
                <a:solidFill>
                  <a:srgbClr val="8E296C"/>
                </a:solidFill>
              </a:rPr>
              <a:t>바람직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u="sng" dirty="0"/>
              <a:t>현재의 노인</a:t>
            </a:r>
            <a:r>
              <a:rPr lang="en-US" altLang="ko-KR" u="sng" dirty="0"/>
              <a:t>,</a:t>
            </a:r>
            <a:r>
              <a:rPr lang="ko-KR" altLang="en-US" u="sng" dirty="0"/>
              <a:t>장애인 등의 규정은 초기 사업단계에서 설정한 것으로</a:t>
            </a:r>
            <a:r>
              <a:rPr lang="en-US" altLang="ko-KR" u="sng" dirty="0"/>
              <a:t>, </a:t>
            </a:r>
            <a:r>
              <a:rPr lang="ko-KR" altLang="en-US" u="sng" dirty="0"/>
              <a:t>시행령 및 시행규칙을 통해 단계적으로 확대해 나갈 필요</a:t>
            </a:r>
            <a:endParaRPr lang="en-US" altLang="ko-KR" u="sng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종합판정</a:t>
            </a:r>
            <a:r>
              <a:rPr lang="en-US" altLang="ko-KR" dirty="0"/>
              <a:t>(</a:t>
            </a:r>
            <a:r>
              <a:rPr lang="ko-KR" altLang="en-US" dirty="0"/>
              <a:t>법</a:t>
            </a:r>
            <a:r>
              <a:rPr lang="en-US" altLang="ko-KR" dirty="0"/>
              <a:t>) </a:t>
            </a:r>
            <a:r>
              <a:rPr lang="ko-KR" altLang="en-US" dirty="0"/>
              <a:t>또는 통합판정</a:t>
            </a:r>
            <a:r>
              <a:rPr lang="en-US" altLang="ko-KR" dirty="0"/>
              <a:t>(</a:t>
            </a:r>
            <a:r>
              <a:rPr lang="ko-KR" altLang="en-US" dirty="0"/>
              <a:t>시범사업</a:t>
            </a:r>
            <a:r>
              <a:rPr lang="en-US" altLang="ko-KR" dirty="0"/>
              <a:t>)</a:t>
            </a:r>
            <a:r>
              <a:rPr lang="ko-KR" altLang="en-US" dirty="0"/>
              <a:t>의 실효성 확보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대상자의 수급권을 침해하지 않으면서도 필요한 자원을 연계할 수 있도록 지역간 인프라 격차를 줄일 방안이 요구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‘전문기관의 지정’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25</a:t>
            </a:r>
            <a:r>
              <a:rPr lang="ko-KR" altLang="en-US" dirty="0"/>
              <a:t>조</a:t>
            </a:r>
            <a:r>
              <a:rPr lang="en-US" altLang="ko-KR" dirty="0"/>
              <a:t>)</a:t>
            </a:r>
            <a:r>
              <a:rPr lang="ko-KR" altLang="en-US" dirty="0"/>
              <a:t>에 대한 내용과 맞물려</a:t>
            </a:r>
            <a:r>
              <a:rPr lang="en-US" altLang="ko-KR" dirty="0"/>
              <a:t>, </a:t>
            </a:r>
            <a:r>
              <a:rPr lang="ko-KR" altLang="en-US" dirty="0"/>
              <a:t>자칫 지자체가 </a:t>
            </a:r>
            <a:r>
              <a:rPr lang="ko-KR" altLang="en-US" dirty="0" err="1"/>
              <a:t>돌봄통합지원의</a:t>
            </a:r>
            <a:r>
              <a:rPr lang="ko-KR" altLang="en-US" dirty="0"/>
              <a:t> 중심이 되어야 한다는 당초 취지와 달리</a:t>
            </a:r>
            <a:r>
              <a:rPr lang="en-US" altLang="ko-KR" dirty="0"/>
              <a:t>, </a:t>
            </a:r>
            <a:r>
              <a:rPr lang="ko-KR" altLang="en-US" dirty="0"/>
              <a:t>대상자의 발굴과 선정</a:t>
            </a:r>
            <a:r>
              <a:rPr lang="en-US" altLang="ko-KR" dirty="0"/>
              <a:t>, </a:t>
            </a:r>
            <a:r>
              <a:rPr lang="ko-KR" altLang="en-US" dirty="0"/>
              <a:t>욕구사정과 계획 수립 등에 있어</a:t>
            </a:r>
            <a:r>
              <a:rPr lang="en-US" altLang="ko-KR" dirty="0"/>
              <a:t>, </a:t>
            </a:r>
            <a:r>
              <a:rPr lang="ko-KR" altLang="en-US" dirty="0"/>
              <a:t>지자체를 지원해야 할 전문기관의 역할을 강화하고 운영주체인 지자체의 권한과 책임을 축소하는 구조적 기전으로 작용할 가능성 우려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지자체가 </a:t>
            </a:r>
            <a:r>
              <a:rPr lang="ko-KR" altLang="en-US" b="1" u="sng" dirty="0" err="1">
                <a:solidFill>
                  <a:srgbClr val="8E296C"/>
                </a:solidFill>
              </a:rPr>
              <a:t>돌봄통합지원체계의</a:t>
            </a:r>
            <a:r>
              <a:rPr lang="ko-KR" altLang="en-US" b="1" u="sng" dirty="0">
                <a:solidFill>
                  <a:srgbClr val="8E296C"/>
                </a:solidFill>
              </a:rPr>
              <a:t> 운영 주체가 되어야 한다는 것이 선언적인 구호가 되어서는 안 되며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실제 대상자 발굴과 선정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계획의 수립과 서비스 제공 등 제반 과정에서 책임성 있게 관련 절차를 운영할 수 있도록 권한을 강화해 나가야 할 것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 err="1"/>
              <a:t>그밖에</a:t>
            </a:r>
            <a:r>
              <a:rPr lang="ko-KR" altLang="en-US" dirty="0"/>
              <a:t> 통합지원 대상자의 신청 및 발굴</a:t>
            </a:r>
            <a:r>
              <a:rPr lang="en-US" altLang="ko-KR" dirty="0"/>
              <a:t>, </a:t>
            </a:r>
            <a:r>
              <a:rPr lang="ko-KR" altLang="en-US" dirty="0"/>
              <a:t>직권신청에 대한 권한과 책임에 대해서도 법적 규정이 명확하여야 함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endParaRPr lang="en-US" altLang="ko-KR" dirty="0"/>
          </a:p>
          <a:p>
            <a:pPr lvl="1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8196BD8-8A9F-314D-ABC5-5FC45F2EC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76191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1020B6-9F97-6026-E803-BDCC3123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1) </a:t>
            </a:r>
            <a:r>
              <a:rPr lang="ko-KR" altLang="en-US" dirty="0"/>
              <a:t>대상자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360FA6-ABCC-F461-686E-03DC58716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통합 대상자 선정은 개인 단위와 함께 가구 단위에서도 접근 필요</a:t>
            </a:r>
            <a:endParaRPr lang="en-US" altLang="ko-KR" dirty="0"/>
          </a:p>
          <a:p>
            <a:pPr lvl="1"/>
            <a:r>
              <a:rPr lang="en-US" altLang="ko-KR" dirty="0"/>
              <a:t>1</a:t>
            </a:r>
            <a:r>
              <a:rPr lang="ko-KR" altLang="en-US" dirty="0"/>
              <a:t>차적 </a:t>
            </a:r>
            <a:r>
              <a:rPr lang="ko-KR" altLang="en-US" dirty="0" err="1"/>
              <a:t>돌봄관계가</a:t>
            </a:r>
            <a:r>
              <a:rPr lang="ko-KR" altLang="en-US" dirty="0"/>
              <a:t> 붕괴하기 이전에 이를 유지하고 지탱해주는 것이 지역사회 계속 거주의 실현이나 재정적 부담의 절감이라는 측면에서 더욱 </a:t>
            </a:r>
            <a:r>
              <a:rPr lang="ko-KR" altLang="en-US" dirty="0" err="1"/>
              <a:t>바람직</a:t>
            </a:r>
            <a:endParaRPr lang="en-US" altLang="ko-KR" dirty="0"/>
          </a:p>
          <a:p>
            <a:pPr lvl="2"/>
            <a:r>
              <a:rPr lang="ko-KR" altLang="en-US" dirty="0"/>
              <a:t>예</a:t>
            </a:r>
            <a:r>
              <a:rPr lang="en-US" altLang="ko-KR" dirty="0"/>
              <a:t>, </a:t>
            </a:r>
            <a:r>
              <a:rPr lang="ko-KR" altLang="en-US" dirty="0"/>
              <a:t>치매상태의 노인 개인도 있으나</a:t>
            </a:r>
            <a:r>
              <a:rPr lang="en-US" altLang="ko-KR" dirty="0"/>
              <a:t>, </a:t>
            </a:r>
            <a:r>
              <a:rPr lang="ko-KR" altLang="en-US" dirty="0"/>
              <a:t>그 치매 노인을 돌보는 자녀나 배우자</a:t>
            </a:r>
            <a:r>
              <a:rPr lang="en-US" altLang="ko-KR" dirty="0"/>
              <a:t>, </a:t>
            </a:r>
            <a:r>
              <a:rPr lang="ko-KR" altLang="en-US" dirty="0"/>
              <a:t>또는 그 반대의 경우도 있음</a:t>
            </a:r>
            <a:r>
              <a:rPr lang="en-US" altLang="ko-KR" dirty="0"/>
              <a:t>	</a:t>
            </a:r>
          </a:p>
          <a:p>
            <a:pPr lvl="1"/>
            <a:r>
              <a:rPr lang="ko-KR" altLang="en-US" b="1" u="sng" dirty="0">
                <a:solidFill>
                  <a:srgbClr val="8E296C"/>
                </a:solidFill>
              </a:rPr>
              <a:t>지자체 사업에서 개인은 물론 가구단위의 접근 전략 모색 필요</a:t>
            </a:r>
            <a:r>
              <a:rPr lang="en-US" altLang="ko-KR" b="1" u="sng" dirty="0">
                <a:solidFill>
                  <a:srgbClr val="8E296C"/>
                </a:solidFill>
              </a:rPr>
              <a:t>(</a:t>
            </a:r>
            <a:r>
              <a:rPr lang="ko-KR" altLang="en-US" b="1" u="sng" dirty="0">
                <a:solidFill>
                  <a:srgbClr val="8E296C"/>
                </a:solidFill>
              </a:rPr>
              <a:t>지자체의 장점</a:t>
            </a:r>
            <a:r>
              <a:rPr lang="en-US" altLang="ko-KR" b="1" u="sng" dirty="0">
                <a:solidFill>
                  <a:srgbClr val="8E296C"/>
                </a:solidFill>
              </a:rPr>
              <a:t>)</a:t>
            </a:r>
          </a:p>
          <a:p>
            <a:pPr lvl="1"/>
            <a:endParaRPr lang="en-US" altLang="ko-KR" dirty="0"/>
          </a:p>
          <a:p>
            <a:r>
              <a:rPr lang="ko-KR" altLang="en-US" dirty="0"/>
              <a:t>대상자 선정에서 주민등록지 중심의 지역 거주기준을 완화해줄 필요</a:t>
            </a:r>
            <a:endParaRPr lang="en-US" altLang="ko-KR" dirty="0"/>
          </a:p>
          <a:p>
            <a:pPr lvl="1"/>
            <a:r>
              <a:rPr lang="ko-KR" altLang="en-US" dirty="0"/>
              <a:t>통합지원이 </a:t>
            </a:r>
            <a:r>
              <a:rPr lang="ko-KR" altLang="en-US" dirty="0" err="1"/>
              <a:t>기초지자체를</a:t>
            </a:r>
            <a:r>
              <a:rPr lang="ko-KR" altLang="en-US" dirty="0"/>
              <a:t> 중심으로 이루어지는 사업이나</a:t>
            </a:r>
            <a:r>
              <a:rPr lang="en-US" altLang="ko-KR" dirty="0"/>
              <a:t>, </a:t>
            </a:r>
            <a:r>
              <a:rPr lang="ko-KR" altLang="en-US" dirty="0"/>
              <a:t>통합지원은 전국적인 사업인 것도 분명</a:t>
            </a:r>
            <a:endParaRPr lang="en-US" altLang="ko-KR" dirty="0"/>
          </a:p>
          <a:p>
            <a:pPr lvl="2"/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돌봄을 이유로 자녀 근처로 이주하여 생활하는 소위 확대수정가구</a:t>
            </a:r>
            <a:endParaRPr lang="en-US" altLang="ko-KR" dirty="0"/>
          </a:p>
          <a:p>
            <a:pPr lvl="1"/>
            <a:r>
              <a:rPr lang="ko-KR" altLang="en-US" dirty="0"/>
              <a:t>사회안전망으로 작동하기 위해서는 주민등록지가 다르더라도 </a:t>
            </a:r>
            <a:r>
              <a:rPr lang="ko-KR" altLang="en-US" b="1" u="sng" dirty="0">
                <a:solidFill>
                  <a:srgbClr val="8E296C"/>
                </a:solidFill>
              </a:rPr>
              <a:t>각 지자체들이 법적 책임이나 재정적 이유로 미루지 않고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상호 연계하여 협력적인 활동을 수행할 수 있도록 기준을 마련해주어야</a:t>
            </a:r>
            <a:r>
              <a:rPr lang="ko-KR" altLang="en-US" dirty="0"/>
              <a:t> 함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통합지원과 함께 각 사업 단위로 설정하고 있는 대상자 선정 및 제외에 관한 지침 개편 시급 </a:t>
            </a:r>
            <a:endParaRPr lang="en-US" altLang="ko-KR" dirty="0"/>
          </a:p>
          <a:p>
            <a:pPr lvl="1"/>
            <a:r>
              <a:rPr lang="ko-KR" altLang="en-US" dirty="0"/>
              <a:t>현재</a:t>
            </a:r>
            <a:r>
              <a:rPr lang="en-US" altLang="ko-KR" dirty="0"/>
              <a:t>, </a:t>
            </a:r>
            <a:r>
              <a:rPr lang="ko-KR" altLang="en-US" dirty="0"/>
              <a:t>각 사업들의 대상자 선정 기준과 절차는 각 사업과 기관을 중심으로 설정된 것으로 타 사업 및 기관과의 역할 분담이나 연계를 고려한 것은 아님</a:t>
            </a:r>
            <a:endParaRPr lang="en-US" altLang="ko-KR" dirty="0"/>
          </a:p>
          <a:p>
            <a:pPr lvl="1"/>
            <a:r>
              <a:rPr lang="ko-KR" altLang="en-US" dirty="0"/>
              <a:t>현장은 서로 다른 기준과 절차로 인해 대상자들이 혼재되어 있는 상황으로 중복이나 누락이 발생하기 쉬운 구조로</a:t>
            </a:r>
            <a:r>
              <a:rPr lang="en-US" altLang="ko-KR" dirty="0"/>
              <a:t>, </a:t>
            </a:r>
            <a:r>
              <a:rPr lang="ko-KR" altLang="en-US" dirty="0"/>
              <a:t>안내나 지침에 대상자 중복이나 누락을 피하기 위하여 여러 가지 단서들을 병기하고 있는 상황</a:t>
            </a:r>
            <a:endParaRPr lang="en-US" altLang="ko-KR" dirty="0"/>
          </a:p>
          <a:p>
            <a:pPr lvl="2"/>
            <a:r>
              <a:rPr lang="ko-KR" altLang="en-US" dirty="0"/>
              <a:t>예</a:t>
            </a:r>
            <a:r>
              <a:rPr lang="en-US" altLang="ko-KR" dirty="0"/>
              <a:t>. </a:t>
            </a:r>
            <a:r>
              <a:rPr lang="ko-KR" altLang="en-US" dirty="0"/>
              <a:t>특정한 서비스를 받고 있는 대상자는 서비스가 다르더라도 대상자가 중복되므로 타 사업 대상에서는 제외</a:t>
            </a:r>
            <a:endParaRPr lang="en-US" altLang="ko-KR" dirty="0"/>
          </a:p>
          <a:p>
            <a:pPr lvl="1"/>
            <a:r>
              <a:rPr lang="ko-KR" altLang="en-US" dirty="0"/>
              <a:t>통합지원 대상자로 선정되더라도</a:t>
            </a:r>
            <a:r>
              <a:rPr lang="en-US" altLang="ko-KR" dirty="0"/>
              <a:t>, </a:t>
            </a:r>
            <a:r>
              <a:rPr lang="ko-KR" altLang="en-US" dirty="0"/>
              <a:t>여기에 참여하는 제공기관과 사업의 선정기준이 충돌해서는 곤란</a:t>
            </a:r>
            <a:endParaRPr lang="en-US" altLang="ko-KR" dirty="0"/>
          </a:p>
          <a:p>
            <a:pPr lvl="1"/>
            <a:r>
              <a:rPr lang="ko-KR" altLang="en-US" dirty="0"/>
              <a:t>실질적으로 작동하기 위해서는 </a:t>
            </a:r>
            <a:r>
              <a:rPr lang="ko-KR" altLang="en-US" b="1" u="sng" dirty="0">
                <a:solidFill>
                  <a:srgbClr val="8E296C"/>
                </a:solidFill>
              </a:rPr>
              <a:t>각 사업 수준 만이 아닌 연계와 협력을 고려한 대상자 선정기준으로 재정비</a:t>
            </a:r>
            <a:r>
              <a:rPr lang="ko-KR" altLang="en-US" dirty="0"/>
              <a:t>가 시급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A23F78D-0FFD-FE2A-7258-C5C73103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300496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9BE91D-0225-9CE8-B57A-87C55AA2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2) </a:t>
            </a:r>
            <a:r>
              <a:rPr lang="ko-KR" altLang="en-US" dirty="0"/>
              <a:t>서비스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1F341B-E344-60AC-1B88-C5BEA54AB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40768"/>
            <a:ext cx="11022868" cy="4988024"/>
          </a:xfrm>
        </p:spPr>
        <p:txBody>
          <a:bodyPr/>
          <a:lstStyle/>
          <a:p>
            <a:r>
              <a:rPr lang="ko-KR" altLang="en-US" dirty="0"/>
              <a:t>대상자에서 서비스로 관점의 전환이 필요한 시점</a:t>
            </a:r>
            <a:endParaRPr lang="en-US" altLang="ko-KR" dirty="0"/>
          </a:p>
          <a:p>
            <a:pPr lvl="1"/>
            <a:r>
              <a:rPr lang="ko-KR" altLang="en-US" dirty="0"/>
              <a:t>각 기관의 주요 사업과 서비스</a:t>
            </a:r>
            <a:r>
              <a:rPr lang="en-US" altLang="ko-KR" dirty="0"/>
              <a:t>, </a:t>
            </a:r>
            <a:r>
              <a:rPr lang="ko-KR" altLang="en-US" dirty="0"/>
              <a:t>핵심 역량을 명확히 설정하고 이를 공유하는 것이 우선</a:t>
            </a:r>
            <a:endParaRPr lang="en-US" altLang="ko-KR" dirty="0"/>
          </a:p>
          <a:p>
            <a:pPr lvl="2"/>
            <a:r>
              <a:rPr lang="ko-KR" altLang="en-US" u="sng" dirty="0"/>
              <a:t>지역사회에서 관련 기관과 사업들이 발전하는 과정에서 서비스의 전문화가 이루어졌으나</a:t>
            </a:r>
            <a:r>
              <a:rPr lang="en-US" altLang="ko-KR" u="sng" dirty="0"/>
              <a:t>, </a:t>
            </a:r>
            <a:r>
              <a:rPr lang="ko-KR" altLang="en-US" u="sng" dirty="0"/>
              <a:t>각 기관이 대상자들에게 보다 다양한 서비스를 제공하는 과정에서 타 기관이나 사업과 유사한 서비스들을 무분별하게 도입해 온 것도 사실</a:t>
            </a:r>
            <a:endParaRPr lang="en-US" altLang="ko-KR" u="sng" dirty="0"/>
          </a:p>
          <a:p>
            <a:pPr lvl="2"/>
            <a:r>
              <a:rPr lang="ko-KR" altLang="en-US" dirty="0"/>
              <a:t>지역사회 기관 간 연계와 통합을 통한 접근보다는 개별 기관들이 서비스의 종류를 확대해가는 전략을 선택한 것</a:t>
            </a:r>
            <a:endParaRPr lang="en-US" altLang="ko-KR" dirty="0"/>
          </a:p>
          <a:p>
            <a:pPr lvl="2"/>
            <a:r>
              <a:rPr lang="ko-KR" altLang="en-US" dirty="0"/>
              <a:t>법적 기준을 위반하거나 타 사업을 침범하지 않으면서 대상자의 복합적 욕구와 문제에 대응하기 위한 방법으로</a:t>
            </a:r>
            <a:r>
              <a:rPr lang="en-US" altLang="ko-KR" dirty="0"/>
              <a:t>, </a:t>
            </a:r>
            <a:r>
              <a:rPr lang="ko-KR" altLang="en-US" dirty="0"/>
              <a:t>개별 기관이 다수의 서비스를 포괄하여 ‘</a:t>
            </a:r>
            <a:r>
              <a:rPr lang="ko-KR" altLang="en-US" dirty="0" err="1"/>
              <a:t>자기종결적인</a:t>
            </a:r>
            <a:r>
              <a:rPr lang="ko-KR" altLang="en-US" dirty="0"/>
              <a:t> </a:t>
            </a:r>
            <a:r>
              <a:rPr lang="ko-KR" altLang="en-US" dirty="0" err="1"/>
              <a:t>기관’으로</a:t>
            </a:r>
            <a:r>
              <a:rPr lang="ko-KR" altLang="en-US" dirty="0"/>
              <a:t> 책임성을 강화한다는 측면에서는 </a:t>
            </a:r>
            <a:r>
              <a:rPr lang="ko-KR" altLang="en-US" dirty="0" err="1"/>
              <a:t>바람직</a:t>
            </a:r>
            <a:endParaRPr lang="en-US" altLang="ko-KR" dirty="0"/>
          </a:p>
          <a:p>
            <a:pPr lvl="2"/>
            <a:r>
              <a:rPr lang="ko-KR" altLang="en-US" dirty="0"/>
              <a:t>그러나 현실적으로 개별 기관 수준에서 모든 서비스를 자체적으로 보유하기 어려우며</a:t>
            </a:r>
            <a:r>
              <a:rPr lang="en-US" altLang="ko-KR" dirty="0"/>
              <a:t>, </a:t>
            </a:r>
            <a:r>
              <a:rPr lang="ko-KR" altLang="en-US" dirty="0"/>
              <a:t>갈수록 복합적이고 다양화되는 대상자의 욕구를 따라가는데 제한이 있을 수밖에 없음</a:t>
            </a:r>
            <a:endParaRPr lang="en-US" altLang="ko-KR" dirty="0"/>
          </a:p>
          <a:p>
            <a:pPr lvl="1"/>
            <a:r>
              <a:rPr lang="ko-KR" altLang="en-US" b="1" u="sng" dirty="0">
                <a:solidFill>
                  <a:srgbClr val="8E296C"/>
                </a:solidFill>
              </a:rPr>
              <a:t>지역사회를 기반으로 </a:t>
            </a:r>
            <a:r>
              <a:rPr lang="ko-KR" altLang="en-US" b="1" u="sng" dirty="0" err="1">
                <a:solidFill>
                  <a:srgbClr val="8E296C"/>
                </a:solidFill>
              </a:rPr>
              <a:t>돌봄혼합</a:t>
            </a:r>
            <a:r>
              <a:rPr lang="en-US" altLang="ko-KR" b="1" u="sng" dirty="0">
                <a:solidFill>
                  <a:srgbClr val="8E296C"/>
                </a:solidFill>
              </a:rPr>
              <a:t>(Care-mix)</a:t>
            </a:r>
            <a:r>
              <a:rPr lang="ko-KR" altLang="en-US" b="1" u="sng" dirty="0">
                <a:solidFill>
                  <a:srgbClr val="8E296C"/>
                </a:solidFill>
              </a:rPr>
              <a:t>을 통한</a:t>
            </a:r>
            <a:r>
              <a:rPr lang="en-US" altLang="ko-KR" b="1" u="sng" dirty="0">
                <a:solidFill>
                  <a:srgbClr val="8E296C"/>
                </a:solidFill>
              </a:rPr>
              <a:t> </a:t>
            </a:r>
            <a:r>
              <a:rPr lang="ko-KR" altLang="en-US" b="1" u="sng" dirty="0">
                <a:solidFill>
                  <a:srgbClr val="8E296C"/>
                </a:solidFill>
              </a:rPr>
              <a:t>대상자 중심의 서비스 전달체계</a:t>
            </a:r>
            <a:r>
              <a:rPr lang="en-US" altLang="ko-KR" b="1" u="sng" dirty="0">
                <a:solidFill>
                  <a:srgbClr val="8E296C"/>
                </a:solidFill>
              </a:rPr>
              <a:t> </a:t>
            </a:r>
            <a:r>
              <a:rPr lang="ko-KR" altLang="en-US" b="1" u="sng" dirty="0">
                <a:solidFill>
                  <a:srgbClr val="8E296C"/>
                </a:solidFill>
              </a:rPr>
              <a:t>형성</a:t>
            </a:r>
            <a:r>
              <a:rPr lang="ko-KR" altLang="en-US" u="sng" dirty="0"/>
              <a:t> 필요 </a:t>
            </a:r>
            <a:endParaRPr lang="en-US" altLang="ko-KR" u="sng" dirty="0"/>
          </a:p>
          <a:p>
            <a:pPr lvl="1"/>
            <a:endParaRPr lang="en-US" altLang="ko-KR" dirty="0"/>
          </a:p>
          <a:p>
            <a:r>
              <a:rPr lang="ko-KR" altLang="en-US" dirty="0"/>
              <a:t>보건의료복지 등 다양한 기관과 종사자간 상호 이해와 협력적 활동 경험 제고</a:t>
            </a:r>
            <a:endParaRPr lang="en-US" altLang="ko-KR" dirty="0"/>
          </a:p>
          <a:p>
            <a:pPr lvl="1"/>
            <a:r>
              <a:rPr lang="ko-KR" altLang="en-US" dirty="0"/>
              <a:t>지역사회자원을 활용하기 위해서는 기관명 만이 아니라</a:t>
            </a:r>
            <a:r>
              <a:rPr lang="en-US" altLang="ko-KR" dirty="0"/>
              <a:t>, </a:t>
            </a:r>
            <a:r>
              <a:rPr lang="ko-KR" altLang="en-US" dirty="0"/>
              <a:t>구체적인 서비스 내용을 파악할 수 있어야 하며</a:t>
            </a:r>
            <a:r>
              <a:rPr lang="en-US" altLang="ko-KR" dirty="0"/>
              <a:t>, </a:t>
            </a:r>
            <a:r>
              <a:rPr lang="ko-KR" altLang="en-US" dirty="0"/>
              <a:t>종사자 수준에서 타 기관의 성격이나 사업</a:t>
            </a:r>
            <a:r>
              <a:rPr lang="en-US" altLang="ko-KR" dirty="0"/>
              <a:t>, </a:t>
            </a:r>
            <a:r>
              <a:rPr lang="ko-KR" altLang="en-US" dirty="0"/>
              <a:t>서비스에 대한 이해도나 협력 경험을 향상시킬 필요</a:t>
            </a:r>
            <a:endParaRPr lang="en-US" altLang="ko-KR" dirty="0"/>
          </a:p>
          <a:p>
            <a:pPr lvl="1"/>
            <a:r>
              <a:rPr lang="ko-KR" altLang="en-US" b="1" u="sng" dirty="0">
                <a:solidFill>
                  <a:srgbClr val="8E296C"/>
                </a:solidFill>
              </a:rPr>
              <a:t>지역사회에서 활동하는 기관과 인력의 상호 교류와 이해도 향상을 위한 교육 등 협력 지원 활동 지원 중요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/>
            <a:endParaRPr lang="en-US" altLang="ko-KR" dirty="0"/>
          </a:p>
          <a:p>
            <a:r>
              <a:rPr lang="ko-KR" altLang="en-US" dirty="0" err="1"/>
              <a:t>돌봄통합지원법을</a:t>
            </a:r>
            <a:r>
              <a:rPr lang="ko-KR" altLang="en-US" dirty="0"/>
              <a:t> 실제 상호 연계 및 의뢰의 공식적 근거로 활용 </a:t>
            </a:r>
            <a:endParaRPr lang="en-US" altLang="ko-KR" dirty="0"/>
          </a:p>
          <a:p>
            <a:pPr lvl="1"/>
            <a:r>
              <a:rPr lang="ko-KR" altLang="en-US" dirty="0"/>
              <a:t>각 기관의 협력적 활동을 통해 다양한 형태의 서비스 혼합</a:t>
            </a:r>
            <a:r>
              <a:rPr lang="en-US" altLang="ko-KR" dirty="0"/>
              <a:t>, </a:t>
            </a:r>
            <a:r>
              <a:rPr lang="ko-KR" altLang="en-US" dirty="0"/>
              <a:t>즉 </a:t>
            </a:r>
            <a:r>
              <a:rPr lang="ko-KR" altLang="en-US" dirty="0" err="1"/>
              <a:t>케어믹스가</a:t>
            </a:r>
            <a:r>
              <a:rPr lang="ko-KR" altLang="en-US" dirty="0"/>
              <a:t> 일어날 수 있도록 지원해주어야 하며</a:t>
            </a:r>
            <a:r>
              <a:rPr lang="en-US" altLang="ko-KR" dirty="0"/>
              <a:t>, </a:t>
            </a:r>
            <a:r>
              <a:rPr lang="ko-KR" altLang="en-US" dirty="0"/>
              <a:t>이때 </a:t>
            </a:r>
            <a:r>
              <a:rPr lang="ko-KR" altLang="en-US" dirty="0" err="1"/>
              <a:t>돌봄통합지원법은</a:t>
            </a:r>
            <a:r>
              <a:rPr lang="ko-KR" altLang="en-US" dirty="0"/>
              <a:t> 각 서비스 간의 연계 및 협력을 지원하는 법적 근거로서 활용될 수 있어야 할 것</a:t>
            </a:r>
            <a:endParaRPr lang="en-US" altLang="ko-KR" dirty="0"/>
          </a:p>
          <a:p>
            <a:pPr lvl="1"/>
            <a:r>
              <a:rPr lang="ko-KR" altLang="en-US" b="1" u="sng" dirty="0">
                <a:solidFill>
                  <a:srgbClr val="8E296C"/>
                </a:solidFill>
              </a:rPr>
              <a:t>지자체 사업에서 </a:t>
            </a:r>
            <a:r>
              <a:rPr lang="ko-KR" altLang="en-US" b="1" u="sng" dirty="0" err="1">
                <a:solidFill>
                  <a:srgbClr val="8E296C"/>
                </a:solidFill>
              </a:rPr>
              <a:t>돌봄통합지원법의</a:t>
            </a:r>
            <a:r>
              <a:rPr lang="ko-KR" altLang="en-US" b="1" u="sng" dirty="0">
                <a:solidFill>
                  <a:srgbClr val="8E296C"/>
                </a:solidFill>
              </a:rPr>
              <a:t> 관련 규정을 실제 사업에서 적극적으로 활용 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16A71FC-0C04-11F1-1D18-CD266B9D8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89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6334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B1645D-9A7F-D4DA-F62E-E5026C598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노인돌봄</a:t>
            </a:r>
            <a:r>
              <a:rPr lang="ko-KR" altLang="en-US" dirty="0"/>
              <a:t> 관련 제도의 기본 구조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C23C90C-8696-5056-6C4A-65490EC9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340768"/>
            <a:ext cx="11593288" cy="4988024"/>
          </a:xfrm>
        </p:spPr>
        <p:txBody>
          <a:bodyPr/>
          <a:lstStyle/>
          <a:p>
            <a:r>
              <a:rPr lang="ko-KR" altLang="en-US" sz="1400" dirty="0"/>
              <a:t>노인장기요양보험</a:t>
            </a:r>
            <a:endParaRPr lang="en-US" altLang="ko-KR" sz="1400" dirty="0"/>
          </a:p>
          <a:p>
            <a:pPr lvl="1"/>
            <a:r>
              <a:rPr lang="en-US" altLang="ko-KR" sz="1100" dirty="0"/>
              <a:t>65</a:t>
            </a:r>
            <a:r>
              <a:rPr lang="ko-KR" altLang="en-US" sz="1100" dirty="0"/>
              <a:t>세 이상 또는 </a:t>
            </a:r>
            <a:r>
              <a:rPr lang="en-US" altLang="ko-KR" sz="1100" dirty="0"/>
              <a:t>65</a:t>
            </a:r>
            <a:r>
              <a:rPr lang="ko-KR" altLang="en-US" sz="1100" dirty="0"/>
              <a:t>세 미만으로 노인성 질병을 가진 자로 등급인정을 받은 자</a:t>
            </a:r>
            <a:endParaRPr lang="en-US" altLang="ko-KR" sz="1100" dirty="0"/>
          </a:p>
          <a:p>
            <a:pPr lvl="2"/>
            <a:r>
              <a:rPr lang="ko-KR" altLang="en-US" sz="1100" dirty="0"/>
              <a:t>기본적 일상생활활동</a:t>
            </a:r>
            <a:r>
              <a:rPr lang="en-US" altLang="ko-KR" sz="1100" dirty="0"/>
              <a:t>(ADL), </a:t>
            </a:r>
            <a:r>
              <a:rPr lang="ko-KR" altLang="en-US" sz="1100" dirty="0"/>
              <a:t>수단적 일상생활활동</a:t>
            </a:r>
            <a:r>
              <a:rPr lang="en-US" altLang="ko-KR" sz="1100" dirty="0"/>
              <a:t>(IADL), </a:t>
            </a:r>
            <a:r>
              <a:rPr lang="ko-KR" altLang="en-US" sz="1100" dirty="0"/>
              <a:t>인지기능</a:t>
            </a:r>
            <a:r>
              <a:rPr lang="en-US" altLang="ko-KR" sz="1100" dirty="0"/>
              <a:t>, </a:t>
            </a:r>
            <a:r>
              <a:rPr lang="ko-KR" altLang="en-US" sz="1100" dirty="0"/>
              <a:t>행동변화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간호처치</a:t>
            </a:r>
            <a:r>
              <a:rPr lang="en-US" altLang="ko-KR" sz="1100" dirty="0"/>
              <a:t>, </a:t>
            </a:r>
            <a:r>
              <a:rPr lang="ko-KR" altLang="en-US" sz="1100" dirty="0"/>
              <a:t>재활영역 각 항목에 대한 신청인의 기능상태와 질병 및 증상</a:t>
            </a:r>
            <a:r>
              <a:rPr lang="en-US" altLang="ko-KR" sz="1100" dirty="0"/>
              <a:t>, </a:t>
            </a:r>
            <a:r>
              <a:rPr lang="ko-KR" altLang="en-US" sz="1100" dirty="0"/>
              <a:t>환경상태</a:t>
            </a:r>
            <a:r>
              <a:rPr lang="en-US" altLang="ko-KR" sz="1100" dirty="0"/>
              <a:t>, </a:t>
            </a:r>
            <a:r>
              <a:rPr lang="ko-KR" altLang="en-US" sz="1100" dirty="0"/>
              <a:t>서비스욕구 등 </a:t>
            </a:r>
            <a:r>
              <a:rPr lang="en-US" altLang="ko-KR" sz="1100" dirty="0"/>
              <a:t>12</a:t>
            </a:r>
            <a:r>
              <a:rPr lang="ko-KR" altLang="en-US" sz="1100" dirty="0"/>
              <a:t>개 영역 </a:t>
            </a:r>
            <a:r>
              <a:rPr lang="en-US" altLang="ko-KR" sz="1100" dirty="0"/>
              <a:t>90</a:t>
            </a:r>
            <a:r>
              <a:rPr lang="ko-KR" altLang="en-US" sz="1100" dirty="0"/>
              <a:t>개 항목을 종합적으로 조사</a:t>
            </a:r>
            <a:endParaRPr lang="en-US" altLang="ko-KR" sz="1100" dirty="0"/>
          </a:p>
          <a:p>
            <a:pPr lvl="1"/>
            <a:r>
              <a:rPr lang="ko-KR" altLang="en-US" sz="1100" dirty="0"/>
              <a:t>관리운영</a:t>
            </a:r>
            <a:r>
              <a:rPr lang="en-US" altLang="ko-KR" sz="1100" dirty="0"/>
              <a:t>: </a:t>
            </a:r>
            <a:r>
              <a:rPr lang="ko-KR" altLang="en-US" sz="1100" dirty="0"/>
              <a:t>국민건강보험공단</a:t>
            </a:r>
            <a:endParaRPr lang="en-US" altLang="ko-KR" sz="1100" dirty="0"/>
          </a:p>
          <a:p>
            <a:pPr lvl="1"/>
            <a:r>
              <a:rPr lang="ko-KR" altLang="en-US" sz="1100" dirty="0"/>
              <a:t>급여 유형</a:t>
            </a:r>
            <a:r>
              <a:rPr lang="en-US" altLang="ko-KR" sz="1100" dirty="0"/>
              <a:t>: </a:t>
            </a:r>
            <a:r>
              <a:rPr lang="ko-KR" altLang="en-US" sz="1100" dirty="0"/>
              <a:t>입소기관 </a:t>
            </a:r>
            <a:r>
              <a:rPr lang="en-US" altLang="ko-KR" sz="1100" dirty="0"/>
              <a:t>2</a:t>
            </a:r>
            <a:r>
              <a:rPr lang="ko-KR" altLang="en-US" sz="1100" dirty="0"/>
              <a:t>종</a:t>
            </a:r>
            <a:r>
              <a:rPr lang="en-US" altLang="ko-KR" sz="1100" dirty="0"/>
              <a:t>(</a:t>
            </a:r>
            <a:r>
              <a:rPr lang="ko-KR" altLang="en-US" sz="1100" dirty="0"/>
              <a:t>노인요양시설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노인요양공동생활가정</a:t>
            </a:r>
            <a:r>
              <a:rPr lang="en-US" altLang="ko-KR" sz="1100" dirty="0"/>
              <a:t>), </a:t>
            </a:r>
            <a:r>
              <a:rPr lang="ko-KR" altLang="en-US" sz="1100" dirty="0"/>
              <a:t>재가기관 </a:t>
            </a:r>
            <a:r>
              <a:rPr lang="en-US" altLang="ko-KR" sz="1100" dirty="0"/>
              <a:t>5</a:t>
            </a:r>
            <a:r>
              <a:rPr lang="ko-KR" altLang="en-US" sz="1100" dirty="0"/>
              <a:t>종</a:t>
            </a:r>
            <a:r>
              <a:rPr lang="en-US" altLang="ko-KR" sz="1100" dirty="0"/>
              <a:t>(</a:t>
            </a:r>
            <a:r>
              <a:rPr lang="ko-KR" altLang="en-US" sz="1100" dirty="0"/>
              <a:t>기타포함 시 </a:t>
            </a:r>
            <a:r>
              <a:rPr lang="en-US" altLang="ko-KR" sz="1100" dirty="0"/>
              <a:t>6</a:t>
            </a:r>
            <a:r>
              <a:rPr lang="ko-KR" altLang="en-US" sz="1100" dirty="0"/>
              <a:t>종</a:t>
            </a:r>
            <a:r>
              <a:rPr lang="en-US" altLang="ko-KR" sz="1100" dirty="0"/>
              <a:t>, </a:t>
            </a:r>
            <a:r>
              <a:rPr lang="ko-KR" altLang="en-US" sz="1100" dirty="0"/>
              <a:t>방문요양</a:t>
            </a:r>
            <a:r>
              <a:rPr lang="en-US" altLang="ko-KR" sz="1100" dirty="0"/>
              <a:t>, </a:t>
            </a:r>
            <a:r>
              <a:rPr lang="ko-KR" altLang="en-US" sz="1100" dirty="0"/>
              <a:t>방문간호</a:t>
            </a:r>
            <a:r>
              <a:rPr lang="en-US" altLang="ko-KR" sz="1100" dirty="0"/>
              <a:t>, </a:t>
            </a:r>
            <a:r>
              <a:rPr lang="ko-KR" altLang="en-US" sz="1100" dirty="0"/>
              <a:t>방문목욕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주야간보호</a:t>
            </a:r>
            <a:r>
              <a:rPr lang="en-US" altLang="ko-KR" sz="1100" dirty="0"/>
              <a:t>, </a:t>
            </a:r>
            <a:r>
              <a:rPr lang="ko-KR" altLang="en-US" sz="1100" dirty="0"/>
              <a:t>단기보호</a:t>
            </a:r>
            <a:r>
              <a:rPr lang="en-US" altLang="ko-KR" sz="1100" dirty="0"/>
              <a:t>)</a:t>
            </a:r>
            <a:endParaRPr lang="en-US" altLang="ko-KR" sz="1600" dirty="0"/>
          </a:p>
          <a:p>
            <a:pPr lvl="2"/>
            <a:endParaRPr lang="en-US" altLang="ko-KR" sz="1100" dirty="0"/>
          </a:p>
          <a:p>
            <a:r>
              <a:rPr lang="ko-KR" altLang="en-US" sz="1400" dirty="0"/>
              <a:t>노인맞춤돌봄서비스</a:t>
            </a:r>
            <a:endParaRPr lang="en-US" altLang="ko-KR" sz="1400" dirty="0"/>
          </a:p>
          <a:p>
            <a:pPr lvl="1"/>
            <a:r>
              <a:rPr lang="ko-KR" altLang="en-US" sz="1100" dirty="0"/>
              <a:t>대상일상생활 영위가 어려운 취약노인에게 적절한 </a:t>
            </a:r>
            <a:r>
              <a:rPr lang="ko-KR" altLang="en-US" sz="1100" dirty="0" err="1"/>
              <a:t>돌봄서비스를</a:t>
            </a:r>
            <a:r>
              <a:rPr lang="ko-KR" altLang="en-US" sz="1100" dirty="0"/>
              <a:t> 제공하여 안정적인 노후생활 보장</a:t>
            </a:r>
            <a:r>
              <a:rPr lang="en-US" altLang="ko-KR" sz="1100" dirty="0"/>
              <a:t>, </a:t>
            </a:r>
            <a:r>
              <a:rPr lang="ko-KR" altLang="en-US" sz="1100" dirty="0"/>
              <a:t>노인의 기능</a:t>
            </a:r>
            <a:r>
              <a:rPr lang="en-US" altLang="ko-KR" sz="1100" dirty="0"/>
              <a:t>-</a:t>
            </a:r>
            <a:r>
              <a:rPr lang="ko-KR" altLang="en-US" sz="1100" dirty="0"/>
              <a:t>건강 유지 및 악화 예방</a:t>
            </a:r>
            <a:endParaRPr lang="en-US" altLang="ko-KR" sz="1100" dirty="0"/>
          </a:p>
          <a:p>
            <a:pPr lvl="1"/>
            <a:r>
              <a:rPr lang="ko-KR" altLang="en-US" sz="1100" dirty="0"/>
              <a:t>관리운영</a:t>
            </a:r>
            <a:r>
              <a:rPr lang="en-US" altLang="ko-KR" sz="1100" dirty="0"/>
              <a:t>: </a:t>
            </a:r>
            <a:r>
              <a:rPr lang="ko-KR" altLang="en-US" sz="1100" dirty="0"/>
              <a:t>지방자치단체</a:t>
            </a:r>
            <a:r>
              <a:rPr lang="en-US" altLang="ko-KR" sz="1100" dirty="0"/>
              <a:t>(</a:t>
            </a:r>
            <a:r>
              <a:rPr lang="ko-KR" altLang="en-US" sz="1100" dirty="0" err="1"/>
              <a:t>시군구</a:t>
            </a:r>
            <a:r>
              <a:rPr lang="en-US" altLang="ko-KR" sz="1100" dirty="0"/>
              <a:t>), </a:t>
            </a:r>
            <a:r>
              <a:rPr lang="ko-KR" altLang="en-US" sz="1100" dirty="0"/>
              <a:t>권역별로 수행기관 위탁</a:t>
            </a:r>
            <a:endParaRPr lang="en-US" altLang="ko-KR" sz="1100" dirty="0"/>
          </a:p>
          <a:p>
            <a:pPr lvl="1"/>
            <a:r>
              <a:rPr lang="ko-KR" altLang="en-US" sz="1100" dirty="0"/>
              <a:t>서비스 유형</a:t>
            </a:r>
            <a:r>
              <a:rPr lang="en-US" altLang="ko-KR" sz="1100" dirty="0"/>
              <a:t>: </a:t>
            </a:r>
            <a:r>
              <a:rPr lang="ko-KR" altLang="en-US" sz="1100" dirty="0"/>
              <a:t>안전지원</a:t>
            </a:r>
            <a:r>
              <a:rPr lang="en-US" altLang="ko-KR" sz="1100" dirty="0"/>
              <a:t>, </a:t>
            </a:r>
            <a:r>
              <a:rPr lang="ko-KR" altLang="en-US" sz="1100" dirty="0"/>
              <a:t>사회참여</a:t>
            </a:r>
            <a:r>
              <a:rPr lang="en-US" altLang="ko-KR" sz="1100" dirty="0"/>
              <a:t>, </a:t>
            </a:r>
            <a:r>
              <a:rPr lang="ko-KR" altLang="en-US" sz="1100" dirty="0"/>
              <a:t>생활교육</a:t>
            </a:r>
            <a:r>
              <a:rPr lang="en-US" altLang="ko-KR" sz="1100" dirty="0"/>
              <a:t>, </a:t>
            </a:r>
            <a:r>
              <a:rPr lang="ko-KR" altLang="en-US" sz="1100" dirty="0"/>
              <a:t>일상생활지원 </a:t>
            </a:r>
            <a:r>
              <a:rPr lang="en-US" altLang="ko-KR" sz="1100" dirty="0"/>
              <a:t>/ </a:t>
            </a:r>
            <a:r>
              <a:rPr lang="ko-KR" altLang="en-US" sz="1100" dirty="0"/>
              <a:t>연계서비스</a:t>
            </a:r>
            <a:r>
              <a:rPr lang="en-US" altLang="ko-KR" sz="1100" dirty="0"/>
              <a:t>, </a:t>
            </a:r>
            <a:r>
              <a:rPr lang="ko-KR" altLang="en-US" sz="1100" dirty="0"/>
              <a:t>특화서비스 </a:t>
            </a:r>
            <a:endParaRPr lang="en-US" altLang="ko-KR" sz="1100" dirty="0"/>
          </a:p>
          <a:p>
            <a:pPr lvl="1"/>
            <a:endParaRPr lang="en-US" altLang="ko-KR" sz="1100" dirty="0"/>
          </a:p>
          <a:p>
            <a:r>
              <a:rPr lang="ko-KR" altLang="en-US" sz="1400" dirty="0"/>
              <a:t>재가노인지원서비스 </a:t>
            </a:r>
            <a:endParaRPr lang="en-US" altLang="ko-KR" sz="1400" dirty="0"/>
          </a:p>
          <a:p>
            <a:pPr lvl="1"/>
            <a:r>
              <a:rPr lang="ko-KR" altLang="en-US" sz="1100" dirty="0"/>
              <a:t>경제적</a:t>
            </a:r>
            <a:r>
              <a:rPr lang="en-US" altLang="ko-KR" sz="1100" dirty="0"/>
              <a:t>, </a:t>
            </a:r>
            <a:r>
              <a:rPr lang="ko-KR" altLang="en-US" sz="1100" dirty="0"/>
              <a:t>신체적</a:t>
            </a:r>
            <a:r>
              <a:rPr lang="en-US" altLang="ko-KR" sz="1100" dirty="0"/>
              <a:t>, </a:t>
            </a:r>
            <a:r>
              <a:rPr lang="ko-KR" altLang="en-US" sz="1100" dirty="0"/>
              <a:t>정신적</a:t>
            </a:r>
            <a:r>
              <a:rPr lang="en-US" altLang="ko-KR" sz="1100" dirty="0"/>
              <a:t>, </a:t>
            </a:r>
            <a:r>
              <a:rPr lang="ko-KR" altLang="en-US" sz="1100" dirty="0"/>
              <a:t>사회적 이유로 일상생활유지가 곤란한 복지사각지대 취약 및 위기노인에게 전문사례관리를 비롯한 상담</a:t>
            </a:r>
            <a:r>
              <a:rPr lang="en-US" altLang="ko-KR" sz="1100" dirty="0"/>
              <a:t>, </a:t>
            </a:r>
            <a:r>
              <a:rPr lang="ko-KR" altLang="en-US" sz="1100" dirty="0"/>
              <a:t>자원연계</a:t>
            </a:r>
            <a:r>
              <a:rPr lang="en-US" altLang="ko-KR" sz="1100" dirty="0"/>
              <a:t>, </a:t>
            </a:r>
            <a:r>
              <a:rPr lang="ko-KR" altLang="en-US" sz="1100" dirty="0"/>
              <a:t>일상생활지원 등의 서비스를 </a:t>
            </a:r>
            <a:r>
              <a:rPr lang="ko-KR" altLang="en-US" sz="1100" dirty="0" err="1"/>
              <a:t>통합적･연속적으로</a:t>
            </a:r>
            <a:r>
              <a:rPr lang="ko-KR" altLang="en-US" sz="1100" dirty="0"/>
              <a:t> 제공하여 지역사회에서 건강하고 안정된 노후생활을 영위하도록 예방적 복지 실현과 사회안전망 구축</a:t>
            </a:r>
            <a:endParaRPr lang="en-US" altLang="ko-KR" sz="1100" dirty="0"/>
          </a:p>
          <a:p>
            <a:pPr lvl="1"/>
            <a:r>
              <a:rPr lang="ko-KR" altLang="en-US" sz="1100" dirty="0"/>
              <a:t>관리운영</a:t>
            </a:r>
            <a:r>
              <a:rPr lang="en-US" altLang="ko-KR" sz="1100" dirty="0"/>
              <a:t>: </a:t>
            </a:r>
            <a:r>
              <a:rPr lang="ko-KR" altLang="en-US" sz="1100" dirty="0"/>
              <a:t>지방자치단체</a:t>
            </a:r>
            <a:r>
              <a:rPr lang="en-US" altLang="ko-KR" sz="1100" dirty="0"/>
              <a:t>(</a:t>
            </a:r>
            <a:r>
              <a:rPr lang="ko-KR" altLang="en-US" sz="1100" dirty="0" err="1"/>
              <a:t>시군구</a:t>
            </a:r>
            <a:r>
              <a:rPr lang="en-US" altLang="ko-KR" sz="1100" dirty="0"/>
              <a:t>), </a:t>
            </a:r>
            <a:r>
              <a:rPr lang="ko-KR" altLang="en-US" sz="1100" dirty="0" err="1"/>
              <a:t>재가노인지원서비스센터</a:t>
            </a:r>
            <a:endParaRPr lang="en-US" altLang="ko-KR" sz="1100" dirty="0"/>
          </a:p>
          <a:p>
            <a:pPr lvl="1"/>
            <a:r>
              <a:rPr lang="ko-KR" altLang="en-US" sz="1100" dirty="0"/>
              <a:t>서비스유형</a:t>
            </a:r>
            <a:r>
              <a:rPr lang="en-US" altLang="ko-KR" sz="1100" dirty="0"/>
              <a:t>: </a:t>
            </a:r>
            <a:r>
              <a:rPr lang="ko-KR" altLang="en-US" sz="1100" dirty="0"/>
              <a:t>위기관리체계 구축</a:t>
            </a:r>
            <a:r>
              <a:rPr lang="en-US" altLang="ko-KR" sz="1100" dirty="0"/>
              <a:t>, </a:t>
            </a:r>
            <a:r>
              <a:rPr lang="ko-KR" altLang="en-US" sz="1100" dirty="0"/>
              <a:t>욕기기반 위기관리 서비스 제공</a:t>
            </a:r>
            <a:r>
              <a:rPr lang="en-US" altLang="ko-KR" sz="1100" dirty="0"/>
              <a:t>, </a:t>
            </a:r>
            <a:r>
              <a:rPr lang="ko-KR" altLang="en-US" sz="1100" dirty="0"/>
              <a:t>위기상황 관리 및 긴급지원</a:t>
            </a:r>
            <a:endParaRPr lang="en-US" altLang="ko-KR" sz="1100" dirty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/>
          </a:p>
          <a:p>
            <a:r>
              <a:rPr lang="ko-KR" altLang="en-US" sz="1400" dirty="0"/>
              <a:t>기타</a:t>
            </a:r>
            <a:r>
              <a:rPr lang="en-US" altLang="ko-KR" sz="1400" dirty="0"/>
              <a:t>, </a:t>
            </a:r>
            <a:r>
              <a:rPr lang="ko-KR" altLang="en-US" sz="1400" dirty="0" err="1"/>
              <a:t>돌봄관련</a:t>
            </a:r>
            <a:r>
              <a:rPr lang="ko-KR" altLang="en-US" sz="1400" dirty="0"/>
              <a:t> 서비스 </a:t>
            </a:r>
            <a:endParaRPr lang="en-US" altLang="ko-KR" sz="1400" dirty="0"/>
          </a:p>
          <a:p>
            <a:pPr lvl="1"/>
            <a:r>
              <a:rPr lang="ko-KR" altLang="en-US" sz="1100" dirty="0"/>
              <a:t>지자체에서 수행하는 사업들로 자체</a:t>
            </a:r>
            <a:r>
              <a:rPr lang="en-US" altLang="ko-KR" sz="1100" dirty="0"/>
              <a:t>, </a:t>
            </a:r>
            <a:r>
              <a:rPr lang="ko-KR" altLang="en-US" sz="1100" dirty="0"/>
              <a:t>특화서비스로 명명</a:t>
            </a:r>
            <a:r>
              <a:rPr lang="en-US" altLang="ko-KR" sz="1100" dirty="0"/>
              <a:t>, </a:t>
            </a:r>
            <a:r>
              <a:rPr lang="ko-KR" altLang="en-US" sz="1100" dirty="0"/>
              <a:t>지역에 따라 다양한 사업주체들의 참여와 지원방식</a:t>
            </a:r>
            <a:r>
              <a:rPr lang="en-US" altLang="ko-KR" sz="1100" dirty="0"/>
              <a:t>(</a:t>
            </a:r>
            <a:r>
              <a:rPr lang="ko-KR" altLang="en-US" sz="1100" dirty="0"/>
              <a:t>재원</a:t>
            </a:r>
            <a:r>
              <a:rPr lang="en-US" altLang="ko-KR" sz="1100" dirty="0"/>
              <a:t>, </a:t>
            </a:r>
            <a:r>
              <a:rPr lang="ko-KR" altLang="en-US" sz="1100" dirty="0"/>
              <a:t>기간 등</a:t>
            </a:r>
            <a:r>
              <a:rPr lang="en-US" altLang="ko-KR" sz="1100" dirty="0"/>
              <a:t>)</a:t>
            </a:r>
            <a:r>
              <a:rPr lang="ko-KR" altLang="en-US" sz="1100" dirty="0"/>
              <a:t>으로 사업 추진 </a:t>
            </a:r>
            <a:endParaRPr lang="en-US" altLang="ko-KR" sz="1100" dirty="0"/>
          </a:p>
          <a:p>
            <a:pPr lvl="1"/>
            <a:r>
              <a:rPr lang="ko-KR" altLang="en-US" sz="1100" dirty="0"/>
              <a:t>보건의료 분야의 치매관리사업</a:t>
            </a:r>
            <a:r>
              <a:rPr lang="en-US" altLang="ko-KR" sz="1100" dirty="0"/>
              <a:t>(</a:t>
            </a:r>
            <a:r>
              <a:rPr lang="ko-KR" altLang="en-US" sz="1100" dirty="0"/>
              <a:t>맞춤형 사례관리</a:t>
            </a:r>
            <a:r>
              <a:rPr lang="en-US" altLang="ko-KR" sz="1100" dirty="0"/>
              <a:t>, </a:t>
            </a:r>
            <a:r>
              <a:rPr lang="ko-KR" altLang="en-US" sz="1100" dirty="0"/>
              <a:t>치매조기검진</a:t>
            </a:r>
            <a:r>
              <a:rPr lang="en-US" altLang="ko-KR" sz="1100" dirty="0"/>
              <a:t>, </a:t>
            </a:r>
            <a:r>
              <a:rPr lang="ko-KR" altLang="en-US" sz="1100" dirty="0"/>
              <a:t>치매예방관리</a:t>
            </a:r>
            <a:r>
              <a:rPr lang="en-US" altLang="ko-KR" sz="1100" dirty="0"/>
              <a:t>, </a:t>
            </a:r>
            <a:r>
              <a:rPr lang="ko-KR" altLang="en-US" sz="1100" dirty="0"/>
              <a:t>치매환자 쉼터</a:t>
            </a:r>
            <a:r>
              <a:rPr lang="en-US" altLang="ko-KR" sz="1100" dirty="0"/>
              <a:t>, </a:t>
            </a:r>
            <a:r>
              <a:rPr lang="ko-KR" altLang="en-US" sz="1100" dirty="0"/>
              <a:t>가족 및 보호자 지원 인식개선</a:t>
            </a:r>
            <a:r>
              <a:rPr lang="en-US" altLang="ko-KR" sz="1100" dirty="0"/>
              <a:t>), </a:t>
            </a:r>
            <a:r>
              <a:rPr lang="ko-KR" altLang="en-US" sz="1100" dirty="0"/>
              <a:t>노인실명예방사업</a:t>
            </a:r>
            <a:r>
              <a:rPr lang="en-US" altLang="ko-KR" sz="1100" dirty="0"/>
              <a:t>, </a:t>
            </a:r>
            <a:r>
              <a:rPr lang="ko-KR" altLang="en-US" sz="1100" dirty="0"/>
              <a:t>노인 무릎인공관절 수술 지원</a:t>
            </a:r>
            <a:r>
              <a:rPr lang="en-US" altLang="ko-KR" sz="1100" dirty="0"/>
              <a:t>, </a:t>
            </a:r>
            <a:r>
              <a:rPr lang="ko-KR" altLang="en-US" sz="1100" dirty="0"/>
              <a:t>노인 건강진당 등 수행</a:t>
            </a:r>
          </a:p>
          <a:p>
            <a:pPr lvl="1"/>
            <a:endParaRPr lang="en-US" altLang="ko-KR" sz="1100" dirty="0"/>
          </a:p>
          <a:p>
            <a:endParaRPr lang="ko-KR" altLang="en-US" sz="14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BA6585-F75B-87B3-F7A7-7E2A1DABC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11890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FB336A-2471-B0D9-8CC6-428F06A36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3) </a:t>
            </a:r>
            <a:r>
              <a:rPr lang="ko-KR" altLang="en-US" dirty="0"/>
              <a:t>전달체계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93850F-0CA6-923B-9E2E-C8BCB7E61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07679"/>
            <a:ext cx="9426128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전달체계에 관한 세부적인 사항 결정 필요 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dirty="0" err="1">
                <a:solidFill>
                  <a:srgbClr val="002060"/>
                </a:solidFill>
              </a:rPr>
              <a:t>돌봄통합지원은</a:t>
            </a:r>
            <a:r>
              <a:rPr lang="ko-KR" altLang="en-US" b="1" dirty="0">
                <a:solidFill>
                  <a:srgbClr val="002060"/>
                </a:solidFill>
              </a:rPr>
              <a:t> 하나의 </a:t>
            </a:r>
            <a:r>
              <a:rPr lang="ko-KR" altLang="en-US" b="1" dirty="0" err="1">
                <a:solidFill>
                  <a:srgbClr val="002060"/>
                </a:solidFill>
              </a:rPr>
              <a:t>사업이라기보다는</a:t>
            </a:r>
            <a:r>
              <a:rPr lang="ko-KR" altLang="en-US" b="1" dirty="0">
                <a:solidFill>
                  <a:srgbClr val="002060"/>
                </a:solidFill>
              </a:rPr>
              <a:t> 새로운 전달체계에 가까움</a:t>
            </a:r>
            <a:endParaRPr lang="en-US" altLang="ko-KR" b="1" dirty="0">
              <a:solidFill>
                <a:srgbClr val="002060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지자체의 전담조직과 협의체</a:t>
            </a:r>
            <a:r>
              <a:rPr lang="en-US" altLang="ko-KR" dirty="0"/>
              <a:t>, </a:t>
            </a:r>
            <a:r>
              <a:rPr lang="ko-KR" altLang="en-US" dirty="0"/>
              <a:t>전문기관과 정보시스템 등이 법에 명시되어 있으나</a:t>
            </a:r>
            <a:r>
              <a:rPr lang="en-US" altLang="ko-KR" dirty="0"/>
              <a:t>, </a:t>
            </a:r>
            <a:r>
              <a:rPr lang="ko-KR" altLang="en-US" dirty="0"/>
              <a:t>세부적으로 들어가 이를 실제로 담당할 주체와 조직 구성</a:t>
            </a:r>
            <a:r>
              <a:rPr lang="en-US" altLang="ko-KR" dirty="0"/>
              <a:t>, </a:t>
            </a:r>
            <a:r>
              <a:rPr lang="ko-KR" altLang="en-US" dirty="0"/>
              <a:t>역할과 기능</a:t>
            </a:r>
            <a:r>
              <a:rPr lang="en-US" altLang="ko-KR" dirty="0"/>
              <a:t>, </a:t>
            </a:r>
            <a:r>
              <a:rPr lang="ko-KR" altLang="en-US" dirty="0"/>
              <a:t>상호관계와 협력방식 등에 대해서는 다양한 이견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지자체의 정책방향과 여건을 고려한 조직 및 전달체계 명확화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장기적인 관점에서 접근 필요 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2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지역사회를 중심으로 민관 협력에 기반한 수평적 네트워크로서 로컬 거버넌스 추구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/>
              <a:t>정부와 광역</a:t>
            </a:r>
            <a:r>
              <a:rPr lang="en-US" altLang="ko-KR" b="1" u="sng" dirty="0"/>
              <a:t>, </a:t>
            </a:r>
            <a:r>
              <a:rPr lang="ko-KR" altLang="en-US" b="1" u="sng" dirty="0"/>
              <a:t>기초로 이루어지는 또 다른 수직적 체계가 되어서는 안 됨</a:t>
            </a:r>
            <a:endParaRPr lang="en-US" altLang="ko-KR" b="1" u="sng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지자체 전담조직의 기능이 강화되어야 하며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지자체 내</a:t>
            </a:r>
            <a:r>
              <a:rPr lang="en-US" altLang="ko-KR" b="1" u="sng" dirty="0">
                <a:solidFill>
                  <a:srgbClr val="8E296C"/>
                </a:solidFill>
              </a:rPr>
              <a:t>‧</a:t>
            </a:r>
            <a:r>
              <a:rPr lang="ko-KR" altLang="en-US" b="1" u="sng" dirty="0">
                <a:solidFill>
                  <a:srgbClr val="8E296C"/>
                </a:solidFill>
              </a:rPr>
              <a:t>외부에서 작동될 수 있어야 함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통합지원협의체는 단순히 논의 및 자문보다는 심의 기능 부여를 통해 실질적인 역할을 수행할 수 있어야 함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/>
              <a:t>다수의 기관과 서비스가 참여하고 연계하는 통합지원에 있어서 정보연계 및 전산시스템 구축은 핵심적인 과제 중 하나인 만큼</a:t>
            </a:r>
            <a:r>
              <a:rPr lang="en-US" altLang="ko-KR" dirty="0"/>
              <a:t>, </a:t>
            </a:r>
            <a:r>
              <a:rPr lang="ko-KR" altLang="en-US" dirty="0"/>
              <a:t>구축 및 운영 주체나 구축방법</a:t>
            </a:r>
            <a:r>
              <a:rPr lang="en-US" altLang="ko-KR" dirty="0"/>
              <a:t>, </a:t>
            </a:r>
            <a:r>
              <a:rPr lang="ko-KR" altLang="en-US" dirty="0"/>
              <a:t>활용 방안에 대한 논의와 함께</a:t>
            </a:r>
            <a:r>
              <a:rPr lang="en-US" altLang="ko-KR" dirty="0"/>
              <a:t>, </a:t>
            </a:r>
            <a:r>
              <a:rPr lang="ko-KR" altLang="en-US" dirty="0"/>
              <a:t>전달체계 내의 민간 공급자와 이용자로서 대상자의 정보시스템 접근 권한 범위</a:t>
            </a:r>
            <a:r>
              <a:rPr lang="en-US" altLang="ko-KR" dirty="0"/>
              <a:t>. </a:t>
            </a:r>
            <a:r>
              <a:rPr lang="ko-KR" altLang="en-US" dirty="0"/>
              <a:t>개인정보에 대한 관리 방안 등의 문제는 면밀히 다루어져야 함 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12C1777-1DB2-9E93-53D2-6462EE19E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90</a:t>
            </a:fld>
            <a:endParaRPr lang="en-US" altLang="ko-KR"/>
          </a:p>
        </p:txBody>
      </p:sp>
      <p:pic>
        <p:nvPicPr>
          <p:cNvPr id="5" name="_x606466472">
            <a:extLst>
              <a:ext uri="{FF2B5EF4-FFF2-40B4-BE49-F238E27FC236}">
                <a16:creationId xmlns:a16="http://schemas.microsoft.com/office/drawing/2014/main" id="{EEA5D9E1-A48A-511B-2E9D-36C15ACF9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1790638"/>
            <a:ext cx="1685191" cy="191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_x606467336">
            <a:extLst>
              <a:ext uri="{FF2B5EF4-FFF2-40B4-BE49-F238E27FC236}">
                <a16:creationId xmlns:a16="http://schemas.microsoft.com/office/drawing/2014/main" id="{5C44FB22-5D66-0F4E-4056-2390E8475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464" y="4725144"/>
            <a:ext cx="1690600" cy="15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17237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8DB4-4478-E423-718A-E67BE9A45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9D3A34-E4C0-641A-5241-3FEE3A0D4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3) </a:t>
            </a:r>
            <a:r>
              <a:rPr lang="ko-KR" altLang="en-US" dirty="0"/>
              <a:t>전달체계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54BADB-B49E-FBE8-FB04-3E5E43491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07679"/>
            <a:ext cx="11233248" cy="49880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전달체계 내 조직기능의 강화와 전문인력의 확보</a:t>
            </a:r>
            <a:r>
              <a:rPr lang="en-US" altLang="ko-KR" dirty="0"/>
              <a:t>, </a:t>
            </a:r>
            <a:r>
              <a:rPr lang="ko-KR" altLang="en-US" dirty="0"/>
              <a:t>공식적 협력체계 구축 중요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지자체의 일률적인 조직 개편이나 인력 전환배치를 통한 구조적 조정만이 아니라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사업 수행에 요구되는 주요 직무를 기반으로 설계된 기능적 조직 구성과 이에 부합하는 기능 및 역할 부여가 이루어져야 함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dirty="0"/>
              <a:t>기존연구</a:t>
            </a:r>
            <a:r>
              <a:rPr lang="en-US" altLang="ko-KR" dirty="0"/>
              <a:t>(</a:t>
            </a:r>
            <a:r>
              <a:rPr lang="ko-KR" altLang="en-US" dirty="0"/>
              <a:t>박상희</a:t>
            </a:r>
            <a:r>
              <a:rPr lang="en-US" altLang="ko-KR" dirty="0"/>
              <a:t>, 2021)</a:t>
            </a:r>
            <a:r>
              <a:rPr lang="ko-KR" altLang="en-US" dirty="0"/>
              <a:t>에서도 </a:t>
            </a:r>
            <a:r>
              <a:rPr lang="ko-KR" altLang="en-US" dirty="0" err="1"/>
              <a:t>지역사회통합돌봄</a:t>
            </a:r>
            <a:r>
              <a:rPr lang="ko-KR" altLang="en-US" dirty="0"/>
              <a:t> 선도사업 추진체계의 기능과 역할이 명확하지 않아</a:t>
            </a:r>
            <a:r>
              <a:rPr lang="en-US" altLang="ko-KR" dirty="0"/>
              <a:t>, </a:t>
            </a:r>
            <a:r>
              <a:rPr lang="ko-KR" altLang="en-US" dirty="0"/>
              <a:t>핵심기능과 역할에 대한 정립이 요구됨을 지적한 바 있음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b="1" u="sng" dirty="0">
                <a:solidFill>
                  <a:srgbClr val="8E296C"/>
                </a:solidFill>
              </a:rPr>
              <a:t>사업 담당자의 경력 및 역량을 고려하여 인력 충원 및 배치가 이루어져야 하며</a:t>
            </a:r>
            <a:r>
              <a:rPr lang="en-US" altLang="ko-KR" b="1" u="sng" dirty="0">
                <a:solidFill>
                  <a:srgbClr val="8E296C"/>
                </a:solidFill>
              </a:rPr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이후에도 지속적인 교육과 경력개발을 지원 필요 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2">
              <a:lnSpc>
                <a:spcPct val="150000"/>
              </a:lnSpc>
            </a:pPr>
            <a:r>
              <a:rPr lang="ko-KR" altLang="en-US" dirty="0" err="1"/>
              <a:t>통합돌봄</a:t>
            </a:r>
            <a:r>
              <a:rPr lang="ko-KR" altLang="en-US" dirty="0"/>
              <a:t> 현장의 조직 정비를 통한 인력 확보 및 배치와 담당자의 보건복지 역량 강화가 요구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ko-KR" altLang="en-US" dirty="0"/>
              <a:t>안정적 직무수행을 위해 선도사업의 지속성과 관련 사업 및 기관과의 관계를 명확히 할 필요가 있음</a:t>
            </a:r>
            <a:endParaRPr lang="en-US" altLang="ko-KR" dirty="0"/>
          </a:p>
          <a:p>
            <a:pPr lvl="2">
              <a:lnSpc>
                <a:spcPct val="150000"/>
              </a:lnSpc>
            </a:pPr>
            <a:r>
              <a:rPr lang="ko-KR" altLang="en-US" b="1" u="sng" dirty="0" err="1">
                <a:solidFill>
                  <a:srgbClr val="8E296C"/>
                </a:solidFill>
              </a:rPr>
              <a:t>시군구</a:t>
            </a:r>
            <a:r>
              <a:rPr lang="ko-KR" altLang="en-US" b="1" u="sng" dirty="0">
                <a:solidFill>
                  <a:srgbClr val="8E296C"/>
                </a:solidFill>
              </a:rPr>
              <a:t> 및 </a:t>
            </a:r>
            <a:r>
              <a:rPr lang="ko-KR" altLang="en-US" b="1" u="sng" dirty="0" err="1">
                <a:solidFill>
                  <a:srgbClr val="8E296C"/>
                </a:solidFill>
              </a:rPr>
              <a:t>읍면동</a:t>
            </a:r>
            <a:r>
              <a:rPr lang="ko-KR" altLang="en-US" b="1" u="sng" dirty="0">
                <a:solidFill>
                  <a:srgbClr val="8E296C"/>
                </a:solidFill>
              </a:rPr>
              <a:t> 간 의사소통과 협업은 물론 외부기관과의 연계 및 협력 방식을 공식화</a:t>
            </a:r>
            <a:r>
              <a:rPr lang="ko-KR" altLang="en-US" dirty="0"/>
              <a:t>하여야 함</a:t>
            </a:r>
            <a:r>
              <a:rPr lang="en-US" altLang="ko-KR" dirty="0"/>
              <a:t>(</a:t>
            </a:r>
            <a:r>
              <a:rPr lang="ko-KR" altLang="en-US" dirty="0" err="1"/>
              <a:t>서동민</a:t>
            </a:r>
            <a:r>
              <a:rPr lang="ko-KR" altLang="en-US" dirty="0"/>
              <a:t> 외</a:t>
            </a:r>
            <a:r>
              <a:rPr lang="en-US" altLang="ko-KR" dirty="0"/>
              <a:t>, 2022). 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56784B8-E1E6-7128-616B-29297E26A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91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190561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50306F-9C56-1EDC-BACE-A4A64D85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</a:t>
            </a:r>
            <a:r>
              <a:rPr lang="ko-KR" altLang="en-US" dirty="0"/>
              <a:t> </a:t>
            </a:r>
            <a:r>
              <a:rPr lang="ko-KR" altLang="en-US" dirty="0" err="1"/>
              <a:t>돌봄통합지원</a:t>
            </a:r>
            <a:r>
              <a:rPr lang="ko-KR" altLang="en-US" dirty="0"/>
              <a:t> 관련 과제</a:t>
            </a:r>
            <a:r>
              <a:rPr lang="en-US" altLang="ko-KR" dirty="0"/>
              <a:t>: 4) </a:t>
            </a:r>
            <a:r>
              <a:rPr lang="ko-KR" altLang="en-US" dirty="0"/>
              <a:t>재정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39641F5-A7AE-F749-6D61-FE7CFB88F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돌봄통합지원</a:t>
            </a:r>
            <a:r>
              <a:rPr lang="ko-KR" altLang="en-US" dirty="0"/>
              <a:t> 체계 운영을 위한 재정적 구조 명확화 필요</a:t>
            </a:r>
            <a:endParaRPr lang="en-US" altLang="ko-KR" dirty="0"/>
          </a:p>
          <a:p>
            <a:pPr lvl="1"/>
            <a:r>
              <a:rPr lang="ko-KR" altLang="en-US" u="sng" dirty="0" err="1"/>
              <a:t>돌봄통합지원법에서</a:t>
            </a:r>
            <a:r>
              <a:rPr lang="ko-KR" altLang="en-US" u="sng" dirty="0"/>
              <a:t> 구체적으로 다루지 못한 부분 중에 하나가 재정 또는 재원의 문제</a:t>
            </a:r>
            <a:endParaRPr lang="en-US" altLang="ko-KR" u="sng" dirty="0"/>
          </a:p>
          <a:p>
            <a:pPr lvl="2"/>
            <a:r>
              <a:rPr lang="ko-KR" altLang="en-US" dirty="0"/>
              <a:t>부분적으로 계획 수립이나 실태 조사</a:t>
            </a:r>
            <a:r>
              <a:rPr lang="en-US" altLang="ko-KR" dirty="0"/>
              <a:t>, </a:t>
            </a:r>
            <a:r>
              <a:rPr lang="ko-KR" altLang="en-US" dirty="0"/>
              <a:t>교육 지원 등에 따른 정부의 재정 부담을 기술하고 있으나</a:t>
            </a:r>
            <a:r>
              <a:rPr lang="en-US" altLang="ko-KR" dirty="0"/>
              <a:t>, </a:t>
            </a:r>
            <a:r>
              <a:rPr lang="ko-KR" altLang="en-US" dirty="0"/>
              <a:t>통합지원 조직 구성이나 서비스의 개발</a:t>
            </a:r>
            <a:r>
              <a:rPr lang="en-US" altLang="ko-KR" dirty="0"/>
              <a:t>, </a:t>
            </a:r>
            <a:r>
              <a:rPr lang="ko-KR" altLang="en-US" dirty="0"/>
              <a:t>통합지원 관련기관에 대한 지원이나 통합지원 절차운영 등 통합지원 전반에 대한 재정적 지원 기전은 명확히 보여주고 있지 못함</a:t>
            </a:r>
            <a:endParaRPr lang="en-US" altLang="ko-KR" dirty="0"/>
          </a:p>
          <a:p>
            <a:pPr lvl="2"/>
            <a:r>
              <a:rPr lang="ko-KR" altLang="en-US" dirty="0"/>
              <a:t>물론</a:t>
            </a:r>
            <a:r>
              <a:rPr lang="en-US" altLang="ko-KR" dirty="0"/>
              <a:t>, </a:t>
            </a:r>
            <a:r>
              <a:rPr lang="ko-KR" altLang="en-US" dirty="0"/>
              <a:t>통합지원 서비스가 국민건강보험이나 노인장기요양보험 등 사회보험재정이나 </a:t>
            </a:r>
            <a:r>
              <a:rPr lang="ko-KR" altLang="en-US" dirty="0" err="1"/>
              <a:t>노인맞춤돌봄</a:t>
            </a:r>
            <a:r>
              <a:rPr lang="en-US" altLang="ko-KR" dirty="0"/>
              <a:t>, </a:t>
            </a:r>
            <a:r>
              <a:rPr lang="ko-KR" altLang="en-US" dirty="0"/>
              <a:t>치매안심센터 등 별도 재원이 있는 사업들을 포함하고 있기 때문일 수도 있음</a:t>
            </a:r>
            <a:endParaRPr lang="en-US" altLang="ko-KR" dirty="0"/>
          </a:p>
          <a:p>
            <a:pPr lvl="2"/>
            <a:r>
              <a:rPr lang="ko-KR" altLang="en-US" dirty="0"/>
              <a:t>이러한 상황에서 정부와 지자체의 재정분담에 있어 지자체의 부담으로 전가되는 것에 대한 우려가 있기도 하며</a:t>
            </a:r>
            <a:r>
              <a:rPr lang="en-US" altLang="ko-KR" dirty="0"/>
              <a:t>, </a:t>
            </a:r>
            <a:r>
              <a:rPr lang="ko-KR" altLang="en-US" dirty="0"/>
              <a:t>현재 사회보험제도의 개편과 함께 별도로 지자체 단위의 </a:t>
            </a:r>
            <a:r>
              <a:rPr lang="ko-KR" altLang="en-US" dirty="0" err="1"/>
              <a:t>돌봄기금을</a:t>
            </a:r>
            <a:r>
              <a:rPr lang="ko-KR" altLang="en-US" dirty="0"/>
              <a:t> 조성해야 한다는 논의까지 다양한 상황</a:t>
            </a:r>
            <a:endParaRPr lang="en-US" altLang="ko-KR" dirty="0"/>
          </a:p>
          <a:p>
            <a:pPr lvl="1"/>
            <a:r>
              <a:rPr lang="ko-KR" altLang="en-US" b="1" u="sng" dirty="0">
                <a:solidFill>
                  <a:srgbClr val="8E296C"/>
                </a:solidFill>
              </a:rPr>
              <a:t>예산구조와 지자체의 재원마련 등에 대한 가이드라인 제시 기대 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pPr lvl="1"/>
            <a:endParaRPr lang="en-US" altLang="ko-KR" dirty="0"/>
          </a:p>
          <a:p>
            <a:r>
              <a:rPr lang="ko-KR" altLang="en-US" dirty="0"/>
              <a:t>통합지원에서 중심 역할을 담당하는 </a:t>
            </a:r>
            <a:r>
              <a:rPr lang="ko-KR" altLang="en-US" dirty="0" err="1"/>
              <a:t>시군구</a:t>
            </a:r>
            <a:r>
              <a:rPr lang="ko-KR" altLang="en-US" dirty="0"/>
              <a:t> </a:t>
            </a:r>
            <a:r>
              <a:rPr lang="ko-KR" altLang="en-US" dirty="0" err="1"/>
              <a:t>기초지자체의</a:t>
            </a:r>
            <a:r>
              <a:rPr lang="ko-KR" altLang="en-US" dirty="0"/>
              <a:t> 재정운영 기반과 역량 강화</a:t>
            </a:r>
            <a:endParaRPr lang="en-US" altLang="ko-KR" dirty="0"/>
          </a:p>
          <a:p>
            <a:pPr lvl="1"/>
            <a:r>
              <a:rPr lang="ko-KR" altLang="en-US" u="sng" dirty="0"/>
              <a:t>통합지원에서 충분하고도 안정적 재정구조를 형성하는 노력과 함께</a:t>
            </a:r>
            <a:r>
              <a:rPr lang="en-US" altLang="ko-KR" u="sng" dirty="0"/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지자체가 </a:t>
            </a:r>
            <a:r>
              <a:rPr lang="ko-KR" altLang="en-US" dirty="0"/>
              <a:t>통합지원체계 운영의 주체로서 책임성 있게 통합지원 대상자를 선정하고</a:t>
            </a:r>
            <a:r>
              <a:rPr lang="en-US" altLang="ko-KR" dirty="0"/>
              <a:t>, </a:t>
            </a:r>
            <a:r>
              <a:rPr lang="ko-KR" altLang="en-US" dirty="0"/>
              <a:t>통합지원 서비스를 확충하며</a:t>
            </a:r>
            <a:r>
              <a:rPr lang="en-US" altLang="ko-KR" dirty="0"/>
              <a:t>, </a:t>
            </a:r>
            <a:r>
              <a:rPr lang="ko-KR" altLang="en-US" dirty="0"/>
              <a:t>통합지원 관련 기관과 원활히 협력하기 위해서는 </a:t>
            </a:r>
            <a:r>
              <a:rPr lang="ko-KR" altLang="en-US" b="1" u="sng" dirty="0">
                <a:solidFill>
                  <a:srgbClr val="8E296C"/>
                </a:solidFill>
              </a:rPr>
              <a:t>일종의 구매자로서 재정적 권한을 직</a:t>
            </a:r>
            <a:r>
              <a:rPr lang="en-US" altLang="ko-KR" b="1" u="sng" dirty="0">
                <a:solidFill>
                  <a:srgbClr val="8E296C"/>
                </a:solidFill>
              </a:rPr>
              <a:t>‧</a:t>
            </a:r>
            <a:r>
              <a:rPr lang="ko-KR" altLang="en-US" b="1" u="sng" dirty="0" err="1">
                <a:solidFill>
                  <a:srgbClr val="8E296C"/>
                </a:solidFill>
              </a:rPr>
              <a:t>간접적으로라도</a:t>
            </a:r>
            <a:r>
              <a:rPr lang="ko-KR" altLang="en-US" b="1" u="sng" dirty="0">
                <a:solidFill>
                  <a:srgbClr val="8E296C"/>
                </a:solidFill>
              </a:rPr>
              <a:t> 가지는 것이 요구</a:t>
            </a:r>
            <a:r>
              <a:rPr lang="ko-KR" altLang="en-US" u="sng" dirty="0"/>
              <a:t>됨</a:t>
            </a:r>
            <a:endParaRPr lang="en-US" altLang="ko-KR" u="sng" dirty="0"/>
          </a:p>
          <a:p>
            <a:pPr lvl="1"/>
            <a:endParaRPr lang="en-US" altLang="ko-KR" dirty="0"/>
          </a:p>
          <a:p>
            <a:r>
              <a:rPr lang="ko-KR" altLang="en-US" dirty="0"/>
              <a:t>시도 </a:t>
            </a:r>
            <a:r>
              <a:rPr lang="ko-KR" altLang="en-US" dirty="0" err="1"/>
              <a:t>광역지자체의</a:t>
            </a:r>
            <a:r>
              <a:rPr lang="ko-KR" altLang="en-US" dirty="0"/>
              <a:t> 재정적 역할 모색도 필요</a:t>
            </a:r>
            <a:endParaRPr lang="en-US" altLang="ko-KR" dirty="0"/>
          </a:p>
          <a:p>
            <a:pPr lvl="1"/>
            <a:r>
              <a:rPr lang="ko-KR" altLang="en-US" dirty="0" err="1"/>
              <a:t>돌봄통합지원법에서</a:t>
            </a:r>
            <a:r>
              <a:rPr lang="ko-KR" altLang="en-US" dirty="0"/>
              <a:t> 광역의 역할은 지역계획 수립과 시행</a:t>
            </a:r>
            <a:r>
              <a:rPr lang="en-US" altLang="ko-KR" dirty="0"/>
              <a:t>, </a:t>
            </a:r>
            <a:r>
              <a:rPr lang="ko-KR" altLang="en-US" dirty="0"/>
              <a:t>추진성과 관리 등을 중심으로 한 간접적 사업 지원에 초점이 맞추어져 있음</a:t>
            </a:r>
            <a:endParaRPr lang="en-US" altLang="ko-KR" dirty="0"/>
          </a:p>
          <a:p>
            <a:pPr lvl="1"/>
            <a:r>
              <a:rPr lang="ko-KR" altLang="en-US" u="sng" dirty="0"/>
              <a:t>광역 내 존재하는 </a:t>
            </a:r>
            <a:r>
              <a:rPr lang="ko-KR" altLang="en-US" u="sng" dirty="0" err="1"/>
              <a:t>기초지자체의</a:t>
            </a:r>
            <a:r>
              <a:rPr lang="ko-KR" altLang="en-US" u="sng" dirty="0"/>
              <a:t> 재정적 여건이 상이하며 격차가 큰 만큼</a:t>
            </a:r>
            <a:r>
              <a:rPr lang="en-US" altLang="ko-KR" u="sng" dirty="0"/>
              <a:t>, </a:t>
            </a:r>
            <a:r>
              <a:rPr lang="ko-KR" altLang="en-US" b="1" u="sng" dirty="0">
                <a:solidFill>
                  <a:srgbClr val="8E296C"/>
                </a:solidFill>
              </a:rPr>
              <a:t>광역차원에서 지역의 </a:t>
            </a:r>
            <a:r>
              <a:rPr lang="ko-KR" altLang="en-US" b="1" u="sng" dirty="0" err="1">
                <a:solidFill>
                  <a:srgbClr val="8E296C"/>
                </a:solidFill>
              </a:rPr>
              <a:t>균형있는</a:t>
            </a:r>
            <a:r>
              <a:rPr lang="ko-KR" altLang="en-US" b="1" u="sng" dirty="0">
                <a:solidFill>
                  <a:srgbClr val="8E296C"/>
                </a:solidFill>
              </a:rPr>
              <a:t> 발전을 유도할 수 있도록 공식적인 재정지원 구조를 </a:t>
            </a:r>
            <a:r>
              <a:rPr lang="ko-KR" altLang="en-US" b="1" u="sng" dirty="0" err="1">
                <a:solidFill>
                  <a:srgbClr val="8E296C"/>
                </a:solidFill>
              </a:rPr>
              <a:t>만들어나가는</a:t>
            </a:r>
            <a:r>
              <a:rPr lang="ko-KR" altLang="en-US" b="1" u="sng" dirty="0">
                <a:solidFill>
                  <a:srgbClr val="8E296C"/>
                </a:solidFill>
              </a:rPr>
              <a:t> 것이 </a:t>
            </a:r>
            <a:r>
              <a:rPr lang="ko-KR" altLang="en-US" b="1" u="sng" dirty="0" err="1">
                <a:solidFill>
                  <a:srgbClr val="8E296C"/>
                </a:solidFill>
              </a:rPr>
              <a:t>바람직</a:t>
            </a:r>
            <a:endParaRPr lang="en-US" altLang="ko-KR" b="1" u="sng" dirty="0">
              <a:solidFill>
                <a:srgbClr val="8E296C"/>
              </a:solidFill>
            </a:endParaRPr>
          </a:p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3A693CA-0539-2638-95AE-E04653B19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92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116195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72FAC9-D580-73A1-AAB8-7B82430E2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*</a:t>
            </a:r>
            <a:r>
              <a:rPr lang="ko-KR" altLang="en-US" dirty="0"/>
              <a:t>참고 문헌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3E70A2-F8BB-2F05-EB3D-68CE0C1B1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>
              <a:lnSpc>
                <a:spcPct val="150000"/>
              </a:lnSpc>
            </a:pP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김홍수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서동민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윤난희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윤성훈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전승연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(2021).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초고령사회 노인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돌봄체계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개편 방향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의료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돌봄 통합체계로의 개편방안 연구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기획재정부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서울대학교 산학협력단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노인장기요양보험법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법률 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19888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호 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(2024).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대한민국 정부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(2025.09).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이재명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정부 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123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대 국정과제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서동민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(2025.09).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의료요양돌봄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통합지원 추진방향과 지자체의 역할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회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세종복지포럼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세종시사회서비스원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서동민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(2024.11.).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의료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·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요양 돌봄 통합지원과 정보시스템의 역할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사회보장정보원 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SSIS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이슈 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&amp;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트렌드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2024-3. https://www.ssis.or.kr/lay1/bbs/S1T1912C1128/4/362/view.do?article_seq=126571&amp;cpage=1&amp;rows=12&amp;condition=&amp;keyword=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서동민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(2025.2.).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돌봄통합지원법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도입에 따른 지역사회 </a:t>
            </a: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통합돌봄의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쟁점 및 개선 방향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한국보건사회연구원 보건복지포럼 통권 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340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호</a:t>
            </a:r>
            <a:endParaRPr lang="en-US" altLang="ko-KR" sz="1100" dirty="0">
              <a:solidFill>
                <a:schemeClr val="tx2">
                  <a:lumMod val="75000"/>
                </a:schemeClr>
              </a:solidFill>
            </a:endParaRPr>
          </a:p>
          <a:p>
            <a:pPr lvl="1" algn="l">
              <a:lnSpc>
                <a:spcPct val="150000"/>
              </a:lnSpc>
            </a:pPr>
            <a:r>
              <a:rPr lang="ko-KR" altLang="en-US" sz="1100" dirty="0" err="1">
                <a:solidFill>
                  <a:schemeClr val="tx2">
                    <a:lumMod val="75000"/>
                  </a:schemeClr>
                </a:solidFill>
              </a:rPr>
              <a:t>의료ㆍ요양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 등 지역 돌봄의 통합지원에 관한 법률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법률 제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20415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호 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(2024). </a:t>
            </a:r>
          </a:p>
          <a:p>
            <a:pPr lvl="1" algn="l">
              <a:lnSpc>
                <a:spcPct val="150000"/>
              </a:lnSpc>
            </a:pP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WHO. (2015). WHO global strategy on people-centered and integrated health services. </a:t>
            </a:r>
          </a:p>
          <a:p>
            <a:pPr lvl="1" algn="l">
              <a:lnSpc>
                <a:spcPct val="150000"/>
              </a:lnSpc>
            </a:pP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European Union Help Age International East Asia/Pacific Regional Office. (2015). Community-based social care in East and Southeast Asia.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厚生労働省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(2011).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介護政策評価支援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システムの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活用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について</a:t>
            </a:r>
            <a:r>
              <a:rPr lang="en-US" altLang="ja-JP" sz="11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lvl="1" algn="l">
              <a:lnSpc>
                <a:spcPct val="150000"/>
              </a:lnSpc>
            </a:pP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厚生労働省 老健局 老人保健課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. (2014).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地域包括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ケア「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見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える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化」 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システム</a:t>
            </a:r>
            <a:r>
              <a:rPr lang="en-US" altLang="ja-JP" sz="11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プロトタイ</a:t>
            </a:r>
            <a:r>
              <a:rPr lang="en-US" altLang="ja-JP" sz="1100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利用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</a:rPr>
              <a:t>マニュアル</a:t>
            </a:r>
            <a:r>
              <a:rPr lang="en-US" altLang="ja-JP" sz="11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概要版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</a:rPr>
              <a:t>). 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</a:rPr>
              <a:t>등</a:t>
            </a:r>
            <a:endParaRPr lang="en-US" altLang="ko-KR" sz="1100" dirty="0">
              <a:solidFill>
                <a:schemeClr val="tx2">
                  <a:lumMod val="75000"/>
                </a:schemeClr>
              </a:solidFill>
            </a:endParaRPr>
          </a:p>
          <a:p>
            <a:pPr lvl="1" algn="l">
              <a:lnSpc>
                <a:spcPct val="150000"/>
              </a:lnSpc>
            </a:pPr>
            <a:endParaRPr lang="ko-KR" altLang="en-US" sz="1100" dirty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endParaRPr lang="ko-KR" altLang="en-US" sz="14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B23F1B6-D304-5C8B-8E3E-1D6A5383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A337-660F-462D-AF33-BCE484E030F0}" type="slidenum">
              <a:rPr lang="ko-KR" altLang="en-US" smtClean="0"/>
              <a:pPr/>
              <a:t>93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492110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D8F19A-78A5-4275-B2A2-7E8C2CD2545C}" type="slidenum">
              <a:rPr lang="ko-KR" altLang="en-US" smtClean="0"/>
              <a:pPr/>
              <a:t>94</a:t>
            </a:fld>
            <a:endParaRPr lang="en-US" altLang="ko-KR"/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CDC07585-7ECA-E7DE-E7E2-F8F11E3E68BF}"/>
              </a:ext>
            </a:extLst>
          </p:cNvPr>
          <p:cNvSpPr txBox="1">
            <a:spLocks/>
          </p:cNvSpPr>
          <p:nvPr/>
        </p:nvSpPr>
        <p:spPr bwMode="gray">
          <a:xfrm>
            <a:off x="1847528" y="2996952"/>
            <a:ext cx="8064896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189"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377"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566"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754" algn="ctr" rtl="0" eaLnBrk="1" fontAlgn="base" latinLnBrk="1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kern="0" dirty="0">
                <a:solidFill>
                  <a:schemeClr val="tx2">
                    <a:lumMod val="75000"/>
                  </a:schemeClr>
                </a:solidFill>
              </a:rPr>
              <a:t>우리 사회에 맞는 </a:t>
            </a:r>
            <a:r>
              <a:rPr lang="ko-KR" altLang="en-US" kern="0" dirty="0" err="1">
                <a:solidFill>
                  <a:schemeClr val="tx2">
                    <a:lumMod val="75000"/>
                  </a:schemeClr>
                </a:solidFill>
              </a:rPr>
              <a:t>돌봄정책의</a:t>
            </a:r>
            <a:r>
              <a:rPr lang="ko-KR" altLang="en-US" kern="0" dirty="0">
                <a:solidFill>
                  <a:schemeClr val="tx2">
                    <a:lumMod val="75000"/>
                  </a:schemeClr>
                </a:solidFill>
              </a:rPr>
              <a:t> 형성과 발전을 기대합니다</a:t>
            </a:r>
            <a:r>
              <a:rPr lang="en-US" altLang="ko-KR" kern="0" dirty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ko-KR" altLang="en-US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35TGp_report_light_s">
  <a:themeElements>
    <a:clrScheme name="235TGp_report_light_s 3">
      <a:dk1>
        <a:srgbClr val="30311D"/>
      </a:dk1>
      <a:lt1>
        <a:srgbClr val="FFFFFF"/>
      </a:lt1>
      <a:dk2>
        <a:srgbClr val="1A48A4"/>
      </a:dk2>
      <a:lt2>
        <a:srgbClr val="C0C0C0"/>
      </a:lt2>
      <a:accent1>
        <a:srgbClr val="488FD6"/>
      </a:accent1>
      <a:accent2>
        <a:srgbClr val="319ABB"/>
      </a:accent2>
      <a:accent3>
        <a:srgbClr val="FFFFFF"/>
      </a:accent3>
      <a:accent4>
        <a:srgbClr val="272817"/>
      </a:accent4>
      <a:accent5>
        <a:srgbClr val="B1C6E8"/>
      </a:accent5>
      <a:accent6>
        <a:srgbClr val="2B8BA9"/>
      </a:accent6>
      <a:hlink>
        <a:srgbClr val="557B97"/>
      </a:hlink>
      <a:folHlink>
        <a:srgbClr val="A1A18B"/>
      </a:folHlink>
    </a:clrScheme>
    <a:fontScheme name="235TGp_report_light_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35TGp_report_light_s 1">
        <a:dk1>
          <a:srgbClr val="30311D"/>
        </a:dk1>
        <a:lt1>
          <a:srgbClr val="FFFFFF"/>
        </a:lt1>
        <a:dk2>
          <a:srgbClr val="5B583B"/>
        </a:dk2>
        <a:lt2>
          <a:srgbClr val="DDDDDD"/>
        </a:lt2>
        <a:accent1>
          <a:srgbClr val="855BC3"/>
        </a:accent1>
        <a:accent2>
          <a:srgbClr val="5595C1"/>
        </a:accent2>
        <a:accent3>
          <a:srgbClr val="FFFFFF"/>
        </a:accent3>
        <a:accent4>
          <a:srgbClr val="272817"/>
        </a:accent4>
        <a:accent5>
          <a:srgbClr val="C2B5DE"/>
        </a:accent5>
        <a:accent6>
          <a:srgbClr val="4C87AF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5TGp_report_light_s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EB4B4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6D6D6"/>
        </a:accent5>
        <a:accent6>
          <a:srgbClr val="CF8711"/>
        </a:accent6>
        <a:hlink>
          <a:srgbClr val="6E9349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5TGp_report_light_s 3">
        <a:dk1>
          <a:srgbClr val="30311D"/>
        </a:dk1>
        <a:lt1>
          <a:srgbClr val="FFFFFF"/>
        </a:lt1>
        <a:dk2>
          <a:srgbClr val="1A48A4"/>
        </a:dk2>
        <a:lt2>
          <a:srgbClr val="C0C0C0"/>
        </a:lt2>
        <a:accent1>
          <a:srgbClr val="488FD6"/>
        </a:accent1>
        <a:accent2>
          <a:srgbClr val="319ABB"/>
        </a:accent2>
        <a:accent3>
          <a:srgbClr val="FFFFFF"/>
        </a:accent3>
        <a:accent4>
          <a:srgbClr val="272817"/>
        </a:accent4>
        <a:accent5>
          <a:srgbClr val="B1C6E8"/>
        </a:accent5>
        <a:accent6>
          <a:srgbClr val="2B8BA9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235TGp_report_light_s</Template>
  <TotalTime>13338</TotalTime>
  <Words>13597</Words>
  <Application>Microsoft Office PowerPoint</Application>
  <PresentationFormat>와이드스크린</PresentationFormat>
  <Paragraphs>1104</Paragraphs>
  <Slides>94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94</vt:i4>
      </vt:variant>
    </vt:vector>
  </HeadingPairs>
  <TitlesOfParts>
    <vt:vector size="105" baseType="lpstr">
      <vt:lpstr>KoPub돋움체 Medium</vt:lpstr>
      <vt:lpstr>굴림</vt:lpstr>
      <vt:lpstr>굴림체</vt:lpstr>
      <vt:lpstr>맑은 고딕</vt:lpstr>
      <vt:lpstr>새굴림</vt:lpstr>
      <vt:lpstr>휴먼모음T</vt:lpstr>
      <vt:lpstr>Arial</vt:lpstr>
      <vt:lpstr>Times New Roman</vt:lpstr>
      <vt:lpstr>Verdana</vt:lpstr>
      <vt:lpstr>Wingdings</vt:lpstr>
      <vt:lpstr>235TGp_report_light_s</vt:lpstr>
      <vt:lpstr>이재명 정부 노인 돌봄 정책 진단 - 국정과제와 돌봄통합지원을 중심으로 -</vt:lpstr>
      <vt:lpstr>순서</vt:lpstr>
      <vt:lpstr>PowerPoint 프레젠테이션</vt:lpstr>
      <vt:lpstr>1. 논의의 배경 </vt:lpstr>
      <vt:lpstr>2. 노인 돌봄 정책 관련 주요 경과 </vt:lpstr>
      <vt:lpstr>2. 노인 돌봄 정책 관련 주요 경과 </vt:lpstr>
      <vt:lpstr>2. 노인 돌봄 정책 관련 주요 경과 </vt:lpstr>
      <vt:lpstr>3. 노인돌봄 관련 제도의 기본 구조 </vt:lpstr>
      <vt:lpstr>3. 노인돌봄 관련 제도의 기본 구조 </vt:lpstr>
      <vt:lpstr>3. 노인돌봄 관련 제도의 기본 구조 </vt:lpstr>
      <vt:lpstr>PowerPoint 프레젠테이션</vt:lpstr>
      <vt:lpstr>4. 돌봄 관련 패러다임 및 정책 변화</vt:lpstr>
      <vt:lpstr>4. 돌봄 관련 패러다임 및 정책 변화</vt:lpstr>
      <vt:lpstr>4. 돌봄 관련 패러다임 및 정책 변화</vt:lpstr>
      <vt:lpstr>3. 돌봄 관련 패러다임 및 정책 변화</vt:lpstr>
      <vt:lpstr>4. 돌봄 관련 정책평가 틀 </vt:lpstr>
      <vt:lpstr>4. 돌봄 관련 정책평가 틀 </vt:lpstr>
      <vt:lpstr>4. 돌봄 관련 정책평가 틀 </vt:lpstr>
      <vt:lpstr>4. 돌봄 관련 정책평가 틀 </vt:lpstr>
      <vt:lpstr>4. 돌봄 관련 정책평가 틀 </vt:lpstr>
      <vt:lpstr>4. 돌봄 관련 정책평가 틀 </vt:lpstr>
      <vt:lpstr>4. 돌봄 관련 정책평가 틀 </vt:lpstr>
      <vt:lpstr>4. 돌봄 관련 정책평가 틀 </vt:lpstr>
      <vt:lpstr>PowerPoint 프레젠테이션</vt:lpstr>
      <vt:lpstr>1. 국정과제 개요 </vt:lpstr>
      <vt:lpstr>2. 돌봄 관련 국정과제(78. 지금 사는 곳에서 누리는 통합돌봄)</vt:lpstr>
      <vt:lpstr>3. 국정과제의 성격과 주요 특성</vt:lpstr>
      <vt:lpstr>*관련 사업동향: 제3차 장기요양기본계획</vt:lpstr>
      <vt:lpstr>PowerPoint 프레젠테이션</vt:lpstr>
      <vt:lpstr>* 관련 사업동향: 재택의료 도입 및 확대</vt:lpstr>
      <vt:lpstr>* 관련 사업동향: 노인맞춤돌봄서비스(돌봄공백해소, 고도화)</vt:lpstr>
      <vt:lpstr>* 관련 사업동향: 노인 의료·돌봄 통합지원 시범사업 </vt:lpstr>
      <vt:lpstr>* 관련 사업동향: 치매안심센터 맞춤형 사례관리 </vt:lpstr>
      <vt:lpstr>4. 정책 진단, 평가를 위한 질문들 </vt:lpstr>
      <vt:lpstr>4. 정책 진단, 평가를 위한 질문들 </vt:lpstr>
      <vt:lpstr>3. 국정과제의 성격과 주요 특성</vt:lpstr>
      <vt:lpstr>PowerPoint 프레젠테이션</vt:lpstr>
      <vt:lpstr>1. 통합지원 관련 사업 추진 경과</vt:lpstr>
      <vt:lpstr>1. 통합지원 관련 사업 추진 경과: 지역사회통합돌봄 선도사업 </vt:lpstr>
      <vt:lpstr>1. 통합지원 관련 사업 추진 경과: 노인돌봄 전달체계 개편 시범사업</vt:lpstr>
      <vt:lpstr>1. 통합지원 관련 사업 추진 경과: 노인 의료·돌봄 통합지원 시범사업 </vt:lpstr>
      <vt:lpstr>1. 통합지원 관련 사업 추진 경과: 노인 의료·돌봄 통합지원 시범사업 </vt:lpstr>
      <vt:lpstr>1. 통합지원 관련 사업 추진 경과: 돌봄통합지원법의 제정</vt:lpstr>
      <vt:lpstr>2. 법의 목적</vt:lpstr>
      <vt:lpstr>3. 정의</vt:lpstr>
      <vt:lpstr>2. 돌봄통합지원법의 기본 구조</vt:lpstr>
      <vt:lpstr>3. 정의</vt:lpstr>
      <vt:lpstr>3. 정의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4. 국가와 지방자치단체의 책무</vt:lpstr>
      <vt:lpstr>5. 통합지원 기본계획 수립 등</vt:lpstr>
      <vt:lpstr>5. 통합지원 기본계획 수립 등</vt:lpstr>
      <vt:lpstr>5. 통합지원 기본계획 수립 등</vt:lpstr>
      <vt:lpstr>6. 통합지원절차 </vt:lpstr>
      <vt:lpstr>6. 통합지원절차 </vt:lpstr>
      <vt:lpstr>6. 통합지원절차 </vt:lpstr>
      <vt:lpstr>6. 통합지원절차 </vt:lpstr>
      <vt:lpstr>6. 통합지원절차 </vt:lpstr>
      <vt:lpstr>6. 통합지원절차 </vt:lpstr>
      <vt:lpstr>6. 통합지원절차 </vt:lpstr>
      <vt:lpstr>6. 통합지원절차 </vt:lpstr>
      <vt:lpstr>7. 통합지원 정책 추진 및 지원 </vt:lpstr>
      <vt:lpstr>7. 통합지원 정책 추진 및 지원 </vt:lpstr>
      <vt:lpstr>7. 통합지원 정책 추진 및 지원 </vt:lpstr>
      <vt:lpstr>8. 통합지원 기반 조성 </vt:lpstr>
      <vt:lpstr>8. 통합지원 기반 조성 </vt:lpstr>
      <vt:lpstr>8. 통합지원 기반 조성 </vt:lpstr>
      <vt:lpstr>8. 통합지원 기반 조성 </vt:lpstr>
      <vt:lpstr>8. 통합지원 기반 조성 </vt:lpstr>
      <vt:lpstr>8. 통합지원 기반 조성 </vt:lpstr>
      <vt:lpstr>8. 통합지원 기반 조성 </vt:lpstr>
      <vt:lpstr>PowerPoint 프레젠테이션</vt:lpstr>
      <vt:lpstr>1. 돌봄 대상자 </vt:lpstr>
      <vt:lpstr>1. 돌봄 대상자 </vt:lpstr>
      <vt:lpstr>2. 돌봄 서비스 </vt:lpstr>
      <vt:lpstr>3. 돌봄서비스 </vt:lpstr>
      <vt:lpstr>3. 돌봄서비스 </vt:lpstr>
      <vt:lpstr>4. 전달체계 및 재원 </vt:lpstr>
      <vt:lpstr>4. 전달체계 및 재원 </vt:lpstr>
      <vt:lpstr>5. 돌봄통합지원 관련 과제: 1) 대상자 </vt:lpstr>
      <vt:lpstr>5. 돌봄통합지원 관련 과제: 1) 대상자 </vt:lpstr>
      <vt:lpstr>5. 돌봄통합지원 관련 과제: 2) 서비스</vt:lpstr>
      <vt:lpstr>5. 돌봄통합지원 관련 과제: 3) 전달체계 </vt:lpstr>
      <vt:lpstr>5. 돌봄통합지원 관련 과제: 3) 전달체계 </vt:lpstr>
      <vt:lpstr>5. 돌봄통합지원 관련 과제: 4) 재정</vt:lpstr>
      <vt:lpstr>*참고 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기본값</dc:creator>
  <cp:lastModifiedBy>Dongmin SEO</cp:lastModifiedBy>
  <cp:revision>900</cp:revision>
  <cp:lastPrinted>2019-02-27T10:19:52Z</cp:lastPrinted>
  <dcterms:created xsi:type="dcterms:W3CDTF">2015-02-16T01:06:47Z</dcterms:created>
  <dcterms:modified xsi:type="dcterms:W3CDTF">2025-10-11T07:21:07Z</dcterms:modified>
</cp:coreProperties>
</file>