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720" r:id="rId3"/>
  </p:sldMasterIdLst>
  <p:notesMasterIdLst>
    <p:notesMasterId r:id="rId38"/>
  </p:notesMasterIdLst>
  <p:sldIdLst>
    <p:sldId id="324" r:id="rId4"/>
    <p:sldId id="325" r:id="rId5"/>
    <p:sldId id="261" r:id="rId6"/>
    <p:sldId id="281" r:id="rId7"/>
    <p:sldId id="303" r:id="rId8"/>
    <p:sldId id="327" r:id="rId9"/>
    <p:sldId id="304" r:id="rId10"/>
    <p:sldId id="302" r:id="rId11"/>
    <p:sldId id="305" r:id="rId12"/>
    <p:sldId id="306" r:id="rId13"/>
    <p:sldId id="307" r:id="rId14"/>
    <p:sldId id="308" r:id="rId15"/>
    <p:sldId id="309" r:id="rId16"/>
    <p:sldId id="330" r:id="rId17"/>
    <p:sldId id="310" r:id="rId18"/>
    <p:sldId id="311" r:id="rId19"/>
    <p:sldId id="314" r:id="rId20"/>
    <p:sldId id="313" r:id="rId21"/>
    <p:sldId id="312" r:id="rId22"/>
    <p:sldId id="315" r:id="rId23"/>
    <p:sldId id="328" r:id="rId24"/>
    <p:sldId id="317" r:id="rId25"/>
    <p:sldId id="331" r:id="rId26"/>
    <p:sldId id="334" r:id="rId27"/>
    <p:sldId id="329" r:id="rId28"/>
    <p:sldId id="322" r:id="rId29"/>
    <p:sldId id="323" r:id="rId30"/>
    <p:sldId id="316" r:id="rId31"/>
    <p:sldId id="320" r:id="rId32"/>
    <p:sldId id="318" r:id="rId33"/>
    <p:sldId id="332" r:id="rId34"/>
    <p:sldId id="319" r:id="rId35"/>
    <p:sldId id="333" r:id="rId36"/>
    <p:sldId id="277" r:id="rId37"/>
  </p:sldIdLst>
  <p:sldSz cx="9144000" cy="6858000" type="screen4x3"/>
  <p:notesSz cx="6797675" cy="99266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8C8"/>
    <a:srgbClr val="FFCC66"/>
    <a:srgbClr val="FFFF99"/>
    <a:srgbClr val="FF9933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90" y="-90"/>
      </p:cViewPr>
      <p:guideLst>
        <p:guide orient="horz" pos="3126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84" cy="496332"/>
          </a:xfrm>
          <a:prstGeom prst="rect">
            <a:avLst/>
          </a:prstGeom>
        </p:spPr>
        <p:txBody>
          <a:bodyPr vert="horz" lIns="91684" tIns="45842" rIns="91684" bIns="45842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997" y="0"/>
            <a:ext cx="2946084" cy="496332"/>
          </a:xfrm>
          <a:prstGeom prst="rect">
            <a:avLst/>
          </a:prstGeom>
        </p:spPr>
        <p:txBody>
          <a:bodyPr vert="horz" lIns="91684" tIns="45842" rIns="91684" bIns="45842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D8A1B19-72F1-4DA2-8FFB-43DF3F94D957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84" tIns="45842" rIns="91684" bIns="45842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131" y="4715153"/>
            <a:ext cx="5439415" cy="4466987"/>
          </a:xfrm>
          <a:prstGeom prst="rect">
            <a:avLst/>
          </a:prstGeom>
        </p:spPr>
        <p:txBody>
          <a:bodyPr vert="horz" lIns="91684" tIns="45842" rIns="91684" bIns="45842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716"/>
            <a:ext cx="2946084" cy="496332"/>
          </a:xfrm>
          <a:prstGeom prst="rect">
            <a:avLst/>
          </a:prstGeom>
        </p:spPr>
        <p:txBody>
          <a:bodyPr vert="horz" lIns="91684" tIns="45842" rIns="91684" bIns="45842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997" y="9428716"/>
            <a:ext cx="2946084" cy="496332"/>
          </a:xfrm>
          <a:prstGeom prst="rect">
            <a:avLst/>
          </a:prstGeom>
        </p:spPr>
        <p:txBody>
          <a:bodyPr vert="horz" wrap="square" lIns="91684" tIns="45842" rIns="91684" bIns="45842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맑은 고딕" pitchFamily="50" charset="-127"/>
                <a:ea typeface="맑은 고딕" pitchFamily="50" charset="-127"/>
              </a:defRPr>
            </a:lvl1pPr>
          </a:lstStyle>
          <a:p>
            <a:fld id="{2A824CE5-D266-407A-948A-1293357D574C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32377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24CE5-D266-407A-948A-1293357D574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27015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24CE5-D266-407A-948A-1293357D574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56488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24CE5-D266-407A-948A-1293357D574C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4875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KoPub돋움체 Bold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latinLnBrk="1" hangingPunct="1">
              <a:defRPr>
                <a:solidFill>
                  <a:prstClr val="black"/>
                </a:solidFill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FD3E633A-1905-42DB-B52F-4D7A03616837}" type="datetime1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latinLnBrk="1" hangingPunct="1">
              <a:defRPr>
                <a:solidFill>
                  <a:prstClr val="black"/>
                </a:solidFill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363E7-CB67-49FD-8527-4F0881B44F72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6255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04D2D-AF2C-4BEF-9911-D4E29E96ED42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4D43A-1F4C-480C-A21A-1071CBF9B988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6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97167-CA92-478F-B3B6-F6857807E8AD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AC22B-531D-4093-B0F4-16AC93902811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02951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BF225-D4C7-47E7-8335-90B99B3E904E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CA6F1-4BD2-4FAC-9824-4AA80D59706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45888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E4189-8933-4074-BAC2-B0102FBAA55F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71F59-560E-4FB7-862B-984451D0474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40420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3A058-A234-4075-972C-12F9632EF615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A44C3-0D45-471D-8ECB-EAF3413D430C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61444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2C015-4F88-416F-9F25-743B069A5748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C24DE-33D1-4434-A242-3E9C4BAC7F55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73004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B840B-30B3-4CA9-8EEB-6828E886647A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B18F0-128A-45E2-9F50-790E3159E6C2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85280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AD9F9-2121-42F9-BED9-CB6C83823066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6E465-E65F-41AE-8A27-2D515B9CFE2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0082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4ED3D-6964-41BA-955E-0E8FC7927452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4F12D-B21A-43BF-B080-F38A022D5AC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52843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C7555-C292-4E2E-8A90-D177EAEF81A4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9C44D-D07D-419E-B7D2-0AF0AC2412D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9494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a typeface="KoPub돋움체 Bold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latinLnBrk="1" hangingPunct="1">
              <a:defRPr>
                <a:solidFill>
                  <a:prstClr val="black"/>
                </a:solidFill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DBDBE3B8-29BE-45CD-8418-05CFD62EBD88}" type="datetime1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latinLnBrk="1" hangingPunct="1">
              <a:defRPr>
                <a:solidFill>
                  <a:prstClr val="black"/>
                </a:solidFill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E9922-8FF7-4C9F-9E29-631DD6661F8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15101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EBF39-1FD4-4408-8F2D-8D4B500D2A8B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8127D-087A-42B7-B5A5-20CDA837DE4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52198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04D2D-AF2C-4BEF-9911-D4E29E96ED42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4D43A-1F4C-480C-A21A-1071CBF9B988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18091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97167-CA92-478F-B3B6-F6857807E8AD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AC22B-531D-4093-B0F4-16AC93902811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3028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BF225-D4C7-47E7-8335-90B99B3E904E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CA6F1-4BD2-4FAC-9824-4AA80D59706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23202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E4189-8933-4074-BAC2-B0102FBAA55F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71F59-560E-4FB7-862B-984451D0474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605336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3A058-A234-4075-972C-12F9632EF615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A44C3-0D45-471D-8ECB-EAF3413D430C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28608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2C015-4F88-416F-9F25-743B069A5748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C24DE-33D1-4434-A242-3E9C4BAC7F55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44057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B840B-30B3-4CA9-8EEB-6828E886647A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B18F0-128A-45E2-9F50-790E3159E6C2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9498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latinLnBrk="1" hangingPunct="1">
              <a:defRPr>
                <a:solidFill>
                  <a:prstClr val="black"/>
                </a:solidFill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BE580AA2-6478-447E-B420-471773376881}" type="datetime1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latinLnBrk="1" hangingPunct="1">
              <a:defRPr>
                <a:solidFill>
                  <a:prstClr val="black"/>
                </a:solidFill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31013" y="64484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85E397C-3870-465F-83D9-B1ED32181F31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4671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\\Fileserver-pt\Server-300\2008제작\헌법재판소\서식\organization2@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113" y="4763"/>
            <a:ext cx="9144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텍스트 개체 틀 5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5715009" cy="642938"/>
          </a:xfrm>
          <a:prstGeom prst="rect">
            <a:avLst/>
          </a:prstGeom>
        </p:spPr>
        <p:txBody>
          <a:bodyPr/>
          <a:lstStyle>
            <a:lvl1pPr>
              <a:buNone/>
              <a:defRPr sz="3400">
                <a:gradFill>
                  <a:gsLst>
                    <a:gs pos="0">
                      <a:srgbClr val="0856A4"/>
                    </a:gs>
                    <a:gs pos="100000">
                      <a:srgbClr val="0856A4"/>
                    </a:gs>
                  </a:gsLst>
                  <a:lin ang="5400000" scaled="0"/>
                </a:gradFill>
                <a:latin typeface="산돌고딕B" pitchFamily="18" charset="-127"/>
                <a:ea typeface="산돌고딕B" pitchFamily="18" charset="-127"/>
              </a:defRPr>
            </a:lvl1pPr>
          </a:lstStyle>
          <a:p>
            <a:pPr lvl="0"/>
            <a:r>
              <a:rPr lang="ko-KR" altLang="en-US" dirty="0" smtClean="0"/>
              <a:t>마스터 텍스트 스타일을 </a:t>
            </a:r>
          </a:p>
        </p:txBody>
      </p:sp>
      <p:pic>
        <p:nvPicPr>
          <p:cNvPr id="6" name="Picture 3" descr="\\Fileserver-pt\Server-300\2008제작\헌법재판소\서식\organization2@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02" t="14390" r="417" b="68110"/>
          <a:stretch/>
        </p:blipFill>
        <p:spPr bwMode="auto">
          <a:xfrm>
            <a:off x="-18913" y="4763"/>
            <a:ext cx="9151801" cy="83194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" name="그림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2846" y="94191"/>
            <a:ext cx="2040042" cy="6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189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prstGeom prst="rect">
            <a:avLst/>
          </a:prstGeom>
        </p:spPr>
        <p:txBody>
          <a:bodyPr/>
          <a:lstStyle>
            <a:lvl1pPr>
              <a:defRPr>
                <a:ea typeface="KoPub돋움체 Bold" pitchFamily="18" charset="-127"/>
              </a:defRPr>
            </a:lvl1pPr>
          </a:lstStyle>
          <a:p>
            <a:pPr lvl="0">
              <a:defRPr lang="ko-KR" altLang="en-US"/>
            </a:pPr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83179"/>
          </a:xfrm>
          <a:prstGeom prst="rect">
            <a:avLst/>
          </a:prstGeom>
        </p:spPr>
        <p:txBody>
          <a:bodyPr/>
          <a:lstStyle>
            <a:lvl1pPr>
              <a:defRPr>
                <a:ea typeface="KoPub돋움체 Bold" pitchFamily="18" charset="-127"/>
              </a:defRPr>
            </a:lvl1pPr>
            <a:lvl2pPr>
              <a:defRPr>
                <a:ea typeface="KoPub돋움체 Bold" pitchFamily="18" charset="-127"/>
              </a:defRPr>
            </a:lvl2pPr>
            <a:lvl3pPr>
              <a:defRPr>
                <a:ea typeface="KoPub돋움체 Bold" pitchFamily="18" charset="-127"/>
              </a:defRPr>
            </a:lvl3pPr>
            <a:lvl4pPr>
              <a:defRPr>
                <a:ea typeface="KoPub돋움체 Bold" pitchFamily="18" charset="-127"/>
              </a:defRPr>
            </a:lvl4pPr>
            <a:lvl5pPr>
              <a:defRPr>
                <a:ea typeface="KoPub돋움체 Bold" pitchFamily="18" charset="-127"/>
              </a:defRPr>
            </a:lvl5pPr>
          </a:lstStyle>
          <a:p>
            <a:pPr lvl="0">
              <a:defRPr lang="ko-KR" altLang="en-US"/>
            </a:pPr>
            <a:r>
              <a:rPr lang="ko-KR" altLang="en-US" dirty="0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 dirty="0"/>
              <a:t>둘째 수준</a:t>
            </a:r>
          </a:p>
          <a:p>
            <a:pPr lvl="2">
              <a:defRPr lang="ko-KR" altLang="en-US"/>
            </a:pPr>
            <a:r>
              <a:rPr lang="ko-KR" altLang="en-US" dirty="0"/>
              <a:t>셋째 수준</a:t>
            </a:r>
          </a:p>
          <a:p>
            <a:pPr lvl="3">
              <a:defRPr lang="ko-KR" altLang="en-US"/>
            </a:pPr>
            <a:r>
              <a:rPr lang="ko-KR" altLang="en-US" dirty="0"/>
              <a:t>넷째 수준</a:t>
            </a:r>
          </a:p>
          <a:p>
            <a:pPr lvl="4">
              <a:defRPr lang="ko-KR" altLang="en-US"/>
            </a:pPr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lvl="0">
              <a:defRPr lang="ko-KR" altLang="en-US"/>
            </a:pPr>
            <a:fld id="{1D75C3DA-8385-442A-81EC-ACD4DEA56503}" type="datetime1">
              <a:rPr lang="ko-KR" altLang="en-US"/>
              <a:pPr lvl="0">
                <a:defRPr lang="ko-KR" altLang="en-US"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83BD9CC-5C84-4049-B990-7E89ED6A9E48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46579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AD9F9-2121-42F9-BED9-CB6C83823066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6E465-E65F-41AE-8A27-2D515B9CFE2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35150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4ED3D-6964-41BA-955E-0E8FC7927452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4F12D-B21A-43BF-B080-F38A022D5AC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9319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C7555-C292-4E2E-8A90-D177EAEF81A4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9C44D-D07D-419E-B7D2-0AF0AC2412D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9567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EBF39-1FD4-4408-8F2D-8D4B500D2A8B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8127D-087A-42B7-B5A5-20CDA837DE4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1512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31013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rgbClr val="7F7F7F"/>
                </a:solidFill>
                <a:latin typeface="Arial" pitchFamily="34" charset="0"/>
                <a:ea typeface="KoPub돋움체 Bold" pitchFamily="18" charset="-127"/>
              </a:defRPr>
            </a:lvl1pPr>
          </a:lstStyle>
          <a:p>
            <a:fld id="{E0293188-B3E9-440E-9B57-C15029BEF71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Book" pitchFamily="34" charset="0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BDCC35D-1E30-4FCE-9CBE-F5A375E871D4}" type="datetimeFigureOut">
              <a:rPr lang="ko-KR" altLang="en-US"/>
              <a:pPr>
                <a:defRPr/>
              </a:pPr>
              <a:t>2016-10-12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rgbClr val="89898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fld id="{0B372EF4-84B4-4EDD-A9B0-397E5B8AE6CC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BDCC35D-1E30-4FCE-9CBE-F5A375E871D4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2016-10-12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rgbClr val="89898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fld id="{0B372EF4-84B4-4EDD-A9B0-397E5B8AE6CC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8019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png"/><Relationship Id="rId5" Type="http://schemas.openxmlformats.org/officeDocument/2006/relationships/image" Target="../media/image3.jpeg"/><Relationship Id="rId4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9.jpe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260648"/>
            <a:ext cx="9144001" cy="60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0" name="텍스트 개체 틀 5"/>
          <p:cNvSpPr txBox="1">
            <a:spLocks/>
          </p:cNvSpPr>
          <p:nvPr/>
        </p:nvSpPr>
        <p:spPr>
          <a:xfrm>
            <a:off x="290514" y="142852"/>
            <a:ext cx="5715009" cy="642938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kumimoji="1" sz="3400" kern="1200">
                <a:gradFill>
                  <a:gsLst>
                    <a:gs pos="0">
                      <a:srgbClr val="0856A4"/>
                    </a:gs>
                    <a:gs pos="100000">
                      <a:srgbClr val="0856A4"/>
                    </a:gs>
                  </a:gsLst>
                  <a:lin ang="5400000" scaled="0"/>
                </a:gradFill>
                <a:latin typeface="산돌고딕B" pitchFamily="18" charset="-127"/>
                <a:ea typeface="산돌고딕B" pitchFamily="18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mtClean="0"/>
              <a:t>마스터 텍스트 스타일을 </a:t>
            </a:r>
            <a:endParaRPr lang="ko-KR" altLang="en-US" dirty="0" smtClean="0"/>
          </a:p>
        </p:txBody>
      </p:sp>
      <p:pic>
        <p:nvPicPr>
          <p:cNvPr id="21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02" t="14390" r="417" b="68110"/>
          <a:stretch/>
        </p:blipFill>
        <p:spPr bwMode="auto">
          <a:xfrm>
            <a:off x="-18913" y="1"/>
            <a:ext cx="9151801" cy="98072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2438" y="1591909"/>
            <a:ext cx="2040042" cy="900987"/>
          </a:xfrm>
          <a:prstGeom prst="rect">
            <a:avLst/>
          </a:prstGeom>
        </p:spPr>
      </p:pic>
      <p:pic>
        <p:nvPicPr>
          <p:cNvPr id="13" name="Picture 10" descr="D:\진행중\교과부_공시제도\png\m-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3" y="3004170"/>
            <a:ext cx="228282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D:\진행중\교과부_공시제도\png\m-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2223" y="1511261"/>
            <a:ext cx="815975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D:\진행중\교과부_공시제도\png\m-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04170"/>
            <a:ext cx="1763712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9943" y="5455347"/>
            <a:ext cx="3191914" cy="47038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00113" y="2084655"/>
            <a:ext cx="4787870" cy="148836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4000" spc="-3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김영란법의</a:t>
            </a:r>
            <a:r>
              <a:rPr lang="ko-KR" altLang="en-US" sz="40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진실과 오해</a:t>
            </a:r>
            <a:r>
              <a:rPr lang="en-US" altLang="ko-KR" sz="40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40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en-US" altLang="ko-KR" sz="28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28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부정청탁 및 </a:t>
            </a:r>
            <a:r>
              <a:rPr lang="ko-KR" altLang="en-US" sz="2800" spc="-3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</a:t>
            </a:r>
            <a:r>
              <a:rPr lang="ko-KR" altLang="en-US" sz="28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수수의 </a:t>
            </a:r>
            <a:r>
              <a:rPr lang="ko-KR" altLang="en-US" sz="28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금지에 관한 법률 교육</a:t>
            </a:r>
            <a:r>
              <a:rPr lang="en-US" altLang="ko-KR" sz="28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</a:t>
            </a:r>
            <a:br>
              <a:rPr lang="en-US" altLang="ko-KR" sz="28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en-US" altLang="ko-KR" sz="24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24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법학전문대학원장   손종학</a:t>
            </a:r>
            <a:r>
              <a:rPr lang="en-US" altLang="ko-KR" sz="2400" spc="-3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ko-KR" altLang="en-US" sz="2800" spc="-3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9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 rot="16200000">
            <a:off x="4280902" y="2920903"/>
            <a:ext cx="4848771" cy="197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02" t="14390" r="417" b="68110"/>
          <a:stretch/>
        </p:blipFill>
        <p:spPr bwMode="auto">
          <a:xfrm>
            <a:off x="0" y="6275698"/>
            <a:ext cx="9151801" cy="5823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44241845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부정청탁의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대응조치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54" name="아래쪽 화살표 246"/>
          <p:cNvSpPr/>
          <p:nvPr/>
        </p:nvSpPr>
        <p:spPr>
          <a:xfrm rot="16200000">
            <a:off x="927891" y="3064671"/>
            <a:ext cx="4878395" cy="1000128"/>
          </a:xfrm>
          <a:custGeom>
            <a:avLst/>
            <a:gdLst>
              <a:gd name="connsiteX0" fmla="*/ 0 w 4580212"/>
              <a:gd name="connsiteY0" fmla="*/ 964683 h 1929365"/>
              <a:gd name="connsiteX1" fmla="*/ 1145053 w 4580212"/>
              <a:gd name="connsiteY1" fmla="*/ 964683 h 1929365"/>
              <a:gd name="connsiteX2" fmla="*/ 1145053 w 4580212"/>
              <a:gd name="connsiteY2" fmla="*/ 0 h 1929365"/>
              <a:gd name="connsiteX3" fmla="*/ 3435159 w 4580212"/>
              <a:gd name="connsiteY3" fmla="*/ 0 h 1929365"/>
              <a:gd name="connsiteX4" fmla="*/ 3435159 w 4580212"/>
              <a:gd name="connsiteY4" fmla="*/ 964683 h 1929365"/>
              <a:gd name="connsiteX5" fmla="*/ 4580212 w 4580212"/>
              <a:gd name="connsiteY5" fmla="*/ 964683 h 1929365"/>
              <a:gd name="connsiteX6" fmla="*/ 2290106 w 4580212"/>
              <a:gd name="connsiteY6" fmla="*/ 1929365 h 1929365"/>
              <a:gd name="connsiteX7" fmla="*/ 0 w 4580212"/>
              <a:gd name="connsiteY7" fmla="*/ 964683 h 1929365"/>
              <a:gd name="connsiteX0" fmla="*/ 2817347 w 7397559"/>
              <a:gd name="connsiteY0" fmla="*/ 3208011 h 4172693"/>
              <a:gd name="connsiteX1" fmla="*/ 3962400 w 7397559"/>
              <a:gd name="connsiteY1" fmla="*/ 3208011 h 4172693"/>
              <a:gd name="connsiteX2" fmla="*/ 0 w 7397559"/>
              <a:gd name="connsiteY2" fmla="*/ 0 h 4172693"/>
              <a:gd name="connsiteX3" fmla="*/ 6252506 w 7397559"/>
              <a:gd name="connsiteY3" fmla="*/ 2243328 h 4172693"/>
              <a:gd name="connsiteX4" fmla="*/ 6252506 w 7397559"/>
              <a:gd name="connsiteY4" fmla="*/ 3208011 h 4172693"/>
              <a:gd name="connsiteX5" fmla="*/ 7397559 w 7397559"/>
              <a:gd name="connsiteY5" fmla="*/ 3208011 h 4172693"/>
              <a:gd name="connsiteX6" fmla="*/ 5107453 w 7397559"/>
              <a:gd name="connsiteY6" fmla="*/ 4172693 h 4172693"/>
              <a:gd name="connsiteX7" fmla="*/ 2817347 w 7397559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53306" h="4270229">
                <a:moveTo>
                  <a:pt x="4060931" y="3305547"/>
                </a:moveTo>
                <a:lnTo>
                  <a:pt x="4852416" y="3281163"/>
                </a:lnTo>
                <a:cubicBezTo>
                  <a:pt x="3580384" y="1626610"/>
                  <a:pt x="2125472" y="654809"/>
                  <a:pt x="0" y="0"/>
                </a:cubicBezTo>
                <a:lnTo>
                  <a:pt x="12653306" y="109728"/>
                </a:lnTo>
                <a:cubicBezTo>
                  <a:pt x="10958618" y="638553"/>
                  <a:pt x="8922554" y="1801362"/>
                  <a:pt x="7764314" y="3293355"/>
                </a:cubicBezTo>
                <a:lnTo>
                  <a:pt x="8641143" y="3305547"/>
                </a:lnTo>
                <a:lnTo>
                  <a:pt x="6351037" y="4270229"/>
                </a:lnTo>
                <a:lnTo>
                  <a:pt x="4060931" y="3305547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899918" y="1376363"/>
            <a:ext cx="1632341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86335" y="3046437"/>
            <a:ext cx="1677060" cy="100486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최초 부정청탁 받을 경우 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부정청탁임을 알리고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거절 의사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를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명확히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표시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>
            <a:off x="354013" y="2907420"/>
            <a:ext cx="2737005" cy="11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Freeform 5"/>
          <p:cNvSpPr>
            <a:spLocks/>
          </p:cNvSpPr>
          <p:nvPr/>
        </p:nvSpPr>
        <p:spPr bwMode="auto">
          <a:xfrm>
            <a:off x="1216824" y="1909834"/>
            <a:ext cx="997681" cy="997681"/>
          </a:xfrm>
          <a:custGeom>
            <a:avLst/>
            <a:gdLst>
              <a:gd name="T0" fmla="*/ 522 w 716"/>
              <a:gd name="T1" fmla="*/ 458 h 716"/>
              <a:gd name="T2" fmla="*/ 400 w 716"/>
              <a:gd name="T3" fmla="*/ 688 h 716"/>
              <a:gd name="T4" fmla="*/ 390 w 716"/>
              <a:gd name="T5" fmla="*/ 444 h 716"/>
              <a:gd name="T6" fmla="*/ 384 w 716"/>
              <a:gd name="T7" fmla="*/ 432 h 716"/>
              <a:gd name="T8" fmla="*/ 412 w 716"/>
              <a:gd name="T9" fmla="*/ 424 h 716"/>
              <a:gd name="T10" fmla="*/ 440 w 716"/>
              <a:gd name="T11" fmla="*/ 366 h 716"/>
              <a:gd name="T12" fmla="*/ 456 w 716"/>
              <a:gd name="T13" fmla="*/ 340 h 716"/>
              <a:gd name="T14" fmla="*/ 472 w 716"/>
              <a:gd name="T15" fmla="*/ 298 h 716"/>
              <a:gd name="T16" fmla="*/ 476 w 716"/>
              <a:gd name="T17" fmla="*/ 284 h 716"/>
              <a:gd name="T18" fmla="*/ 486 w 716"/>
              <a:gd name="T19" fmla="*/ 280 h 716"/>
              <a:gd name="T20" fmla="*/ 496 w 716"/>
              <a:gd name="T21" fmla="*/ 260 h 716"/>
              <a:gd name="T22" fmla="*/ 500 w 716"/>
              <a:gd name="T23" fmla="*/ 206 h 716"/>
              <a:gd name="T24" fmla="*/ 494 w 716"/>
              <a:gd name="T25" fmla="*/ 196 h 716"/>
              <a:gd name="T26" fmla="*/ 492 w 716"/>
              <a:gd name="T27" fmla="*/ 186 h 716"/>
              <a:gd name="T28" fmla="*/ 494 w 716"/>
              <a:gd name="T29" fmla="*/ 142 h 716"/>
              <a:gd name="T30" fmla="*/ 486 w 716"/>
              <a:gd name="T31" fmla="*/ 110 h 716"/>
              <a:gd name="T32" fmla="*/ 486 w 716"/>
              <a:gd name="T33" fmla="*/ 94 h 716"/>
              <a:gd name="T34" fmla="*/ 476 w 716"/>
              <a:gd name="T35" fmla="*/ 62 h 716"/>
              <a:gd name="T36" fmla="*/ 434 w 716"/>
              <a:gd name="T37" fmla="*/ 22 h 716"/>
              <a:gd name="T38" fmla="*/ 414 w 716"/>
              <a:gd name="T39" fmla="*/ 10 h 716"/>
              <a:gd name="T40" fmla="*/ 356 w 716"/>
              <a:gd name="T41" fmla="*/ 0 h 716"/>
              <a:gd name="T42" fmla="*/ 296 w 716"/>
              <a:gd name="T43" fmla="*/ 12 h 716"/>
              <a:gd name="T44" fmla="*/ 280 w 716"/>
              <a:gd name="T45" fmla="*/ 18 h 716"/>
              <a:gd name="T46" fmla="*/ 256 w 716"/>
              <a:gd name="T47" fmla="*/ 20 h 716"/>
              <a:gd name="T48" fmla="*/ 244 w 716"/>
              <a:gd name="T49" fmla="*/ 38 h 716"/>
              <a:gd name="T50" fmla="*/ 246 w 716"/>
              <a:gd name="T51" fmla="*/ 64 h 716"/>
              <a:gd name="T52" fmla="*/ 238 w 716"/>
              <a:gd name="T53" fmla="*/ 74 h 716"/>
              <a:gd name="T54" fmla="*/ 226 w 716"/>
              <a:gd name="T55" fmla="*/ 118 h 716"/>
              <a:gd name="T56" fmla="*/ 222 w 716"/>
              <a:gd name="T57" fmla="*/ 154 h 716"/>
              <a:gd name="T58" fmla="*/ 226 w 716"/>
              <a:gd name="T59" fmla="*/ 192 h 716"/>
              <a:gd name="T60" fmla="*/ 216 w 716"/>
              <a:gd name="T61" fmla="*/ 206 h 716"/>
              <a:gd name="T62" fmla="*/ 218 w 716"/>
              <a:gd name="T63" fmla="*/ 248 h 716"/>
              <a:gd name="T64" fmla="*/ 228 w 716"/>
              <a:gd name="T65" fmla="*/ 280 h 716"/>
              <a:gd name="T66" fmla="*/ 236 w 716"/>
              <a:gd name="T67" fmla="*/ 284 h 716"/>
              <a:gd name="T68" fmla="*/ 242 w 716"/>
              <a:gd name="T69" fmla="*/ 282 h 716"/>
              <a:gd name="T70" fmla="*/ 254 w 716"/>
              <a:gd name="T71" fmla="*/ 328 h 716"/>
              <a:gd name="T72" fmla="*/ 276 w 716"/>
              <a:gd name="T73" fmla="*/ 366 h 716"/>
              <a:gd name="T74" fmla="*/ 298 w 716"/>
              <a:gd name="T75" fmla="*/ 420 h 716"/>
              <a:gd name="T76" fmla="*/ 334 w 716"/>
              <a:gd name="T77" fmla="*/ 432 h 716"/>
              <a:gd name="T78" fmla="*/ 326 w 716"/>
              <a:gd name="T79" fmla="*/ 444 h 716"/>
              <a:gd name="T80" fmla="*/ 270 w 716"/>
              <a:gd name="T81" fmla="*/ 412 h 716"/>
              <a:gd name="T82" fmla="*/ 192 w 716"/>
              <a:gd name="T83" fmla="*/ 458 h 716"/>
              <a:gd name="T84" fmla="*/ 112 w 716"/>
              <a:gd name="T85" fmla="*/ 500 h 716"/>
              <a:gd name="T86" fmla="*/ 58 w 716"/>
              <a:gd name="T87" fmla="*/ 546 h 716"/>
              <a:gd name="T88" fmla="*/ 24 w 716"/>
              <a:gd name="T89" fmla="*/ 604 h 716"/>
              <a:gd name="T90" fmla="*/ 2 w 716"/>
              <a:gd name="T91" fmla="*/ 688 h 716"/>
              <a:gd name="T92" fmla="*/ 716 w 716"/>
              <a:gd name="T93" fmla="*/ 716 h 716"/>
              <a:gd name="T94" fmla="*/ 698 w 716"/>
              <a:gd name="T95" fmla="*/ 622 h 716"/>
              <a:gd name="T96" fmla="*/ 672 w 716"/>
              <a:gd name="T97" fmla="*/ 566 h 716"/>
              <a:gd name="T98" fmla="*/ 624 w 716"/>
              <a:gd name="T99" fmla="*/ 514 h 716"/>
              <a:gd name="T100" fmla="*/ 582 w 716"/>
              <a:gd name="T101" fmla="*/ 488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6" h="716">
                <a:moveTo>
                  <a:pt x="582" y="488"/>
                </a:moveTo>
                <a:lnTo>
                  <a:pt x="582" y="488"/>
                </a:lnTo>
                <a:lnTo>
                  <a:pt x="522" y="458"/>
                </a:lnTo>
                <a:lnTo>
                  <a:pt x="478" y="432"/>
                </a:lnTo>
                <a:lnTo>
                  <a:pt x="444" y="412"/>
                </a:lnTo>
                <a:lnTo>
                  <a:pt x="400" y="688"/>
                </a:lnTo>
                <a:lnTo>
                  <a:pt x="372" y="484"/>
                </a:lnTo>
                <a:lnTo>
                  <a:pt x="390" y="444"/>
                </a:lnTo>
                <a:lnTo>
                  <a:pt x="390" y="444"/>
                </a:lnTo>
                <a:lnTo>
                  <a:pt x="390" y="440"/>
                </a:lnTo>
                <a:lnTo>
                  <a:pt x="390" y="438"/>
                </a:lnTo>
                <a:lnTo>
                  <a:pt x="384" y="432"/>
                </a:lnTo>
                <a:lnTo>
                  <a:pt x="384" y="432"/>
                </a:lnTo>
                <a:lnTo>
                  <a:pt x="398" y="430"/>
                </a:lnTo>
                <a:lnTo>
                  <a:pt x="412" y="424"/>
                </a:lnTo>
                <a:lnTo>
                  <a:pt x="426" y="416"/>
                </a:lnTo>
                <a:lnTo>
                  <a:pt x="440" y="408"/>
                </a:lnTo>
                <a:lnTo>
                  <a:pt x="440" y="366"/>
                </a:lnTo>
                <a:lnTo>
                  <a:pt x="440" y="366"/>
                </a:lnTo>
                <a:lnTo>
                  <a:pt x="446" y="360"/>
                </a:lnTo>
                <a:lnTo>
                  <a:pt x="456" y="340"/>
                </a:lnTo>
                <a:lnTo>
                  <a:pt x="462" y="328"/>
                </a:lnTo>
                <a:lnTo>
                  <a:pt x="468" y="314"/>
                </a:lnTo>
                <a:lnTo>
                  <a:pt x="472" y="298"/>
                </a:lnTo>
                <a:lnTo>
                  <a:pt x="474" y="282"/>
                </a:lnTo>
                <a:lnTo>
                  <a:pt x="474" y="282"/>
                </a:lnTo>
                <a:lnTo>
                  <a:pt x="476" y="284"/>
                </a:lnTo>
                <a:lnTo>
                  <a:pt x="480" y="284"/>
                </a:lnTo>
                <a:lnTo>
                  <a:pt x="486" y="280"/>
                </a:lnTo>
                <a:lnTo>
                  <a:pt x="486" y="280"/>
                </a:lnTo>
                <a:lnTo>
                  <a:pt x="488" y="280"/>
                </a:lnTo>
                <a:lnTo>
                  <a:pt x="492" y="270"/>
                </a:lnTo>
                <a:lnTo>
                  <a:pt x="496" y="260"/>
                </a:lnTo>
                <a:lnTo>
                  <a:pt x="498" y="248"/>
                </a:lnTo>
                <a:lnTo>
                  <a:pt x="498" y="228"/>
                </a:lnTo>
                <a:lnTo>
                  <a:pt x="500" y="206"/>
                </a:lnTo>
                <a:lnTo>
                  <a:pt x="500" y="206"/>
                </a:lnTo>
                <a:lnTo>
                  <a:pt x="496" y="200"/>
                </a:lnTo>
                <a:lnTo>
                  <a:pt x="494" y="196"/>
                </a:lnTo>
                <a:lnTo>
                  <a:pt x="490" y="192"/>
                </a:lnTo>
                <a:lnTo>
                  <a:pt x="490" y="192"/>
                </a:lnTo>
                <a:lnTo>
                  <a:pt x="492" y="186"/>
                </a:lnTo>
                <a:lnTo>
                  <a:pt x="494" y="170"/>
                </a:lnTo>
                <a:lnTo>
                  <a:pt x="494" y="156"/>
                </a:lnTo>
                <a:lnTo>
                  <a:pt x="494" y="142"/>
                </a:lnTo>
                <a:lnTo>
                  <a:pt x="492" y="128"/>
                </a:lnTo>
                <a:lnTo>
                  <a:pt x="486" y="110"/>
                </a:lnTo>
                <a:lnTo>
                  <a:pt x="486" y="110"/>
                </a:lnTo>
                <a:lnTo>
                  <a:pt x="486" y="102"/>
                </a:lnTo>
                <a:lnTo>
                  <a:pt x="486" y="102"/>
                </a:lnTo>
                <a:lnTo>
                  <a:pt x="486" y="94"/>
                </a:lnTo>
                <a:lnTo>
                  <a:pt x="486" y="86"/>
                </a:lnTo>
                <a:lnTo>
                  <a:pt x="482" y="74"/>
                </a:lnTo>
                <a:lnTo>
                  <a:pt x="476" y="62"/>
                </a:lnTo>
                <a:lnTo>
                  <a:pt x="466" y="50"/>
                </a:lnTo>
                <a:lnTo>
                  <a:pt x="454" y="36"/>
                </a:lnTo>
                <a:lnTo>
                  <a:pt x="434" y="22"/>
                </a:lnTo>
                <a:lnTo>
                  <a:pt x="434" y="22"/>
                </a:lnTo>
                <a:lnTo>
                  <a:pt x="426" y="16"/>
                </a:lnTo>
                <a:lnTo>
                  <a:pt x="414" y="10"/>
                </a:lnTo>
                <a:lnTo>
                  <a:pt x="400" y="6"/>
                </a:lnTo>
                <a:lnTo>
                  <a:pt x="380" y="0"/>
                </a:lnTo>
                <a:lnTo>
                  <a:pt x="356" y="0"/>
                </a:lnTo>
                <a:lnTo>
                  <a:pt x="328" y="2"/>
                </a:lnTo>
                <a:lnTo>
                  <a:pt x="314" y="6"/>
                </a:lnTo>
                <a:lnTo>
                  <a:pt x="296" y="12"/>
                </a:lnTo>
                <a:lnTo>
                  <a:pt x="296" y="12"/>
                </a:lnTo>
                <a:lnTo>
                  <a:pt x="292" y="14"/>
                </a:lnTo>
                <a:lnTo>
                  <a:pt x="280" y="18"/>
                </a:lnTo>
                <a:lnTo>
                  <a:pt x="272" y="20"/>
                </a:lnTo>
                <a:lnTo>
                  <a:pt x="264" y="20"/>
                </a:lnTo>
                <a:lnTo>
                  <a:pt x="256" y="20"/>
                </a:lnTo>
                <a:lnTo>
                  <a:pt x="250" y="16"/>
                </a:lnTo>
                <a:lnTo>
                  <a:pt x="250" y="16"/>
                </a:lnTo>
                <a:lnTo>
                  <a:pt x="244" y="38"/>
                </a:lnTo>
                <a:lnTo>
                  <a:pt x="242" y="54"/>
                </a:lnTo>
                <a:lnTo>
                  <a:pt x="244" y="60"/>
                </a:lnTo>
                <a:lnTo>
                  <a:pt x="246" y="64"/>
                </a:lnTo>
                <a:lnTo>
                  <a:pt x="246" y="64"/>
                </a:lnTo>
                <a:lnTo>
                  <a:pt x="244" y="66"/>
                </a:lnTo>
                <a:lnTo>
                  <a:pt x="238" y="74"/>
                </a:lnTo>
                <a:lnTo>
                  <a:pt x="232" y="90"/>
                </a:lnTo>
                <a:lnTo>
                  <a:pt x="226" y="118"/>
                </a:lnTo>
                <a:lnTo>
                  <a:pt x="226" y="118"/>
                </a:lnTo>
                <a:lnTo>
                  <a:pt x="226" y="128"/>
                </a:lnTo>
                <a:lnTo>
                  <a:pt x="226" y="128"/>
                </a:lnTo>
                <a:lnTo>
                  <a:pt x="222" y="154"/>
                </a:lnTo>
                <a:lnTo>
                  <a:pt x="224" y="174"/>
                </a:lnTo>
                <a:lnTo>
                  <a:pt x="226" y="192"/>
                </a:lnTo>
                <a:lnTo>
                  <a:pt x="226" y="192"/>
                </a:lnTo>
                <a:lnTo>
                  <a:pt x="222" y="196"/>
                </a:lnTo>
                <a:lnTo>
                  <a:pt x="220" y="200"/>
                </a:lnTo>
                <a:lnTo>
                  <a:pt x="216" y="206"/>
                </a:lnTo>
                <a:lnTo>
                  <a:pt x="216" y="206"/>
                </a:lnTo>
                <a:lnTo>
                  <a:pt x="218" y="228"/>
                </a:lnTo>
                <a:lnTo>
                  <a:pt x="218" y="248"/>
                </a:lnTo>
                <a:lnTo>
                  <a:pt x="220" y="260"/>
                </a:lnTo>
                <a:lnTo>
                  <a:pt x="224" y="270"/>
                </a:lnTo>
                <a:lnTo>
                  <a:pt x="228" y="280"/>
                </a:lnTo>
                <a:lnTo>
                  <a:pt x="230" y="280"/>
                </a:lnTo>
                <a:lnTo>
                  <a:pt x="230" y="280"/>
                </a:lnTo>
                <a:lnTo>
                  <a:pt x="236" y="284"/>
                </a:lnTo>
                <a:lnTo>
                  <a:pt x="240" y="284"/>
                </a:lnTo>
                <a:lnTo>
                  <a:pt x="242" y="282"/>
                </a:lnTo>
                <a:lnTo>
                  <a:pt x="242" y="282"/>
                </a:lnTo>
                <a:lnTo>
                  <a:pt x="244" y="298"/>
                </a:lnTo>
                <a:lnTo>
                  <a:pt x="248" y="314"/>
                </a:lnTo>
                <a:lnTo>
                  <a:pt x="254" y="328"/>
                </a:lnTo>
                <a:lnTo>
                  <a:pt x="260" y="340"/>
                </a:lnTo>
                <a:lnTo>
                  <a:pt x="270" y="360"/>
                </a:lnTo>
                <a:lnTo>
                  <a:pt x="276" y="366"/>
                </a:lnTo>
                <a:lnTo>
                  <a:pt x="276" y="408"/>
                </a:lnTo>
                <a:lnTo>
                  <a:pt x="276" y="408"/>
                </a:lnTo>
                <a:lnTo>
                  <a:pt x="298" y="420"/>
                </a:lnTo>
                <a:lnTo>
                  <a:pt x="314" y="426"/>
                </a:lnTo>
                <a:lnTo>
                  <a:pt x="334" y="432"/>
                </a:lnTo>
                <a:lnTo>
                  <a:pt x="334" y="432"/>
                </a:lnTo>
                <a:lnTo>
                  <a:pt x="328" y="436"/>
                </a:lnTo>
                <a:lnTo>
                  <a:pt x="326" y="440"/>
                </a:lnTo>
                <a:lnTo>
                  <a:pt x="326" y="444"/>
                </a:lnTo>
                <a:lnTo>
                  <a:pt x="344" y="484"/>
                </a:lnTo>
                <a:lnTo>
                  <a:pt x="314" y="692"/>
                </a:lnTo>
                <a:lnTo>
                  <a:pt x="270" y="412"/>
                </a:lnTo>
                <a:lnTo>
                  <a:pt x="270" y="412"/>
                </a:lnTo>
                <a:lnTo>
                  <a:pt x="236" y="434"/>
                </a:lnTo>
                <a:lnTo>
                  <a:pt x="192" y="458"/>
                </a:lnTo>
                <a:lnTo>
                  <a:pt x="134" y="488"/>
                </a:lnTo>
                <a:lnTo>
                  <a:pt x="134" y="488"/>
                </a:lnTo>
                <a:lnTo>
                  <a:pt x="112" y="500"/>
                </a:lnTo>
                <a:lnTo>
                  <a:pt x="92" y="514"/>
                </a:lnTo>
                <a:lnTo>
                  <a:pt x="74" y="530"/>
                </a:lnTo>
                <a:lnTo>
                  <a:pt x="58" y="546"/>
                </a:lnTo>
                <a:lnTo>
                  <a:pt x="44" y="566"/>
                </a:lnTo>
                <a:lnTo>
                  <a:pt x="34" y="584"/>
                </a:lnTo>
                <a:lnTo>
                  <a:pt x="24" y="604"/>
                </a:lnTo>
                <a:lnTo>
                  <a:pt x="18" y="622"/>
                </a:lnTo>
                <a:lnTo>
                  <a:pt x="8" y="658"/>
                </a:lnTo>
                <a:lnTo>
                  <a:pt x="2" y="688"/>
                </a:lnTo>
                <a:lnTo>
                  <a:pt x="0" y="716"/>
                </a:lnTo>
                <a:lnTo>
                  <a:pt x="716" y="716"/>
                </a:lnTo>
                <a:lnTo>
                  <a:pt x="716" y="716"/>
                </a:lnTo>
                <a:lnTo>
                  <a:pt x="714" y="688"/>
                </a:lnTo>
                <a:lnTo>
                  <a:pt x="708" y="658"/>
                </a:lnTo>
                <a:lnTo>
                  <a:pt x="698" y="622"/>
                </a:lnTo>
                <a:lnTo>
                  <a:pt x="692" y="604"/>
                </a:lnTo>
                <a:lnTo>
                  <a:pt x="682" y="584"/>
                </a:lnTo>
                <a:lnTo>
                  <a:pt x="672" y="566"/>
                </a:lnTo>
                <a:lnTo>
                  <a:pt x="658" y="546"/>
                </a:lnTo>
                <a:lnTo>
                  <a:pt x="642" y="530"/>
                </a:lnTo>
                <a:lnTo>
                  <a:pt x="624" y="514"/>
                </a:lnTo>
                <a:lnTo>
                  <a:pt x="604" y="500"/>
                </a:lnTo>
                <a:lnTo>
                  <a:pt x="582" y="488"/>
                </a:lnTo>
                <a:lnTo>
                  <a:pt x="582" y="48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1293238" y="1421318"/>
            <a:ext cx="823941" cy="31172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algn="ctr"/>
            <a:r>
              <a:rPr lang="ko-KR" altLang="en-US" sz="1600" spc="-5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공직자등</a:t>
            </a:r>
            <a:endParaRPr lang="ko-KR" altLang="en-US" sz="1600" spc="-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0" name="아래쪽 화살표 59"/>
          <p:cNvSpPr/>
          <p:nvPr/>
        </p:nvSpPr>
        <p:spPr>
          <a:xfrm>
            <a:off x="1323975" y="4238625"/>
            <a:ext cx="790575" cy="215900"/>
          </a:xfrm>
          <a:prstGeom prst="downArrow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86335" y="4619625"/>
            <a:ext cx="1677060" cy="95440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동일한 부정청탁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다시 받을 경우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소속기관장에게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서면 신고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CB81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4190525" y="1376363"/>
            <a:ext cx="1632341" cy="401637"/>
          </a:xfrm>
          <a:prstGeom prst="rect">
            <a:avLst/>
          </a:prstGeom>
          <a:gradFill flip="none" rotWithShape="1">
            <a:gsLst>
              <a:gs pos="0">
                <a:srgbClr val="0064A8"/>
              </a:gs>
              <a:gs pos="100000">
                <a:srgbClr val="006CB6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076698" y="3790950"/>
            <a:ext cx="1839600" cy="497085"/>
          </a:xfrm>
          <a:prstGeom prst="roundRect">
            <a:avLst/>
          </a:prstGeom>
          <a:solidFill>
            <a:schemeClr val="bg1"/>
          </a:solidFill>
          <a:ln>
            <a:solidFill>
              <a:srgbClr val="006CB6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과태료 부과 대상인 경우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관할법원에 위반사실 통보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076370" y="4547237"/>
            <a:ext cx="1839600" cy="539113"/>
          </a:xfrm>
          <a:prstGeom prst="roundRect">
            <a:avLst/>
          </a:prstGeom>
          <a:solidFill>
            <a:schemeClr val="bg1"/>
          </a:solidFill>
          <a:ln>
            <a:solidFill>
              <a:srgbClr val="006CB6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부정청탁 관련</a:t>
            </a:r>
            <a:endParaRPr lang="en-US" altLang="ko-KR" sz="12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/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주요내용 기록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관리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437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76370" y="5333661"/>
            <a:ext cx="1839600" cy="695664"/>
          </a:xfrm>
          <a:prstGeom prst="roundRect">
            <a:avLst/>
          </a:prstGeom>
          <a:solidFill>
            <a:schemeClr val="bg1"/>
          </a:solidFill>
          <a:ln>
            <a:solidFill>
              <a:srgbClr val="006CB6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필요 시</a:t>
            </a:r>
            <a:endParaRPr lang="en-US" altLang="ko-KR" sz="12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 홈페이지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등에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공개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437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77000" y="3667125"/>
            <a:ext cx="1800000" cy="2502000"/>
          </a:xfrm>
          <a:prstGeom prst="roundRect">
            <a:avLst>
              <a:gd name="adj" fmla="val 6962"/>
            </a:avLst>
          </a:prstGeom>
          <a:solidFill>
            <a:srgbClr val="0069B0"/>
          </a:solidFill>
          <a:ln>
            <a:solidFill>
              <a:srgbClr val="006CB6"/>
            </a:solidFill>
          </a:ln>
        </p:spPr>
        <p:txBody>
          <a:bodyPr wrap="none" rtlCol="0" anchor="ctr">
            <a:noAutofit/>
          </a:bodyPr>
          <a:lstStyle>
            <a:defPPr>
              <a:defRPr lang="ko-KR"/>
            </a:defPPr>
            <a:lvl1pPr algn="ctr">
              <a:defRPr sz="1200" spc="-7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defRPr>
            </a:lvl1pPr>
          </a:lstStyle>
          <a:p>
            <a:endParaRPr lang="en-US" altLang="ko-KR"/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>
            <a:off x="3596323" y="2907420"/>
            <a:ext cx="2737005" cy="11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4583846" y="1421318"/>
            <a:ext cx="823941" cy="31172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algn="ctr"/>
            <a:r>
              <a:rPr lang="ko-KR" altLang="en-US" sz="1600" spc="-5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소속기관장</a:t>
            </a:r>
            <a:endParaRPr lang="ko-KR" altLang="en-US" sz="1600" spc="-5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9" name="Freeform 5"/>
          <p:cNvSpPr>
            <a:spLocks/>
          </p:cNvSpPr>
          <p:nvPr/>
        </p:nvSpPr>
        <p:spPr bwMode="auto">
          <a:xfrm>
            <a:off x="4471574" y="1909834"/>
            <a:ext cx="997681" cy="997681"/>
          </a:xfrm>
          <a:custGeom>
            <a:avLst/>
            <a:gdLst>
              <a:gd name="T0" fmla="*/ 522 w 716"/>
              <a:gd name="T1" fmla="*/ 458 h 716"/>
              <a:gd name="T2" fmla="*/ 400 w 716"/>
              <a:gd name="T3" fmla="*/ 688 h 716"/>
              <a:gd name="T4" fmla="*/ 390 w 716"/>
              <a:gd name="T5" fmla="*/ 444 h 716"/>
              <a:gd name="T6" fmla="*/ 384 w 716"/>
              <a:gd name="T7" fmla="*/ 432 h 716"/>
              <a:gd name="T8" fmla="*/ 412 w 716"/>
              <a:gd name="T9" fmla="*/ 424 h 716"/>
              <a:gd name="T10" fmla="*/ 440 w 716"/>
              <a:gd name="T11" fmla="*/ 366 h 716"/>
              <a:gd name="T12" fmla="*/ 456 w 716"/>
              <a:gd name="T13" fmla="*/ 340 h 716"/>
              <a:gd name="T14" fmla="*/ 472 w 716"/>
              <a:gd name="T15" fmla="*/ 298 h 716"/>
              <a:gd name="T16" fmla="*/ 476 w 716"/>
              <a:gd name="T17" fmla="*/ 284 h 716"/>
              <a:gd name="T18" fmla="*/ 486 w 716"/>
              <a:gd name="T19" fmla="*/ 280 h 716"/>
              <a:gd name="T20" fmla="*/ 496 w 716"/>
              <a:gd name="T21" fmla="*/ 260 h 716"/>
              <a:gd name="T22" fmla="*/ 500 w 716"/>
              <a:gd name="T23" fmla="*/ 206 h 716"/>
              <a:gd name="T24" fmla="*/ 494 w 716"/>
              <a:gd name="T25" fmla="*/ 196 h 716"/>
              <a:gd name="T26" fmla="*/ 492 w 716"/>
              <a:gd name="T27" fmla="*/ 186 h 716"/>
              <a:gd name="T28" fmla="*/ 494 w 716"/>
              <a:gd name="T29" fmla="*/ 142 h 716"/>
              <a:gd name="T30" fmla="*/ 486 w 716"/>
              <a:gd name="T31" fmla="*/ 110 h 716"/>
              <a:gd name="T32" fmla="*/ 486 w 716"/>
              <a:gd name="T33" fmla="*/ 94 h 716"/>
              <a:gd name="T34" fmla="*/ 476 w 716"/>
              <a:gd name="T35" fmla="*/ 62 h 716"/>
              <a:gd name="T36" fmla="*/ 434 w 716"/>
              <a:gd name="T37" fmla="*/ 22 h 716"/>
              <a:gd name="T38" fmla="*/ 414 w 716"/>
              <a:gd name="T39" fmla="*/ 10 h 716"/>
              <a:gd name="T40" fmla="*/ 356 w 716"/>
              <a:gd name="T41" fmla="*/ 0 h 716"/>
              <a:gd name="T42" fmla="*/ 296 w 716"/>
              <a:gd name="T43" fmla="*/ 12 h 716"/>
              <a:gd name="T44" fmla="*/ 280 w 716"/>
              <a:gd name="T45" fmla="*/ 18 h 716"/>
              <a:gd name="T46" fmla="*/ 256 w 716"/>
              <a:gd name="T47" fmla="*/ 20 h 716"/>
              <a:gd name="T48" fmla="*/ 244 w 716"/>
              <a:gd name="T49" fmla="*/ 38 h 716"/>
              <a:gd name="T50" fmla="*/ 246 w 716"/>
              <a:gd name="T51" fmla="*/ 64 h 716"/>
              <a:gd name="T52" fmla="*/ 238 w 716"/>
              <a:gd name="T53" fmla="*/ 74 h 716"/>
              <a:gd name="T54" fmla="*/ 226 w 716"/>
              <a:gd name="T55" fmla="*/ 118 h 716"/>
              <a:gd name="T56" fmla="*/ 222 w 716"/>
              <a:gd name="T57" fmla="*/ 154 h 716"/>
              <a:gd name="T58" fmla="*/ 226 w 716"/>
              <a:gd name="T59" fmla="*/ 192 h 716"/>
              <a:gd name="T60" fmla="*/ 216 w 716"/>
              <a:gd name="T61" fmla="*/ 206 h 716"/>
              <a:gd name="T62" fmla="*/ 218 w 716"/>
              <a:gd name="T63" fmla="*/ 248 h 716"/>
              <a:gd name="T64" fmla="*/ 228 w 716"/>
              <a:gd name="T65" fmla="*/ 280 h 716"/>
              <a:gd name="T66" fmla="*/ 236 w 716"/>
              <a:gd name="T67" fmla="*/ 284 h 716"/>
              <a:gd name="T68" fmla="*/ 242 w 716"/>
              <a:gd name="T69" fmla="*/ 282 h 716"/>
              <a:gd name="T70" fmla="*/ 254 w 716"/>
              <a:gd name="T71" fmla="*/ 328 h 716"/>
              <a:gd name="T72" fmla="*/ 276 w 716"/>
              <a:gd name="T73" fmla="*/ 366 h 716"/>
              <a:gd name="T74" fmla="*/ 298 w 716"/>
              <a:gd name="T75" fmla="*/ 420 h 716"/>
              <a:gd name="T76" fmla="*/ 334 w 716"/>
              <a:gd name="T77" fmla="*/ 432 h 716"/>
              <a:gd name="T78" fmla="*/ 326 w 716"/>
              <a:gd name="T79" fmla="*/ 444 h 716"/>
              <a:gd name="T80" fmla="*/ 270 w 716"/>
              <a:gd name="T81" fmla="*/ 412 h 716"/>
              <a:gd name="T82" fmla="*/ 192 w 716"/>
              <a:gd name="T83" fmla="*/ 458 h 716"/>
              <a:gd name="T84" fmla="*/ 112 w 716"/>
              <a:gd name="T85" fmla="*/ 500 h 716"/>
              <a:gd name="T86" fmla="*/ 58 w 716"/>
              <a:gd name="T87" fmla="*/ 546 h 716"/>
              <a:gd name="T88" fmla="*/ 24 w 716"/>
              <a:gd name="T89" fmla="*/ 604 h 716"/>
              <a:gd name="T90" fmla="*/ 2 w 716"/>
              <a:gd name="T91" fmla="*/ 688 h 716"/>
              <a:gd name="T92" fmla="*/ 716 w 716"/>
              <a:gd name="T93" fmla="*/ 716 h 716"/>
              <a:gd name="T94" fmla="*/ 698 w 716"/>
              <a:gd name="T95" fmla="*/ 622 h 716"/>
              <a:gd name="T96" fmla="*/ 672 w 716"/>
              <a:gd name="T97" fmla="*/ 566 h 716"/>
              <a:gd name="T98" fmla="*/ 624 w 716"/>
              <a:gd name="T99" fmla="*/ 514 h 716"/>
              <a:gd name="T100" fmla="*/ 582 w 716"/>
              <a:gd name="T101" fmla="*/ 488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6" h="716">
                <a:moveTo>
                  <a:pt x="582" y="488"/>
                </a:moveTo>
                <a:lnTo>
                  <a:pt x="582" y="488"/>
                </a:lnTo>
                <a:lnTo>
                  <a:pt x="522" y="458"/>
                </a:lnTo>
                <a:lnTo>
                  <a:pt x="478" y="432"/>
                </a:lnTo>
                <a:lnTo>
                  <a:pt x="444" y="412"/>
                </a:lnTo>
                <a:lnTo>
                  <a:pt x="400" y="688"/>
                </a:lnTo>
                <a:lnTo>
                  <a:pt x="372" y="484"/>
                </a:lnTo>
                <a:lnTo>
                  <a:pt x="390" y="444"/>
                </a:lnTo>
                <a:lnTo>
                  <a:pt x="390" y="444"/>
                </a:lnTo>
                <a:lnTo>
                  <a:pt x="390" y="440"/>
                </a:lnTo>
                <a:lnTo>
                  <a:pt x="390" y="438"/>
                </a:lnTo>
                <a:lnTo>
                  <a:pt x="384" y="432"/>
                </a:lnTo>
                <a:lnTo>
                  <a:pt x="384" y="432"/>
                </a:lnTo>
                <a:lnTo>
                  <a:pt x="398" y="430"/>
                </a:lnTo>
                <a:lnTo>
                  <a:pt x="412" y="424"/>
                </a:lnTo>
                <a:lnTo>
                  <a:pt x="426" y="416"/>
                </a:lnTo>
                <a:lnTo>
                  <a:pt x="440" y="408"/>
                </a:lnTo>
                <a:lnTo>
                  <a:pt x="440" y="366"/>
                </a:lnTo>
                <a:lnTo>
                  <a:pt x="440" y="366"/>
                </a:lnTo>
                <a:lnTo>
                  <a:pt x="446" y="360"/>
                </a:lnTo>
                <a:lnTo>
                  <a:pt x="456" y="340"/>
                </a:lnTo>
                <a:lnTo>
                  <a:pt x="462" y="328"/>
                </a:lnTo>
                <a:lnTo>
                  <a:pt x="468" y="314"/>
                </a:lnTo>
                <a:lnTo>
                  <a:pt x="472" y="298"/>
                </a:lnTo>
                <a:lnTo>
                  <a:pt x="474" y="282"/>
                </a:lnTo>
                <a:lnTo>
                  <a:pt x="474" y="282"/>
                </a:lnTo>
                <a:lnTo>
                  <a:pt x="476" y="284"/>
                </a:lnTo>
                <a:lnTo>
                  <a:pt x="480" y="284"/>
                </a:lnTo>
                <a:lnTo>
                  <a:pt x="486" y="280"/>
                </a:lnTo>
                <a:lnTo>
                  <a:pt x="486" y="280"/>
                </a:lnTo>
                <a:lnTo>
                  <a:pt x="488" y="280"/>
                </a:lnTo>
                <a:lnTo>
                  <a:pt x="492" y="270"/>
                </a:lnTo>
                <a:lnTo>
                  <a:pt x="496" y="260"/>
                </a:lnTo>
                <a:lnTo>
                  <a:pt x="498" y="248"/>
                </a:lnTo>
                <a:lnTo>
                  <a:pt x="498" y="228"/>
                </a:lnTo>
                <a:lnTo>
                  <a:pt x="500" y="206"/>
                </a:lnTo>
                <a:lnTo>
                  <a:pt x="500" y="206"/>
                </a:lnTo>
                <a:lnTo>
                  <a:pt x="496" y="200"/>
                </a:lnTo>
                <a:lnTo>
                  <a:pt x="494" y="196"/>
                </a:lnTo>
                <a:lnTo>
                  <a:pt x="490" y="192"/>
                </a:lnTo>
                <a:lnTo>
                  <a:pt x="490" y="192"/>
                </a:lnTo>
                <a:lnTo>
                  <a:pt x="492" y="186"/>
                </a:lnTo>
                <a:lnTo>
                  <a:pt x="494" y="170"/>
                </a:lnTo>
                <a:lnTo>
                  <a:pt x="494" y="156"/>
                </a:lnTo>
                <a:lnTo>
                  <a:pt x="494" y="142"/>
                </a:lnTo>
                <a:lnTo>
                  <a:pt x="492" y="128"/>
                </a:lnTo>
                <a:lnTo>
                  <a:pt x="486" y="110"/>
                </a:lnTo>
                <a:lnTo>
                  <a:pt x="486" y="110"/>
                </a:lnTo>
                <a:lnTo>
                  <a:pt x="486" y="102"/>
                </a:lnTo>
                <a:lnTo>
                  <a:pt x="486" y="102"/>
                </a:lnTo>
                <a:lnTo>
                  <a:pt x="486" y="94"/>
                </a:lnTo>
                <a:lnTo>
                  <a:pt x="486" y="86"/>
                </a:lnTo>
                <a:lnTo>
                  <a:pt x="482" y="74"/>
                </a:lnTo>
                <a:lnTo>
                  <a:pt x="476" y="62"/>
                </a:lnTo>
                <a:lnTo>
                  <a:pt x="466" y="50"/>
                </a:lnTo>
                <a:lnTo>
                  <a:pt x="454" y="36"/>
                </a:lnTo>
                <a:lnTo>
                  <a:pt x="434" y="22"/>
                </a:lnTo>
                <a:lnTo>
                  <a:pt x="434" y="22"/>
                </a:lnTo>
                <a:lnTo>
                  <a:pt x="426" y="16"/>
                </a:lnTo>
                <a:lnTo>
                  <a:pt x="414" y="10"/>
                </a:lnTo>
                <a:lnTo>
                  <a:pt x="400" y="6"/>
                </a:lnTo>
                <a:lnTo>
                  <a:pt x="380" y="0"/>
                </a:lnTo>
                <a:lnTo>
                  <a:pt x="356" y="0"/>
                </a:lnTo>
                <a:lnTo>
                  <a:pt x="328" y="2"/>
                </a:lnTo>
                <a:lnTo>
                  <a:pt x="314" y="6"/>
                </a:lnTo>
                <a:lnTo>
                  <a:pt x="296" y="12"/>
                </a:lnTo>
                <a:lnTo>
                  <a:pt x="296" y="12"/>
                </a:lnTo>
                <a:lnTo>
                  <a:pt x="292" y="14"/>
                </a:lnTo>
                <a:lnTo>
                  <a:pt x="280" y="18"/>
                </a:lnTo>
                <a:lnTo>
                  <a:pt x="272" y="20"/>
                </a:lnTo>
                <a:lnTo>
                  <a:pt x="264" y="20"/>
                </a:lnTo>
                <a:lnTo>
                  <a:pt x="256" y="20"/>
                </a:lnTo>
                <a:lnTo>
                  <a:pt x="250" y="16"/>
                </a:lnTo>
                <a:lnTo>
                  <a:pt x="250" y="16"/>
                </a:lnTo>
                <a:lnTo>
                  <a:pt x="244" y="38"/>
                </a:lnTo>
                <a:lnTo>
                  <a:pt x="242" y="54"/>
                </a:lnTo>
                <a:lnTo>
                  <a:pt x="244" y="60"/>
                </a:lnTo>
                <a:lnTo>
                  <a:pt x="246" y="64"/>
                </a:lnTo>
                <a:lnTo>
                  <a:pt x="246" y="64"/>
                </a:lnTo>
                <a:lnTo>
                  <a:pt x="244" y="66"/>
                </a:lnTo>
                <a:lnTo>
                  <a:pt x="238" y="74"/>
                </a:lnTo>
                <a:lnTo>
                  <a:pt x="232" y="90"/>
                </a:lnTo>
                <a:lnTo>
                  <a:pt x="226" y="118"/>
                </a:lnTo>
                <a:lnTo>
                  <a:pt x="226" y="118"/>
                </a:lnTo>
                <a:lnTo>
                  <a:pt x="226" y="128"/>
                </a:lnTo>
                <a:lnTo>
                  <a:pt x="226" y="128"/>
                </a:lnTo>
                <a:lnTo>
                  <a:pt x="222" y="154"/>
                </a:lnTo>
                <a:lnTo>
                  <a:pt x="224" y="174"/>
                </a:lnTo>
                <a:lnTo>
                  <a:pt x="226" y="192"/>
                </a:lnTo>
                <a:lnTo>
                  <a:pt x="226" y="192"/>
                </a:lnTo>
                <a:lnTo>
                  <a:pt x="222" y="196"/>
                </a:lnTo>
                <a:lnTo>
                  <a:pt x="220" y="200"/>
                </a:lnTo>
                <a:lnTo>
                  <a:pt x="216" y="206"/>
                </a:lnTo>
                <a:lnTo>
                  <a:pt x="216" y="206"/>
                </a:lnTo>
                <a:lnTo>
                  <a:pt x="218" y="228"/>
                </a:lnTo>
                <a:lnTo>
                  <a:pt x="218" y="248"/>
                </a:lnTo>
                <a:lnTo>
                  <a:pt x="220" y="260"/>
                </a:lnTo>
                <a:lnTo>
                  <a:pt x="224" y="270"/>
                </a:lnTo>
                <a:lnTo>
                  <a:pt x="228" y="280"/>
                </a:lnTo>
                <a:lnTo>
                  <a:pt x="230" y="280"/>
                </a:lnTo>
                <a:lnTo>
                  <a:pt x="230" y="280"/>
                </a:lnTo>
                <a:lnTo>
                  <a:pt x="236" y="284"/>
                </a:lnTo>
                <a:lnTo>
                  <a:pt x="240" y="284"/>
                </a:lnTo>
                <a:lnTo>
                  <a:pt x="242" y="282"/>
                </a:lnTo>
                <a:lnTo>
                  <a:pt x="242" y="282"/>
                </a:lnTo>
                <a:lnTo>
                  <a:pt x="244" y="298"/>
                </a:lnTo>
                <a:lnTo>
                  <a:pt x="248" y="314"/>
                </a:lnTo>
                <a:lnTo>
                  <a:pt x="254" y="328"/>
                </a:lnTo>
                <a:lnTo>
                  <a:pt x="260" y="340"/>
                </a:lnTo>
                <a:lnTo>
                  <a:pt x="270" y="360"/>
                </a:lnTo>
                <a:lnTo>
                  <a:pt x="276" y="366"/>
                </a:lnTo>
                <a:lnTo>
                  <a:pt x="276" y="408"/>
                </a:lnTo>
                <a:lnTo>
                  <a:pt x="276" y="408"/>
                </a:lnTo>
                <a:lnTo>
                  <a:pt x="298" y="420"/>
                </a:lnTo>
                <a:lnTo>
                  <a:pt x="314" y="426"/>
                </a:lnTo>
                <a:lnTo>
                  <a:pt x="334" y="432"/>
                </a:lnTo>
                <a:lnTo>
                  <a:pt x="334" y="432"/>
                </a:lnTo>
                <a:lnTo>
                  <a:pt x="328" y="436"/>
                </a:lnTo>
                <a:lnTo>
                  <a:pt x="326" y="440"/>
                </a:lnTo>
                <a:lnTo>
                  <a:pt x="326" y="444"/>
                </a:lnTo>
                <a:lnTo>
                  <a:pt x="344" y="484"/>
                </a:lnTo>
                <a:lnTo>
                  <a:pt x="314" y="692"/>
                </a:lnTo>
                <a:lnTo>
                  <a:pt x="270" y="412"/>
                </a:lnTo>
                <a:lnTo>
                  <a:pt x="270" y="412"/>
                </a:lnTo>
                <a:lnTo>
                  <a:pt x="236" y="434"/>
                </a:lnTo>
                <a:lnTo>
                  <a:pt x="192" y="458"/>
                </a:lnTo>
                <a:lnTo>
                  <a:pt x="134" y="488"/>
                </a:lnTo>
                <a:lnTo>
                  <a:pt x="134" y="488"/>
                </a:lnTo>
                <a:lnTo>
                  <a:pt x="112" y="500"/>
                </a:lnTo>
                <a:lnTo>
                  <a:pt x="92" y="514"/>
                </a:lnTo>
                <a:lnTo>
                  <a:pt x="74" y="530"/>
                </a:lnTo>
                <a:lnTo>
                  <a:pt x="58" y="546"/>
                </a:lnTo>
                <a:lnTo>
                  <a:pt x="44" y="566"/>
                </a:lnTo>
                <a:lnTo>
                  <a:pt x="34" y="584"/>
                </a:lnTo>
                <a:lnTo>
                  <a:pt x="24" y="604"/>
                </a:lnTo>
                <a:lnTo>
                  <a:pt x="18" y="622"/>
                </a:lnTo>
                <a:lnTo>
                  <a:pt x="8" y="658"/>
                </a:lnTo>
                <a:lnTo>
                  <a:pt x="2" y="688"/>
                </a:lnTo>
                <a:lnTo>
                  <a:pt x="0" y="716"/>
                </a:lnTo>
                <a:lnTo>
                  <a:pt x="716" y="716"/>
                </a:lnTo>
                <a:lnTo>
                  <a:pt x="716" y="716"/>
                </a:lnTo>
                <a:lnTo>
                  <a:pt x="714" y="688"/>
                </a:lnTo>
                <a:lnTo>
                  <a:pt x="708" y="658"/>
                </a:lnTo>
                <a:lnTo>
                  <a:pt x="698" y="622"/>
                </a:lnTo>
                <a:lnTo>
                  <a:pt x="692" y="604"/>
                </a:lnTo>
                <a:lnTo>
                  <a:pt x="682" y="584"/>
                </a:lnTo>
                <a:lnTo>
                  <a:pt x="672" y="566"/>
                </a:lnTo>
                <a:lnTo>
                  <a:pt x="658" y="546"/>
                </a:lnTo>
                <a:lnTo>
                  <a:pt x="642" y="530"/>
                </a:lnTo>
                <a:lnTo>
                  <a:pt x="624" y="514"/>
                </a:lnTo>
                <a:lnTo>
                  <a:pt x="604" y="500"/>
                </a:lnTo>
                <a:lnTo>
                  <a:pt x="582" y="488"/>
                </a:lnTo>
                <a:lnTo>
                  <a:pt x="582" y="488"/>
                </a:lnTo>
                <a:close/>
              </a:path>
            </a:pathLst>
          </a:custGeom>
          <a:gradFill flip="none" rotWithShape="1">
            <a:gsLst>
              <a:gs pos="0">
                <a:srgbClr val="00B0D8"/>
              </a:gs>
              <a:gs pos="100000">
                <a:srgbClr val="006CB6"/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70" name="그룹 63"/>
          <p:cNvGrpSpPr/>
          <p:nvPr/>
        </p:nvGrpSpPr>
        <p:grpSpPr>
          <a:xfrm>
            <a:off x="4805350" y="4233850"/>
            <a:ext cx="377851" cy="377851"/>
            <a:chOff x="5350655" y="4252104"/>
            <a:chExt cx="415636" cy="415636"/>
          </a:xfrm>
        </p:grpSpPr>
        <p:sp>
          <p:nvSpPr>
            <p:cNvPr id="71" name="타원 70"/>
            <p:cNvSpPr/>
            <p:nvPr/>
          </p:nvSpPr>
          <p:spPr>
            <a:xfrm>
              <a:off x="5350655" y="4252104"/>
              <a:ext cx="415636" cy="415636"/>
            </a:xfrm>
            <a:prstGeom prst="ellipse">
              <a:avLst/>
            </a:prstGeom>
            <a:gradFill flip="none" rotWithShape="1">
              <a:gsLst>
                <a:gs pos="0">
                  <a:srgbClr val="00B0D8"/>
                </a:gs>
                <a:gs pos="100000">
                  <a:srgbClr val="006CB6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십자형 71"/>
            <p:cNvSpPr/>
            <p:nvPr/>
          </p:nvSpPr>
          <p:spPr>
            <a:xfrm>
              <a:off x="5432522" y="4333973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6529453" y="3721541"/>
            <a:ext cx="1692000" cy="504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 참여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일시정지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69B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529453" y="4290501"/>
            <a:ext cx="1692000" cy="504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대리자의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지정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69B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cxnSp>
        <p:nvCxnSpPr>
          <p:cNvPr id="75" name="직선 연결선 74"/>
          <p:cNvCxnSpPr/>
          <p:nvPr/>
        </p:nvCxnSpPr>
        <p:spPr>
          <a:xfrm>
            <a:off x="5775241" y="1577182"/>
            <a:ext cx="1620000" cy="0"/>
          </a:xfrm>
          <a:prstGeom prst="line">
            <a:avLst/>
          </a:prstGeom>
          <a:ln w="28575" cap="rnd">
            <a:solidFill>
              <a:srgbClr val="0065A9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529453" y="5792911"/>
            <a:ext cx="1692000" cy="324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전보</a:t>
            </a:r>
            <a:endParaRPr lang="en-US" altLang="ko-KR" sz="1600" spc="-7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69B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77" name="그룹 57"/>
          <p:cNvGrpSpPr/>
          <p:nvPr/>
        </p:nvGrpSpPr>
        <p:grpSpPr>
          <a:xfrm>
            <a:off x="4805350" y="5014900"/>
            <a:ext cx="377851" cy="377851"/>
            <a:chOff x="5361132" y="3843482"/>
            <a:chExt cx="415636" cy="415636"/>
          </a:xfrm>
        </p:grpSpPr>
        <p:sp>
          <p:nvSpPr>
            <p:cNvPr id="78" name="타원 77"/>
            <p:cNvSpPr/>
            <p:nvPr/>
          </p:nvSpPr>
          <p:spPr>
            <a:xfrm>
              <a:off x="5361132" y="3843482"/>
              <a:ext cx="415636" cy="415636"/>
            </a:xfrm>
            <a:prstGeom prst="ellipse">
              <a:avLst/>
            </a:prstGeom>
            <a:gradFill flip="none" rotWithShape="1">
              <a:gsLst>
                <a:gs pos="0">
                  <a:srgbClr val="00B0D8"/>
                </a:gs>
                <a:gs pos="100000">
                  <a:srgbClr val="006CB6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십자형 78"/>
            <p:cNvSpPr/>
            <p:nvPr/>
          </p:nvSpPr>
          <p:spPr>
            <a:xfrm>
              <a:off x="5443000" y="3925350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695834" y="5626102"/>
            <a:ext cx="2077846" cy="458468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marL="152400" indent="-152400"/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신고는 감독기관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감사원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수사기관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또는 국민권익위원회에도 가능</a:t>
            </a:r>
            <a:endParaRPr lang="en-US" altLang="ko-KR" sz="11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076698" y="3038475"/>
            <a:ext cx="1839600" cy="497085"/>
          </a:xfrm>
          <a:prstGeom prst="roundRect">
            <a:avLst/>
          </a:prstGeom>
          <a:solidFill>
            <a:schemeClr val="bg1"/>
          </a:solidFill>
          <a:ln>
            <a:solidFill>
              <a:srgbClr val="006CB6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수사 필요성 있을 경우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수사기관에 통보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437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2" name="타원 121"/>
          <p:cNvSpPr/>
          <p:nvPr/>
        </p:nvSpPr>
        <p:spPr>
          <a:xfrm>
            <a:off x="4805350" y="3481375"/>
            <a:ext cx="377851" cy="377851"/>
          </a:xfrm>
          <a:prstGeom prst="ellipse">
            <a:avLst/>
          </a:prstGeom>
          <a:gradFill flip="none" rotWithShape="1">
            <a:gsLst>
              <a:gs pos="0">
                <a:srgbClr val="00B0D8"/>
              </a:gs>
              <a:gs pos="100000">
                <a:srgbClr val="006CB6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3" name="십자형 122"/>
          <p:cNvSpPr/>
          <p:nvPr/>
        </p:nvSpPr>
        <p:spPr>
          <a:xfrm>
            <a:off x="4879775" y="3555800"/>
            <a:ext cx="229001" cy="229001"/>
          </a:xfrm>
          <a:prstGeom prst="plus">
            <a:avLst>
              <a:gd name="adj" fmla="val 34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grpSp>
        <p:nvGrpSpPr>
          <p:cNvPr id="124" name="그룹 74"/>
          <p:cNvGrpSpPr/>
          <p:nvPr/>
        </p:nvGrpSpPr>
        <p:grpSpPr>
          <a:xfrm>
            <a:off x="6388122" y="3020659"/>
            <a:ext cx="1984332" cy="572208"/>
            <a:chOff x="6445272" y="1849943"/>
            <a:chExt cx="1984332" cy="572208"/>
          </a:xfrm>
        </p:grpSpPr>
        <p:sp>
          <p:nvSpPr>
            <p:cNvPr id="125" name="TextBox 124"/>
            <p:cNvSpPr txBox="1"/>
            <p:nvPr/>
          </p:nvSpPr>
          <p:spPr>
            <a:xfrm>
              <a:off x="6534150" y="1876425"/>
              <a:ext cx="1800000" cy="514350"/>
            </a:xfrm>
            <a:prstGeom prst="roundRect">
              <a:avLst>
                <a:gd name="adj" fmla="val 19925"/>
              </a:avLst>
            </a:prstGeom>
            <a:solidFill>
              <a:srgbClr val="0069B0"/>
            </a:solidFill>
            <a:ln>
              <a:solidFill>
                <a:srgbClr val="006CB6"/>
              </a:solidFill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7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endParaRPr lang="en-US" altLang="ko-KR"/>
            </a:p>
          </p:txBody>
        </p:sp>
        <p:grpSp>
          <p:nvGrpSpPr>
            <p:cNvPr id="126" name="그룹 57"/>
            <p:cNvGrpSpPr/>
            <p:nvPr/>
          </p:nvGrpSpPr>
          <p:grpSpPr>
            <a:xfrm>
              <a:off x="6445272" y="1849943"/>
              <a:ext cx="1984332" cy="572208"/>
              <a:chOff x="6276479" y="1421318"/>
              <a:chExt cx="1984332" cy="572208"/>
            </a:xfrm>
          </p:grpSpPr>
          <p:sp>
            <p:nvSpPr>
              <p:cNvPr id="127" name="TextBox 126"/>
              <p:cNvSpPr txBox="1"/>
              <p:nvPr/>
            </p:nvSpPr>
            <p:spPr>
              <a:xfrm>
                <a:off x="6856675" y="1421318"/>
                <a:ext cx="823941" cy="311726"/>
              </a:xfrm>
              <a:prstGeom prst="rect">
                <a:avLst/>
              </a:prstGeom>
              <a:noFill/>
            </p:spPr>
            <p:txBody>
              <a:bodyPr wrap="none" rtlCol="0" anchor="t">
                <a:noAutofit/>
              </a:bodyPr>
              <a:lstStyle/>
              <a:p>
                <a:pPr algn="ctr"/>
                <a:r>
                  <a:rPr lang="ko-KR" altLang="en-US" sz="1600" spc="-5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조치사항</a:t>
                </a:r>
                <a:endParaRPr lang="ko-KR" altLang="en-US" sz="1600" spc="-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6276479" y="1696689"/>
                <a:ext cx="1984332" cy="2968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t">
                <a:noAutofit/>
              </a:bodyPr>
              <a:lstStyle/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부정청탁을 받은</a:t>
                </a:r>
                <a:r>
                  <a:rPr lang="en-US" altLang="ko-KR" sz="1200" spc="-7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200" spc="-70" dirty="0" err="1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공직자등</a:t>
                </a:r>
                <a:endParaRPr lang="en-US" altLang="ko-KR" sz="1400" spc="-7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</p:grpSp>
      </p:grpSp>
      <p:cxnSp>
        <p:nvCxnSpPr>
          <p:cNvPr id="129" name="직선 연결선 128"/>
          <p:cNvCxnSpPr/>
          <p:nvPr/>
        </p:nvCxnSpPr>
        <p:spPr>
          <a:xfrm rot="16200000">
            <a:off x="6655816" y="2295834"/>
            <a:ext cx="1440000" cy="0"/>
          </a:xfrm>
          <a:prstGeom prst="line">
            <a:avLst/>
          </a:prstGeom>
          <a:ln w="28575" cap="rnd">
            <a:solidFill>
              <a:srgbClr val="0065A9"/>
            </a:solidFill>
            <a:prstDash val="sysDot"/>
            <a:round/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6529453" y="4852476"/>
            <a:ext cx="1692000" cy="504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69B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공동수행자의 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지정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69B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529453" y="5411911"/>
            <a:ext cx="1692000" cy="324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9B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사무분장의 변경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69B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22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부정청탁의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위반시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제재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52" name="TextBox 51"/>
          <p:cNvSpPr txBox="1"/>
          <p:nvPr/>
        </p:nvSpPr>
        <p:spPr>
          <a:xfrm>
            <a:off x="477838" y="2188926"/>
            <a:ext cx="7837487" cy="3650449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>
              <a:lnSpc>
                <a:spcPts val="2500"/>
              </a:lnSpc>
            </a:pPr>
            <a:endParaRPr lang="ko-KR" altLang="en-US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3" name="Text Box 28"/>
          <p:cNvSpPr txBox="1">
            <a:spLocks noChangeArrowheads="1"/>
          </p:cNvSpPr>
          <p:nvPr/>
        </p:nvSpPr>
        <p:spPr bwMode="auto">
          <a:xfrm>
            <a:off x="577850" y="1952679"/>
            <a:ext cx="169862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lang="ko-KR" altLang="en-US" sz="1800" dirty="0">
              <a:solidFill>
                <a:schemeClr val="bg1"/>
              </a:solidFill>
              <a:sym typeface="Wingdings" pitchFamily="2" charset="2"/>
            </a:endParaRPr>
          </a:p>
        </p:txBody>
      </p:sp>
      <p:cxnSp>
        <p:nvCxnSpPr>
          <p:cNvPr id="82" name="직선 연결선 81"/>
          <p:cNvCxnSpPr>
            <a:endCxn id="95" idx="2"/>
          </p:cNvCxnSpPr>
          <p:nvPr/>
        </p:nvCxnSpPr>
        <p:spPr>
          <a:xfrm flipH="1" flipV="1">
            <a:off x="2141581" y="6545104"/>
            <a:ext cx="4225882" cy="45103"/>
          </a:xfrm>
          <a:prstGeom prst="line">
            <a:avLst/>
          </a:prstGeom>
          <a:ln w="0">
            <a:solidFill>
              <a:srgbClr val="FF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그룹 82"/>
          <p:cNvGrpSpPr/>
          <p:nvPr/>
        </p:nvGrpSpPr>
        <p:grpSpPr>
          <a:xfrm>
            <a:off x="611188" y="1124744"/>
            <a:ext cx="2928413" cy="342899"/>
            <a:chOff x="2507203" y="1777635"/>
            <a:chExt cx="2928413" cy="342899"/>
          </a:xfrm>
        </p:grpSpPr>
        <p:sp>
          <p:nvSpPr>
            <p:cNvPr id="84" name="TextBox 83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부정청탁에 따른 제재 수준 </a:t>
              </a:r>
              <a:r>
                <a:rPr lang="en-US" altLang="ko-KR" sz="105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  ※ </a:t>
              </a:r>
              <a:r>
                <a:rPr lang="ko-KR" altLang="en-US" sz="105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위반행위자가 </a:t>
              </a:r>
              <a:r>
                <a:rPr lang="ko-KR" altLang="en-US" sz="1050" spc="-15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공직자등인</a:t>
              </a:r>
              <a:r>
                <a:rPr lang="ko-KR" altLang="en-US" sz="105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경우 </a:t>
              </a:r>
              <a:r>
                <a:rPr lang="ko-KR" altLang="en-US" sz="105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70C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징계를 의무화</a:t>
              </a:r>
              <a:r>
                <a:rPr lang="ko-KR" altLang="en-US" sz="105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하여 벌칙과 징계 병과 </a:t>
              </a:r>
              <a:r>
                <a:rPr lang="en-US" altLang="ko-KR" sz="105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)</a:t>
              </a:r>
              <a:endParaRPr lang="ko-KR" altLang="en-US" sz="105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grpSp>
          <p:nvGrpSpPr>
            <p:cNvPr id="85" name="그룹 26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86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sp>
        <p:nvSpPr>
          <p:cNvPr id="88" name="직사각형 87"/>
          <p:cNvSpPr/>
          <p:nvPr/>
        </p:nvSpPr>
        <p:spPr>
          <a:xfrm>
            <a:off x="915988" y="1635882"/>
            <a:ext cx="2520000" cy="325433"/>
          </a:xfrm>
          <a:prstGeom prst="rect">
            <a:avLst/>
          </a:prstGeom>
          <a:gradFill flip="none" rotWithShape="1">
            <a:gsLst>
              <a:gs pos="0">
                <a:srgbClr val="0064A8"/>
              </a:gs>
              <a:gs pos="100000">
                <a:srgbClr val="006CB6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ea typeface="KoPub돋움체 Bold" pitchFamily="18" charset="-127"/>
              </a:rPr>
              <a:t>위반행위</a:t>
            </a:r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5724049" y="1651757"/>
            <a:ext cx="2520000" cy="325433"/>
          </a:xfrm>
          <a:prstGeom prst="rect">
            <a:avLst/>
          </a:prstGeom>
          <a:solidFill>
            <a:srgbClr val="A6C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KoPub돋움체 Bold" pitchFamily="18" charset="-127"/>
              </a:rPr>
              <a:t>제재수준</a:t>
            </a:r>
            <a:endParaRPr lang="ko-KR" altLang="en-US" dirty="0"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KoPub돋움체 Bold" pitchFamily="18" charset="-127"/>
            </a:endParaRPr>
          </a:p>
        </p:txBody>
      </p:sp>
      <p:grpSp>
        <p:nvGrpSpPr>
          <p:cNvPr id="90" name="그룹 89"/>
          <p:cNvGrpSpPr/>
          <p:nvPr/>
        </p:nvGrpSpPr>
        <p:grpSpPr>
          <a:xfrm>
            <a:off x="411163" y="4191856"/>
            <a:ext cx="3532187" cy="670160"/>
            <a:chOff x="3449638" y="868363"/>
            <a:chExt cx="2829150" cy="849150"/>
          </a:xfrm>
        </p:grpSpPr>
        <p:sp>
          <p:nvSpPr>
            <p:cNvPr id="91" name="TextBox 90"/>
            <p:cNvSpPr txBox="1"/>
            <p:nvPr/>
          </p:nvSpPr>
          <p:spPr>
            <a:xfrm>
              <a:off x="3506788" y="925513"/>
              <a:ext cx="2772000" cy="792000"/>
            </a:xfrm>
            <a:prstGeom prst="roundRect">
              <a:avLst/>
            </a:prstGeom>
            <a:solidFill>
              <a:srgbClr val="0060A8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449638" y="868363"/>
              <a:ext cx="2772000" cy="792000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甲이 제</a:t>
              </a:r>
              <a:r>
                <a:rPr lang="en-US" altLang="ko-KR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3</a:t>
              </a:r>
              <a:r>
                <a:rPr lang="ko-KR" altLang="en-US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자를 통하여</a:t>
              </a:r>
              <a:r>
                <a:rPr lang="ko-KR" altLang="en-US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 부정청탁을 한 경우</a:t>
              </a:r>
              <a:endParaRPr lang="en-US" altLang="ko-KR" sz="16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grpSp>
        <p:nvGrpSpPr>
          <p:cNvPr id="93" name="그룹 92"/>
          <p:cNvGrpSpPr/>
          <p:nvPr/>
        </p:nvGrpSpPr>
        <p:grpSpPr>
          <a:xfrm>
            <a:off x="411163" y="5920048"/>
            <a:ext cx="3532187" cy="670160"/>
            <a:chOff x="3449638" y="868363"/>
            <a:chExt cx="2829150" cy="849150"/>
          </a:xfrm>
        </p:grpSpPr>
        <p:sp>
          <p:nvSpPr>
            <p:cNvPr id="94" name="TextBox 93"/>
            <p:cNvSpPr txBox="1"/>
            <p:nvPr/>
          </p:nvSpPr>
          <p:spPr>
            <a:xfrm>
              <a:off x="3506788" y="925513"/>
              <a:ext cx="2772000" cy="792000"/>
            </a:xfrm>
            <a:prstGeom prst="roundRect">
              <a:avLst/>
            </a:prstGeom>
            <a:solidFill>
              <a:srgbClr val="0060A8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449638" y="868363"/>
              <a:ext cx="2772000" cy="792000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75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부정청탁을 받고 그에 따라 </a:t>
              </a:r>
              <a:endParaRPr lang="en-US" altLang="ko-KR" sz="175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60A8"/>
                </a:solidFill>
                <a:latin typeface="KoPub돋움체 Bold" pitchFamily="18" charset="-127"/>
                <a:ea typeface="KoPub돋움체 Bold" pitchFamily="18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75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직무를 수행한 공직자</a:t>
              </a:r>
              <a:r>
                <a:rPr lang="en-US" altLang="ko-KR" sz="175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(</a:t>
              </a:r>
              <a:r>
                <a:rPr lang="ko-KR" altLang="en-US" sz="175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丁</a:t>
              </a:r>
              <a:r>
                <a:rPr lang="en-US" altLang="ko-KR" sz="175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)</a:t>
              </a:r>
              <a:endParaRPr lang="en-US" altLang="ko-KR" sz="175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411163" y="2060848"/>
            <a:ext cx="3532187" cy="670160"/>
            <a:chOff x="3449638" y="868363"/>
            <a:chExt cx="2829150" cy="849150"/>
          </a:xfrm>
        </p:grpSpPr>
        <p:sp>
          <p:nvSpPr>
            <p:cNvPr id="97" name="TextBox 96"/>
            <p:cNvSpPr txBox="1"/>
            <p:nvPr/>
          </p:nvSpPr>
          <p:spPr>
            <a:xfrm>
              <a:off x="3506788" y="925513"/>
              <a:ext cx="2772000" cy="792000"/>
            </a:xfrm>
            <a:prstGeom prst="roundRect">
              <a:avLst/>
            </a:prstGeom>
            <a:solidFill>
              <a:srgbClr val="0060A8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449638" y="868363"/>
              <a:ext cx="2772000" cy="792000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rPr>
                <a:t>직접</a:t>
              </a: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 부정청탁을 한 자</a:t>
              </a:r>
              <a:endParaRPr lang="en-US" altLang="ko-KR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grpSp>
        <p:nvGrpSpPr>
          <p:cNvPr id="99" name="그룹 98"/>
          <p:cNvGrpSpPr/>
          <p:nvPr/>
        </p:nvGrpSpPr>
        <p:grpSpPr>
          <a:xfrm>
            <a:off x="395536" y="4941168"/>
            <a:ext cx="3532187" cy="928959"/>
            <a:chOff x="544513" y="4539677"/>
            <a:chExt cx="3532187" cy="851473"/>
          </a:xfrm>
        </p:grpSpPr>
        <p:grpSp>
          <p:nvGrpSpPr>
            <p:cNvPr id="100" name="그룹 99"/>
            <p:cNvGrpSpPr/>
            <p:nvPr/>
          </p:nvGrpSpPr>
          <p:grpSpPr>
            <a:xfrm>
              <a:off x="544513" y="4539677"/>
              <a:ext cx="3532187" cy="851473"/>
              <a:chOff x="3449638" y="843327"/>
              <a:chExt cx="2829150" cy="874186"/>
            </a:xfrm>
          </p:grpSpPr>
          <p:sp>
            <p:nvSpPr>
              <p:cNvPr id="103" name="TextBox 102"/>
              <p:cNvSpPr txBox="1"/>
              <p:nvPr/>
            </p:nvSpPr>
            <p:spPr>
              <a:xfrm>
                <a:off x="3506788" y="925513"/>
                <a:ext cx="2772000" cy="792000"/>
              </a:xfrm>
              <a:prstGeom prst="roundRect">
                <a:avLst/>
              </a:prstGeom>
              <a:solidFill>
                <a:srgbClr val="0060A8"/>
              </a:solidFill>
              <a:ln w="15875">
                <a:solidFill>
                  <a:srgbClr val="006CB6"/>
                </a:solidFill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altLang="ko-KR" sz="1400" spc="-7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437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449638" y="843327"/>
                <a:ext cx="2772000" cy="792000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006CB6"/>
                </a:solidFill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ko-KR" altLang="en-US" sz="11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  <a:t>  </a:t>
                </a:r>
                <a:r>
                  <a:rPr lang="ko-KR" altLang="en-US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  <a:t>乙과 丙이 제</a:t>
                </a:r>
                <a:r>
                  <a:rPr lang="en-US" altLang="ko-KR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  <a:t>3</a:t>
                </a:r>
                <a:r>
                  <a:rPr lang="ko-KR" altLang="en-US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  <a:t>자인 </a:t>
                </a:r>
                <a:r>
                  <a:rPr lang="en-US" altLang="ko-KR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  <a:t/>
                </a:r>
                <a:br>
                  <a:rPr lang="en-US" altLang="ko-KR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</a:br>
                <a:r>
                  <a:rPr lang="en-US" altLang="ko-KR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  <a:t>  </a:t>
                </a:r>
                <a:r>
                  <a:rPr lang="ko-KR" altLang="en-US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0060A8"/>
                    </a:solidFill>
                    <a:latin typeface="KoPub돋움체 Bold" pitchFamily="18" charset="-127"/>
                    <a:ea typeface="KoPub돋움체 Bold" pitchFamily="18" charset="-127"/>
                  </a:rPr>
                  <a:t>甲을 위하여 </a:t>
                </a:r>
                <a:endParaRPr lang="en-US" altLang="ko-KR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60A8"/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ko-KR" altLang="en-US" sz="16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 부정청탁을 한 경우</a:t>
                </a:r>
                <a:endParaRPr lang="en-US" altLang="ko-KR" sz="1600" spc="-7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4370"/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2436966" y="4610070"/>
              <a:ext cx="1457325" cy="284161"/>
            </a:xfrm>
            <a:prstGeom prst="roundRect">
              <a:avLst>
                <a:gd name="adj" fmla="val 36592"/>
              </a:avLst>
            </a:prstGeom>
            <a:solidFill>
              <a:schemeClr val="bg1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일반인</a:t>
              </a:r>
              <a:r>
                <a:rPr lang="en-US" altLang="ko-KR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(</a:t>
              </a:r>
              <a:r>
                <a:rPr lang="ko-KR" altLang="en-US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乙</a:t>
              </a:r>
              <a:r>
                <a:rPr lang="en-US" altLang="ko-KR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)</a:t>
              </a:r>
              <a:endParaRPr lang="en-US" altLang="ko-KR" sz="16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433973" y="4951500"/>
              <a:ext cx="1457325" cy="284161"/>
            </a:xfrm>
            <a:prstGeom prst="roundRect">
              <a:avLst>
                <a:gd name="adj" fmla="val 36592"/>
              </a:avLst>
            </a:prstGeom>
            <a:solidFill>
              <a:schemeClr val="bg1"/>
            </a:solidFill>
            <a:ln w="15875">
              <a:solidFill>
                <a:srgbClr val="006CB6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600" spc="-7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공직자등</a:t>
              </a:r>
              <a:r>
                <a:rPr lang="en-US" altLang="ko-KR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(</a:t>
              </a:r>
              <a:r>
                <a:rPr lang="ko-KR" altLang="en-US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丙</a:t>
              </a:r>
              <a:r>
                <a:rPr lang="en-US" altLang="ko-KR" sz="16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)</a:t>
              </a:r>
              <a:endParaRPr lang="en-US" altLang="ko-KR" sz="16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grpSp>
        <p:nvGrpSpPr>
          <p:cNvPr id="105" name="그룹 104"/>
          <p:cNvGrpSpPr/>
          <p:nvPr/>
        </p:nvGrpSpPr>
        <p:grpSpPr>
          <a:xfrm>
            <a:off x="5221288" y="2067992"/>
            <a:ext cx="3532187" cy="670160"/>
            <a:chOff x="5354638" y="2609056"/>
            <a:chExt cx="3532187" cy="827087"/>
          </a:xfrm>
        </p:grpSpPr>
        <p:sp>
          <p:nvSpPr>
            <p:cNvPr id="106" name="TextBox 105"/>
            <p:cNvSpPr txBox="1"/>
            <p:nvPr/>
          </p:nvSpPr>
          <p:spPr>
            <a:xfrm>
              <a:off x="5425990" y="2664721"/>
              <a:ext cx="3460835" cy="771422"/>
            </a:xfrm>
            <a:prstGeom prst="roundRect">
              <a:avLst/>
            </a:prstGeom>
            <a:solidFill>
              <a:srgbClr val="A6C62F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354638" y="2609056"/>
              <a:ext cx="3460835" cy="771422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제재 없음</a:t>
              </a:r>
              <a:endParaRPr lang="en-US" altLang="ko-KR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grpSp>
        <p:nvGrpSpPr>
          <p:cNvPr id="108" name="그룹 107"/>
          <p:cNvGrpSpPr/>
          <p:nvPr/>
        </p:nvGrpSpPr>
        <p:grpSpPr>
          <a:xfrm>
            <a:off x="5221288" y="4990705"/>
            <a:ext cx="3532187" cy="792087"/>
            <a:chOff x="5354638" y="2458578"/>
            <a:chExt cx="3532187" cy="977565"/>
          </a:xfrm>
        </p:grpSpPr>
        <p:sp>
          <p:nvSpPr>
            <p:cNvPr id="109" name="TextBox 108"/>
            <p:cNvSpPr txBox="1"/>
            <p:nvPr/>
          </p:nvSpPr>
          <p:spPr>
            <a:xfrm>
              <a:off x="5425990" y="2664721"/>
              <a:ext cx="3460835" cy="771422"/>
            </a:xfrm>
            <a:prstGeom prst="roundRect">
              <a:avLst/>
            </a:prstGeom>
            <a:solidFill>
              <a:srgbClr val="A6C62F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354638" y="2458578"/>
              <a:ext cx="3460835" cy="921902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5267325" y="5085184"/>
            <a:ext cx="3371850" cy="230246"/>
          </a:xfrm>
          <a:prstGeom prst="roundRect">
            <a:avLst>
              <a:gd name="adj" fmla="val 36592"/>
            </a:avLst>
          </a:prstGeom>
          <a:solidFill>
            <a:schemeClr val="bg1"/>
          </a:solidFill>
          <a:ln w="15875">
            <a:solidFill>
              <a:srgbClr val="A6C62F"/>
            </a:solidFill>
          </a:ln>
          <a:effectLst/>
        </p:spPr>
        <p:txBody>
          <a:bodyPr wrap="non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itchFamily="18" charset="-127"/>
                <a:ea typeface="KoPub돋움체 Bold" pitchFamily="18" charset="-127"/>
              </a:rPr>
              <a:t>2</a:t>
            </a:r>
            <a:r>
              <a:rPr lang="ko-KR" altLang="en-US" sz="16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itchFamily="18" charset="-127"/>
                <a:ea typeface="KoPub돋움체 Bold" pitchFamily="18" charset="-127"/>
              </a:rPr>
              <a:t>천만원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itchFamily="18" charset="-127"/>
                <a:ea typeface="KoPub돋움체 Bold" pitchFamily="18" charset="-127"/>
              </a:rPr>
              <a:t> 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이하 과태료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4370"/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257800" y="5431002"/>
            <a:ext cx="3390899" cy="230246"/>
          </a:xfrm>
          <a:prstGeom prst="roundRect">
            <a:avLst>
              <a:gd name="adj" fmla="val 36592"/>
            </a:avLst>
          </a:prstGeom>
          <a:solidFill>
            <a:schemeClr val="bg1"/>
          </a:solidFill>
          <a:ln w="15875">
            <a:solidFill>
              <a:srgbClr val="A6C62F"/>
            </a:solidFill>
          </a:ln>
          <a:effectLst/>
        </p:spPr>
        <p:txBody>
          <a:bodyPr wrap="non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itchFamily="18" charset="-127"/>
                <a:ea typeface="KoPub돋움체 Bold" pitchFamily="18" charset="-127"/>
              </a:rPr>
              <a:t>3</a:t>
            </a:r>
            <a:r>
              <a:rPr lang="ko-KR" altLang="en-US" sz="16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itchFamily="18" charset="-127"/>
                <a:ea typeface="KoPub돋움체 Bold" pitchFamily="18" charset="-127"/>
              </a:rPr>
              <a:t>천만원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itchFamily="18" charset="-127"/>
                <a:ea typeface="KoPub돋움체 Bold" pitchFamily="18" charset="-127"/>
              </a:rPr>
              <a:t> 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이하 과태료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4370"/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13" name="그룹 112"/>
          <p:cNvGrpSpPr/>
          <p:nvPr/>
        </p:nvGrpSpPr>
        <p:grpSpPr>
          <a:xfrm>
            <a:off x="5221288" y="4199000"/>
            <a:ext cx="3532187" cy="670160"/>
            <a:chOff x="5354638" y="2609056"/>
            <a:chExt cx="3532187" cy="827087"/>
          </a:xfrm>
        </p:grpSpPr>
        <p:sp>
          <p:nvSpPr>
            <p:cNvPr id="114" name="TextBox 113"/>
            <p:cNvSpPr txBox="1"/>
            <p:nvPr/>
          </p:nvSpPr>
          <p:spPr>
            <a:xfrm>
              <a:off x="5425990" y="2664721"/>
              <a:ext cx="3460835" cy="771422"/>
            </a:xfrm>
            <a:prstGeom prst="roundRect">
              <a:avLst/>
            </a:prstGeom>
            <a:solidFill>
              <a:srgbClr val="A6C62F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354638" y="2609056"/>
              <a:ext cx="3460835" cy="771422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1</a:t>
              </a:r>
              <a:r>
                <a:rPr lang="ko-KR" altLang="en-US" spc="-7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천만원</a:t>
              </a: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 </a:t>
              </a: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이하 과태료</a:t>
              </a:r>
              <a:endParaRPr lang="en-US" altLang="ko-KR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grpSp>
        <p:nvGrpSpPr>
          <p:cNvPr id="116" name="그룹 115"/>
          <p:cNvGrpSpPr/>
          <p:nvPr/>
        </p:nvGrpSpPr>
        <p:grpSpPr>
          <a:xfrm>
            <a:off x="5221288" y="5927192"/>
            <a:ext cx="3532187" cy="670160"/>
            <a:chOff x="5354638" y="2609056"/>
            <a:chExt cx="3532187" cy="827087"/>
          </a:xfrm>
        </p:grpSpPr>
        <p:sp>
          <p:nvSpPr>
            <p:cNvPr id="117" name="TextBox 116"/>
            <p:cNvSpPr txBox="1"/>
            <p:nvPr/>
          </p:nvSpPr>
          <p:spPr>
            <a:xfrm>
              <a:off x="5425990" y="2664721"/>
              <a:ext cx="3460835" cy="771422"/>
            </a:xfrm>
            <a:prstGeom prst="roundRect">
              <a:avLst/>
            </a:prstGeom>
            <a:solidFill>
              <a:srgbClr val="A6C62F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5354638" y="2609056"/>
              <a:ext cx="3460835" cy="771422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A6C62F"/>
              </a:solidFill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2</a:t>
              </a: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년 이하 </a:t>
              </a: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징역 또는 </a:t>
              </a:r>
              <a:r>
                <a:rPr lang="en-US" altLang="ko-KR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2</a:t>
              </a:r>
              <a:r>
                <a:rPr lang="ko-KR" altLang="en-US" spc="-7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천만원</a:t>
              </a: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Bold" pitchFamily="18" charset="-127"/>
                  <a:ea typeface="KoPub돋움체 Bold" pitchFamily="18" charset="-127"/>
                </a:rPr>
                <a:t> 이하 </a:t>
              </a:r>
              <a:r>
                <a:rPr lang="ko-KR" altLang="en-US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벌금</a:t>
              </a:r>
              <a:endParaRPr lang="en-US" altLang="ko-KR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</p:grpSp>
      <p:cxnSp>
        <p:nvCxnSpPr>
          <p:cNvPr id="119" name="직선 연결선 118"/>
          <p:cNvCxnSpPr/>
          <p:nvPr/>
        </p:nvCxnSpPr>
        <p:spPr>
          <a:xfrm>
            <a:off x="2195736" y="5055952"/>
            <a:ext cx="1" cy="6701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오른쪽 화살표 119"/>
          <p:cNvSpPr/>
          <p:nvPr/>
        </p:nvSpPr>
        <p:spPr>
          <a:xfrm>
            <a:off x="4075965" y="2358200"/>
            <a:ext cx="975946" cy="192351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121" name="오른쪽 화살표 120"/>
          <p:cNvSpPr/>
          <p:nvPr/>
        </p:nvSpPr>
        <p:spPr>
          <a:xfrm>
            <a:off x="4075965" y="4489208"/>
            <a:ext cx="975946" cy="192351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132" name="오른쪽 화살표 131"/>
          <p:cNvSpPr/>
          <p:nvPr/>
        </p:nvSpPr>
        <p:spPr>
          <a:xfrm>
            <a:off x="4075965" y="6225337"/>
            <a:ext cx="975946" cy="192351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133" name="오른쪽 화살표 132"/>
          <p:cNvSpPr/>
          <p:nvPr/>
        </p:nvSpPr>
        <p:spPr>
          <a:xfrm>
            <a:off x="4075965" y="5353304"/>
            <a:ext cx="975946" cy="192351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grpSp>
        <p:nvGrpSpPr>
          <p:cNvPr id="179" name="그룹 123"/>
          <p:cNvGrpSpPr/>
          <p:nvPr/>
        </p:nvGrpSpPr>
        <p:grpSpPr>
          <a:xfrm>
            <a:off x="612595" y="2996952"/>
            <a:ext cx="8063861" cy="1117601"/>
            <a:chOff x="632437" y="4013202"/>
            <a:chExt cx="8063861" cy="1347219"/>
          </a:xfrm>
        </p:grpSpPr>
        <p:sp>
          <p:nvSpPr>
            <p:cNvPr id="180" name="TextBox 179"/>
            <p:cNvSpPr txBox="1"/>
            <p:nvPr/>
          </p:nvSpPr>
          <p:spPr>
            <a:xfrm>
              <a:off x="8225401" y="4029951"/>
              <a:ext cx="470897" cy="517981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40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CB81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?</a:t>
              </a:r>
              <a:endParaRPr lang="ko-KR" altLang="en-US" sz="40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CB81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243" name="이등변 삼각형 242"/>
            <p:cNvSpPr/>
            <p:nvPr/>
          </p:nvSpPr>
          <p:spPr>
            <a:xfrm rot="10800000" flipH="1">
              <a:off x="885316" y="4013202"/>
              <a:ext cx="105881" cy="117163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241" name="이등변 삼각형 240"/>
            <p:cNvSpPr/>
            <p:nvPr/>
          </p:nvSpPr>
          <p:spPr>
            <a:xfrm rot="10800000">
              <a:off x="5966760" y="4013377"/>
              <a:ext cx="115660" cy="117163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239" name="이등변 삼각형 238"/>
            <p:cNvSpPr/>
            <p:nvPr/>
          </p:nvSpPr>
          <p:spPr>
            <a:xfrm rot="10800000">
              <a:off x="8168351" y="4013203"/>
              <a:ext cx="105881" cy="117163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632437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학부모 甲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85" name="오른쪽 화살표 184"/>
            <p:cNvSpPr/>
            <p:nvPr/>
          </p:nvSpPr>
          <p:spPr>
            <a:xfrm>
              <a:off x="2050218" y="4345937"/>
              <a:ext cx="837731" cy="416978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100000">
                  <a:srgbClr val="00437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grpSp>
          <p:nvGrpSpPr>
            <p:cNvPr id="186" name="그룹 35"/>
            <p:cNvGrpSpPr/>
            <p:nvPr/>
          </p:nvGrpSpPr>
          <p:grpSpPr>
            <a:xfrm>
              <a:off x="774011" y="4157911"/>
              <a:ext cx="508273" cy="948063"/>
              <a:chOff x="3665580" y="3838502"/>
              <a:chExt cx="321328" cy="667611"/>
            </a:xfrm>
            <a:solidFill>
              <a:schemeClr val="bg1">
                <a:lumMod val="75000"/>
              </a:schemeClr>
            </a:solidFill>
          </p:grpSpPr>
          <p:sp>
            <p:nvSpPr>
              <p:cNvPr id="236" name="Oval 48"/>
              <p:cNvSpPr>
                <a:spLocks noChangeArrowheads="1"/>
              </p:cNvSpPr>
              <p:nvPr/>
            </p:nvSpPr>
            <p:spPr bwMode="auto">
              <a:xfrm>
                <a:off x="3757656" y="3838502"/>
                <a:ext cx="119323" cy="121202"/>
              </a:xfrm>
              <a:prstGeom prst="ellipse">
                <a:avLst/>
              </a:prstGeom>
              <a:solidFill>
                <a:srgbClr val="00B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77933C"/>
                  </a:solidFill>
                </a:endParaRPr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665580" y="3983721"/>
                <a:ext cx="321328" cy="522392"/>
              </a:xfrm>
              <a:custGeom>
                <a:avLst/>
                <a:gdLst>
                  <a:gd name="T0" fmla="*/ 103 w 143"/>
                  <a:gd name="T1" fmla="*/ 19 h 233"/>
                  <a:gd name="T2" fmla="*/ 91 w 143"/>
                  <a:gd name="T3" fmla="*/ 6 h 233"/>
                  <a:gd name="T4" fmla="*/ 90 w 143"/>
                  <a:gd name="T5" fmla="*/ 6 h 233"/>
                  <a:gd name="T6" fmla="*/ 75 w 143"/>
                  <a:gd name="T7" fmla="*/ 0 h 233"/>
                  <a:gd name="T8" fmla="*/ 60 w 143"/>
                  <a:gd name="T9" fmla="*/ 0 h 233"/>
                  <a:gd name="T10" fmla="*/ 58 w 143"/>
                  <a:gd name="T11" fmla="*/ 0 h 233"/>
                  <a:gd name="T12" fmla="*/ 47 w 143"/>
                  <a:gd name="T13" fmla="*/ 2 h 233"/>
                  <a:gd name="T14" fmla="*/ 7 w 143"/>
                  <a:gd name="T15" fmla="*/ 45 h 233"/>
                  <a:gd name="T16" fmla="*/ 10 w 143"/>
                  <a:gd name="T17" fmla="*/ 105 h 233"/>
                  <a:gd name="T18" fmla="*/ 20 w 143"/>
                  <a:gd name="T19" fmla="*/ 111 h 233"/>
                  <a:gd name="T20" fmla="*/ 25 w 143"/>
                  <a:gd name="T21" fmla="*/ 110 h 233"/>
                  <a:gd name="T22" fmla="*/ 30 w 143"/>
                  <a:gd name="T23" fmla="*/ 95 h 233"/>
                  <a:gd name="T24" fmla="*/ 29 w 143"/>
                  <a:gd name="T25" fmla="*/ 53 h 233"/>
                  <a:gd name="T26" fmla="*/ 36 w 143"/>
                  <a:gd name="T27" fmla="*/ 39 h 233"/>
                  <a:gd name="T28" fmla="*/ 36 w 143"/>
                  <a:gd name="T29" fmla="*/ 41 h 233"/>
                  <a:gd name="T30" fmla="*/ 36 w 143"/>
                  <a:gd name="T31" fmla="*/ 44 h 233"/>
                  <a:gd name="T32" fmla="*/ 36 w 143"/>
                  <a:gd name="T33" fmla="*/ 89 h 233"/>
                  <a:gd name="T34" fmla="*/ 36 w 143"/>
                  <a:gd name="T35" fmla="*/ 91 h 233"/>
                  <a:gd name="T36" fmla="*/ 36 w 143"/>
                  <a:gd name="T37" fmla="*/ 118 h 233"/>
                  <a:gd name="T38" fmla="*/ 36 w 143"/>
                  <a:gd name="T39" fmla="*/ 219 h 233"/>
                  <a:gd name="T40" fmla="*/ 48 w 143"/>
                  <a:gd name="T41" fmla="*/ 233 h 233"/>
                  <a:gd name="T42" fmla="*/ 50 w 143"/>
                  <a:gd name="T43" fmla="*/ 233 h 233"/>
                  <a:gd name="T44" fmla="*/ 62 w 143"/>
                  <a:gd name="T45" fmla="*/ 219 h 233"/>
                  <a:gd name="T46" fmla="*/ 62 w 143"/>
                  <a:gd name="T47" fmla="*/ 119 h 233"/>
                  <a:gd name="T48" fmla="*/ 73 w 143"/>
                  <a:gd name="T49" fmla="*/ 119 h 233"/>
                  <a:gd name="T50" fmla="*/ 73 w 143"/>
                  <a:gd name="T51" fmla="*/ 219 h 233"/>
                  <a:gd name="T52" fmla="*/ 85 w 143"/>
                  <a:gd name="T53" fmla="*/ 233 h 233"/>
                  <a:gd name="T54" fmla="*/ 87 w 143"/>
                  <a:gd name="T55" fmla="*/ 233 h 233"/>
                  <a:gd name="T56" fmla="*/ 99 w 143"/>
                  <a:gd name="T57" fmla="*/ 219 h 233"/>
                  <a:gd name="T58" fmla="*/ 99 w 143"/>
                  <a:gd name="T59" fmla="*/ 119 h 233"/>
                  <a:gd name="T60" fmla="*/ 99 w 143"/>
                  <a:gd name="T61" fmla="*/ 89 h 233"/>
                  <a:gd name="T62" fmla="*/ 99 w 143"/>
                  <a:gd name="T63" fmla="*/ 48 h 233"/>
                  <a:gd name="T64" fmla="*/ 141 w 143"/>
                  <a:gd name="T65" fmla="*/ 67 h 233"/>
                  <a:gd name="T66" fmla="*/ 138 w 143"/>
                  <a:gd name="T67" fmla="*/ 59 h 233"/>
                  <a:gd name="T68" fmla="*/ 143 w 143"/>
                  <a:gd name="T69" fmla="*/ 44 h 233"/>
                  <a:gd name="T70" fmla="*/ 103 w 143"/>
                  <a:gd name="T71" fmla="*/ 19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3" h="233">
                    <a:moveTo>
                      <a:pt x="103" y="19"/>
                    </a:moveTo>
                    <a:cubicBezTo>
                      <a:pt x="99" y="14"/>
                      <a:pt x="96" y="9"/>
                      <a:pt x="91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86" y="2"/>
                      <a:pt x="81" y="0"/>
                      <a:pt x="75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9" y="0"/>
                      <a:pt x="59" y="0"/>
                      <a:pt x="58" y="0"/>
                    </a:cubicBezTo>
                    <a:cubicBezTo>
                      <a:pt x="57" y="0"/>
                      <a:pt x="48" y="1"/>
                      <a:pt x="47" y="2"/>
                    </a:cubicBezTo>
                    <a:cubicBezTo>
                      <a:pt x="28" y="10"/>
                      <a:pt x="14" y="25"/>
                      <a:pt x="7" y="45"/>
                    </a:cubicBezTo>
                    <a:cubicBezTo>
                      <a:pt x="0" y="66"/>
                      <a:pt x="1" y="90"/>
                      <a:pt x="10" y="105"/>
                    </a:cubicBezTo>
                    <a:cubicBezTo>
                      <a:pt x="12" y="109"/>
                      <a:pt x="16" y="111"/>
                      <a:pt x="20" y="111"/>
                    </a:cubicBezTo>
                    <a:cubicBezTo>
                      <a:pt x="21" y="111"/>
                      <a:pt x="23" y="111"/>
                      <a:pt x="25" y="110"/>
                    </a:cubicBezTo>
                    <a:cubicBezTo>
                      <a:pt x="31" y="107"/>
                      <a:pt x="33" y="100"/>
                      <a:pt x="30" y="95"/>
                    </a:cubicBezTo>
                    <a:cubicBezTo>
                      <a:pt x="25" y="86"/>
                      <a:pt x="23" y="69"/>
                      <a:pt x="29" y="53"/>
                    </a:cubicBezTo>
                    <a:cubicBezTo>
                      <a:pt x="30" y="49"/>
                      <a:pt x="33" y="44"/>
                      <a:pt x="36" y="39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91"/>
                      <a:pt x="36" y="91"/>
                      <a:pt x="36" y="91"/>
                    </a:cubicBezTo>
                    <a:cubicBezTo>
                      <a:pt x="36" y="118"/>
                      <a:pt x="36" y="118"/>
                      <a:pt x="36" y="118"/>
                    </a:cubicBezTo>
                    <a:cubicBezTo>
                      <a:pt x="36" y="219"/>
                      <a:pt x="36" y="219"/>
                      <a:pt x="36" y="219"/>
                    </a:cubicBezTo>
                    <a:cubicBezTo>
                      <a:pt x="36" y="227"/>
                      <a:pt x="41" y="233"/>
                      <a:pt x="48" y="233"/>
                    </a:cubicBezTo>
                    <a:cubicBezTo>
                      <a:pt x="50" y="233"/>
                      <a:pt x="50" y="233"/>
                      <a:pt x="50" y="233"/>
                    </a:cubicBezTo>
                    <a:cubicBezTo>
                      <a:pt x="57" y="233"/>
                      <a:pt x="62" y="227"/>
                      <a:pt x="62" y="219"/>
                    </a:cubicBezTo>
                    <a:cubicBezTo>
                      <a:pt x="62" y="119"/>
                      <a:pt x="62" y="119"/>
                      <a:pt x="62" y="119"/>
                    </a:cubicBezTo>
                    <a:cubicBezTo>
                      <a:pt x="73" y="119"/>
                      <a:pt x="73" y="119"/>
                      <a:pt x="73" y="119"/>
                    </a:cubicBezTo>
                    <a:cubicBezTo>
                      <a:pt x="73" y="219"/>
                      <a:pt x="73" y="219"/>
                      <a:pt x="73" y="219"/>
                    </a:cubicBezTo>
                    <a:cubicBezTo>
                      <a:pt x="73" y="227"/>
                      <a:pt x="78" y="233"/>
                      <a:pt x="85" y="233"/>
                    </a:cubicBezTo>
                    <a:cubicBezTo>
                      <a:pt x="87" y="233"/>
                      <a:pt x="87" y="233"/>
                      <a:pt x="87" y="233"/>
                    </a:cubicBezTo>
                    <a:cubicBezTo>
                      <a:pt x="94" y="233"/>
                      <a:pt x="99" y="227"/>
                      <a:pt x="99" y="219"/>
                    </a:cubicBezTo>
                    <a:cubicBezTo>
                      <a:pt x="99" y="119"/>
                      <a:pt x="99" y="119"/>
                      <a:pt x="99" y="119"/>
                    </a:cubicBezTo>
                    <a:cubicBezTo>
                      <a:pt x="99" y="89"/>
                      <a:pt x="99" y="89"/>
                      <a:pt x="99" y="89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8" y="56"/>
                      <a:pt x="121" y="64"/>
                      <a:pt x="141" y="67"/>
                    </a:cubicBezTo>
                    <a:cubicBezTo>
                      <a:pt x="140" y="65"/>
                      <a:pt x="138" y="62"/>
                      <a:pt x="138" y="59"/>
                    </a:cubicBezTo>
                    <a:cubicBezTo>
                      <a:pt x="137" y="53"/>
                      <a:pt x="139" y="48"/>
                      <a:pt x="143" y="44"/>
                    </a:cubicBezTo>
                    <a:cubicBezTo>
                      <a:pt x="121" y="40"/>
                      <a:pt x="111" y="29"/>
                      <a:pt x="103" y="19"/>
                    </a:cubicBezTo>
                    <a:close/>
                  </a:path>
                </a:pathLst>
              </a:custGeom>
              <a:solidFill>
                <a:srgbClr val="00B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77933C"/>
                  </a:solidFill>
                </a:endParaRPr>
              </a:p>
            </p:txBody>
          </p:sp>
        </p:grpSp>
        <p:sp>
          <p:nvSpPr>
            <p:cNvPr id="187" name="오른쪽 화살표 186"/>
            <p:cNvSpPr/>
            <p:nvPr/>
          </p:nvSpPr>
          <p:spPr>
            <a:xfrm>
              <a:off x="7006881" y="4408613"/>
              <a:ext cx="698123" cy="416978"/>
            </a:xfrm>
            <a:prstGeom prst="rightArrow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FCB81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3027588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친구 乙 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7705004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입학평가 교수 丁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92" name="Freeform 50"/>
            <p:cNvSpPr>
              <a:spLocks/>
            </p:cNvSpPr>
            <p:nvPr/>
          </p:nvSpPr>
          <p:spPr bwMode="auto">
            <a:xfrm flipH="1">
              <a:off x="5678659" y="4364854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004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grpSp>
          <p:nvGrpSpPr>
            <p:cNvPr id="193" name="그룹 91"/>
            <p:cNvGrpSpPr/>
            <p:nvPr/>
          </p:nvGrpSpPr>
          <p:grpSpPr>
            <a:xfrm>
              <a:off x="7844628" y="4220586"/>
              <a:ext cx="501403" cy="881327"/>
              <a:chOff x="4648174" y="6121868"/>
              <a:chExt cx="481307" cy="942337"/>
            </a:xfrm>
            <a:solidFill>
              <a:srgbClr val="FCB811"/>
            </a:solidFill>
          </p:grpSpPr>
          <p:sp>
            <p:nvSpPr>
              <p:cNvPr id="225" name="Line 10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6" name="Line 11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7" name="Freeform 12"/>
              <p:cNvSpPr>
                <a:spLocks/>
              </p:cNvSpPr>
              <p:nvPr/>
            </p:nvSpPr>
            <p:spPr bwMode="auto">
              <a:xfrm>
                <a:off x="4648174" y="6225886"/>
                <a:ext cx="481307" cy="838319"/>
              </a:xfrm>
              <a:custGeom>
                <a:avLst/>
                <a:gdLst>
                  <a:gd name="T0" fmla="*/ 924 w 1092"/>
                  <a:gd name="T1" fmla="*/ 64 h 1902"/>
                  <a:gd name="T2" fmla="*/ 920 w 1092"/>
                  <a:gd name="T3" fmla="*/ 52 h 1902"/>
                  <a:gd name="T4" fmla="*/ 906 w 1092"/>
                  <a:gd name="T5" fmla="*/ 30 h 1902"/>
                  <a:gd name="T6" fmla="*/ 888 w 1092"/>
                  <a:gd name="T7" fmla="*/ 14 h 1902"/>
                  <a:gd name="T8" fmla="*/ 864 w 1092"/>
                  <a:gd name="T9" fmla="*/ 4 h 1902"/>
                  <a:gd name="T10" fmla="*/ 852 w 1092"/>
                  <a:gd name="T11" fmla="*/ 0 h 1902"/>
                  <a:gd name="T12" fmla="*/ 840 w 1092"/>
                  <a:gd name="T13" fmla="*/ 0 h 1902"/>
                  <a:gd name="T14" fmla="*/ 838 w 1092"/>
                  <a:gd name="T15" fmla="*/ 0 h 1902"/>
                  <a:gd name="T16" fmla="*/ 646 w 1092"/>
                  <a:gd name="T17" fmla="*/ 0 h 1902"/>
                  <a:gd name="T18" fmla="*/ 402 w 1092"/>
                  <a:gd name="T19" fmla="*/ 654 h 1902"/>
                  <a:gd name="T20" fmla="*/ 238 w 1092"/>
                  <a:gd name="T21" fmla="*/ 0 h 1902"/>
                  <a:gd name="T22" fmla="*/ 244 w 1092"/>
                  <a:gd name="T23" fmla="*/ 0 h 1902"/>
                  <a:gd name="T24" fmla="*/ 232 w 1092"/>
                  <a:gd name="T25" fmla="*/ 2 h 1902"/>
                  <a:gd name="T26" fmla="*/ 208 w 1092"/>
                  <a:gd name="T27" fmla="*/ 12 h 1902"/>
                  <a:gd name="T28" fmla="*/ 188 w 1092"/>
                  <a:gd name="T29" fmla="*/ 28 h 1902"/>
                  <a:gd name="T30" fmla="*/ 174 w 1092"/>
                  <a:gd name="T31" fmla="*/ 50 h 1902"/>
                  <a:gd name="T32" fmla="*/ 2 w 1092"/>
                  <a:gd name="T33" fmla="*/ 732 h 1902"/>
                  <a:gd name="T34" fmla="*/ 0 w 1092"/>
                  <a:gd name="T35" fmla="*/ 750 h 1902"/>
                  <a:gd name="T36" fmla="*/ 6 w 1092"/>
                  <a:gd name="T37" fmla="*/ 782 h 1902"/>
                  <a:gd name="T38" fmla="*/ 22 w 1092"/>
                  <a:gd name="T39" fmla="*/ 810 h 1902"/>
                  <a:gd name="T40" fmla="*/ 48 w 1092"/>
                  <a:gd name="T41" fmla="*/ 828 h 1902"/>
                  <a:gd name="T42" fmla="*/ 64 w 1092"/>
                  <a:gd name="T43" fmla="*/ 834 h 1902"/>
                  <a:gd name="T44" fmla="*/ 96 w 1092"/>
                  <a:gd name="T45" fmla="*/ 836 h 1902"/>
                  <a:gd name="T46" fmla="*/ 128 w 1092"/>
                  <a:gd name="T47" fmla="*/ 824 h 1902"/>
                  <a:gd name="T48" fmla="*/ 150 w 1092"/>
                  <a:gd name="T49" fmla="*/ 804 h 1902"/>
                  <a:gd name="T50" fmla="*/ 164 w 1092"/>
                  <a:gd name="T51" fmla="*/ 774 h 1902"/>
                  <a:gd name="T52" fmla="*/ 302 w 1092"/>
                  <a:gd name="T53" fmla="*/ 510 h 1902"/>
                  <a:gd name="T54" fmla="*/ 302 w 1092"/>
                  <a:gd name="T55" fmla="*/ 516 h 1902"/>
                  <a:gd name="T56" fmla="*/ 302 w 1092"/>
                  <a:gd name="T57" fmla="*/ 1788 h 1902"/>
                  <a:gd name="T58" fmla="*/ 306 w 1092"/>
                  <a:gd name="T59" fmla="*/ 1814 h 1902"/>
                  <a:gd name="T60" fmla="*/ 312 w 1092"/>
                  <a:gd name="T61" fmla="*/ 1838 h 1902"/>
                  <a:gd name="T62" fmla="*/ 324 w 1092"/>
                  <a:gd name="T63" fmla="*/ 1858 h 1902"/>
                  <a:gd name="T64" fmla="*/ 356 w 1092"/>
                  <a:gd name="T65" fmla="*/ 1886 h 1902"/>
                  <a:gd name="T66" fmla="*/ 394 w 1092"/>
                  <a:gd name="T67" fmla="*/ 1900 h 1902"/>
                  <a:gd name="T68" fmla="*/ 436 w 1092"/>
                  <a:gd name="T69" fmla="*/ 1900 h 1902"/>
                  <a:gd name="T70" fmla="*/ 476 w 1092"/>
                  <a:gd name="T71" fmla="*/ 1884 h 1902"/>
                  <a:gd name="T72" fmla="*/ 508 w 1092"/>
                  <a:gd name="T73" fmla="*/ 1856 h 1902"/>
                  <a:gd name="T74" fmla="*/ 518 w 1092"/>
                  <a:gd name="T75" fmla="*/ 1836 h 1902"/>
                  <a:gd name="T76" fmla="*/ 526 w 1092"/>
                  <a:gd name="T77" fmla="*/ 1814 h 1902"/>
                  <a:gd name="T78" fmla="*/ 528 w 1092"/>
                  <a:gd name="T79" fmla="*/ 1788 h 1902"/>
                  <a:gd name="T80" fmla="*/ 566 w 1092"/>
                  <a:gd name="T81" fmla="*/ 924 h 1902"/>
                  <a:gd name="T82" fmla="*/ 566 w 1092"/>
                  <a:gd name="T83" fmla="*/ 1788 h 1902"/>
                  <a:gd name="T84" fmla="*/ 570 w 1092"/>
                  <a:gd name="T85" fmla="*/ 1814 h 1902"/>
                  <a:gd name="T86" fmla="*/ 576 w 1092"/>
                  <a:gd name="T87" fmla="*/ 1836 h 1902"/>
                  <a:gd name="T88" fmla="*/ 588 w 1092"/>
                  <a:gd name="T89" fmla="*/ 1856 h 1902"/>
                  <a:gd name="T90" fmla="*/ 618 w 1092"/>
                  <a:gd name="T91" fmla="*/ 1884 h 1902"/>
                  <a:gd name="T92" fmla="*/ 658 w 1092"/>
                  <a:gd name="T93" fmla="*/ 1900 h 1902"/>
                  <a:gd name="T94" fmla="*/ 700 w 1092"/>
                  <a:gd name="T95" fmla="*/ 1900 h 1902"/>
                  <a:gd name="T96" fmla="*/ 740 w 1092"/>
                  <a:gd name="T97" fmla="*/ 1886 h 1902"/>
                  <a:gd name="T98" fmla="*/ 772 w 1092"/>
                  <a:gd name="T99" fmla="*/ 1858 h 1902"/>
                  <a:gd name="T100" fmla="*/ 782 w 1092"/>
                  <a:gd name="T101" fmla="*/ 1838 h 1902"/>
                  <a:gd name="T102" fmla="*/ 790 w 1092"/>
                  <a:gd name="T103" fmla="*/ 1814 h 1902"/>
                  <a:gd name="T104" fmla="*/ 792 w 1092"/>
                  <a:gd name="T105" fmla="*/ 1788 h 1902"/>
                  <a:gd name="T106" fmla="*/ 928 w 1092"/>
                  <a:gd name="T107" fmla="*/ 774 h 1902"/>
                  <a:gd name="T108" fmla="*/ 932 w 1092"/>
                  <a:gd name="T109" fmla="*/ 790 h 1902"/>
                  <a:gd name="T110" fmla="*/ 952 w 1092"/>
                  <a:gd name="T111" fmla="*/ 816 h 1902"/>
                  <a:gd name="T112" fmla="*/ 980 w 1092"/>
                  <a:gd name="T113" fmla="*/ 832 h 1902"/>
                  <a:gd name="T114" fmla="*/ 1012 w 1092"/>
                  <a:gd name="T115" fmla="*/ 836 h 1902"/>
                  <a:gd name="T116" fmla="*/ 1028 w 1092"/>
                  <a:gd name="T117" fmla="*/ 834 h 1902"/>
                  <a:gd name="T118" fmla="*/ 1058 w 1092"/>
                  <a:gd name="T119" fmla="*/ 820 h 1902"/>
                  <a:gd name="T120" fmla="*/ 1080 w 1092"/>
                  <a:gd name="T121" fmla="*/ 796 h 1902"/>
                  <a:gd name="T122" fmla="*/ 1090 w 1092"/>
                  <a:gd name="T123" fmla="*/ 766 h 1902"/>
                  <a:gd name="T124" fmla="*/ 1090 w 1092"/>
                  <a:gd name="T125" fmla="*/ 73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92" h="1902">
                    <a:moveTo>
                      <a:pt x="1090" y="732"/>
                    </a:moveTo>
                    <a:lnTo>
                      <a:pt x="924" y="64"/>
                    </a:lnTo>
                    <a:lnTo>
                      <a:pt x="924" y="64"/>
                    </a:lnTo>
                    <a:lnTo>
                      <a:pt x="920" y="52"/>
                    </a:lnTo>
                    <a:lnTo>
                      <a:pt x="914" y="40"/>
                    </a:lnTo>
                    <a:lnTo>
                      <a:pt x="906" y="30"/>
                    </a:lnTo>
                    <a:lnTo>
                      <a:pt x="898" y="20"/>
                    </a:lnTo>
                    <a:lnTo>
                      <a:pt x="888" y="14"/>
                    </a:lnTo>
                    <a:lnTo>
                      <a:pt x="876" y="8"/>
                    </a:lnTo>
                    <a:lnTo>
                      <a:pt x="864" y="4"/>
                    </a:lnTo>
                    <a:lnTo>
                      <a:pt x="852" y="0"/>
                    </a:lnTo>
                    <a:lnTo>
                      <a:pt x="852" y="0"/>
                    </a:lnTo>
                    <a:lnTo>
                      <a:pt x="840" y="0"/>
                    </a:lnTo>
                    <a:lnTo>
                      <a:pt x="840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646" y="0"/>
                    </a:lnTo>
                    <a:lnTo>
                      <a:pt x="690" y="654"/>
                    </a:lnTo>
                    <a:lnTo>
                      <a:pt x="402" y="654"/>
                    </a:lnTo>
                    <a:lnTo>
                      <a:pt x="446" y="0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32" y="2"/>
                    </a:lnTo>
                    <a:lnTo>
                      <a:pt x="220" y="6"/>
                    </a:lnTo>
                    <a:lnTo>
                      <a:pt x="208" y="12"/>
                    </a:lnTo>
                    <a:lnTo>
                      <a:pt x="196" y="20"/>
                    </a:lnTo>
                    <a:lnTo>
                      <a:pt x="188" y="28"/>
                    </a:lnTo>
                    <a:lnTo>
                      <a:pt x="180" y="38"/>
                    </a:lnTo>
                    <a:lnTo>
                      <a:pt x="174" y="50"/>
                    </a:lnTo>
                    <a:lnTo>
                      <a:pt x="168" y="64"/>
                    </a:lnTo>
                    <a:lnTo>
                      <a:pt x="2" y="732"/>
                    </a:lnTo>
                    <a:lnTo>
                      <a:pt x="2" y="732"/>
                    </a:lnTo>
                    <a:lnTo>
                      <a:pt x="0" y="750"/>
                    </a:lnTo>
                    <a:lnTo>
                      <a:pt x="2" y="766"/>
                    </a:lnTo>
                    <a:lnTo>
                      <a:pt x="6" y="782"/>
                    </a:lnTo>
                    <a:lnTo>
                      <a:pt x="12" y="796"/>
                    </a:lnTo>
                    <a:lnTo>
                      <a:pt x="22" y="810"/>
                    </a:lnTo>
                    <a:lnTo>
                      <a:pt x="34" y="820"/>
                    </a:lnTo>
                    <a:lnTo>
                      <a:pt x="48" y="828"/>
                    </a:lnTo>
                    <a:lnTo>
                      <a:pt x="64" y="834"/>
                    </a:lnTo>
                    <a:lnTo>
                      <a:pt x="64" y="834"/>
                    </a:lnTo>
                    <a:lnTo>
                      <a:pt x="80" y="836"/>
                    </a:lnTo>
                    <a:lnTo>
                      <a:pt x="96" y="836"/>
                    </a:lnTo>
                    <a:lnTo>
                      <a:pt x="112" y="832"/>
                    </a:lnTo>
                    <a:lnTo>
                      <a:pt x="128" y="824"/>
                    </a:lnTo>
                    <a:lnTo>
                      <a:pt x="140" y="816"/>
                    </a:lnTo>
                    <a:lnTo>
                      <a:pt x="150" y="804"/>
                    </a:lnTo>
                    <a:lnTo>
                      <a:pt x="160" y="790"/>
                    </a:lnTo>
                    <a:lnTo>
                      <a:pt x="164" y="774"/>
                    </a:lnTo>
                    <a:lnTo>
                      <a:pt x="302" y="220"/>
                    </a:lnTo>
                    <a:lnTo>
                      <a:pt x="302" y="510"/>
                    </a:lnTo>
                    <a:lnTo>
                      <a:pt x="302" y="510"/>
                    </a:lnTo>
                    <a:lnTo>
                      <a:pt x="302" y="516"/>
                    </a:lnTo>
                    <a:lnTo>
                      <a:pt x="302" y="1788"/>
                    </a:lnTo>
                    <a:lnTo>
                      <a:pt x="302" y="1788"/>
                    </a:lnTo>
                    <a:lnTo>
                      <a:pt x="304" y="1802"/>
                    </a:lnTo>
                    <a:lnTo>
                      <a:pt x="306" y="1814"/>
                    </a:lnTo>
                    <a:lnTo>
                      <a:pt x="308" y="1826"/>
                    </a:lnTo>
                    <a:lnTo>
                      <a:pt x="312" y="1838"/>
                    </a:lnTo>
                    <a:lnTo>
                      <a:pt x="318" y="1848"/>
                    </a:lnTo>
                    <a:lnTo>
                      <a:pt x="324" y="1858"/>
                    </a:lnTo>
                    <a:lnTo>
                      <a:pt x="338" y="1874"/>
                    </a:lnTo>
                    <a:lnTo>
                      <a:pt x="356" y="1886"/>
                    </a:lnTo>
                    <a:lnTo>
                      <a:pt x="374" y="1894"/>
                    </a:lnTo>
                    <a:lnTo>
                      <a:pt x="394" y="1900"/>
                    </a:lnTo>
                    <a:lnTo>
                      <a:pt x="416" y="1902"/>
                    </a:lnTo>
                    <a:lnTo>
                      <a:pt x="436" y="1900"/>
                    </a:lnTo>
                    <a:lnTo>
                      <a:pt x="456" y="1894"/>
                    </a:lnTo>
                    <a:lnTo>
                      <a:pt x="476" y="1884"/>
                    </a:lnTo>
                    <a:lnTo>
                      <a:pt x="492" y="1872"/>
                    </a:lnTo>
                    <a:lnTo>
                      <a:pt x="508" y="1856"/>
                    </a:lnTo>
                    <a:lnTo>
                      <a:pt x="514" y="1846"/>
                    </a:lnTo>
                    <a:lnTo>
                      <a:pt x="518" y="1836"/>
                    </a:lnTo>
                    <a:lnTo>
                      <a:pt x="522" y="1826"/>
                    </a:lnTo>
                    <a:lnTo>
                      <a:pt x="526" y="1814"/>
                    </a:lnTo>
                    <a:lnTo>
                      <a:pt x="528" y="1800"/>
                    </a:lnTo>
                    <a:lnTo>
                      <a:pt x="528" y="1788"/>
                    </a:lnTo>
                    <a:lnTo>
                      <a:pt x="528" y="924"/>
                    </a:lnTo>
                    <a:lnTo>
                      <a:pt x="566" y="924"/>
                    </a:lnTo>
                    <a:lnTo>
                      <a:pt x="566" y="1788"/>
                    </a:lnTo>
                    <a:lnTo>
                      <a:pt x="566" y="1788"/>
                    </a:lnTo>
                    <a:lnTo>
                      <a:pt x="568" y="1800"/>
                    </a:lnTo>
                    <a:lnTo>
                      <a:pt x="570" y="1814"/>
                    </a:lnTo>
                    <a:lnTo>
                      <a:pt x="572" y="1826"/>
                    </a:lnTo>
                    <a:lnTo>
                      <a:pt x="576" y="1836"/>
                    </a:lnTo>
                    <a:lnTo>
                      <a:pt x="582" y="1846"/>
                    </a:lnTo>
                    <a:lnTo>
                      <a:pt x="588" y="1856"/>
                    </a:lnTo>
                    <a:lnTo>
                      <a:pt x="602" y="1872"/>
                    </a:lnTo>
                    <a:lnTo>
                      <a:pt x="618" y="1884"/>
                    </a:lnTo>
                    <a:lnTo>
                      <a:pt x="638" y="1894"/>
                    </a:lnTo>
                    <a:lnTo>
                      <a:pt x="658" y="1900"/>
                    </a:lnTo>
                    <a:lnTo>
                      <a:pt x="680" y="1902"/>
                    </a:lnTo>
                    <a:lnTo>
                      <a:pt x="700" y="1900"/>
                    </a:lnTo>
                    <a:lnTo>
                      <a:pt x="722" y="1894"/>
                    </a:lnTo>
                    <a:lnTo>
                      <a:pt x="740" y="1886"/>
                    </a:lnTo>
                    <a:lnTo>
                      <a:pt x="758" y="1874"/>
                    </a:lnTo>
                    <a:lnTo>
                      <a:pt x="772" y="1858"/>
                    </a:lnTo>
                    <a:lnTo>
                      <a:pt x="778" y="1848"/>
                    </a:lnTo>
                    <a:lnTo>
                      <a:pt x="782" y="1838"/>
                    </a:lnTo>
                    <a:lnTo>
                      <a:pt x="788" y="1826"/>
                    </a:lnTo>
                    <a:lnTo>
                      <a:pt x="790" y="1814"/>
                    </a:lnTo>
                    <a:lnTo>
                      <a:pt x="792" y="1802"/>
                    </a:lnTo>
                    <a:lnTo>
                      <a:pt x="792" y="1788"/>
                    </a:lnTo>
                    <a:lnTo>
                      <a:pt x="792" y="232"/>
                    </a:lnTo>
                    <a:lnTo>
                      <a:pt x="928" y="774"/>
                    </a:lnTo>
                    <a:lnTo>
                      <a:pt x="928" y="774"/>
                    </a:lnTo>
                    <a:lnTo>
                      <a:pt x="932" y="790"/>
                    </a:lnTo>
                    <a:lnTo>
                      <a:pt x="942" y="804"/>
                    </a:lnTo>
                    <a:lnTo>
                      <a:pt x="952" y="816"/>
                    </a:lnTo>
                    <a:lnTo>
                      <a:pt x="966" y="824"/>
                    </a:lnTo>
                    <a:lnTo>
                      <a:pt x="980" y="832"/>
                    </a:lnTo>
                    <a:lnTo>
                      <a:pt x="996" y="836"/>
                    </a:lnTo>
                    <a:lnTo>
                      <a:pt x="1012" y="836"/>
                    </a:lnTo>
                    <a:lnTo>
                      <a:pt x="1028" y="834"/>
                    </a:lnTo>
                    <a:lnTo>
                      <a:pt x="1028" y="834"/>
                    </a:lnTo>
                    <a:lnTo>
                      <a:pt x="1044" y="828"/>
                    </a:lnTo>
                    <a:lnTo>
                      <a:pt x="1058" y="820"/>
                    </a:lnTo>
                    <a:lnTo>
                      <a:pt x="1070" y="810"/>
                    </a:lnTo>
                    <a:lnTo>
                      <a:pt x="1080" y="796"/>
                    </a:lnTo>
                    <a:lnTo>
                      <a:pt x="1086" y="782"/>
                    </a:lnTo>
                    <a:lnTo>
                      <a:pt x="1090" y="766"/>
                    </a:lnTo>
                    <a:lnTo>
                      <a:pt x="1092" y="750"/>
                    </a:lnTo>
                    <a:lnTo>
                      <a:pt x="1090" y="732"/>
                    </a:lnTo>
                    <a:lnTo>
                      <a:pt x="1090" y="7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8" name="Freeform 13"/>
              <p:cNvSpPr>
                <a:spLocks/>
              </p:cNvSpPr>
              <p:nvPr/>
            </p:nvSpPr>
            <p:spPr bwMode="auto">
              <a:xfrm>
                <a:off x="4832410" y="6225886"/>
                <a:ext cx="112834" cy="50246"/>
              </a:xfrm>
              <a:custGeom>
                <a:avLst/>
                <a:gdLst>
                  <a:gd name="T0" fmla="*/ 256 w 256"/>
                  <a:gd name="T1" fmla="*/ 102 h 114"/>
                  <a:gd name="T2" fmla="*/ 128 w 256"/>
                  <a:gd name="T3" fmla="*/ 0 h 114"/>
                  <a:gd name="T4" fmla="*/ 128 w 256"/>
                  <a:gd name="T5" fmla="*/ 0 h 114"/>
                  <a:gd name="T6" fmla="*/ 0 w 256"/>
                  <a:gd name="T7" fmla="*/ 102 h 114"/>
                  <a:gd name="T8" fmla="*/ 12 w 256"/>
                  <a:gd name="T9" fmla="*/ 114 h 114"/>
                  <a:gd name="T10" fmla="*/ 126 w 256"/>
                  <a:gd name="T11" fmla="*/ 22 h 114"/>
                  <a:gd name="T12" fmla="*/ 244 w 256"/>
                  <a:gd name="T13" fmla="*/ 114 h 114"/>
                  <a:gd name="T14" fmla="*/ 256 w 256"/>
                  <a:gd name="T15" fmla="*/ 10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6" h="114">
                    <a:moveTo>
                      <a:pt x="256" y="102"/>
                    </a:moveTo>
                    <a:lnTo>
                      <a:pt x="128" y="0"/>
                    </a:lnTo>
                    <a:lnTo>
                      <a:pt x="128" y="0"/>
                    </a:lnTo>
                    <a:lnTo>
                      <a:pt x="0" y="102"/>
                    </a:lnTo>
                    <a:lnTo>
                      <a:pt x="12" y="114"/>
                    </a:lnTo>
                    <a:lnTo>
                      <a:pt x="126" y="22"/>
                    </a:lnTo>
                    <a:lnTo>
                      <a:pt x="244" y="114"/>
                    </a:lnTo>
                    <a:lnTo>
                      <a:pt x="25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9" name="Freeform 14"/>
              <p:cNvSpPr>
                <a:spLocks/>
              </p:cNvSpPr>
              <p:nvPr/>
            </p:nvSpPr>
            <p:spPr bwMode="auto">
              <a:xfrm>
                <a:off x="4857092" y="6231176"/>
                <a:ext cx="63469" cy="249468"/>
              </a:xfrm>
              <a:custGeom>
                <a:avLst/>
                <a:gdLst>
                  <a:gd name="T0" fmla="*/ 72 w 144"/>
                  <a:gd name="T1" fmla="*/ 566 h 566"/>
                  <a:gd name="T2" fmla="*/ 144 w 144"/>
                  <a:gd name="T3" fmla="*/ 484 h 566"/>
                  <a:gd name="T4" fmla="*/ 88 w 144"/>
                  <a:gd name="T5" fmla="*/ 82 h 566"/>
                  <a:gd name="T6" fmla="*/ 124 w 144"/>
                  <a:gd name="T7" fmla="*/ 42 h 566"/>
                  <a:gd name="T8" fmla="*/ 72 w 144"/>
                  <a:gd name="T9" fmla="*/ 0 h 566"/>
                  <a:gd name="T10" fmla="*/ 72 w 144"/>
                  <a:gd name="T11" fmla="*/ 0 h 566"/>
                  <a:gd name="T12" fmla="*/ 72 w 144"/>
                  <a:gd name="T13" fmla="*/ 0 h 566"/>
                  <a:gd name="T14" fmla="*/ 72 w 144"/>
                  <a:gd name="T15" fmla="*/ 0 h 566"/>
                  <a:gd name="T16" fmla="*/ 72 w 144"/>
                  <a:gd name="T17" fmla="*/ 0 h 566"/>
                  <a:gd name="T18" fmla="*/ 20 w 144"/>
                  <a:gd name="T19" fmla="*/ 42 h 566"/>
                  <a:gd name="T20" fmla="*/ 56 w 144"/>
                  <a:gd name="T21" fmla="*/ 82 h 566"/>
                  <a:gd name="T22" fmla="*/ 0 w 144"/>
                  <a:gd name="T23" fmla="*/ 484 h 566"/>
                  <a:gd name="T24" fmla="*/ 72 w 144"/>
                  <a:gd name="T25" fmla="*/ 566 h 566"/>
                  <a:gd name="T26" fmla="*/ 72 w 144"/>
                  <a:gd name="T27" fmla="*/ 566 h 566"/>
                  <a:gd name="T28" fmla="*/ 72 w 144"/>
                  <a:gd name="T29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4" h="566">
                    <a:moveTo>
                      <a:pt x="72" y="566"/>
                    </a:moveTo>
                    <a:lnTo>
                      <a:pt x="144" y="484"/>
                    </a:lnTo>
                    <a:lnTo>
                      <a:pt x="88" y="82"/>
                    </a:lnTo>
                    <a:lnTo>
                      <a:pt x="124" y="4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20" y="42"/>
                    </a:lnTo>
                    <a:lnTo>
                      <a:pt x="56" y="82"/>
                    </a:lnTo>
                    <a:lnTo>
                      <a:pt x="0" y="484"/>
                    </a:lnTo>
                    <a:lnTo>
                      <a:pt x="72" y="566"/>
                    </a:lnTo>
                    <a:lnTo>
                      <a:pt x="72" y="566"/>
                    </a:lnTo>
                    <a:lnTo>
                      <a:pt x="72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</p:grpSp>
        <p:grpSp>
          <p:nvGrpSpPr>
            <p:cNvPr id="194" name="그룹 98"/>
            <p:cNvGrpSpPr/>
            <p:nvPr/>
          </p:nvGrpSpPr>
          <p:grpSpPr>
            <a:xfrm>
              <a:off x="6238948" y="4220586"/>
              <a:ext cx="501403" cy="881327"/>
              <a:chOff x="4648174" y="6121868"/>
              <a:chExt cx="481307" cy="942337"/>
            </a:xfrm>
            <a:solidFill>
              <a:srgbClr val="FCB811"/>
            </a:solidFill>
          </p:grpSpPr>
          <p:sp>
            <p:nvSpPr>
              <p:cNvPr id="220" name="Line 10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1" name="Line 11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2" name="Freeform 12"/>
              <p:cNvSpPr>
                <a:spLocks/>
              </p:cNvSpPr>
              <p:nvPr/>
            </p:nvSpPr>
            <p:spPr bwMode="auto">
              <a:xfrm>
                <a:off x="4648174" y="6225886"/>
                <a:ext cx="481307" cy="838319"/>
              </a:xfrm>
              <a:custGeom>
                <a:avLst/>
                <a:gdLst>
                  <a:gd name="T0" fmla="*/ 924 w 1092"/>
                  <a:gd name="T1" fmla="*/ 64 h 1902"/>
                  <a:gd name="T2" fmla="*/ 920 w 1092"/>
                  <a:gd name="T3" fmla="*/ 52 h 1902"/>
                  <a:gd name="T4" fmla="*/ 906 w 1092"/>
                  <a:gd name="T5" fmla="*/ 30 h 1902"/>
                  <a:gd name="T6" fmla="*/ 888 w 1092"/>
                  <a:gd name="T7" fmla="*/ 14 h 1902"/>
                  <a:gd name="T8" fmla="*/ 864 w 1092"/>
                  <a:gd name="T9" fmla="*/ 4 h 1902"/>
                  <a:gd name="T10" fmla="*/ 852 w 1092"/>
                  <a:gd name="T11" fmla="*/ 0 h 1902"/>
                  <a:gd name="T12" fmla="*/ 840 w 1092"/>
                  <a:gd name="T13" fmla="*/ 0 h 1902"/>
                  <a:gd name="T14" fmla="*/ 838 w 1092"/>
                  <a:gd name="T15" fmla="*/ 0 h 1902"/>
                  <a:gd name="T16" fmla="*/ 646 w 1092"/>
                  <a:gd name="T17" fmla="*/ 0 h 1902"/>
                  <a:gd name="T18" fmla="*/ 402 w 1092"/>
                  <a:gd name="T19" fmla="*/ 654 h 1902"/>
                  <a:gd name="T20" fmla="*/ 238 w 1092"/>
                  <a:gd name="T21" fmla="*/ 0 h 1902"/>
                  <a:gd name="T22" fmla="*/ 244 w 1092"/>
                  <a:gd name="T23" fmla="*/ 0 h 1902"/>
                  <a:gd name="T24" fmla="*/ 232 w 1092"/>
                  <a:gd name="T25" fmla="*/ 2 h 1902"/>
                  <a:gd name="T26" fmla="*/ 208 w 1092"/>
                  <a:gd name="T27" fmla="*/ 12 h 1902"/>
                  <a:gd name="T28" fmla="*/ 188 w 1092"/>
                  <a:gd name="T29" fmla="*/ 28 h 1902"/>
                  <a:gd name="T30" fmla="*/ 174 w 1092"/>
                  <a:gd name="T31" fmla="*/ 50 h 1902"/>
                  <a:gd name="T32" fmla="*/ 2 w 1092"/>
                  <a:gd name="T33" fmla="*/ 732 h 1902"/>
                  <a:gd name="T34" fmla="*/ 0 w 1092"/>
                  <a:gd name="T35" fmla="*/ 750 h 1902"/>
                  <a:gd name="T36" fmla="*/ 6 w 1092"/>
                  <a:gd name="T37" fmla="*/ 782 h 1902"/>
                  <a:gd name="T38" fmla="*/ 22 w 1092"/>
                  <a:gd name="T39" fmla="*/ 810 h 1902"/>
                  <a:gd name="T40" fmla="*/ 48 w 1092"/>
                  <a:gd name="T41" fmla="*/ 828 h 1902"/>
                  <a:gd name="T42" fmla="*/ 64 w 1092"/>
                  <a:gd name="T43" fmla="*/ 834 h 1902"/>
                  <a:gd name="T44" fmla="*/ 96 w 1092"/>
                  <a:gd name="T45" fmla="*/ 836 h 1902"/>
                  <a:gd name="T46" fmla="*/ 128 w 1092"/>
                  <a:gd name="T47" fmla="*/ 824 h 1902"/>
                  <a:gd name="T48" fmla="*/ 150 w 1092"/>
                  <a:gd name="T49" fmla="*/ 804 h 1902"/>
                  <a:gd name="T50" fmla="*/ 164 w 1092"/>
                  <a:gd name="T51" fmla="*/ 774 h 1902"/>
                  <a:gd name="T52" fmla="*/ 302 w 1092"/>
                  <a:gd name="T53" fmla="*/ 510 h 1902"/>
                  <a:gd name="T54" fmla="*/ 302 w 1092"/>
                  <a:gd name="T55" fmla="*/ 516 h 1902"/>
                  <a:gd name="T56" fmla="*/ 302 w 1092"/>
                  <a:gd name="T57" fmla="*/ 1788 h 1902"/>
                  <a:gd name="T58" fmla="*/ 306 w 1092"/>
                  <a:gd name="T59" fmla="*/ 1814 h 1902"/>
                  <a:gd name="T60" fmla="*/ 312 w 1092"/>
                  <a:gd name="T61" fmla="*/ 1838 h 1902"/>
                  <a:gd name="T62" fmla="*/ 324 w 1092"/>
                  <a:gd name="T63" fmla="*/ 1858 h 1902"/>
                  <a:gd name="T64" fmla="*/ 356 w 1092"/>
                  <a:gd name="T65" fmla="*/ 1886 h 1902"/>
                  <a:gd name="T66" fmla="*/ 394 w 1092"/>
                  <a:gd name="T67" fmla="*/ 1900 h 1902"/>
                  <a:gd name="T68" fmla="*/ 436 w 1092"/>
                  <a:gd name="T69" fmla="*/ 1900 h 1902"/>
                  <a:gd name="T70" fmla="*/ 476 w 1092"/>
                  <a:gd name="T71" fmla="*/ 1884 h 1902"/>
                  <a:gd name="T72" fmla="*/ 508 w 1092"/>
                  <a:gd name="T73" fmla="*/ 1856 h 1902"/>
                  <a:gd name="T74" fmla="*/ 518 w 1092"/>
                  <a:gd name="T75" fmla="*/ 1836 h 1902"/>
                  <a:gd name="T76" fmla="*/ 526 w 1092"/>
                  <a:gd name="T77" fmla="*/ 1814 h 1902"/>
                  <a:gd name="T78" fmla="*/ 528 w 1092"/>
                  <a:gd name="T79" fmla="*/ 1788 h 1902"/>
                  <a:gd name="T80" fmla="*/ 566 w 1092"/>
                  <a:gd name="T81" fmla="*/ 924 h 1902"/>
                  <a:gd name="T82" fmla="*/ 566 w 1092"/>
                  <a:gd name="T83" fmla="*/ 1788 h 1902"/>
                  <a:gd name="T84" fmla="*/ 570 w 1092"/>
                  <a:gd name="T85" fmla="*/ 1814 h 1902"/>
                  <a:gd name="T86" fmla="*/ 576 w 1092"/>
                  <a:gd name="T87" fmla="*/ 1836 h 1902"/>
                  <a:gd name="T88" fmla="*/ 588 w 1092"/>
                  <a:gd name="T89" fmla="*/ 1856 h 1902"/>
                  <a:gd name="T90" fmla="*/ 618 w 1092"/>
                  <a:gd name="T91" fmla="*/ 1884 h 1902"/>
                  <a:gd name="T92" fmla="*/ 658 w 1092"/>
                  <a:gd name="T93" fmla="*/ 1900 h 1902"/>
                  <a:gd name="T94" fmla="*/ 700 w 1092"/>
                  <a:gd name="T95" fmla="*/ 1900 h 1902"/>
                  <a:gd name="T96" fmla="*/ 740 w 1092"/>
                  <a:gd name="T97" fmla="*/ 1886 h 1902"/>
                  <a:gd name="T98" fmla="*/ 772 w 1092"/>
                  <a:gd name="T99" fmla="*/ 1858 h 1902"/>
                  <a:gd name="T100" fmla="*/ 782 w 1092"/>
                  <a:gd name="T101" fmla="*/ 1838 h 1902"/>
                  <a:gd name="T102" fmla="*/ 790 w 1092"/>
                  <a:gd name="T103" fmla="*/ 1814 h 1902"/>
                  <a:gd name="T104" fmla="*/ 792 w 1092"/>
                  <a:gd name="T105" fmla="*/ 1788 h 1902"/>
                  <a:gd name="T106" fmla="*/ 928 w 1092"/>
                  <a:gd name="T107" fmla="*/ 774 h 1902"/>
                  <a:gd name="T108" fmla="*/ 932 w 1092"/>
                  <a:gd name="T109" fmla="*/ 790 h 1902"/>
                  <a:gd name="T110" fmla="*/ 952 w 1092"/>
                  <a:gd name="T111" fmla="*/ 816 h 1902"/>
                  <a:gd name="T112" fmla="*/ 980 w 1092"/>
                  <a:gd name="T113" fmla="*/ 832 h 1902"/>
                  <a:gd name="T114" fmla="*/ 1012 w 1092"/>
                  <a:gd name="T115" fmla="*/ 836 h 1902"/>
                  <a:gd name="T116" fmla="*/ 1028 w 1092"/>
                  <a:gd name="T117" fmla="*/ 834 h 1902"/>
                  <a:gd name="T118" fmla="*/ 1058 w 1092"/>
                  <a:gd name="T119" fmla="*/ 820 h 1902"/>
                  <a:gd name="T120" fmla="*/ 1080 w 1092"/>
                  <a:gd name="T121" fmla="*/ 796 h 1902"/>
                  <a:gd name="T122" fmla="*/ 1090 w 1092"/>
                  <a:gd name="T123" fmla="*/ 766 h 1902"/>
                  <a:gd name="T124" fmla="*/ 1090 w 1092"/>
                  <a:gd name="T125" fmla="*/ 73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92" h="1902">
                    <a:moveTo>
                      <a:pt x="1090" y="732"/>
                    </a:moveTo>
                    <a:lnTo>
                      <a:pt x="924" y="64"/>
                    </a:lnTo>
                    <a:lnTo>
                      <a:pt x="924" y="64"/>
                    </a:lnTo>
                    <a:lnTo>
                      <a:pt x="920" y="52"/>
                    </a:lnTo>
                    <a:lnTo>
                      <a:pt x="914" y="40"/>
                    </a:lnTo>
                    <a:lnTo>
                      <a:pt x="906" y="30"/>
                    </a:lnTo>
                    <a:lnTo>
                      <a:pt x="898" y="20"/>
                    </a:lnTo>
                    <a:lnTo>
                      <a:pt x="888" y="14"/>
                    </a:lnTo>
                    <a:lnTo>
                      <a:pt x="876" y="8"/>
                    </a:lnTo>
                    <a:lnTo>
                      <a:pt x="864" y="4"/>
                    </a:lnTo>
                    <a:lnTo>
                      <a:pt x="852" y="0"/>
                    </a:lnTo>
                    <a:lnTo>
                      <a:pt x="852" y="0"/>
                    </a:lnTo>
                    <a:lnTo>
                      <a:pt x="840" y="0"/>
                    </a:lnTo>
                    <a:lnTo>
                      <a:pt x="840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646" y="0"/>
                    </a:lnTo>
                    <a:lnTo>
                      <a:pt x="690" y="654"/>
                    </a:lnTo>
                    <a:lnTo>
                      <a:pt x="402" y="654"/>
                    </a:lnTo>
                    <a:lnTo>
                      <a:pt x="446" y="0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32" y="2"/>
                    </a:lnTo>
                    <a:lnTo>
                      <a:pt x="220" y="6"/>
                    </a:lnTo>
                    <a:lnTo>
                      <a:pt x="208" y="12"/>
                    </a:lnTo>
                    <a:lnTo>
                      <a:pt x="196" y="20"/>
                    </a:lnTo>
                    <a:lnTo>
                      <a:pt x="188" y="28"/>
                    </a:lnTo>
                    <a:lnTo>
                      <a:pt x="180" y="38"/>
                    </a:lnTo>
                    <a:lnTo>
                      <a:pt x="174" y="50"/>
                    </a:lnTo>
                    <a:lnTo>
                      <a:pt x="168" y="64"/>
                    </a:lnTo>
                    <a:lnTo>
                      <a:pt x="2" y="732"/>
                    </a:lnTo>
                    <a:lnTo>
                      <a:pt x="2" y="732"/>
                    </a:lnTo>
                    <a:lnTo>
                      <a:pt x="0" y="750"/>
                    </a:lnTo>
                    <a:lnTo>
                      <a:pt x="2" y="766"/>
                    </a:lnTo>
                    <a:lnTo>
                      <a:pt x="6" y="782"/>
                    </a:lnTo>
                    <a:lnTo>
                      <a:pt x="12" y="796"/>
                    </a:lnTo>
                    <a:lnTo>
                      <a:pt x="22" y="810"/>
                    </a:lnTo>
                    <a:lnTo>
                      <a:pt x="34" y="820"/>
                    </a:lnTo>
                    <a:lnTo>
                      <a:pt x="48" y="828"/>
                    </a:lnTo>
                    <a:lnTo>
                      <a:pt x="64" y="834"/>
                    </a:lnTo>
                    <a:lnTo>
                      <a:pt x="64" y="834"/>
                    </a:lnTo>
                    <a:lnTo>
                      <a:pt x="80" y="836"/>
                    </a:lnTo>
                    <a:lnTo>
                      <a:pt x="96" y="836"/>
                    </a:lnTo>
                    <a:lnTo>
                      <a:pt x="112" y="832"/>
                    </a:lnTo>
                    <a:lnTo>
                      <a:pt x="128" y="824"/>
                    </a:lnTo>
                    <a:lnTo>
                      <a:pt x="140" y="816"/>
                    </a:lnTo>
                    <a:lnTo>
                      <a:pt x="150" y="804"/>
                    </a:lnTo>
                    <a:lnTo>
                      <a:pt x="160" y="790"/>
                    </a:lnTo>
                    <a:lnTo>
                      <a:pt x="164" y="774"/>
                    </a:lnTo>
                    <a:lnTo>
                      <a:pt x="302" y="220"/>
                    </a:lnTo>
                    <a:lnTo>
                      <a:pt x="302" y="510"/>
                    </a:lnTo>
                    <a:lnTo>
                      <a:pt x="302" y="510"/>
                    </a:lnTo>
                    <a:lnTo>
                      <a:pt x="302" y="516"/>
                    </a:lnTo>
                    <a:lnTo>
                      <a:pt x="302" y="1788"/>
                    </a:lnTo>
                    <a:lnTo>
                      <a:pt x="302" y="1788"/>
                    </a:lnTo>
                    <a:lnTo>
                      <a:pt x="304" y="1802"/>
                    </a:lnTo>
                    <a:lnTo>
                      <a:pt x="306" y="1814"/>
                    </a:lnTo>
                    <a:lnTo>
                      <a:pt x="308" y="1826"/>
                    </a:lnTo>
                    <a:lnTo>
                      <a:pt x="312" y="1838"/>
                    </a:lnTo>
                    <a:lnTo>
                      <a:pt x="318" y="1848"/>
                    </a:lnTo>
                    <a:lnTo>
                      <a:pt x="324" y="1858"/>
                    </a:lnTo>
                    <a:lnTo>
                      <a:pt x="338" y="1874"/>
                    </a:lnTo>
                    <a:lnTo>
                      <a:pt x="356" y="1886"/>
                    </a:lnTo>
                    <a:lnTo>
                      <a:pt x="374" y="1894"/>
                    </a:lnTo>
                    <a:lnTo>
                      <a:pt x="394" y="1900"/>
                    </a:lnTo>
                    <a:lnTo>
                      <a:pt x="416" y="1902"/>
                    </a:lnTo>
                    <a:lnTo>
                      <a:pt x="436" y="1900"/>
                    </a:lnTo>
                    <a:lnTo>
                      <a:pt x="456" y="1894"/>
                    </a:lnTo>
                    <a:lnTo>
                      <a:pt x="476" y="1884"/>
                    </a:lnTo>
                    <a:lnTo>
                      <a:pt x="492" y="1872"/>
                    </a:lnTo>
                    <a:lnTo>
                      <a:pt x="508" y="1856"/>
                    </a:lnTo>
                    <a:lnTo>
                      <a:pt x="514" y="1846"/>
                    </a:lnTo>
                    <a:lnTo>
                      <a:pt x="518" y="1836"/>
                    </a:lnTo>
                    <a:lnTo>
                      <a:pt x="522" y="1826"/>
                    </a:lnTo>
                    <a:lnTo>
                      <a:pt x="526" y="1814"/>
                    </a:lnTo>
                    <a:lnTo>
                      <a:pt x="528" y="1800"/>
                    </a:lnTo>
                    <a:lnTo>
                      <a:pt x="528" y="1788"/>
                    </a:lnTo>
                    <a:lnTo>
                      <a:pt x="528" y="924"/>
                    </a:lnTo>
                    <a:lnTo>
                      <a:pt x="566" y="924"/>
                    </a:lnTo>
                    <a:lnTo>
                      <a:pt x="566" y="1788"/>
                    </a:lnTo>
                    <a:lnTo>
                      <a:pt x="566" y="1788"/>
                    </a:lnTo>
                    <a:lnTo>
                      <a:pt x="568" y="1800"/>
                    </a:lnTo>
                    <a:lnTo>
                      <a:pt x="570" y="1814"/>
                    </a:lnTo>
                    <a:lnTo>
                      <a:pt x="572" y="1826"/>
                    </a:lnTo>
                    <a:lnTo>
                      <a:pt x="576" y="1836"/>
                    </a:lnTo>
                    <a:lnTo>
                      <a:pt x="582" y="1846"/>
                    </a:lnTo>
                    <a:lnTo>
                      <a:pt x="588" y="1856"/>
                    </a:lnTo>
                    <a:lnTo>
                      <a:pt x="602" y="1872"/>
                    </a:lnTo>
                    <a:lnTo>
                      <a:pt x="618" y="1884"/>
                    </a:lnTo>
                    <a:lnTo>
                      <a:pt x="638" y="1894"/>
                    </a:lnTo>
                    <a:lnTo>
                      <a:pt x="658" y="1900"/>
                    </a:lnTo>
                    <a:lnTo>
                      <a:pt x="680" y="1902"/>
                    </a:lnTo>
                    <a:lnTo>
                      <a:pt x="700" y="1900"/>
                    </a:lnTo>
                    <a:lnTo>
                      <a:pt x="722" y="1894"/>
                    </a:lnTo>
                    <a:lnTo>
                      <a:pt x="740" y="1886"/>
                    </a:lnTo>
                    <a:lnTo>
                      <a:pt x="758" y="1874"/>
                    </a:lnTo>
                    <a:lnTo>
                      <a:pt x="772" y="1858"/>
                    </a:lnTo>
                    <a:lnTo>
                      <a:pt x="778" y="1848"/>
                    </a:lnTo>
                    <a:lnTo>
                      <a:pt x="782" y="1838"/>
                    </a:lnTo>
                    <a:lnTo>
                      <a:pt x="788" y="1826"/>
                    </a:lnTo>
                    <a:lnTo>
                      <a:pt x="790" y="1814"/>
                    </a:lnTo>
                    <a:lnTo>
                      <a:pt x="792" y="1802"/>
                    </a:lnTo>
                    <a:lnTo>
                      <a:pt x="792" y="1788"/>
                    </a:lnTo>
                    <a:lnTo>
                      <a:pt x="792" y="232"/>
                    </a:lnTo>
                    <a:lnTo>
                      <a:pt x="928" y="774"/>
                    </a:lnTo>
                    <a:lnTo>
                      <a:pt x="928" y="774"/>
                    </a:lnTo>
                    <a:lnTo>
                      <a:pt x="932" y="790"/>
                    </a:lnTo>
                    <a:lnTo>
                      <a:pt x="942" y="804"/>
                    </a:lnTo>
                    <a:lnTo>
                      <a:pt x="952" y="816"/>
                    </a:lnTo>
                    <a:lnTo>
                      <a:pt x="966" y="824"/>
                    </a:lnTo>
                    <a:lnTo>
                      <a:pt x="980" y="832"/>
                    </a:lnTo>
                    <a:lnTo>
                      <a:pt x="996" y="836"/>
                    </a:lnTo>
                    <a:lnTo>
                      <a:pt x="1012" y="836"/>
                    </a:lnTo>
                    <a:lnTo>
                      <a:pt x="1028" y="834"/>
                    </a:lnTo>
                    <a:lnTo>
                      <a:pt x="1028" y="834"/>
                    </a:lnTo>
                    <a:lnTo>
                      <a:pt x="1044" y="828"/>
                    </a:lnTo>
                    <a:lnTo>
                      <a:pt x="1058" y="820"/>
                    </a:lnTo>
                    <a:lnTo>
                      <a:pt x="1070" y="810"/>
                    </a:lnTo>
                    <a:lnTo>
                      <a:pt x="1080" y="796"/>
                    </a:lnTo>
                    <a:lnTo>
                      <a:pt x="1086" y="782"/>
                    </a:lnTo>
                    <a:lnTo>
                      <a:pt x="1090" y="766"/>
                    </a:lnTo>
                    <a:lnTo>
                      <a:pt x="1092" y="750"/>
                    </a:lnTo>
                    <a:lnTo>
                      <a:pt x="1090" y="732"/>
                    </a:lnTo>
                    <a:lnTo>
                      <a:pt x="1090" y="7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3" name="Freeform 13"/>
              <p:cNvSpPr>
                <a:spLocks/>
              </p:cNvSpPr>
              <p:nvPr/>
            </p:nvSpPr>
            <p:spPr bwMode="auto">
              <a:xfrm>
                <a:off x="4832410" y="6225886"/>
                <a:ext cx="112834" cy="50246"/>
              </a:xfrm>
              <a:custGeom>
                <a:avLst/>
                <a:gdLst>
                  <a:gd name="T0" fmla="*/ 256 w 256"/>
                  <a:gd name="T1" fmla="*/ 102 h 114"/>
                  <a:gd name="T2" fmla="*/ 128 w 256"/>
                  <a:gd name="T3" fmla="*/ 0 h 114"/>
                  <a:gd name="T4" fmla="*/ 128 w 256"/>
                  <a:gd name="T5" fmla="*/ 0 h 114"/>
                  <a:gd name="T6" fmla="*/ 0 w 256"/>
                  <a:gd name="T7" fmla="*/ 102 h 114"/>
                  <a:gd name="T8" fmla="*/ 12 w 256"/>
                  <a:gd name="T9" fmla="*/ 114 h 114"/>
                  <a:gd name="T10" fmla="*/ 126 w 256"/>
                  <a:gd name="T11" fmla="*/ 22 h 114"/>
                  <a:gd name="T12" fmla="*/ 244 w 256"/>
                  <a:gd name="T13" fmla="*/ 114 h 114"/>
                  <a:gd name="T14" fmla="*/ 256 w 256"/>
                  <a:gd name="T15" fmla="*/ 10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6" h="114">
                    <a:moveTo>
                      <a:pt x="256" y="102"/>
                    </a:moveTo>
                    <a:lnTo>
                      <a:pt x="128" y="0"/>
                    </a:lnTo>
                    <a:lnTo>
                      <a:pt x="128" y="0"/>
                    </a:lnTo>
                    <a:lnTo>
                      <a:pt x="0" y="102"/>
                    </a:lnTo>
                    <a:lnTo>
                      <a:pt x="12" y="114"/>
                    </a:lnTo>
                    <a:lnTo>
                      <a:pt x="126" y="22"/>
                    </a:lnTo>
                    <a:lnTo>
                      <a:pt x="244" y="114"/>
                    </a:lnTo>
                    <a:lnTo>
                      <a:pt x="25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224" name="Freeform 14"/>
              <p:cNvSpPr>
                <a:spLocks/>
              </p:cNvSpPr>
              <p:nvPr/>
            </p:nvSpPr>
            <p:spPr bwMode="auto">
              <a:xfrm>
                <a:off x="4857092" y="6231176"/>
                <a:ext cx="63469" cy="249468"/>
              </a:xfrm>
              <a:custGeom>
                <a:avLst/>
                <a:gdLst>
                  <a:gd name="T0" fmla="*/ 72 w 144"/>
                  <a:gd name="T1" fmla="*/ 566 h 566"/>
                  <a:gd name="T2" fmla="*/ 144 w 144"/>
                  <a:gd name="T3" fmla="*/ 484 h 566"/>
                  <a:gd name="T4" fmla="*/ 88 w 144"/>
                  <a:gd name="T5" fmla="*/ 82 h 566"/>
                  <a:gd name="T6" fmla="*/ 124 w 144"/>
                  <a:gd name="T7" fmla="*/ 42 h 566"/>
                  <a:gd name="T8" fmla="*/ 72 w 144"/>
                  <a:gd name="T9" fmla="*/ 0 h 566"/>
                  <a:gd name="T10" fmla="*/ 72 w 144"/>
                  <a:gd name="T11" fmla="*/ 0 h 566"/>
                  <a:gd name="T12" fmla="*/ 72 w 144"/>
                  <a:gd name="T13" fmla="*/ 0 h 566"/>
                  <a:gd name="T14" fmla="*/ 72 w 144"/>
                  <a:gd name="T15" fmla="*/ 0 h 566"/>
                  <a:gd name="T16" fmla="*/ 72 w 144"/>
                  <a:gd name="T17" fmla="*/ 0 h 566"/>
                  <a:gd name="T18" fmla="*/ 20 w 144"/>
                  <a:gd name="T19" fmla="*/ 42 h 566"/>
                  <a:gd name="T20" fmla="*/ 56 w 144"/>
                  <a:gd name="T21" fmla="*/ 82 h 566"/>
                  <a:gd name="T22" fmla="*/ 0 w 144"/>
                  <a:gd name="T23" fmla="*/ 484 h 566"/>
                  <a:gd name="T24" fmla="*/ 72 w 144"/>
                  <a:gd name="T25" fmla="*/ 566 h 566"/>
                  <a:gd name="T26" fmla="*/ 72 w 144"/>
                  <a:gd name="T27" fmla="*/ 566 h 566"/>
                  <a:gd name="T28" fmla="*/ 72 w 144"/>
                  <a:gd name="T29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4" h="566">
                    <a:moveTo>
                      <a:pt x="72" y="566"/>
                    </a:moveTo>
                    <a:lnTo>
                      <a:pt x="144" y="484"/>
                    </a:lnTo>
                    <a:lnTo>
                      <a:pt x="88" y="82"/>
                    </a:lnTo>
                    <a:lnTo>
                      <a:pt x="124" y="4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20" y="42"/>
                    </a:lnTo>
                    <a:lnTo>
                      <a:pt x="56" y="82"/>
                    </a:lnTo>
                    <a:lnTo>
                      <a:pt x="0" y="484"/>
                    </a:lnTo>
                    <a:lnTo>
                      <a:pt x="72" y="566"/>
                    </a:lnTo>
                    <a:lnTo>
                      <a:pt x="72" y="566"/>
                    </a:lnTo>
                    <a:lnTo>
                      <a:pt x="72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</p:grpSp>
        <p:sp>
          <p:nvSpPr>
            <p:cNvPr id="195" name="이등변 삼각형 194"/>
            <p:cNvSpPr/>
            <p:nvPr/>
          </p:nvSpPr>
          <p:spPr>
            <a:xfrm>
              <a:off x="3935146" y="4157911"/>
              <a:ext cx="231989" cy="169704"/>
            </a:xfrm>
            <a:prstGeom prst="triangle">
              <a:avLst/>
            </a:prstGeom>
            <a:solidFill>
              <a:srgbClr val="004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96" name="이등변 삼각형 195"/>
            <p:cNvSpPr/>
            <p:nvPr/>
          </p:nvSpPr>
          <p:spPr>
            <a:xfrm>
              <a:off x="5797522" y="4162408"/>
              <a:ext cx="231989" cy="169704"/>
            </a:xfrm>
            <a:prstGeom prst="triangle">
              <a:avLst/>
            </a:prstGeom>
            <a:solidFill>
              <a:srgbClr val="004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6395679" y="4144410"/>
              <a:ext cx="154660" cy="146563"/>
            </a:xfrm>
            <a:prstGeom prst="rect">
              <a:avLst/>
            </a:prstGeom>
            <a:solidFill>
              <a:srgbClr val="FC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98" name="직사각형 197"/>
            <p:cNvSpPr/>
            <p:nvPr/>
          </p:nvSpPr>
          <p:spPr>
            <a:xfrm>
              <a:off x="8010776" y="4157911"/>
              <a:ext cx="154660" cy="146563"/>
            </a:xfrm>
            <a:prstGeom prst="rect">
              <a:avLst/>
            </a:prstGeom>
            <a:solidFill>
              <a:srgbClr val="FC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202" name="Freeform 50"/>
            <p:cNvSpPr>
              <a:spLocks/>
            </p:cNvSpPr>
            <p:nvPr/>
          </p:nvSpPr>
          <p:spPr bwMode="auto">
            <a:xfrm>
              <a:off x="1261443" y="4365623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sp>
          <p:nvSpPr>
            <p:cNvPr id="203" name="Freeform 50"/>
            <p:cNvSpPr>
              <a:spLocks/>
            </p:cNvSpPr>
            <p:nvPr/>
          </p:nvSpPr>
          <p:spPr bwMode="auto">
            <a:xfrm>
              <a:off x="3725710" y="4345937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004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sp>
          <p:nvSpPr>
            <p:cNvPr id="204" name="이등변 삼각형 203"/>
            <p:cNvSpPr/>
            <p:nvPr/>
          </p:nvSpPr>
          <p:spPr>
            <a:xfrm>
              <a:off x="1488003" y="4157911"/>
              <a:ext cx="231989" cy="169704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205" name="오른쪽 화살표 204"/>
            <p:cNvSpPr/>
            <p:nvPr/>
          </p:nvSpPr>
          <p:spPr>
            <a:xfrm>
              <a:off x="4563457" y="4408613"/>
              <a:ext cx="837746" cy="416978"/>
            </a:xfrm>
            <a:prstGeom prst="rightArrow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00437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auto">
            <a:xfrm flipH="1">
              <a:off x="3167212" y="4345937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sp>
          <p:nvSpPr>
            <p:cNvPr id="207" name="이등변 삼각형 206"/>
            <p:cNvSpPr/>
            <p:nvPr/>
          </p:nvSpPr>
          <p:spPr>
            <a:xfrm>
              <a:off x="3278584" y="4157911"/>
              <a:ext cx="231989" cy="169704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7030A0"/>
                </a:solidFill>
                <a:ea typeface="KoPub돋움체 Bold" pitchFamily="18" charset="-127"/>
              </a:endParaRPr>
            </a:p>
          </p:txBody>
        </p:sp>
        <p:sp>
          <p:nvSpPr>
            <p:cNvPr id="212" name="이등변 삼각형 211"/>
            <p:cNvSpPr/>
            <p:nvPr/>
          </p:nvSpPr>
          <p:spPr>
            <a:xfrm rot="10800000" flipH="1">
              <a:off x="3230635" y="4013203"/>
              <a:ext cx="105881" cy="117163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5528164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교수 丙 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260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부정청탁의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1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58" name="모서리가 둥근 직사각형 57"/>
          <p:cNvSpPr/>
          <p:nvPr/>
        </p:nvSpPr>
        <p:spPr>
          <a:xfrm>
            <a:off x="466725" y="1562322"/>
            <a:ext cx="8201025" cy="923925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ea typeface="KoPub돋움체 Bold" pitchFamily="18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-1" y="1052736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1188" y="1082105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이해당사자가 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직접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공직자등에게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 부정청탁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을 하는 경우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1188" y="1562397"/>
            <a:ext cx="8027987" cy="91432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대학생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가 담당교수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(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조교수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)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의 법학개론 수업을 수강하고 있었는데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,</a:t>
            </a:r>
          </a:p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기말시험 성적이 좋지 못하다는 것을 알면서도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를 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직접 찾아가 성적을 올려달라는 부탁을 한 경우</a:t>
            </a:r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grpSp>
        <p:nvGrpSpPr>
          <p:cNvPr id="62" name="그룹 60"/>
          <p:cNvGrpSpPr/>
          <p:nvPr/>
        </p:nvGrpSpPr>
        <p:grpSpPr>
          <a:xfrm>
            <a:off x="1461670" y="2781076"/>
            <a:ext cx="1319630" cy="276672"/>
            <a:chOff x="1014000" y="2332738"/>
            <a:chExt cx="974967" cy="188119"/>
          </a:xfrm>
        </p:grpSpPr>
        <p:sp>
          <p:nvSpPr>
            <p:cNvPr id="63" name="타원 62"/>
            <p:cNvSpPr/>
            <p:nvPr/>
          </p:nvSpPr>
          <p:spPr>
            <a:xfrm>
              <a:off x="1014000" y="2357478"/>
              <a:ext cx="132987" cy="122388"/>
            </a:xfrm>
            <a:prstGeom prst="ellips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ea typeface="KoPub돋움체 Bold" pitchFamily="18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131124" y="2332738"/>
              <a:ext cx="857843" cy="18811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학생 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A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6147696" y="2781076"/>
            <a:ext cx="1615180" cy="276672"/>
            <a:chOff x="5919096" y="3076128"/>
            <a:chExt cx="1615180" cy="276672"/>
          </a:xfrm>
        </p:grpSpPr>
        <p:sp>
          <p:nvSpPr>
            <p:cNvPr id="66" name="TextBox 65"/>
            <p:cNvSpPr txBox="1"/>
            <p:nvPr/>
          </p:nvSpPr>
          <p:spPr>
            <a:xfrm>
              <a:off x="6099790" y="3076128"/>
              <a:ext cx="1434486" cy="276672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조교수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C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5919096" y="3114670"/>
              <a:ext cx="179999" cy="180000"/>
            </a:xfrm>
            <a:prstGeom prst="rect">
              <a:avLst/>
            </a:prstGeom>
            <a:solidFill>
              <a:srgbClr val="FC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ea typeface="KoPub돋움체 Bold" pitchFamily="18" charset="-127"/>
                </a:rPr>
                <a:t> </a:t>
              </a:r>
              <a:endParaRPr lang="ko-KR" altLang="en-US" sz="1400" dirty="0">
                <a:ea typeface="KoPub돋움체 Bold" pitchFamily="18" charset="-127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611188" y="4167946"/>
            <a:ext cx="7837487" cy="57888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/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00919" y="3874391"/>
            <a:ext cx="481864" cy="498412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ko-KR" sz="40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CB81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?</a:t>
            </a:r>
            <a:endParaRPr lang="ko-KR" altLang="en-US" sz="40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CB81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grpSp>
        <p:nvGrpSpPr>
          <p:cNvPr id="70" name="그룹 28"/>
          <p:cNvGrpSpPr/>
          <p:nvPr/>
        </p:nvGrpSpPr>
        <p:grpSpPr>
          <a:xfrm>
            <a:off x="755576" y="3105373"/>
            <a:ext cx="2032957" cy="860221"/>
            <a:chOff x="985859" y="3033202"/>
            <a:chExt cx="1666066" cy="754635"/>
          </a:xfrm>
        </p:grpSpPr>
        <p:sp>
          <p:nvSpPr>
            <p:cNvPr id="71" name="TextBox 70"/>
            <p:cNvSpPr txBox="1"/>
            <p:nvPr/>
          </p:nvSpPr>
          <p:spPr>
            <a:xfrm>
              <a:off x="985859" y="3033202"/>
              <a:ext cx="1666066" cy="618516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교수님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! </a:t>
              </a:r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법학개론 성적이 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C+</a:t>
              </a:r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인데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,</a:t>
              </a:r>
            </a:p>
            <a:p>
              <a:pPr algn="ctr"/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B0</a:t>
              </a:r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로 올려주시면 안될까요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?</a:t>
              </a:r>
              <a:endParaRPr lang="ko-KR" altLang="en-US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72" name="이등변 삼각형 71"/>
            <p:cNvSpPr/>
            <p:nvPr/>
          </p:nvSpPr>
          <p:spPr>
            <a:xfrm rot="10800000" flipH="1">
              <a:off x="1925557" y="3654293"/>
              <a:ext cx="108347" cy="133544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</p:grpSp>
      <p:grpSp>
        <p:nvGrpSpPr>
          <p:cNvPr id="73" name="그룹 37"/>
          <p:cNvGrpSpPr/>
          <p:nvPr/>
        </p:nvGrpSpPr>
        <p:grpSpPr>
          <a:xfrm>
            <a:off x="6423333" y="3238723"/>
            <a:ext cx="1680170" cy="637058"/>
            <a:chOff x="6423333" y="3067051"/>
            <a:chExt cx="1680170" cy="754635"/>
          </a:xfrm>
        </p:grpSpPr>
        <p:sp>
          <p:nvSpPr>
            <p:cNvPr id="74" name="TextBox 73"/>
            <p:cNvSpPr txBox="1"/>
            <p:nvPr/>
          </p:nvSpPr>
          <p:spPr>
            <a:xfrm>
              <a:off x="6423333" y="3067051"/>
              <a:ext cx="1680170" cy="618516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성직이 좋지 아니한데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,</a:t>
              </a:r>
            </a:p>
            <a:p>
              <a:pPr algn="ctr"/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어떻게 해야 하지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..</a:t>
              </a:r>
            </a:p>
          </p:txBody>
        </p:sp>
        <p:sp>
          <p:nvSpPr>
            <p:cNvPr id="75" name="이등변 삼각형 74"/>
            <p:cNvSpPr/>
            <p:nvPr/>
          </p:nvSpPr>
          <p:spPr>
            <a:xfrm rot="10800000">
              <a:off x="6939833" y="3688142"/>
              <a:ext cx="108347" cy="133544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628688" y="4892124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학생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77" name="오른쪽 화살표 76"/>
          <p:cNvSpPr/>
          <p:nvPr/>
        </p:nvSpPr>
        <p:spPr>
          <a:xfrm>
            <a:off x="2428874" y="4127597"/>
            <a:ext cx="4000514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  <a:ea typeface="KoPub돋움체 Bold" pitchFamily="18" charset="-127"/>
            </a:endParaRPr>
          </a:p>
        </p:txBody>
      </p:sp>
      <p:sp>
        <p:nvSpPr>
          <p:cNvPr id="78" name="Oval 48"/>
          <p:cNvSpPr>
            <a:spLocks noChangeArrowheads="1"/>
          </p:cNvSpPr>
          <p:nvPr/>
        </p:nvSpPr>
        <p:spPr bwMode="auto">
          <a:xfrm>
            <a:off x="1953320" y="3951473"/>
            <a:ext cx="193139" cy="165614"/>
          </a:xfrm>
          <a:prstGeom prst="ellipse">
            <a:avLst/>
          </a:prstGeom>
          <a:solidFill>
            <a:srgbClr val="00B0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rgbClr val="77933C"/>
              </a:solidFill>
            </a:endParaRPr>
          </a:p>
        </p:txBody>
      </p:sp>
      <p:pic>
        <p:nvPicPr>
          <p:cNvPr id="79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016"/>
          <a:stretch/>
        </p:blipFill>
        <p:spPr bwMode="auto">
          <a:xfrm>
            <a:off x="608485" y="4852081"/>
            <a:ext cx="7920000" cy="133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6518237" y="4892124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조교수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C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81" name="그룹 24"/>
          <p:cNvGrpSpPr/>
          <p:nvPr/>
        </p:nvGrpSpPr>
        <p:grpSpPr>
          <a:xfrm>
            <a:off x="1137895" y="5119395"/>
            <a:ext cx="1880921" cy="926065"/>
            <a:chOff x="918820" y="5260975"/>
            <a:chExt cx="1880921" cy="1096982"/>
          </a:xfrm>
        </p:grpSpPr>
        <p:sp>
          <p:nvSpPr>
            <p:cNvPr id="122" name="직사각형 121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000124" y="5519477"/>
              <a:ext cx="1743075" cy="4637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제재대상에서 제외되는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직접 청탁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124" name="이등변 삼각형 123"/>
            <p:cNvSpPr/>
            <p:nvPr/>
          </p:nvSpPr>
          <p:spPr>
            <a:xfrm flipH="1">
              <a:off x="1746833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</p:grpSp>
      <p:grpSp>
        <p:nvGrpSpPr>
          <p:cNvPr id="125" name="그룹 91"/>
          <p:cNvGrpSpPr/>
          <p:nvPr/>
        </p:nvGrpSpPr>
        <p:grpSpPr>
          <a:xfrm>
            <a:off x="6644641" y="4005336"/>
            <a:ext cx="513080" cy="848031"/>
            <a:chOff x="4648174" y="6121868"/>
            <a:chExt cx="481307" cy="942337"/>
          </a:xfrm>
          <a:solidFill>
            <a:srgbClr val="FCB811"/>
          </a:solidFill>
        </p:grpSpPr>
        <p:sp>
          <p:nvSpPr>
            <p:cNvPr id="126" name="Line 10"/>
            <p:cNvSpPr>
              <a:spLocks noChangeShapeType="1"/>
            </p:cNvSpPr>
            <p:nvPr/>
          </p:nvSpPr>
          <p:spPr bwMode="auto">
            <a:xfrm>
              <a:off x="4888828" y="612186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27" name="Line 11"/>
            <p:cNvSpPr>
              <a:spLocks noChangeShapeType="1"/>
            </p:cNvSpPr>
            <p:nvPr/>
          </p:nvSpPr>
          <p:spPr bwMode="auto">
            <a:xfrm>
              <a:off x="4888828" y="612186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28" name="Freeform 12"/>
            <p:cNvSpPr>
              <a:spLocks/>
            </p:cNvSpPr>
            <p:nvPr/>
          </p:nvSpPr>
          <p:spPr bwMode="auto">
            <a:xfrm>
              <a:off x="4648174" y="6225886"/>
              <a:ext cx="481307" cy="838319"/>
            </a:xfrm>
            <a:custGeom>
              <a:avLst/>
              <a:gdLst>
                <a:gd name="T0" fmla="*/ 924 w 1092"/>
                <a:gd name="T1" fmla="*/ 64 h 1902"/>
                <a:gd name="T2" fmla="*/ 920 w 1092"/>
                <a:gd name="T3" fmla="*/ 52 h 1902"/>
                <a:gd name="T4" fmla="*/ 906 w 1092"/>
                <a:gd name="T5" fmla="*/ 30 h 1902"/>
                <a:gd name="T6" fmla="*/ 888 w 1092"/>
                <a:gd name="T7" fmla="*/ 14 h 1902"/>
                <a:gd name="T8" fmla="*/ 864 w 1092"/>
                <a:gd name="T9" fmla="*/ 4 h 1902"/>
                <a:gd name="T10" fmla="*/ 852 w 1092"/>
                <a:gd name="T11" fmla="*/ 0 h 1902"/>
                <a:gd name="T12" fmla="*/ 840 w 1092"/>
                <a:gd name="T13" fmla="*/ 0 h 1902"/>
                <a:gd name="T14" fmla="*/ 838 w 1092"/>
                <a:gd name="T15" fmla="*/ 0 h 1902"/>
                <a:gd name="T16" fmla="*/ 646 w 1092"/>
                <a:gd name="T17" fmla="*/ 0 h 1902"/>
                <a:gd name="T18" fmla="*/ 402 w 1092"/>
                <a:gd name="T19" fmla="*/ 654 h 1902"/>
                <a:gd name="T20" fmla="*/ 238 w 1092"/>
                <a:gd name="T21" fmla="*/ 0 h 1902"/>
                <a:gd name="T22" fmla="*/ 244 w 1092"/>
                <a:gd name="T23" fmla="*/ 0 h 1902"/>
                <a:gd name="T24" fmla="*/ 232 w 1092"/>
                <a:gd name="T25" fmla="*/ 2 h 1902"/>
                <a:gd name="T26" fmla="*/ 208 w 1092"/>
                <a:gd name="T27" fmla="*/ 12 h 1902"/>
                <a:gd name="T28" fmla="*/ 188 w 1092"/>
                <a:gd name="T29" fmla="*/ 28 h 1902"/>
                <a:gd name="T30" fmla="*/ 174 w 1092"/>
                <a:gd name="T31" fmla="*/ 50 h 1902"/>
                <a:gd name="T32" fmla="*/ 2 w 1092"/>
                <a:gd name="T33" fmla="*/ 732 h 1902"/>
                <a:gd name="T34" fmla="*/ 0 w 1092"/>
                <a:gd name="T35" fmla="*/ 750 h 1902"/>
                <a:gd name="T36" fmla="*/ 6 w 1092"/>
                <a:gd name="T37" fmla="*/ 782 h 1902"/>
                <a:gd name="T38" fmla="*/ 22 w 1092"/>
                <a:gd name="T39" fmla="*/ 810 h 1902"/>
                <a:gd name="T40" fmla="*/ 48 w 1092"/>
                <a:gd name="T41" fmla="*/ 828 h 1902"/>
                <a:gd name="T42" fmla="*/ 64 w 1092"/>
                <a:gd name="T43" fmla="*/ 834 h 1902"/>
                <a:gd name="T44" fmla="*/ 96 w 1092"/>
                <a:gd name="T45" fmla="*/ 836 h 1902"/>
                <a:gd name="T46" fmla="*/ 128 w 1092"/>
                <a:gd name="T47" fmla="*/ 824 h 1902"/>
                <a:gd name="T48" fmla="*/ 150 w 1092"/>
                <a:gd name="T49" fmla="*/ 804 h 1902"/>
                <a:gd name="T50" fmla="*/ 164 w 1092"/>
                <a:gd name="T51" fmla="*/ 774 h 1902"/>
                <a:gd name="T52" fmla="*/ 302 w 1092"/>
                <a:gd name="T53" fmla="*/ 510 h 1902"/>
                <a:gd name="T54" fmla="*/ 302 w 1092"/>
                <a:gd name="T55" fmla="*/ 516 h 1902"/>
                <a:gd name="T56" fmla="*/ 302 w 1092"/>
                <a:gd name="T57" fmla="*/ 1788 h 1902"/>
                <a:gd name="T58" fmla="*/ 306 w 1092"/>
                <a:gd name="T59" fmla="*/ 1814 h 1902"/>
                <a:gd name="T60" fmla="*/ 312 w 1092"/>
                <a:gd name="T61" fmla="*/ 1838 h 1902"/>
                <a:gd name="T62" fmla="*/ 324 w 1092"/>
                <a:gd name="T63" fmla="*/ 1858 h 1902"/>
                <a:gd name="T64" fmla="*/ 356 w 1092"/>
                <a:gd name="T65" fmla="*/ 1886 h 1902"/>
                <a:gd name="T66" fmla="*/ 394 w 1092"/>
                <a:gd name="T67" fmla="*/ 1900 h 1902"/>
                <a:gd name="T68" fmla="*/ 436 w 1092"/>
                <a:gd name="T69" fmla="*/ 1900 h 1902"/>
                <a:gd name="T70" fmla="*/ 476 w 1092"/>
                <a:gd name="T71" fmla="*/ 1884 h 1902"/>
                <a:gd name="T72" fmla="*/ 508 w 1092"/>
                <a:gd name="T73" fmla="*/ 1856 h 1902"/>
                <a:gd name="T74" fmla="*/ 518 w 1092"/>
                <a:gd name="T75" fmla="*/ 1836 h 1902"/>
                <a:gd name="T76" fmla="*/ 526 w 1092"/>
                <a:gd name="T77" fmla="*/ 1814 h 1902"/>
                <a:gd name="T78" fmla="*/ 528 w 1092"/>
                <a:gd name="T79" fmla="*/ 1788 h 1902"/>
                <a:gd name="T80" fmla="*/ 566 w 1092"/>
                <a:gd name="T81" fmla="*/ 924 h 1902"/>
                <a:gd name="T82" fmla="*/ 566 w 1092"/>
                <a:gd name="T83" fmla="*/ 1788 h 1902"/>
                <a:gd name="T84" fmla="*/ 570 w 1092"/>
                <a:gd name="T85" fmla="*/ 1814 h 1902"/>
                <a:gd name="T86" fmla="*/ 576 w 1092"/>
                <a:gd name="T87" fmla="*/ 1836 h 1902"/>
                <a:gd name="T88" fmla="*/ 588 w 1092"/>
                <a:gd name="T89" fmla="*/ 1856 h 1902"/>
                <a:gd name="T90" fmla="*/ 618 w 1092"/>
                <a:gd name="T91" fmla="*/ 1884 h 1902"/>
                <a:gd name="T92" fmla="*/ 658 w 1092"/>
                <a:gd name="T93" fmla="*/ 1900 h 1902"/>
                <a:gd name="T94" fmla="*/ 700 w 1092"/>
                <a:gd name="T95" fmla="*/ 1900 h 1902"/>
                <a:gd name="T96" fmla="*/ 740 w 1092"/>
                <a:gd name="T97" fmla="*/ 1886 h 1902"/>
                <a:gd name="T98" fmla="*/ 772 w 1092"/>
                <a:gd name="T99" fmla="*/ 1858 h 1902"/>
                <a:gd name="T100" fmla="*/ 782 w 1092"/>
                <a:gd name="T101" fmla="*/ 1838 h 1902"/>
                <a:gd name="T102" fmla="*/ 790 w 1092"/>
                <a:gd name="T103" fmla="*/ 1814 h 1902"/>
                <a:gd name="T104" fmla="*/ 792 w 1092"/>
                <a:gd name="T105" fmla="*/ 1788 h 1902"/>
                <a:gd name="T106" fmla="*/ 928 w 1092"/>
                <a:gd name="T107" fmla="*/ 774 h 1902"/>
                <a:gd name="T108" fmla="*/ 932 w 1092"/>
                <a:gd name="T109" fmla="*/ 790 h 1902"/>
                <a:gd name="T110" fmla="*/ 952 w 1092"/>
                <a:gd name="T111" fmla="*/ 816 h 1902"/>
                <a:gd name="T112" fmla="*/ 980 w 1092"/>
                <a:gd name="T113" fmla="*/ 832 h 1902"/>
                <a:gd name="T114" fmla="*/ 1012 w 1092"/>
                <a:gd name="T115" fmla="*/ 836 h 1902"/>
                <a:gd name="T116" fmla="*/ 1028 w 1092"/>
                <a:gd name="T117" fmla="*/ 834 h 1902"/>
                <a:gd name="T118" fmla="*/ 1058 w 1092"/>
                <a:gd name="T119" fmla="*/ 820 h 1902"/>
                <a:gd name="T120" fmla="*/ 1080 w 1092"/>
                <a:gd name="T121" fmla="*/ 796 h 1902"/>
                <a:gd name="T122" fmla="*/ 1090 w 1092"/>
                <a:gd name="T123" fmla="*/ 766 h 1902"/>
                <a:gd name="T124" fmla="*/ 1090 w 1092"/>
                <a:gd name="T125" fmla="*/ 732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2" h="1902">
                  <a:moveTo>
                    <a:pt x="1090" y="732"/>
                  </a:moveTo>
                  <a:lnTo>
                    <a:pt x="924" y="64"/>
                  </a:lnTo>
                  <a:lnTo>
                    <a:pt x="924" y="64"/>
                  </a:lnTo>
                  <a:lnTo>
                    <a:pt x="920" y="52"/>
                  </a:lnTo>
                  <a:lnTo>
                    <a:pt x="914" y="40"/>
                  </a:lnTo>
                  <a:lnTo>
                    <a:pt x="906" y="30"/>
                  </a:lnTo>
                  <a:lnTo>
                    <a:pt x="898" y="20"/>
                  </a:lnTo>
                  <a:lnTo>
                    <a:pt x="888" y="14"/>
                  </a:lnTo>
                  <a:lnTo>
                    <a:pt x="876" y="8"/>
                  </a:lnTo>
                  <a:lnTo>
                    <a:pt x="864" y="4"/>
                  </a:lnTo>
                  <a:lnTo>
                    <a:pt x="852" y="0"/>
                  </a:lnTo>
                  <a:lnTo>
                    <a:pt x="852" y="0"/>
                  </a:lnTo>
                  <a:lnTo>
                    <a:pt x="840" y="0"/>
                  </a:lnTo>
                  <a:lnTo>
                    <a:pt x="840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646" y="0"/>
                  </a:lnTo>
                  <a:lnTo>
                    <a:pt x="690" y="654"/>
                  </a:lnTo>
                  <a:lnTo>
                    <a:pt x="402" y="654"/>
                  </a:lnTo>
                  <a:lnTo>
                    <a:pt x="446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32" y="2"/>
                  </a:lnTo>
                  <a:lnTo>
                    <a:pt x="220" y="6"/>
                  </a:lnTo>
                  <a:lnTo>
                    <a:pt x="208" y="12"/>
                  </a:lnTo>
                  <a:lnTo>
                    <a:pt x="196" y="20"/>
                  </a:lnTo>
                  <a:lnTo>
                    <a:pt x="188" y="28"/>
                  </a:lnTo>
                  <a:lnTo>
                    <a:pt x="180" y="38"/>
                  </a:lnTo>
                  <a:lnTo>
                    <a:pt x="174" y="50"/>
                  </a:lnTo>
                  <a:lnTo>
                    <a:pt x="168" y="64"/>
                  </a:lnTo>
                  <a:lnTo>
                    <a:pt x="2" y="732"/>
                  </a:lnTo>
                  <a:lnTo>
                    <a:pt x="2" y="732"/>
                  </a:lnTo>
                  <a:lnTo>
                    <a:pt x="0" y="750"/>
                  </a:lnTo>
                  <a:lnTo>
                    <a:pt x="2" y="766"/>
                  </a:lnTo>
                  <a:lnTo>
                    <a:pt x="6" y="782"/>
                  </a:lnTo>
                  <a:lnTo>
                    <a:pt x="12" y="796"/>
                  </a:lnTo>
                  <a:lnTo>
                    <a:pt x="22" y="810"/>
                  </a:lnTo>
                  <a:lnTo>
                    <a:pt x="34" y="820"/>
                  </a:lnTo>
                  <a:lnTo>
                    <a:pt x="48" y="828"/>
                  </a:lnTo>
                  <a:lnTo>
                    <a:pt x="64" y="834"/>
                  </a:lnTo>
                  <a:lnTo>
                    <a:pt x="64" y="834"/>
                  </a:lnTo>
                  <a:lnTo>
                    <a:pt x="80" y="836"/>
                  </a:lnTo>
                  <a:lnTo>
                    <a:pt x="96" y="836"/>
                  </a:lnTo>
                  <a:lnTo>
                    <a:pt x="112" y="832"/>
                  </a:lnTo>
                  <a:lnTo>
                    <a:pt x="128" y="824"/>
                  </a:lnTo>
                  <a:lnTo>
                    <a:pt x="140" y="816"/>
                  </a:lnTo>
                  <a:lnTo>
                    <a:pt x="150" y="804"/>
                  </a:lnTo>
                  <a:lnTo>
                    <a:pt x="160" y="790"/>
                  </a:lnTo>
                  <a:lnTo>
                    <a:pt x="164" y="774"/>
                  </a:lnTo>
                  <a:lnTo>
                    <a:pt x="302" y="220"/>
                  </a:lnTo>
                  <a:lnTo>
                    <a:pt x="302" y="510"/>
                  </a:lnTo>
                  <a:lnTo>
                    <a:pt x="302" y="510"/>
                  </a:lnTo>
                  <a:lnTo>
                    <a:pt x="302" y="516"/>
                  </a:lnTo>
                  <a:lnTo>
                    <a:pt x="302" y="1788"/>
                  </a:lnTo>
                  <a:lnTo>
                    <a:pt x="302" y="1788"/>
                  </a:lnTo>
                  <a:lnTo>
                    <a:pt x="304" y="1802"/>
                  </a:lnTo>
                  <a:lnTo>
                    <a:pt x="306" y="1814"/>
                  </a:lnTo>
                  <a:lnTo>
                    <a:pt x="308" y="1826"/>
                  </a:lnTo>
                  <a:lnTo>
                    <a:pt x="312" y="1838"/>
                  </a:lnTo>
                  <a:lnTo>
                    <a:pt x="318" y="1848"/>
                  </a:lnTo>
                  <a:lnTo>
                    <a:pt x="324" y="1858"/>
                  </a:lnTo>
                  <a:lnTo>
                    <a:pt x="338" y="1874"/>
                  </a:lnTo>
                  <a:lnTo>
                    <a:pt x="356" y="1886"/>
                  </a:lnTo>
                  <a:lnTo>
                    <a:pt x="374" y="1894"/>
                  </a:lnTo>
                  <a:lnTo>
                    <a:pt x="394" y="1900"/>
                  </a:lnTo>
                  <a:lnTo>
                    <a:pt x="416" y="1902"/>
                  </a:lnTo>
                  <a:lnTo>
                    <a:pt x="436" y="1900"/>
                  </a:lnTo>
                  <a:lnTo>
                    <a:pt x="456" y="1894"/>
                  </a:lnTo>
                  <a:lnTo>
                    <a:pt x="476" y="1884"/>
                  </a:lnTo>
                  <a:lnTo>
                    <a:pt x="492" y="1872"/>
                  </a:lnTo>
                  <a:lnTo>
                    <a:pt x="508" y="1856"/>
                  </a:lnTo>
                  <a:lnTo>
                    <a:pt x="514" y="1846"/>
                  </a:lnTo>
                  <a:lnTo>
                    <a:pt x="518" y="1836"/>
                  </a:lnTo>
                  <a:lnTo>
                    <a:pt x="522" y="1826"/>
                  </a:lnTo>
                  <a:lnTo>
                    <a:pt x="526" y="1814"/>
                  </a:lnTo>
                  <a:lnTo>
                    <a:pt x="528" y="1800"/>
                  </a:lnTo>
                  <a:lnTo>
                    <a:pt x="528" y="1788"/>
                  </a:lnTo>
                  <a:lnTo>
                    <a:pt x="528" y="924"/>
                  </a:lnTo>
                  <a:lnTo>
                    <a:pt x="566" y="924"/>
                  </a:lnTo>
                  <a:lnTo>
                    <a:pt x="566" y="1788"/>
                  </a:lnTo>
                  <a:lnTo>
                    <a:pt x="566" y="1788"/>
                  </a:lnTo>
                  <a:lnTo>
                    <a:pt x="568" y="1800"/>
                  </a:lnTo>
                  <a:lnTo>
                    <a:pt x="570" y="1814"/>
                  </a:lnTo>
                  <a:lnTo>
                    <a:pt x="572" y="1826"/>
                  </a:lnTo>
                  <a:lnTo>
                    <a:pt x="576" y="1836"/>
                  </a:lnTo>
                  <a:lnTo>
                    <a:pt x="582" y="1846"/>
                  </a:lnTo>
                  <a:lnTo>
                    <a:pt x="588" y="1856"/>
                  </a:lnTo>
                  <a:lnTo>
                    <a:pt x="602" y="1872"/>
                  </a:lnTo>
                  <a:lnTo>
                    <a:pt x="618" y="1884"/>
                  </a:lnTo>
                  <a:lnTo>
                    <a:pt x="638" y="1894"/>
                  </a:lnTo>
                  <a:lnTo>
                    <a:pt x="658" y="1900"/>
                  </a:lnTo>
                  <a:lnTo>
                    <a:pt x="680" y="1902"/>
                  </a:lnTo>
                  <a:lnTo>
                    <a:pt x="700" y="1900"/>
                  </a:lnTo>
                  <a:lnTo>
                    <a:pt x="722" y="1894"/>
                  </a:lnTo>
                  <a:lnTo>
                    <a:pt x="740" y="1886"/>
                  </a:lnTo>
                  <a:lnTo>
                    <a:pt x="758" y="1874"/>
                  </a:lnTo>
                  <a:lnTo>
                    <a:pt x="772" y="1858"/>
                  </a:lnTo>
                  <a:lnTo>
                    <a:pt x="778" y="1848"/>
                  </a:lnTo>
                  <a:lnTo>
                    <a:pt x="782" y="1838"/>
                  </a:lnTo>
                  <a:lnTo>
                    <a:pt x="788" y="1826"/>
                  </a:lnTo>
                  <a:lnTo>
                    <a:pt x="790" y="1814"/>
                  </a:lnTo>
                  <a:lnTo>
                    <a:pt x="792" y="1802"/>
                  </a:lnTo>
                  <a:lnTo>
                    <a:pt x="792" y="1788"/>
                  </a:lnTo>
                  <a:lnTo>
                    <a:pt x="792" y="232"/>
                  </a:lnTo>
                  <a:lnTo>
                    <a:pt x="928" y="774"/>
                  </a:lnTo>
                  <a:lnTo>
                    <a:pt x="928" y="774"/>
                  </a:lnTo>
                  <a:lnTo>
                    <a:pt x="932" y="790"/>
                  </a:lnTo>
                  <a:lnTo>
                    <a:pt x="942" y="804"/>
                  </a:lnTo>
                  <a:lnTo>
                    <a:pt x="952" y="816"/>
                  </a:lnTo>
                  <a:lnTo>
                    <a:pt x="966" y="824"/>
                  </a:lnTo>
                  <a:lnTo>
                    <a:pt x="980" y="832"/>
                  </a:lnTo>
                  <a:lnTo>
                    <a:pt x="996" y="836"/>
                  </a:lnTo>
                  <a:lnTo>
                    <a:pt x="1012" y="836"/>
                  </a:lnTo>
                  <a:lnTo>
                    <a:pt x="1028" y="834"/>
                  </a:lnTo>
                  <a:lnTo>
                    <a:pt x="1028" y="834"/>
                  </a:lnTo>
                  <a:lnTo>
                    <a:pt x="1044" y="828"/>
                  </a:lnTo>
                  <a:lnTo>
                    <a:pt x="1058" y="820"/>
                  </a:lnTo>
                  <a:lnTo>
                    <a:pt x="1070" y="810"/>
                  </a:lnTo>
                  <a:lnTo>
                    <a:pt x="1080" y="796"/>
                  </a:lnTo>
                  <a:lnTo>
                    <a:pt x="1086" y="782"/>
                  </a:lnTo>
                  <a:lnTo>
                    <a:pt x="1090" y="766"/>
                  </a:lnTo>
                  <a:lnTo>
                    <a:pt x="1092" y="750"/>
                  </a:lnTo>
                  <a:lnTo>
                    <a:pt x="1090" y="732"/>
                  </a:lnTo>
                  <a:lnTo>
                    <a:pt x="1090" y="7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29" name="Freeform 13"/>
            <p:cNvSpPr>
              <a:spLocks/>
            </p:cNvSpPr>
            <p:nvPr/>
          </p:nvSpPr>
          <p:spPr bwMode="auto">
            <a:xfrm>
              <a:off x="4832410" y="6225886"/>
              <a:ext cx="112834" cy="50246"/>
            </a:xfrm>
            <a:custGeom>
              <a:avLst/>
              <a:gdLst>
                <a:gd name="T0" fmla="*/ 256 w 256"/>
                <a:gd name="T1" fmla="*/ 102 h 114"/>
                <a:gd name="T2" fmla="*/ 128 w 256"/>
                <a:gd name="T3" fmla="*/ 0 h 114"/>
                <a:gd name="T4" fmla="*/ 128 w 256"/>
                <a:gd name="T5" fmla="*/ 0 h 114"/>
                <a:gd name="T6" fmla="*/ 0 w 256"/>
                <a:gd name="T7" fmla="*/ 102 h 114"/>
                <a:gd name="T8" fmla="*/ 12 w 256"/>
                <a:gd name="T9" fmla="*/ 114 h 114"/>
                <a:gd name="T10" fmla="*/ 126 w 256"/>
                <a:gd name="T11" fmla="*/ 22 h 114"/>
                <a:gd name="T12" fmla="*/ 244 w 256"/>
                <a:gd name="T13" fmla="*/ 114 h 114"/>
                <a:gd name="T14" fmla="*/ 256 w 256"/>
                <a:gd name="T15" fmla="*/ 10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114">
                  <a:moveTo>
                    <a:pt x="256" y="102"/>
                  </a:moveTo>
                  <a:lnTo>
                    <a:pt x="128" y="0"/>
                  </a:lnTo>
                  <a:lnTo>
                    <a:pt x="128" y="0"/>
                  </a:lnTo>
                  <a:lnTo>
                    <a:pt x="0" y="102"/>
                  </a:lnTo>
                  <a:lnTo>
                    <a:pt x="12" y="114"/>
                  </a:lnTo>
                  <a:lnTo>
                    <a:pt x="126" y="22"/>
                  </a:lnTo>
                  <a:lnTo>
                    <a:pt x="244" y="114"/>
                  </a:lnTo>
                  <a:lnTo>
                    <a:pt x="256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4857092" y="6231176"/>
              <a:ext cx="63469" cy="249468"/>
            </a:xfrm>
            <a:custGeom>
              <a:avLst/>
              <a:gdLst>
                <a:gd name="T0" fmla="*/ 72 w 144"/>
                <a:gd name="T1" fmla="*/ 566 h 566"/>
                <a:gd name="T2" fmla="*/ 144 w 144"/>
                <a:gd name="T3" fmla="*/ 484 h 566"/>
                <a:gd name="T4" fmla="*/ 88 w 144"/>
                <a:gd name="T5" fmla="*/ 82 h 566"/>
                <a:gd name="T6" fmla="*/ 124 w 144"/>
                <a:gd name="T7" fmla="*/ 42 h 566"/>
                <a:gd name="T8" fmla="*/ 72 w 144"/>
                <a:gd name="T9" fmla="*/ 0 h 566"/>
                <a:gd name="T10" fmla="*/ 72 w 144"/>
                <a:gd name="T11" fmla="*/ 0 h 566"/>
                <a:gd name="T12" fmla="*/ 72 w 144"/>
                <a:gd name="T13" fmla="*/ 0 h 566"/>
                <a:gd name="T14" fmla="*/ 72 w 144"/>
                <a:gd name="T15" fmla="*/ 0 h 566"/>
                <a:gd name="T16" fmla="*/ 72 w 144"/>
                <a:gd name="T17" fmla="*/ 0 h 566"/>
                <a:gd name="T18" fmla="*/ 20 w 144"/>
                <a:gd name="T19" fmla="*/ 42 h 566"/>
                <a:gd name="T20" fmla="*/ 56 w 144"/>
                <a:gd name="T21" fmla="*/ 82 h 566"/>
                <a:gd name="T22" fmla="*/ 0 w 144"/>
                <a:gd name="T23" fmla="*/ 484 h 566"/>
                <a:gd name="T24" fmla="*/ 72 w 144"/>
                <a:gd name="T25" fmla="*/ 566 h 566"/>
                <a:gd name="T26" fmla="*/ 72 w 144"/>
                <a:gd name="T27" fmla="*/ 566 h 566"/>
                <a:gd name="T28" fmla="*/ 72 w 144"/>
                <a:gd name="T29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566">
                  <a:moveTo>
                    <a:pt x="72" y="566"/>
                  </a:moveTo>
                  <a:lnTo>
                    <a:pt x="144" y="484"/>
                  </a:lnTo>
                  <a:lnTo>
                    <a:pt x="88" y="82"/>
                  </a:lnTo>
                  <a:lnTo>
                    <a:pt x="124" y="4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20" y="42"/>
                  </a:lnTo>
                  <a:lnTo>
                    <a:pt x="56" y="82"/>
                  </a:lnTo>
                  <a:lnTo>
                    <a:pt x="0" y="484"/>
                  </a:lnTo>
                  <a:lnTo>
                    <a:pt x="72" y="566"/>
                  </a:lnTo>
                  <a:lnTo>
                    <a:pt x="72" y="566"/>
                  </a:lnTo>
                  <a:lnTo>
                    <a:pt x="72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</p:grpSp>
      <p:sp>
        <p:nvSpPr>
          <p:cNvPr id="131" name="직사각형 130"/>
          <p:cNvSpPr/>
          <p:nvPr/>
        </p:nvSpPr>
        <p:spPr>
          <a:xfrm>
            <a:off x="6825771" y="3924182"/>
            <a:ext cx="158262" cy="141026"/>
          </a:xfrm>
          <a:prstGeom prst="rect">
            <a:avLst/>
          </a:prstGeom>
          <a:solidFill>
            <a:srgbClr val="FCB8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grpSp>
        <p:nvGrpSpPr>
          <p:cNvPr id="134" name="그룹 75"/>
          <p:cNvGrpSpPr/>
          <p:nvPr/>
        </p:nvGrpSpPr>
        <p:grpSpPr>
          <a:xfrm>
            <a:off x="3977213" y="5084282"/>
            <a:ext cx="4987274" cy="1236078"/>
            <a:chOff x="4971141" y="5472290"/>
            <a:chExt cx="3120824" cy="1042808"/>
          </a:xfrm>
        </p:grpSpPr>
        <p:grpSp>
          <p:nvGrpSpPr>
            <p:cNvPr id="135" name="그룹 27"/>
            <p:cNvGrpSpPr/>
            <p:nvPr/>
          </p:nvGrpSpPr>
          <p:grpSpPr>
            <a:xfrm>
              <a:off x="4971141" y="5472290"/>
              <a:ext cx="3120824" cy="1042808"/>
              <a:chOff x="5567947" y="5289852"/>
              <a:chExt cx="2935554" cy="1028815"/>
            </a:xfrm>
          </p:grpSpPr>
          <p:sp>
            <p:nvSpPr>
              <p:cNvPr id="138" name="직사각형 137"/>
              <p:cNvSpPr/>
              <p:nvPr/>
            </p:nvSpPr>
            <p:spPr>
              <a:xfrm>
                <a:off x="5912291" y="5438774"/>
                <a:ext cx="2591210" cy="879893"/>
              </a:xfrm>
              <a:prstGeom prst="rect">
                <a:avLst/>
              </a:prstGeom>
              <a:solidFill>
                <a:srgbClr val="FCB8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7401503" y="5942095"/>
                <a:ext cx="804772" cy="2163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2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년 이하</a:t>
                </a:r>
                <a:r>
                  <a:rPr lang="en-US" altLang="ko-KR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징역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/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en-US" altLang="ko-KR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2</a:t>
                </a:r>
                <a:r>
                  <a:rPr lang="ko-KR" altLang="en-US" sz="1400" spc="-100" dirty="0" err="1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천만원</a:t>
                </a:r>
                <a:r>
                  <a:rPr lang="ko-KR" altLang="en-US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이하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벌금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 </a:t>
                </a:r>
                <a:endParaRPr lang="ko-KR" altLang="en-US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  <p:sp>
            <p:nvSpPr>
              <p:cNvPr id="140" name="이등변 삼각형 139"/>
              <p:cNvSpPr/>
              <p:nvPr/>
            </p:nvSpPr>
            <p:spPr>
              <a:xfrm flipH="1">
                <a:off x="7104811" y="5289852"/>
                <a:ext cx="121192" cy="152686"/>
              </a:xfrm>
              <a:prstGeom prst="triangle">
                <a:avLst/>
              </a:prstGeom>
              <a:solidFill>
                <a:srgbClr val="FCB8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567947" y="6010679"/>
                <a:ext cx="1924563" cy="1477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en-US" altLang="ko-KR" sz="10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endParaRPr>
              </a:p>
              <a:p>
                <a:pPr algn="ctr"/>
                <a:r>
                  <a:rPr lang="en-US" altLang="ko-KR" sz="1000" spc="-5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3. </a:t>
                </a:r>
                <a:r>
                  <a:rPr lang="ko-KR" altLang="en-US" sz="1000" spc="-5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부정청탁에 </a:t>
                </a:r>
                <a:r>
                  <a:rPr lang="ko-KR" altLang="en-US" sz="1000" spc="-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따라 직무를 수행할 </a:t>
                </a:r>
                <a:r>
                  <a:rPr lang="ko-KR" altLang="en-US" sz="1000" spc="-5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경우  </a:t>
                </a:r>
                <a:r>
                  <a:rPr lang="en-US" altLang="ko-KR" sz="1000" spc="-5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:</a:t>
                </a:r>
                <a:endParaRPr lang="en-US" altLang="ko-KR" sz="1000" spc="-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5343333" y="5851319"/>
              <a:ext cx="1924563" cy="1497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1. </a:t>
              </a:r>
              <a:r>
                <a:rPr lang="ko-KR" altLang="en-US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거절하는 의사를 명확히 표시하지 않은 경우</a:t>
              </a:r>
              <a:endParaRPr lang="en-US" altLang="ko-KR" sz="1100" spc="-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837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r>
                <a:rPr lang="en-US" altLang="ko-KR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2. </a:t>
              </a:r>
              <a:r>
                <a:rPr lang="ko-KR" altLang="en-US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거절하는 의사를 명확히 표시하였으나</a:t>
              </a:r>
              <a:r>
                <a:rPr lang="en-US" altLang="ko-KR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, </a:t>
              </a:r>
              <a:br>
                <a:rPr lang="en-US" altLang="ko-KR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en-US" altLang="ko-KR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   </a:t>
              </a:r>
              <a:r>
                <a:rPr lang="ko-KR" altLang="en-US" sz="11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동일한 부정청탁을 받고도 신고하지 아니한 경우</a:t>
              </a:r>
              <a:endParaRPr lang="en-US" altLang="ko-KR" sz="1100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837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858921" y="5810198"/>
              <a:ext cx="804772" cy="2193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징계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837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sp>
        <p:nvSpPr>
          <p:cNvPr id="142" name="Freeform 50"/>
          <p:cNvSpPr>
            <a:spLocks/>
          </p:cNvSpPr>
          <p:nvPr/>
        </p:nvSpPr>
        <p:spPr bwMode="auto">
          <a:xfrm flipH="1">
            <a:off x="1807219" y="4143032"/>
            <a:ext cx="573337" cy="713813"/>
          </a:xfrm>
          <a:custGeom>
            <a:avLst/>
            <a:gdLst>
              <a:gd name="T0" fmla="*/ 153 w 158"/>
              <a:gd name="T1" fmla="*/ 47 h 233"/>
              <a:gd name="T2" fmla="*/ 113 w 158"/>
              <a:gd name="T3" fmla="*/ 2 h 233"/>
              <a:gd name="T4" fmla="*/ 101 w 158"/>
              <a:gd name="T5" fmla="*/ 0 h 233"/>
              <a:gd name="T6" fmla="*/ 101 w 158"/>
              <a:gd name="T7" fmla="*/ 0 h 233"/>
              <a:gd name="T8" fmla="*/ 87 w 158"/>
              <a:gd name="T9" fmla="*/ 0 h 233"/>
              <a:gd name="T10" fmla="*/ 71 w 158"/>
              <a:gd name="T11" fmla="*/ 6 h 233"/>
              <a:gd name="T12" fmla="*/ 71 w 158"/>
              <a:gd name="T13" fmla="*/ 6 h 233"/>
              <a:gd name="T14" fmla="*/ 58 w 158"/>
              <a:gd name="T15" fmla="*/ 19 h 233"/>
              <a:gd name="T16" fmla="*/ 11 w 158"/>
              <a:gd name="T17" fmla="*/ 45 h 233"/>
              <a:gd name="T18" fmla="*/ 1 w 158"/>
              <a:gd name="T19" fmla="*/ 58 h 233"/>
              <a:gd name="T20" fmla="*/ 12 w 158"/>
              <a:gd name="T21" fmla="*/ 68 h 233"/>
              <a:gd name="T22" fmla="*/ 14 w 158"/>
              <a:gd name="T23" fmla="*/ 68 h 233"/>
              <a:gd name="T24" fmla="*/ 62 w 158"/>
              <a:gd name="T25" fmla="*/ 48 h 233"/>
              <a:gd name="T26" fmla="*/ 62 w 158"/>
              <a:gd name="T27" fmla="*/ 89 h 233"/>
              <a:gd name="T28" fmla="*/ 62 w 158"/>
              <a:gd name="T29" fmla="*/ 89 h 233"/>
              <a:gd name="T30" fmla="*/ 62 w 158"/>
              <a:gd name="T31" fmla="*/ 119 h 233"/>
              <a:gd name="T32" fmla="*/ 63 w 158"/>
              <a:gd name="T33" fmla="*/ 219 h 233"/>
              <a:gd name="T34" fmla="*/ 75 w 158"/>
              <a:gd name="T35" fmla="*/ 233 h 233"/>
              <a:gd name="T36" fmla="*/ 77 w 158"/>
              <a:gd name="T37" fmla="*/ 233 h 233"/>
              <a:gd name="T38" fmla="*/ 89 w 158"/>
              <a:gd name="T39" fmla="*/ 219 h 233"/>
              <a:gd name="T40" fmla="*/ 89 w 158"/>
              <a:gd name="T41" fmla="*/ 119 h 233"/>
              <a:gd name="T42" fmla="*/ 99 w 158"/>
              <a:gd name="T43" fmla="*/ 119 h 233"/>
              <a:gd name="T44" fmla="*/ 99 w 158"/>
              <a:gd name="T45" fmla="*/ 219 h 233"/>
              <a:gd name="T46" fmla="*/ 111 w 158"/>
              <a:gd name="T47" fmla="*/ 233 h 233"/>
              <a:gd name="T48" fmla="*/ 113 w 158"/>
              <a:gd name="T49" fmla="*/ 233 h 233"/>
              <a:gd name="T50" fmla="*/ 125 w 158"/>
              <a:gd name="T51" fmla="*/ 219 h 233"/>
              <a:gd name="T52" fmla="*/ 125 w 158"/>
              <a:gd name="T53" fmla="*/ 119 h 233"/>
              <a:gd name="T54" fmla="*/ 126 w 158"/>
              <a:gd name="T55" fmla="*/ 119 h 233"/>
              <a:gd name="T56" fmla="*/ 126 w 158"/>
              <a:gd name="T57" fmla="*/ 114 h 233"/>
              <a:gd name="T58" fmla="*/ 119 w 158"/>
              <a:gd name="T59" fmla="*/ 111 h 233"/>
              <a:gd name="T60" fmla="*/ 118 w 158"/>
              <a:gd name="T61" fmla="*/ 91 h 233"/>
              <a:gd name="T62" fmla="*/ 125 w 158"/>
              <a:gd name="T63" fmla="*/ 79 h 233"/>
              <a:gd name="T64" fmla="*/ 125 w 158"/>
              <a:gd name="T65" fmla="*/ 45 h 233"/>
              <a:gd name="T66" fmla="*/ 125 w 158"/>
              <a:gd name="T67" fmla="*/ 42 h 233"/>
              <a:gd name="T68" fmla="*/ 125 w 158"/>
              <a:gd name="T69" fmla="*/ 39 h 233"/>
              <a:gd name="T70" fmla="*/ 131 w 158"/>
              <a:gd name="T71" fmla="*/ 53 h 233"/>
              <a:gd name="T72" fmla="*/ 125 w 158"/>
              <a:gd name="T73" fmla="*/ 85 h 233"/>
              <a:gd name="T74" fmla="*/ 120 w 158"/>
              <a:gd name="T75" fmla="*/ 93 h 233"/>
              <a:gd name="T76" fmla="*/ 121 w 158"/>
              <a:gd name="T77" fmla="*/ 109 h 233"/>
              <a:gd name="T78" fmla="*/ 126 w 158"/>
              <a:gd name="T79" fmla="*/ 112 h 233"/>
              <a:gd name="T80" fmla="*/ 128 w 158"/>
              <a:gd name="T81" fmla="*/ 112 h 233"/>
              <a:gd name="T82" fmla="*/ 137 w 158"/>
              <a:gd name="T83" fmla="*/ 108 h 233"/>
              <a:gd name="T84" fmla="*/ 153 w 158"/>
              <a:gd name="T85" fmla="*/ 47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8" h="233">
                <a:moveTo>
                  <a:pt x="153" y="47"/>
                </a:moveTo>
                <a:cubicBezTo>
                  <a:pt x="149" y="27"/>
                  <a:pt x="134" y="11"/>
                  <a:pt x="113" y="2"/>
                </a:cubicBezTo>
                <a:cubicBezTo>
                  <a:pt x="112" y="1"/>
                  <a:pt x="102" y="0"/>
                  <a:pt x="10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1" y="0"/>
                  <a:pt x="75" y="2"/>
                  <a:pt x="71" y="6"/>
                </a:cubicBezTo>
                <a:cubicBezTo>
                  <a:pt x="71" y="6"/>
                  <a:pt x="71" y="6"/>
                  <a:pt x="71" y="6"/>
                </a:cubicBezTo>
                <a:cubicBezTo>
                  <a:pt x="66" y="9"/>
                  <a:pt x="62" y="14"/>
                  <a:pt x="58" y="19"/>
                </a:cubicBezTo>
                <a:cubicBezTo>
                  <a:pt x="49" y="29"/>
                  <a:pt x="39" y="42"/>
                  <a:pt x="11" y="45"/>
                </a:cubicBezTo>
                <a:cubicBezTo>
                  <a:pt x="5" y="46"/>
                  <a:pt x="0" y="52"/>
                  <a:pt x="1" y="58"/>
                </a:cubicBezTo>
                <a:cubicBezTo>
                  <a:pt x="2" y="64"/>
                  <a:pt x="7" y="68"/>
                  <a:pt x="12" y="68"/>
                </a:cubicBezTo>
                <a:cubicBezTo>
                  <a:pt x="13" y="68"/>
                  <a:pt x="13" y="68"/>
                  <a:pt x="14" y="68"/>
                </a:cubicBezTo>
                <a:cubicBezTo>
                  <a:pt x="38" y="65"/>
                  <a:pt x="52" y="57"/>
                  <a:pt x="62" y="48"/>
                </a:cubicBezTo>
                <a:cubicBezTo>
                  <a:pt x="62" y="89"/>
                  <a:pt x="62" y="89"/>
                  <a:pt x="62" y="89"/>
                </a:cubicBezTo>
                <a:cubicBezTo>
                  <a:pt x="62" y="89"/>
                  <a:pt x="62" y="89"/>
                  <a:pt x="62" y="89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3" y="219"/>
                  <a:pt x="63" y="219"/>
                  <a:pt x="63" y="219"/>
                </a:cubicBezTo>
                <a:cubicBezTo>
                  <a:pt x="63" y="227"/>
                  <a:pt x="68" y="233"/>
                  <a:pt x="75" y="233"/>
                </a:cubicBezTo>
                <a:cubicBezTo>
                  <a:pt x="77" y="233"/>
                  <a:pt x="77" y="233"/>
                  <a:pt x="77" y="233"/>
                </a:cubicBezTo>
                <a:cubicBezTo>
                  <a:pt x="83" y="233"/>
                  <a:pt x="89" y="227"/>
                  <a:pt x="89" y="219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9" y="219"/>
                  <a:pt x="99" y="219"/>
                  <a:pt x="99" y="219"/>
                </a:cubicBezTo>
                <a:cubicBezTo>
                  <a:pt x="99" y="227"/>
                  <a:pt x="104" y="233"/>
                  <a:pt x="111" y="233"/>
                </a:cubicBezTo>
                <a:cubicBezTo>
                  <a:pt x="113" y="233"/>
                  <a:pt x="113" y="233"/>
                  <a:pt x="113" y="233"/>
                </a:cubicBezTo>
                <a:cubicBezTo>
                  <a:pt x="120" y="233"/>
                  <a:pt x="125" y="227"/>
                  <a:pt x="125" y="219"/>
                </a:cubicBezTo>
                <a:cubicBezTo>
                  <a:pt x="125" y="119"/>
                  <a:pt x="125" y="119"/>
                  <a:pt x="125" y="119"/>
                </a:cubicBezTo>
                <a:cubicBezTo>
                  <a:pt x="126" y="119"/>
                  <a:pt x="126" y="119"/>
                  <a:pt x="126" y="119"/>
                </a:cubicBezTo>
                <a:cubicBezTo>
                  <a:pt x="126" y="114"/>
                  <a:pt x="126" y="114"/>
                  <a:pt x="126" y="114"/>
                </a:cubicBezTo>
                <a:cubicBezTo>
                  <a:pt x="123" y="114"/>
                  <a:pt x="121" y="113"/>
                  <a:pt x="119" y="111"/>
                </a:cubicBezTo>
                <a:cubicBezTo>
                  <a:pt x="113" y="106"/>
                  <a:pt x="112" y="97"/>
                  <a:pt x="118" y="91"/>
                </a:cubicBezTo>
                <a:cubicBezTo>
                  <a:pt x="121" y="88"/>
                  <a:pt x="123" y="83"/>
                  <a:pt x="125" y="79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25" y="42"/>
                  <a:pt x="125" y="42"/>
                  <a:pt x="125" y="42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28" y="43"/>
                  <a:pt x="130" y="48"/>
                  <a:pt x="131" y="53"/>
                </a:cubicBezTo>
                <a:cubicBezTo>
                  <a:pt x="134" y="63"/>
                  <a:pt x="131" y="75"/>
                  <a:pt x="125" y="85"/>
                </a:cubicBezTo>
                <a:cubicBezTo>
                  <a:pt x="124" y="88"/>
                  <a:pt x="122" y="91"/>
                  <a:pt x="120" y="93"/>
                </a:cubicBezTo>
                <a:cubicBezTo>
                  <a:pt x="115" y="98"/>
                  <a:pt x="116" y="105"/>
                  <a:pt x="121" y="109"/>
                </a:cubicBezTo>
                <a:cubicBezTo>
                  <a:pt x="122" y="110"/>
                  <a:pt x="124" y="111"/>
                  <a:pt x="126" y="112"/>
                </a:cubicBezTo>
                <a:cubicBezTo>
                  <a:pt x="126" y="112"/>
                  <a:pt x="127" y="112"/>
                  <a:pt x="128" y="112"/>
                </a:cubicBezTo>
                <a:cubicBezTo>
                  <a:pt x="131" y="112"/>
                  <a:pt x="135" y="111"/>
                  <a:pt x="137" y="108"/>
                </a:cubicBezTo>
                <a:cubicBezTo>
                  <a:pt x="152" y="91"/>
                  <a:pt x="158" y="68"/>
                  <a:pt x="153" y="47"/>
                </a:cubicBezTo>
                <a:close/>
              </a:path>
            </a:pathLst>
          </a:custGeom>
          <a:solidFill>
            <a:srgbClr val="00B0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rgbClr val="779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679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부정청탁의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2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57" name="모서리가 둥근 직사각형 56"/>
          <p:cNvSpPr/>
          <p:nvPr/>
        </p:nvSpPr>
        <p:spPr>
          <a:xfrm>
            <a:off x="466725" y="1543272"/>
            <a:ext cx="8201025" cy="1152526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ea typeface="KoPub돋움체 Bold" pitchFamily="18" charset="-127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-1" y="1052736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1188" y="1082105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복수의 제</a:t>
            </a:r>
            <a:r>
              <a:rPr lang="en-US" altLang="ko-KR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3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자를 통하여 </a:t>
            </a:r>
            <a:r>
              <a:rPr lang="ko-KR" altLang="en-US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공직자등에게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 부정청탁을 하는 경우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0238" y="1562396"/>
            <a:ext cx="7970837" cy="1095301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2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충남대학교에 입학하고자 하는 수험생을 둔 </a:t>
            </a:r>
            <a:r>
              <a:rPr lang="ko-KR" altLang="en-US" sz="1400" b="1" dirty="0" smtClean="0">
                <a:latin typeface="KoPub돋움체 Light" pitchFamily="18" charset="-127"/>
                <a:ea typeface="KoPub돋움체 Light" pitchFamily="18" charset="-127"/>
              </a:rPr>
              <a:t>학부모 </a:t>
            </a:r>
            <a:r>
              <a:rPr lang="en-US" altLang="ko-KR" sz="1400" b="1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가 입학서류를 제출하고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, </a:t>
            </a:r>
            <a:endParaRPr lang="en-US" altLang="ko-KR" sz="1400" dirty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충남대학교 </a:t>
            </a:r>
            <a:r>
              <a:rPr lang="ko-KR" altLang="en-US" sz="1400" b="1" dirty="0" smtClean="0">
                <a:latin typeface="KoPub돋움체 Light" pitchFamily="18" charset="-127"/>
                <a:ea typeface="KoPub돋움체 Light" pitchFamily="18" charset="-127"/>
              </a:rPr>
              <a:t>교수 </a:t>
            </a:r>
            <a:r>
              <a:rPr lang="en-US" altLang="ko-KR" sz="1400" b="1" dirty="0" smtClean="0">
                <a:latin typeface="KoPub돋움체 Light" pitchFamily="18" charset="-127"/>
                <a:ea typeface="KoPub돋움체 Light" pitchFamily="18" charset="-127"/>
              </a:rPr>
              <a:t>D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를 잘 알고 있는 자신의 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친구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에게 서류평가나 면접평가에서 좋은 성적을 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받을 수 있도록 도와 달라고 부탁하였음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.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이에 학부모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의 친구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는 다시 자신의 친구인 </a:t>
            </a:r>
            <a:r>
              <a:rPr lang="ko-KR" altLang="en-US" sz="1400" b="1" dirty="0" smtClean="0">
                <a:latin typeface="KoPub돋움체 Light" pitchFamily="18" charset="-127"/>
                <a:ea typeface="KoPub돋움체 Light" pitchFamily="18" charset="-127"/>
              </a:rPr>
              <a:t>교수</a:t>
            </a:r>
            <a:r>
              <a:rPr lang="ko-KR" altLang="en-US" sz="1400" b="1" dirty="0" smtClean="0">
                <a:latin typeface="KoPub돋움체 Bold" pitchFamily="18" charset="-127"/>
                <a:ea typeface="KoPub돋움체 Bold" pitchFamily="18" charset="-127"/>
              </a:rPr>
              <a:t> </a:t>
            </a:r>
            <a:r>
              <a:rPr lang="en-US" altLang="ko-KR" sz="1400" b="1" dirty="0" smtClean="0">
                <a:latin typeface="KoPub돋움체 Bold" pitchFamily="18" charset="-127"/>
                <a:ea typeface="KoPub돋움체 Bold" pitchFamily="18" charset="-127"/>
              </a:rPr>
              <a:t>D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를 통하여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400" b="1" dirty="0" smtClean="0">
                <a:latin typeface="KoPub돋움체 Light" pitchFamily="18" charset="-127"/>
                <a:ea typeface="KoPub돋움체 Light" pitchFamily="18" charset="-127"/>
              </a:rPr>
              <a:t>입학평가 교수인 </a:t>
            </a:r>
            <a:r>
              <a:rPr lang="en-US" altLang="ko-KR" sz="1400" b="1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에게</a:t>
            </a:r>
            <a:r>
              <a:rPr lang="en-US" altLang="ko-KR" sz="1400" dirty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입학성적을 잘 받을 수 있도록 청탁한 경우</a:t>
            </a:r>
            <a:r>
              <a:rPr lang="ko-KR" altLang="en-US" sz="1400" dirty="0" smtClean="0"/>
              <a:t> </a:t>
            </a:r>
            <a:endParaRPr lang="ko-KR" altLang="en-US" sz="1400" dirty="0"/>
          </a:p>
        </p:txBody>
      </p:sp>
      <p:grpSp>
        <p:nvGrpSpPr>
          <p:cNvPr id="85" name="그룹 123"/>
          <p:cNvGrpSpPr/>
          <p:nvPr/>
        </p:nvGrpSpPr>
        <p:grpSpPr>
          <a:xfrm>
            <a:off x="485775" y="3238723"/>
            <a:ext cx="8448675" cy="2810687"/>
            <a:chOff x="485775" y="3468481"/>
            <a:chExt cx="8448675" cy="2904529"/>
          </a:xfrm>
        </p:grpSpPr>
        <p:sp>
          <p:nvSpPr>
            <p:cNvPr id="86" name="TextBox 85"/>
            <p:cNvSpPr txBox="1"/>
            <p:nvPr/>
          </p:nvSpPr>
          <p:spPr>
            <a:xfrm>
              <a:off x="8225401" y="4029951"/>
              <a:ext cx="470897" cy="517981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40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CB81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?</a:t>
              </a:r>
              <a:endParaRPr lang="ko-KR" altLang="en-US" sz="40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CB81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grpSp>
          <p:nvGrpSpPr>
            <p:cNvPr id="87" name="그룹 28"/>
            <p:cNvGrpSpPr/>
            <p:nvPr/>
          </p:nvGrpSpPr>
          <p:grpSpPr>
            <a:xfrm>
              <a:off x="536256" y="3468485"/>
              <a:ext cx="1628149" cy="661871"/>
              <a:chOff x="331126" y="3071810"/>
              <a:chExt cx="1666066" cy="754406"/>
            </a:xfrm>
          </p:grpSpPr>
          <p:sp>
            <p:nvSpPr>
              <p:cNvPr id="167" name="TextBox 166"/>
              <p:cNvSpPr txBox="1"/>
              <p:nvPr/>
            </p:nvSpPr>
            <p:spPr>
              <a:xfrm>
                <a:off x="331126" y="3071810"/>
                <a:ext cx="1666066" cy="618516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우리 딸이 입학할 수 있도록</a:t>
                </a:r>
                <a:endPara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좀 도와줘</a:t>
                </a:r>
                <a:r>
                  <a:rPr lang="en-US" altLang="ko-KR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!</a:t>
                </a:r>
                <a:endParaRPr lang="ko-KR" altLang="en-US" sz="1200" spc="-7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168" name="이등변 삼각형 167"/>
              <p:cNvSpPr/>
              <p:nvPr/>
            </p:nvSpPr>
            <p:spPr>
              <a:xfrm rot="10800000" flipH="1">
                <a:off x="688316" y="3692673"/>
                <a:ext cx="108347" cy="133543"/>
              </a:xfrm>
              <a:prstGeom prst="triangle">
                <a:avLst>
                  <a:gd name="adj" fmla="val 10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</p:grpSp>
        <p:grpSp>
          <p:nvGrpSpPr>
            <p:cNvPr id="88" name="그룹 30"/>
            <p:cNvGrpSpPr/>
            <p:nvPr/>
          </p:nvGrpSpPr>
          <p:grpSpPr>
            <a:xfrm>
              <a:off x="5331390" y="3468481"/>
              <a:ext cx="1535868" cy="662071"/>
              <a:chOff x="3523293" y="3067051"/>
              <a:chExt cx="1438763" cy="754635"/>
            </a:xfrm>
          </p:grpSpPr>
          <p:sp>
            <p:nvSpPr>
              <p:cNvPr id="165" name="TextBox 164"/>
              <p:cNvSpPr txBox="1"/>
              <p:nvPr/>
            </p:nvSpPr>
            <p:spPr>
              <a:xfrm>
                <a:off x="3523293" y="3067051"/>
                <a:ext cx="1438763" cy="618516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altLang="ko-KR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A</a:t>
                </a:r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의 딸 입학 좀</a:t>
                </a:r>
                <a:endPara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잘 좀 처리 해 주게</a:t>
                </a:r>
                <a:r>
                  <a:rPr lang="en-US" altLang="ko-KR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.</a:t>
                </a:r>
              </a:p>
            </p:txBody>
          </p:sp>
          <p:sp>
            <p:nvSpPr>
              <p:cNvPr id="166" name="이등변 삼각형 165"/>
              <p:cNvSpPr/>
              <p:nvPr/>
            </p:nvSpPr>
            <p:spPr>
              <a:xfrm rot="10800000">
                <a:off x="4118476" y="3688142"/>
                <a:ext cx="108347" cy="133544"/>
              </a:xfrm>
              <a:prstGeom prst="triangle">
                <a:avLst>
                  <a:gd name="adj" fmla="val 10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</p:grpSp>
        <p:grpSp>
          <p:nvGrpSpPr>
            <p:cNvPr id="89" name="그룹 37"/>
            <p:cNvGrpSpPr/>
            <p:nvPr/>
          </p:nvGrpSpPr>
          <p:grpSpPr>
            <a:xfrm>
              <a:off x="7216318" y="3468481"/>
              <a:ext cx="1641932" cy="661873"/>
              <a:chOff x="6423333" y="3067051"/>
              <a:chExt cx="1680170" cy="754409"/>
            </a:xfrm>
          </p:grpSpPr>
          <p:sp>
            <p:nvSpPr>
              <p:cNvPr id="163" name="TextBox 162"/>
              <p:cNvSpPr txBox="1"/>
              <p:nvPr/>
            </p:nvSpPr>
            <p:spPr>
              <a:xfrm>
                <a:off x="6423333" y="3067051"/>
                <a:ext cx="1680170" cy="618516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서류평가 통과도 힘든데</a:t>
                </a:r>
                <a:r>
                  <a:rPr lang="en-US" altLang="ko-KR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,</a:t>
                </a:r>
              </a:p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어떻게 해야 하지</a:t>
                </a:r>
                <a:r>
                  <a:rPr lang="en-US" altLang="ko-KR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..</a:t>
                </a:r>
              </a:p>
            </p:txBody>
          </p:sp>
          <p:sp>
            <p:nvSpPr>
              <p:cNvPr id="164" name="이등변 삼각형 163"/>
              <p:cNvSpPr/>
              <p:nvPr/>
            </p:nvSpPr>
            <p:spPr>
              <a:xfrm rot="10800000">
                <a:off x="7397551" y="3687917"/>
                <a:ext cx="108347" cy="133543"/>
              </a:xfrm>
              <a:prstGeom prst="triangle">
                <a:avLst>
                  <a:gd name="adj" fmla="val 10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632437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학부모 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A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1" name="오른쪽 화살표 90"/>
            <p:cNvSpPr/>
            <p:nvPr/>
          </p:nvSpPr>
          <p:spPr>
            <a:xfrm>
              <a:off x="2050218" y="4345937"/>
              <a:ext cx="837731" cy="416978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100000">
                  <a:srgbClr val="00437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grpSp>
          <p:nvGrpSpPr>
            <p:cNvPr id="92" name="그룹 35"/>
            <p:cNvGrpSpPr/>
            <p:nvPr/>
          </p:nvGrpSpPr>
          <p:grpSpPr>
            <a:xfrm>
              <a:off x="774011" y="4157911"/>
              <a:ext cx="508273" cy="948063"/>
              <a:chOff x="3665580" y="3838502"/>
              <a:chExt cx="321328" cy="667611"/>
            </a:xfrm>
            <a:solidFill>
              <a:schemeClr val="bg1">
                <a:lumMod val="75000"/>
              </a:schemeClr>
            </a:solidFill>
          </p:grpSpPr>
          <p:sp>
            <p:nvSpPr>
              <p:cNvPr id="161" name="Oval 48"/>
              <p:cNvSpPr>
                <a:spLocks noChangeArrowheads="1"/>
              </p:cNvSpPr>
              <p:nvPr/>
            </p:nvSpPr>
            <p:spPr bwMode="auto">
              <a:xfrm>
                <a:off x="3757656" y="3838502"/>
                <a:ext cx="119323" cy="121202"/>
              </a:xfrm>
              <a:prstGeom prst="ellipse">
                <a:avLst/>
              </a:prstGeom>
              <a:solidFill>
                <a:srgbClr val="00B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77933C"/>
                  </a:solidFill>
                </a:endParaRPr>
              </a:p>
            </p:txBody>
          </p:sp>
          <p:sp>
            <p:nvSpPr>
              <p:cNvPr id="162" name="Freeform 51"/>
              <p:cNvSpPr>
                <a:spLocks/>
              </p:cNvSpPr>
              <p:nvPr/>
            </p:nvSpPr>
            <p:spPr bwMode="auto">
              <a:xfrm>
                <a:off x="3665580" y="3983721"/>
                <a:ext cx="321328" cy="522392"/>
              </a:xfrm>
              <a:custGeom>
                <a:avLst/>
                <a:gdLst>
                  <a:gd name="T0" fmla="*/ 103 w 143"/>
                  <a:gd name="T1" fmla="*/ 19 h 233"/>
                  <a:gd name="T2" fmla="*/ 91 w 143"/>
                  <a:gd name="T3" fmla="*/ 6 h 233"/>
                  <a:gd name="T4" fmla="*/ 90 w 143"/>
                  <a:gd name="T5" fmla="*/ 6 h 233"/>
                  <a:gd name="T6" fmla="*/ 75 w 143"/>
                  <a:gd name="T7" fmla="*/ 0 h 233"/>
                  <a:gd name="T8" fmla="*/ 60 w 143"/>
                  <a:gd name="T9" fmla="*/ 0 h 233"/>
                  <a:gd name="T10" fmla="*/ 58 w 143"/>
                  <a:gd name="T11" fmla="*/ 0 h 233"/>
                  <a:gd name="T12" fmla="*/ 47 w 143"/>
                  <a:gd name="T13" fmla="*/ 2 h 233"/>
                  <a:gd name="T14" fmla="*/ 7 w 143"/>
                  <a:gd name="T15" fmla="*/ 45 h 233"/>
                  <a:gd name="T16" fmla="*/ 10 w 143"/>
                  <a:gd name="T17" fmla="*/ 105 h 233"/>
                  <a:gd name="T18" fmla="*/ 20 w 143"/>
                  <a:gd name="T19" fmla="*/ 111 h 233"/>
                  <a:gd name="T20" fmla="*/ 25 w 143"/>
                  <a:gd name="T21" fmla="*/ 110 h 233"/>
                  <a:gd name="T22" fmla="*/ 30 w 143"/>
                  <a:gd name="T23" fmla="*/ 95 h 233"/>
                  <a:gd name="T24" fmla="*/ 29 w 143"/>
                  <a:gd name="T25" fmla="*/ 53 h 233"/>
                  <a:gd name="T26" fmla="*/ 36 w 143"/>
                  <a:gd name="T27" fmla="*/ 39 h 233"/>
                  <a:gd name="T28" fmla="*/ 36 w 143"/>
                  <a:gd name="T29" fmla="*/ 41 h 233"/>
                  <a:gd name="T30" fmla="*/ 36 w 143"/>
                  <a:gd name="T31" fmla="*/ 44 h 233"/>
                  <a:gd name="T32" fmla="*/ 36 w 143"/>
                  <a:gd name="T33" fmla="*/ 89 h 233"/>
                  <a:gd name="T34" fmla="*/ 36 w 143"/>
                  <a:gd name="T35" fmla="*/ 91 h 233"/>
                  <a:gd name="T36" fmla="*/ 36 w 143"/>
                  <a:gd name="T37" fmla="*/ 118 h 233"/>
                  <a:gd name="T38" fmla="*/ 36 w 143"/>
                  <a:gd name="T39" fmla="*/ 219 h 233"/>
                  <a:gd name="T40" fmla="*/ 48 w 143"/>
                  <a:gd name="T41" fmla="*/ 233 h 233"/>
                  <a:gd name="T42" fmla="*/ 50 w 143"/>
                  <a:gd name="T43" fmla="*/ 233 h 233"/>
                  <a:gd name="T44" fmla="*/ 62 w 143"/>
                  <a:gd name="T45" fmla="*/ 219 h 233"/>
                  <a:gd name="T46" fmla="*/ 62 w 143"/>
                  <a:gd name="T47" fmla="*/ 119 h 233"/>
                  <a:gd name="T48" fmla="*/ 73 w 143"/>
                  <a:gd name="T49" fmla="*/ 119 h 233"/>
                  <a:gd name="T50" fmla="*/ 73 w 143"/>
                  <a:gd name="T51" fmla="*/ 219 h 233"/>
                  <a:gd name="T52" fmla="*/ 85 w 143"/>
                  <a:gd name="T53" fmla="*/ 233 h 233"/>
                  <a:gd name="T54" fmla="*/ 87 w 143"/>
                  <a:gd name="T55" fmla="*/ 233 h 233"/>
                  <a:gd name="T56" fmla="*/ 99 w 143"/>
                  <a:gd name="T57" fmla="*/ 219 h 233"/>
                  <a:gd name="T58" fmla="*/ 99 w 143"/>
                  <a:gd name="T59" fmla="*/ 119 h 233"/>
                  <a:gd name="T60" fmla="*/ 99 w 143"/>
                  <a:gd name="T61" fmla="*/ 89 h 233"/>
                  <a:gd name="T62" fmla="*/ 99 w 143"/>
                  <a:gd name="T63" fmla="*/ 48 h 233"/>
                  <a:gd name="T64" fmla="*/ 141 w 143"/>
                  <a:gd name="T65" fmla="*/ 67 h 233"/>
                  <a:gd name="T66" fmla="*/ 138 w 143"/>
                  <a:gd name="T67" fmla="*/ 59 h 233"/>
                  <a:gd name="T68" fmla="*/ 143 w 143"/>
                  <a:gd name="T69" fmla="*/ 44 h 233"/>
                  <a:gd name="T70" fmla="*/ 103 w 143"/>
                  <a:gd name="T71" fmla="*/ 19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3" h="233">
                    <a:moveTo>
                      <a:pt x="103" y="19"/>
                    </a:moveTo>
                    <a:cubicBezTo>
                      <a:pt x="99" y="14"/>
                      <a:pt x="96" y="9"/>
                      <a:pt x="91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86" y="2"/>
                      <a:pt x="81" y="0"/>
                      <a:pt x="75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9" y="0"/>
                      <a:pt x="59" y="0"/>
                      <a:pt x="58" y="0"/>
                    </a:cubicBezTo>
                    <a:cubicBezTo>
                      <a:pt x="57" y="0"/>
                      <a:pt x="48" y="1"/>
                      <a:pt x="47" y="2"/>
                    </a:cubicBezTo>
                    <a:cubicBezTo>
                      <a:pt x="28" y="10"/>
                      <a:pt x="14" y="25"/>
                      <a:pt x="7" y="45"/>
                    </a:cubicBezTo>
                    <a:cubicBezTo>
                      <a:pt x="0" y="66"/>
                      <a:pt x="1" y="90"/>
                      <a:pt x="10" y="105"/>
                    </a:cubicBezTo>
                    <a:cubicBezTo>
                      <a:pt x="12" y="109"/>
                      <a:pt x="16" y="111"/>
                      <a:pt x="20" y="111"/>
                    </a:cubicBezTo>
                    <a:cubicBezTo>
                      <a:pt x="21" y="111"/>
                      <a:pt x="23" y="111"/>
                      <a:pt x="25" y="110"/>
                    </a:cubicBezTo>
                    <a:cubicBezTo>
                      <a:pt x="31" y="107"/>
                      <a:pt x="33" y="100"/>
                      <a:pt x="30" y="95"/>
                    </a:cubicBezTo>
                    <a:cubicBezTo>
                      <a:pt x="25" y="86"/>
                      <a:pt x="23" y="69"/>
                      <a:pt x="29" y="53"/>
                    </a:cubicBezTo>
                    <a:cubicBezTo>
                      <a:pt x="30" y="49"/>
                      <a:pt x="33" y="44"/>
                      <a:pt x="36" y="39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91"/>
                      <a:pt x="36" y="91"/>
                      <a:pt x="36" y="91"/>
                    </a:cubicBezTo>
                    <a:cubicBezTo>
                      <a:pt x="36" y="118"/>
                      <a:pt x="36" y="118"/>
                      <a:pt x="36" y="118"/>
                    </a:cubicBezTo>
                    <a:cubicBezTo>
                      <a:pt x="36" y="219"/>
                      <a:pt x="36" y="219"/>
                      <a:pt x="36" y="219"/>
                    </a:cubicBezTo>
                    <a:cubicBezTo>
                      <a:pt x="36" y="227"/>
                      <a:pt x="41" y="233"/>
                      <a:pt x="48" y="233"/>
                    </a:cubicBezTo>
                    <a:cubicBezTo>
                      <a:pt x="50" y="233"/>
                      <a:pt x="50" y="233"/>
                      <a:pt x="50" y="233"/>
                    </a:cubicBezTo>
                    <a:cubicBezTo>
                      <a:pt x="57" y="233"/>
                      <a:pt x="62" y="227"/>
                      <a:pt x="62" y="219"/>
                    </a:cubicBezTo>
                    <a:cubicBezTo>
                      <a:pt x="62" y="119"/>
                      <a:pt x="62" y="119"/>
                      <a:pt x="62" y="119"/>
                    </a:cubicBezTo>
                    <a:cubicBezTo>
                      <a:pt x="73" y="119"/>
                      <a:pt x="73" y="119"/>
                      <a:pt x="73" y="119"/>
                    </a:cubicBezTo>
                    <a:cubicBezTo>
                      <a:pt x="73" y="219"/>
                      <a:pt x="73" y="219"/>
                      <a:pt x="73" y="219"/>
                    </a:cubicBezTo>
                    <a:cubicBezTo>
                      <a:pt x="73" y="227"/>
                      <a:pt x="78" y="233"/>
                      <a:pt x="85" y="233"/>
                    </a:cubicBezTo>
                    <a:cubicBezTo>
                      <a:pt x="87" y="233"/>
                      <a:pt x="87" y="233"/>
                      <a:pt x="87" y="233"/>
                    </a:cubicBezTo>
                    <a:cubicBezTo>
                      <a:pt x="94" y="233"/>
                      <a:pt x="99" y="227"/>
                      <a:pt x="99" y="219"/>
                    </a:cubicBezTo>
                    <a:cubicBezTo>
                      <a:pt x="99" y="119"/>
                      <a:pt x="99" y="119"/>
                      <a:pt x="99" y="119"/>
                    </a:cubicBezTo>
                    <a:cubicBezTo>
                      <a:pt x="99" y="89"/>
                      <a:pt x="99" y="89"/>
                      <a:pt x="99" y="89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8" y="56"/>
                      <a:pt x="121" y="64"/>
                      <a:pt x="141" y="67"/>
                    </a:cubicBezTo>
                    <a:cubicBezTo>
                      <a:pt x="140" y="65"/>
                      <a:pt x="138" y="62"/>
                      <a:pt x="138" y="59"/>
                    </a:cubicBezTo>
                    <a:cubicBezTo>
                      <a:pt x="137" y="53"/>
                      <a:pt x="139" y="48"/>
                      <a:pt x="143" y="44"/>
                    </a:cubicBezTo>
                    <a:cubicBezTo>
                      <a:pt x="121" y="40"/>
                      <a:pt x="111" y="29"/>
                      <a:pt x="103" y="19"/>
                    </a:cubicBezTo>
                    <a:close/>
                  </a:path>
                </a:pathLst>
              </a:custGeom>
              <a:solidFill>
                <a:srgbClr val="00B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77933C"/>
                  </a:solidFill>
                </a:endParaRPr>
              </a:p>
            </p:txBody>
          </p:sp>
        </p:grpSp>
        <p:sp>
          <p:nvSpPr>
            <p:cNvPr id="93" name="오른쪽 화살표 92"/>
            <p:cNvSpPr/>
            <p:nvPr/>
          </p:nvSpPr>
          <p:spPr>
            <a:xfrm>
              <a:off x="7006881" y="4408613"/>
              <a:ext cx="698123" cy="416978"/>
            </a:xfrm>
            <a:prstGeom prst="rightArrow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FCB81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027588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친구 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B</a:t>
              </a:r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705004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입학평가 교수 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C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96" name="그룹 24"/>
            <p:cNvGrpSpPr/>
            <p:nvPr/>
          </p:nvGrpSpPr>
          <p:grpSpPr>
            <a:xfrm>
              <a:off x="485775" y="5389124"/>
              <a:ext cx="1866900" cy="983886"/>
              <a:chOff x="886924" y="5260975"/>
              <a:chExt cx="2083836" cy="990553"/>
            </a:xfrm>
          </p:grpSpPr>
          <p:sp>
            <p:nvSpPr>
              <p:cNvPr id="158" name="직사각형 157"/>
              <p:cNvSpPr/>
              <p:nvPr/>
            </p:nvSpPr>
            <p:spPr>
              <a:xfrm>
                <a:off x="886924" y="5438774"/>
                <a:ext cx="2083836" cy="812754"/>
              </a:xfrm>
              <a:prstGeom prst="rect">
                <a:avLst/>
              </a:prstGeom>
              <a:solidFill>
                <a:srgbClr val="00B0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1569694" y="5604547"/>
                <a:ext cx="757601" cy="4637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</a:t>
                </a:r>
                <a:r>
                  <a:rPr lang="ko-KR" altLang="en-US" sz="1400" spc="-100" dirty="0" err="1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천만원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이하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</a:t>
                </a:r>
                <a:endParaRPr lang="ko-KR" altLang="en-US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  <p:sp>
            <p:nvSpPr>
              <p:cNvPr id="160" name="이등변 삼각형 159"/>
              <p:cNvSpPr/>
              <p:nvPr/>
            </p:nvSpPr>
            <p:spPr>
              <a:xfrm flipH="1">
                <a:off x="1407630" y="5260975"/>
                <a:ext cx="164814" cy="181563"/>
              </a:xfrm>
              <a:prstGeom prst="triangle">
                <a:avLst/>
              </a:prstGeom>
              <a:solidFill>
                <a:srgbClr val="00B0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</p:grpSp>
        <p:grpSp>
          <p:nvGrpSpPr>
            <p:cNvPr id="97" name="그룹 26"/>
            <p:cNvGrpSpPr/>
            <p:nvPr/>
          </p:nvGrpSpPr>
          <p:grpSpPr>
            <a:xfrm>
              <a:off x="4465069" y="5421262"/>
              <a:ext cx="1888106" cy="951162"/>
              <a:chOff x="3407452" y="5296095"/>
              <a:chExt cx="1633513" cy="938018"/>
            </a:xfrm>
          </p:grpSpPr>
          <p:sp>
            <p:nvSpPr>
              <p:cNvPr id="155" name="직사각형 154"/>
              <p:cNvSpPr/>
              <p:nvPr/>
            </p:nvSpPr>
            <p:spPr>
              <a:xfrm>
                <a:off x="3407452" y="5438775"/>
                <a:ext cx="1633513" cy="795338"/>
              </a:xfrm>
              <a:prstGeom prst="rect">
                <a:avLst/>
              </a:prstGeom>
              <a:solidFill>
                <a:srgbClr val="0043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3786253" y="5572140"/>
                <a:ext cx="881417" cy="4637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err="1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itchFamily="18" charset="-127"/>
                    <a:ea typeface="KoPub돋움체 Bold" pitchFamily="18" charset="-127"/>
                  </a:rPr>
                  <a:t>공직자등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/>
                </a:r>
                <a:b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</a:b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3</a:t>
                </a:r>
                <a:r>
                  <a:rPr lang="ko-KR" altLang="en-US" sz="1400" spc="-100" dirty="0" err="1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천만원</a:t>
                </a:r>
                <a:r>
                  <a:rPr lang="ko-KR" altLang="en-US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이하</a:t>
                </a:r>
                <a:r>
                  <a:rPr lang="en-US" altLang="ko-KR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 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  <p:sp>
            <p:nvSpPr>
              <p:cNvPr id="157" name="이등변 삼각형 156"/>
              <p:cNvSpPr/>
              <p:nvPr/>
            </p:nvSpPr>
            <p:spPr>
              <a:xfrm flipH="1">
                <a:off x="4579649" y="5296095"/>
                <a:ext cx="164814" cy="181563"/>
              </a:xfrm>
              <a:prstGeom prst="triangle">
                <a:avLst/>
              </a:prstGeom>
              <a:solidFill>
                <a:srgbClr val="0043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</p:grpSp>
        <p:sp>
          <p:nvSpPr>
            <p:cNvPr id="98" name="Freeform 50"/>
            <p:cNvSpPr>
              <a:spLocks/>
            </p:cNvSpPr>
            <p:nvPr/>
          </p:nvSpPr>
          <p:spPr bwMode="auto">
            <a:xfrm flipH="1">
              <a:off x="5678659" y="4364854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004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grpSp>
          <p:nvGrpSpPr>
            <p:cNvPr id="99" name="그룹 91"/>
            <p:cNvGrpSpPr/>
            <p:nvPr/>
          </p:nvGrpSpPr>
          <p:grpSpPr>
            <a:xfrm>
              <a:off x="7844628" y="4220586"/>
              <a:ext cx="501403" cy="881327"/>
              <a:chOff x="4648174" y="6121868"/>
              <a:chExt cx="481307" cy="942337"/>
            </a:xfrm>
            <a:solidFill>
              <a:srgbClr val="FCB811"/>
            </a:solidFill>
          </p:grpSpPr>
          <p:sp>
            <p:nvSpPr>
              <p:cNvPr id="150" name="Line 10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51" name="Line 11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52" name="Freeform 12"/>
              <p:cNvSpPr>
                <a:spLocks/>
              </p:cNvSpPr>
              <p:nvPr/>
            </p:nvSpPr>
            <p:spPr bwMode="auto">
              <a:xfrm>
                <a:off x="4648174" y="6225886"/>
                <a:ext cx="481307" cy="838319"/>
              </a:xfrm>
              <a:custGeom>
                <a:avLst/>
                <a:gdLst>
                  <a:gd name="T0" fmla="*/ 924 w 1092"/>
                  <a:gd name="T1" fmla="*/ 64 h 1902"/>
                  <a:gd name="T2" fmla="*/ 920 w 1092"/>
                  <a:gd name="T3" fmla="*/ 52 h 1902"/>
                  <a:gd name="T4" fmla="*/ 906 w 1092"/>
                  <a:gd name="T5" fmla="*/ 30 h 1902"/>
                  <a:gd name="T6" fmla="*/ 888 w 1092"/>
                  <a:gd name="T7" fmla="*/ 14 h 1902"/>
                  <a:gd name="T8" fmla="*/ 864 w 1092"/>
                  <a:gd name="T9" fmla="*/ 4 h 1902"/>
                  <a:gd name="T10" fmla="*/ 852 w 1092"/>
                  <a:gd name="T11" fmla="*/ 0 h 1902"/>
                  <a:gd name="T12" fmla="*/ 840 w 1092"/>
                  <a:gd name="T13" fmla="*/ 0 h 1902"/>
                  <a:gd name="T14" fmla="*/ 838 w 1092"/>
                  <a:gd name="T15" fmla="*/ 0 h 1902"/>
                  <a:gd name="T16" fmla="*/ 646 w 1092"/>
                  <a:gd name="T17" fmla="*/ 0 h 1902"/>
                  <a:gd name="T18" fmla="*/ 402 w 1092"/>
                  <a:gd name="T19" fmla="*/ 654 h 1902"/>
                  <a:gd name="T20" fmla="*/ 238 w 1092"/>
                  <a:gd name="T21" fmla="*/ 0 h 1902"/>
                  <a:gd name="T22" fmla="*/ 244 w 1092"/>
                  <a:gd name="T23" fmla="*/ 0 h 1902"/>
                  <a:gd name="T24" fmla="*/ 232 w 1092"/>
                  <a:gd name="T25" fmla="*/ 2 h 1902"/>
                  <a:gd name="T26" fmla="*/ 208 w 1092"/>
                  <a:gd name="T27" fmla="*/ 12 h 1902"/>
                  <a:gd name="T28" fmla="*/ 188 w 1092"/>
                  <a:gd name="T29" fmla="*/ 28 h 1902"/>
                  <a:gd name="T30" fmla="*/ 174 w 1092"/>
                  <a:gd name="T31" fmla="*/ 50 h 1902"/>
                  <a:gd name="T32" fmla="*/ 2 w 1092"/>
                  <a:gd name="T33" fmla="*/ 732 h 1902"/>
                  <a:gd name="T34" fmla="*/ 0 w 1092"/>
                  <a:gd name="T35" fmla="*/ 750 h 1902"/>
                  <a:gd name="T36" fmla="*/ 6 w 1092"/>
                  <a:gd name="T37" fmla="*/ 782 h 1902"/>
                  <a:gd name="T38" fmla="*/ 22 w 1092"/>
                  <a:gd name="T39" fmla="*/ 810 h 1902"/>
                  <a:gd name="T40" fmla="*/ 48 w 1092"/>
                  <a:gd name="T41" fmla="*/ 828 h 1902"/>
                  <a:gd name="T42" fmla="*/ 64 w 1092"/>
                  <a:gd name="T43" fmla="*/ 834 h 1902"/>
                  <a:gd name="T44" fmla="*/ 96 w 1092"/>
                  <a:gd name="T45" fmla="*/ 836 h 1902"/>
                  <a:gd name="T46" fmla="*/ 128 w 1092"/>
                  <a:gd name="T47" fmla="*/ 824 h 1902"/>
                  <a:gd name="T48" fmla="*/ 150 w 1092"/>
                  <a:gd name="T49" fmla="*/ 804 h 1902"/>
                  <a:gd name="T50" fmla="*/ 164 w 1092"/>
                  <a:gd name="T51" fmla="*/ 774 h 1902"/>
                  <a:gd name="T52" fmla="*/ 302 w 1092"/>
                  <a:gd name="T53" fmla="*/ 510 h 1902"/>
                  <a:gd name="T54" fmla="*/ 302 w 1092"/>
                  <a:gd name="T55" fmla="*/ 516 h 1902"/>
                  <a:gd name="T56" fmla="*/ 302 w 1092"/>
                  <a:gd name="T57" fmla="*/ 1788 h 1902"/>
                  <a:gd name="T58" fmla="*/ 306 w 1092"/>
                  <a:gd name="T59" fmla="*/ 1814 h 1902"/>
                  <a:gd name="T60" fmla="*/ 312 w 1092"/>
                  <a:gd name="T61" fmla="*/ 1838 h 1902"/>
                  <a:gd name="T62" fmla="*/ 324 w 1092"/>
                  <a:gd name="T63" fmla="*/ 1858 h 1902"/>
                  <a:gd name="T64" fmla="*/ 356 w 1092"/>
                  <a:gd name="T65" fmla="*/ 1886 h 1902"/>
                  <a:gd name="T66" fmla="*/ 394 w 1092"/>
                  <a:gd name="T67" fmla="*/ 1900 h 1902"/>
                  <a:gd name="T68" fmla="*/ 436 w 1092"/>
                  <a:gd name="T69" fmla="*/ 1900 h 1902"/>
                  <a:gd name="T70" fmla="*/ 476 w 1092"/>
                  <a:gd name="T71" fmla="*/ 1884 h 1902"/>
                  <a:gd name="T72" fmla="*/ 508 w 1092"/>
                  <a:gd name="T73" fmla="*/ 1856 h 1902"/>
                  <a:gd name="T74" fmla="*/ 518 w 1092"/>
                  <a:gd name="T75" fmla="*/ 1836 h 1902"/>
                  <a:gd name="T76" fmla="*/ 526 w 1092"/>
                  <a:gd name="T77" fmla="*/ 1814 h 1902"/>
                  <a:gd name="T78" fmla="*/ 528 w 1092"/>
                  <a:gd name="T79" fmla="*/ 1788 h 1902"/>
                  <a:gd name="T80" fmla="*/ 566 w 1092"/>
                  <a:gd name="T81" fmla="*/ 924 h 1902"/>
                  <a:gd name="T82" fmla="*/ 566 w 1092"/>
                  <a:gd name="T83" fmla="*/ 1788 h 1902"/>
                  <a:gd name="T84" fmla="*/ 570 w 1092"/>
                  <a:gd name="T85" fmla="*/ 1814 h 1902"/>
                  <a:gd name="T86" fmla="*/ 576 w 1092"/>
                  <a:gd name="T87" fmla="*/ 1836 h 1902"/>
                  <a:gd name="T88" fmla="*/ 588 w 1092"/>
                  <a:gd name="T89" fmla="*/ 1856 h 1902"/>
                  <a:gd name="T90" fmla="*/ 618 w 1092"/>
                  <a:gd name="T91" fmla="*/ 1884 h 1902"/>
                  <a:gd name="T92" fmla="*/ 658 w 1092"/>
                  <a:gd name="T93" fmla="*/ 1900 h 1902"/>
                  <a:gd name="T94" fmla="*/ 700 w 1092"/>
                  <a:gd name="T95" fmla="*/ 1900 h 1902"/>
                  <a:gd name="T96" fmla="*/ 740 w 1092"/>
                  <a:gd name="T97" fmla="*/ 1886 h 1902"/>
                  <a:gd name="T98" fmla="*/ 772 w 1092"/>
                  <a:gd name="T99" fmla="*/ 1858 h 1902"/>
                  <a:gd name="T100" fmla="*/ 782 w 1092"/>
                  <a:gd name="T101" fmla="*/ 1838 h 1902"/>
                  <a:gd name="T102" fmla="*/ 790 w 1092"/>
                  <a:gd name="T103" fmla="*/ 1814 h 1902"/>
                  <a:gd name="T104" fmla="*/ 792 w 1092"/>
                  <a:gd name="T105" fmla="*/ 1788 h 1902"/>
                  <a:gd name="T106" fmla="*/ 928 w 1092"/>
                  <a:gd name="T107" fmla="*/ 774 h 1902"/>
                  <a:gd name="T108" fmla="*/ 932 w 1092"/>
                  <a:gd name="T109" fmla="*/ 790 h 1902"/>
                  <a:gd name="T110" fmla="*/ 952 w 1092"/>
                  <a:gd name="T111" fmla="*/ 816 h 1902"/>
                  <a:gd name="T112" fmla="*/ 980 w 1092"/>
                  <a:gd name="T113" fmla="*/ 832 h 1902"/>
                  <a:gd name="T114" fmla="*/ 1012 w 1092"/>
                  <a:gd name="T115" fmla="*/ 836 h 1902"/>
                  <a:gd name="T116" fmla="*/ 1028 w 1092"/>
                  <a:gd name="T117" fmla="*/ 834 h 1902"/>
                  <a:gd name="T118" fmla="*/ 1058 w 1092"/>
                  <a:gd name="T119" fmla="*/ 820 h 1902"/>
                  <a:gd name="T120" fmla="*/ 1080 w 1092"/>
                  <a:gd name="T121" fmla="*/ 796 h 1902"/>
                  <a:gd name="T122" fmla="*/ 1090 w 1092"/>
                  <a:gd name="T123" fmla="*/ 766 h 1902"/>
                  <a:gd name="T124" fmla="*/ 1090 w 1092"/>
                  <a:gd name="T125" fmla="*/ 73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92" h="1902">
                    <a:moveTo>
                      <a:pt x="1090" y="732"/>
                    </a:moveTo>
                    <a:lnTo>
                      <a:pt x="924" y="64"/>
                    </a:lnTo>
                    <a:lnTo>
                      <a:pt x="924" y="64"/>
                    </a:lnTo>
                    <a:lnTo>
                      <a:pt x="920" y="52"/>
                    </a:lnTo>
                    <a:lnTo>
                      <a:pt x="914" y="40"/>
                    </a:lnTo>
                    <a:lnTo>
                      <a:pt x="906" y="30"/>
                    </a:lnTo>
                    <a:lnTo>
                      <a:pt x="898" y="20"/>
                    </a:lnTo>
                    <a:lnTo>
                      <a:pt x="888" y="14"/>
                    </a:lnTo>
                    <a:lnTo>
                      <a:pt x="876" y="8"/>
                    </a:lnTo>
                    <a:lnTo>
                      <a:pt x="864" y="4"/>
                    </a:lnTo>
                    <a:lnTo>
                      <a:pt x="852" y="0"/>
                    </a:lnTo>
                    <a:lnTo>
                      <a:pt x="852" y="0"/>
                    </a:lnTo>
                    <a:lnTo>
                      <a:pt x="840" y="0"/>
                    </a:lnTo>
                    <a:lnTo>
                      <a:pt x="840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646" y="0"/>
                    </a:lnTo>
                    <a:lnTo>
                      <a:pt x="690" y="654"/>
                    </a:lnTo>
                    <a:lnTo>
                      <a:pt x="402" y="654"/>
                    </a:lnTo>
                    <a:lnTo>
                      <a:pt x="446" y="0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32" y="2"/>
                    </a:lnTo>
                    <a:lnTo>
                      <a:pt x="220" y="6"/>
                    </a:lnTo>
                    <a:lnTo>
                      <a:pt x="208" y="12"/>
                    </a:lnTo>
                    <a:lnTo>
                      <a:pt x="196" y="20"/>
                    </a:lnTo>
                    <a:lnTo>
                      <a:pt x="188" y="28"/>
                    </a:lnTo>
                    <a:lnTo>
                      <a:pt x="180" y="38"/>
                    </a:lnTo>
                    <a:lnTo>
                      <a:pt x="174" y="50"/>
                    </a:lnTo>
                    <a:lnTo>
                      <a:pt x="168" y="64"/>
                    </a:lnTo>
                    <a:lnTo>
                      <a:pt x="2" y="732"/>
                    </a:lnTo>
                    <a:lnTo>
                      <a:pt x="2" y="732"/>
                    </a:lnTo>
                    <a:lnTo>
                      <a:pt x="0" y="750"/>
                    </a:lnTo>
                    <a:lnTo>
                      <a:pt x="2" y="766"/>
                    </a:lnTo>
                    <a:lnTo>
                      <a:pt x="6" y="782"/>
                    </a:lnTo>
                    <a:lnTo>
                      <a:pt x="12" y="796"/>
                    </a:lnTo>
                    <a:lnTo>
                      <a:pt x="22" y="810"/>
                    </a:lnTo>
                    <a:lnTo>
                      <a:pt x="34" y="820"/>
                    </a:lnTo>
                    <a:lnTo>
                      <a:pt x="48" y="828"/>
                    </a:lnTo>
                    <a:lnTo>
                      <a:pt x="64" y="834"/>
                    </a:lnTo>
                    <a:lnTo>
                      <a:pt x="64" y="834"/>
                    </a:lnTo>
                    <a:lnTo>
                      <a:pt x="80" y="836"/>
                    </a:lnTo>
                    <a:lnTo>
                      <a:pt x="96" y="836"/>
                    </a:lnTo>
                    <a:lnTo>
                      <a:pt x="112" y="832"/>
                    </a:lnTo>
                    <a:lnTo>
                      <a:pt x="128" y="824"/>
                    </a:lnTo>
                    <a:lnTo>
                      <a:pt x="140" y="816"/>
                    </a:lnTo>
                    <a:lnTo>
                      <a:pt x="150" y="804"/>
                    </a:lnTo>
                    <a:lnTo>
                      <a:pt x="160" y="790"/>
                    </a:lnTo>
                    <a:lnTo>
                      <a:pt x="164" y="774"/>
                    </a:lnTo>
                    <a:lnTo>
                      <a:pt x="302" y="220"/>
                    </a:lnTo>
                    <a:lnTo>
                      <a:pt x="302" y="510"/>
                    </a:lnTo>
                    <a:lnTo>
                      <a:pt x="302" y="510"/>
                    </a:lnTo>
                    <a:lnTo>
                      <a:pt x="302" y="516"/>
                    </a:lnTo>
                    <a:lnTo>
                      <a:pt x="302" y="1788"/>
                    </a:lnTo>
                    <a:lnTo>
                      <a:pt x="302" y="1788"/>
                    </a:lnTo>
                    <a:lnTo>
                      <a:pt x="304" y="1802"/>
                    </a:lnTo>
                    <a:lnTo>
                      <a:pt x="306" y="1814"/>
                    </a:lnTo>
                    <a:lnTo>
                      <a:pt x="308" y="1826"/>
                    </a:lnTo>
                    <a:lnTo>
                      <a:pt x="312" y="1838"/>
                    </a:lnTo>
                    <a:lnTo>
                      <a:pt x="318" y="1848"/>
                    </a:lnTo>
                    <a:lnTo>
                      <a:pt x="324" y="1858"/>
                    </a:lnTo>
                    <a:lnTo>
                      <a:pt x="338" y="1874"/>
                    </a:lnTo>
                    <a:lnTo>
                      <a:pt x="356" y="1886"/>
                    </a:lnTo>
                    <a:lnTo>
                      <a:pt x="374" y="1894"/>
                    </a:lnTo>
                    <a:lnTo>
                      <a:pt x="394" y="1900"/>
                    </a:lnTo>
                    <a:lnTo>
                      <a:pt x="416" y="1902"/>
                    </a:lnTo>
                    <a:lnTo>
                      <a:pt x="436" y="1900"/>
                    </a:lnTo>
                    <a:lnTo>
                      <a:pt x="456" y="1894"/>
                    </a:lnTo>
                    <a:lnTo>
                      <a:pt x="476" y="1884"/>
                    </a:lnTo>
                    <a:lnTo>
                      <a:pt x="492" y="1872"/>
                    </a:lnTo>
                    <a:lnTo>
                      <a:pt x="508" y="1856"/>
                    </a:lnTo>
                    <a:lnTo>
                      <a:pt x="514" y="1846"/>
                    </a:lnTo>
                    <a:lnTo>
                      <a:pt x="518" y="1836"/>
                    </a:lnTo>
                    <a:lnTo>
                      <a:pt x="522" y="1826"/>
                    </a:lnTo>
                    <a:lnTo>
                      <a:pt x="526" y="1814"/>
                    </a:lnTo>
                    <a:lnTo>
                      <a:pt x="528" y="1800"/>
                    </a:lnTo>
                    <a:lnTo>
                      <a:pt x="528" y="1788"/>
                    </a:lnTo>
                    <a:lnTo>
                      <a:pt x="528" y="924"/>
                    </a:lnTo>
                    <a:lnTo>
                      <a:pt x="566" y="924"/>
                    </a:lnTo>
                    <a:lnTo>
                      <a:pt x="566" y="1788"/>
                    </a:lnTo>
                    <a:lnTo>
                      <a:pt x="566" y="1788"/>
                    </a:lnTo>
                    <a:lnTo>
                      <a:pt x="568" y="1800"/>
                    </a:lnTo>
                    <a:lnTo>
                      <a:pt x="570" y="1814"/>
                    </a:lnTo>
                    <a:lnTo>
                      <a:pt x="572" y="1826"/>
                    </a:lnTo>
                    <a:lnTo>
                      <a:pt x="576" y="1836"/>
                    </a:lnTo>
                    <a:lnTo>
                      <a:pt x="582" y="1846"/>
                    </a:lnTo>
                    <a:lnTo>
                      <a:pt x="588" y="1856"/>
                    </a:lnTo>
                    <a:lnTo>
                      <a:pt x="602" y="1872"/>
                    </a:lnTo>
                    <a:lnTo>
                      <a:pt x="618" y="1884"/>
                    </a:lnTo>
                    <a:lnTo>
                      <a:pt x="638" y="1894"/>
                    </a:lnTo>
                    <a:lnTo>
                      <a:pt x="658" y="1900"/>
                    </a:lnTo>
                    <a:lnTo>
                      <a:pt x="680" y="1902"/>
                    </a:lnTo>
                    <a:lnTo>
                      <a:pt x="700" y="1900"/>
                    </a:lnTo>
                    <a:lnTo>
                      <a:pt x="722" y="1894"/>
                    </a:lnTo>
                    <a:lnTo>
                      <a:pt x="740" y="1886"/>
                    </a:lnTo>
                    <a:lnTo>
                      <a:pt x="758" y="1874"/>
                    </a:lnTo>
                    <a:lnTo>
                      <a:pt x="772" y="1858"/>
                    </a:lnTo>
                    <a:lnTo>
                      <a:pt x="778" y="1848"/>
                    </a:lnTo>
                    <a:lnTo>
                      <a:pt x="782" y="1838"/>
                    </a:lnTo>
                    <a:lnTo>
                      <a:pt x="788" y="1826"/>
                    </a:lnTo>
                    <a:lnTo>
                      <a:pt x="790" y="1814"/>
                    </a:lnTo>
                    <a:lnTo>
                      <a:pt x="792" y="1802"/>
                    </a:lnTo>
                    <a:lnTo>
                      <a:pt x="792" y="1788"/>
                    </a:lnTo>
                    <a:lnTo>
                      <a:pt x="792" y="232"/>
                    </a:lnTo>
                    <a:lnTo>
                      <a:pt x="928" y="774"/>
                    </a:lnTo>
                    <a:lnTo>
                      <a:pt x="928" y="774"/>
                    </a:lnTo>
                    <a:lnTo>
                      <a:pt x="932" y="790"/>
                    </a:lnTo>
                    <a:lnTo>
                      <a:pt x="942" y="804"/>
                    </a:lnTo>
                    <a:lnTo>
                      <a:pt x="952" y="816"/>
                    </a:lnTo>
                    <a:lnTo>
                      <a:pt x="966" y="824"/>
                    </a:lnTo>
                    <a:lnTo>
                      <a:pt x="980" y="832"/>
                    </a:lnTo>
                    <a:lnTo>
                      <a:pt x="996" y="836"/>
                    </a:lnTo>
                    <a:lnTo>
                      <a:pt x="1012" y="836"/>
                    </a:lnTo>
                    <a:lnTo>
                      <a:pt x="1028" y="834"/>
                    </a:lnTo>
                    <a:lnTo>
                      <a:pt x="1028" y="834"/>
                    </a:lnTo>
                    <a:lnTo>
                      <a:pt x="1044" y="828"/>
                    </a:lnTo>
                    <a:lnTo>
                      <a:pt x="1058" y="820"/>
                    </a:lnTo>
                    <a:lnTo>
                      <a:pt x="1070" y="810"/>
                    </a:lnTo>
                    <a:lnTo>
                      <a:pt x="1080" y="796"/>
                    </a:lnTo>
                    <a:lnTo>
                      <a:pt x="1086" y="782"/>
                    </a:lnTo>
                    <a:lnTo>
                      <a:pt x="1090" y="766"/>
                    </a:lnTo>
                    <a:lnTo>
                      <a:pt x="1092" y="750"/>
                    </a:lnTo>
                    <a:lnTo>
                      <a:pt x="1090" y="732"/>
                    </a:lnTo>
                    <a:lnTo>
                      <a:pt x="1090" y="7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53" name="Freeform 13"/>
              <p:cNvSpPr>
                <a:spLocks/>
              </p:cNvSpPr>
              <p:nvPr/>
            </p:nvSpPr>
            <p:spPr bwMode="auto">
              <a:xfrm>
                <a:off x="4832410" y="6225886"/>
                <a:ext cx="112834" cy="50246"/>
              </a:xfrm>
              <a:custGeom>
                <a:avLst/>
                <a:gdLst>
                  <a:gd name="T0" fmla="*/ 256 w 256"/>
                  <a:gd name="T1" fmla="*/ 102 h 114"/>
                  <a:gd name="T2" fmla="*/ 128 w 256"/>
                  <a:gd name="T3" fmla="*/ 0 h 114"/>
                  <a:gd name="T4" fmla="*/ 128 w 256"/>
                  <a:gd name="T5" fmla="*/ 0 h 114"/>
                  <a:gd name="T6" fmla="*/ 0 w 256"/>
                  <a:gd name="T7" fmla="*/ 102 h 114"/>
                  <a:gd name="T8" fmla="*/ 12 w 256"/>
                  <a:gd name="T9" fmla="*/ 114 h 114"/>
                  <a:gd name="T10" fmla="*/ 126 w 256"/>
                  <a:gd name="T11" fmla="*/ 22 h 114"/>
                  <a:gd name="T12" fmla="*/ 244 w 256"/>
                  <a:gd name="T13" fmla="*/ 114 h 114"/>
                  <a:gd name="T14" fmla="*/ 256 w 256"/>
                  <a:gd name="T15" fmla="*/ 10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6" h="114">
                    <a:moveTo>
                      <a:pt x="256" y="102"/>
                    </a:moveTo>
                    <a:lnTo>
                      <a:pt x="128" y="0"/>
                    </a:lnTo>
                    <a:lnTo>
                      <a:pt x="128" y="0"/>
                    </a:lnTo>
                    <a:lnTo>
                      <a:pt x="0" y="102"/>
                    </a:lnTo>
                    <a:lnTo>
                      <a:pt x="12" y="114"/>
                    </a:lnTo>
                    <a:lnTo>
                      <a:pt x="126" y="22"/>
                    </a:lnTo>
                    <a:lnTo>
                      <a:pt x="244" y="114"/>
                    </a:lnTo>
                    <a:lnTo>
                      <a:pt x="25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54" name="Freeform 14"/>
              <p:cNvSpPr>
                <a:spLocks/>
              </p:cNvSpPr>
              <p:nvPr/>
            </p:nvSpPr>
            <p:spPr bwMode="auto">
              <a:xfrm>
                <a:off x="4857092" y="6231176"/>
                <a:ext cx="63469" cy="249468"/>
              </a:xfrm>
              <a:custGeom>
                <a:avLst/>
                <a:gdLst>
                  <a:gd name="T0" fmla="*/ 72 w 144"/>
                  <a:gd name="T1" fmla="*/ 566 h 566"/>
                  <a:gd name="T2" fmla="*/ 144 w 144"/>
                  <a:gd name="T3" fmla="*/ 484 h 566"/>
                  <a:gd name="T4" fmla="*/ 88 w 144"/>
                  <a:gd name="T5" fmla="*/ 82 h 566"/>
                  <a:gd name="T6" fmla="*/ 124 w 144"/>
                  <a:gd name="T7" fmla="*/ 42 h 566"/>
                  <a:gd name="T8" fmla="*/ 72 w 144"/>
                  <a:gd name="T9" fmla="*/ 0 h 566"/>
                  <a:gd name="T10" fmla="*/ 72 w 144"/>
                  <a:gd name="T11" fmla="*/ 0 h 566"/>
                  <a:gd name="T12" fmla="*/ 72 w 144"/>
                  <a:gd name="T13" fmla="*/ 0 h 566"/>
                  <a:gd name="T14" fmla="*/ 72 w 144"/>
                  <a:gd name="T15" fmla="*/ 0 h 566"/>
                  <a:gd name="T16" fmla="*/ 72 w 144"/>
                  <a:gd name="T17" fmla="*/ 0 h 566"/>
                  <a:gd name="T18" fmla="*/ 20 w 144"/>
                  <a:gd name="T19" fmla="*/ 42 h 566"/>
                  <a:gd name="T20" fmla="*/ 56 w 144"/>
                  <a:gd name="T21" fmla="*/ 82 h 566"/>
                  <a:gd name="T22" fmla="*/ 0 w 144"/>
                  <a:gd name="T23" fmla="*/ 484 h 566"/>
                  <a:gd name="T24" fmla="*/ 72 w 144"/>
                  <a:gd name="T25" fmla="*/ 566 h 566"/>
                  <a:gd name="T26" fmla="*/ 72 w 144"/>
                  <a:gd name="T27" fmla="*/ 566 h 566"/>
                  <a:gd name="T28" fmla="*/ 72 w 144"/>
                  <a:gd name="T29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4" h="566">
                    <a:moveTo>
                      <a:pt x="72" y="566"/>
                    </a:moveTo>
                    <a:lnTo>
                      <a:pt x="144" y="484"/>
                    </a:lnTo>
                    <a:lnTo>
                      <a:pt x="88" y="82"/>
                    </a:lnTo>
                    <a:lnTo>
                      <a:pt x="124" y="4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20" y="42"/>
                    </a:lnTo>
                    <a:lnTo>
                      <a:pt x="56" y="82"/>
                    </a:lnTo>
                    <a:lnTo>
                      <a:pt x="0" y="484"/>
                    </a:lnTo>
                    <a:lnTo>
                      <a:pt x="72" y="566"/>
                    </a:lnTo>
                    <a:lnTo>
                      <a:pt x="72" y="566"/>
                    </a:lnTo>
                    <a:lnTo>
                      <a:pt x="72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</p:grpSp>
        <p:grpSp>
          <p:nvGrpSpPr>
            <p:cNvPr id="100" name="그룹 98"/>
            <p:cNvGrpSpPr/>
            <p:nvPr/>
          </p:nvGrpSpPr>
          <p:grpSpPr>
            <a:xfrm>
              <a:off x="6238948" y="4220586"/>
              <a:ext cx="501403" cy="881327"/>
              <a:chOff x="4648174" y="6121868"/>
              <a:chExt cx="481307" cy="942337"/>
            </a:xfrm>
            <a:solidFill>
              <a:srgbClr val="FCB811"/>
            </a:solidFill>
          </p:grpSpPr>
          <p:sp>
            <p:nvSpPr>
              <p:cNvPr id="145" name="Line 10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46" name="Line 11"/>
              <p:cNvSpPr>
                <a:spLocks noChangeShapeType="1"/>
              </p:cNvSpPr>
              <p:nvPr/>
            </p:nvSpPr>
            <p:spPr bwMode="auto">
              <a:xfrm>
                <a:off x="4888828" y="612186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47" name="Freeform 12"/>
              <p:cNvSpPr>
                <a:spLocks/>
              </p:cNvSpPr>
              <p:nvPr/>
            </p:nvSpPr>
            <p:spPr bwMode="auto">
              <a:xfrm>
                <a:off x="4648174" y="6225886"/>
                <a:ext cx="481307" cy="838319"/>
              </a:xfrm>
              <a:custGeom>
                <a:avLst/>
                <a:gdLst>
                  <a:gd name="T0" fmla="*/ 924 w 1092"/>
                  <a:gd name="T1" fmla="*/ 64 h 1902"/>
                  <a:gd name="T2" fmla="*/ 920 w 1092"/>
                  <a:gd name="T3" fmla="*/ 52 h 1902"/>
                  <a:gd name="T4" fmla="*/ 906 w 1092"/>
                  <a:gd name="T5" fmla="*/ 30 h 1902"/>
                  <a:gd name="T6" fmla="*/ 888 w 1092"/>
                  <a:gd name="T7" fmla="*/ 14 h 1902"/>
                  <a:gd name="T8" fmla="*/ 864 w 1092"/>
                  <a:gd name="T9" fmla="*/ 4 h 1902"/>
                  <a:gd name="T10" fmla="*/ 852 w 1092"/>
                  <a:gd name="T11" fmla="*/ 0 h 1902"/>
                  <a:gd name="T12" fmla="*/ 840 w 1092"/>
                  <a:gd name="T13" fmla="*/ 0 h 1902"/>
                  <a:gd name="T14" fmla="*/ 838 w 1092"/>
                  <a:gd name="T15" fmla="*/ 0 h 1902"/>
                  <a:gd name="T16" fmla="*/ 646 w 1092"/>
                  <a:gd name="T17" fmla="*/ 0 h 1902"/>
                  <a:gd name="T18" fmla="*/ 402 w 1092"/>
                  <a:gd name="T19" fmla="*/ 654 h 1902"/>
                  <a:gd name="T20" fmla="*/ 238 w 1092"/>
                  <a:gd name="T21" fmla="*/ 0 h 1902"/>
                  <a:gd name="T22" fmla="*/ 244 w 1092"/>
                  <a:gd name="T23" fmla="*/ 0 h 1902"/>
                  <a:gd name="T24" fmla="*/ 232 w 1092"/>
                  <a:gd name="T25" fmla="*/ 2 h 1902"/>
                  <a:gd name="T26" fmla="*/ 208 w 1092"/>
                  <a:gd name="T27" fmla="*/ 12 h 1902"/>
                  <a:gd name="T28" fmla="*/ 188 w 1092"/>
                  <a:gd name="T29" fmla="*/ 28 h 1902"/>
                  <a:gd name="T30" fmla="*/ 174 w 1092"/>
                  <a:gd name="T31" fmla="*/ 50 h 1902"/>
                  <a:gd name="T32" fmla="*/ 2 w 1092"/>
                  <a:gd name="T33" fmla="*/ 732 h 1902"/>
                  <a:gd name="T34" fmla="*/ 0 w 1092"/>
                  <a:gd name="T35" fmla="*/ 750 h 1902"/>
                  <a:gd name="T36" fmla="*/ 6 w 1092"/>
                  <a:gd name="T37" fmla="*/ 782 h 1902"/>
                  <a:gd name="T38" fmla="*/ 22 w 1092"/>
                  <a:gd name="T39" fmla="*/ 810 h 1902"/>
                  <a:gd name="T40" fmla="*/ 48 w 1092"/>
                  <a:gd name="T41" fmla="*/ 828 h 1902"/>
                  <a:gd name="T42" fmla="*/ 64 w 1092"/>
                  <a:gd name="T43" fmla="*/ 834 h 1902"/>
                  <a:gd name="T44" fmla="*/ 96 w 1092"/>
                  <a:gd name="T45" fmla="*/ 836 h 1902"/>
                  <a:gd name="T46" fmla="*/ 128 w 1092"/>
                  <a:gd name="T47" fmla="*/ 824 h 1902"/>
                  <a:gd name="T48" fmla="*/ 150 w 1092"/>
                  <a:gd name="T49" fmla="*/ 804 h 1902"/>
                  <a:gd name="T50" fmla="*/ 164 w 1092"/>
                  <a:gd name="T51" fmla="*/ 774 h 1902"/>
                  <a:gd name="T52" fmla="*/ 302 w 1092"/>
                  <a:gd name="T53" fmla="*/ 510 h 1902"/>
                  <a:gd name="T54" fmla="*/ 302 w 1092"/>
                  <a:gd name="T55" fmla="*/ 516 h 1902"/>
                  <a:gd name="T56" fmla="*/ 302 w 1092"/>
                  <a:gd name="T57" fmla="*/ 1788 h 1902"/>
                  <a:gd name="T58" fmla="*/ 306 w 1092"/>
                  <a:gd name="T59" fmla="*/ 1814 h 1902"/>
                  <a:gd name="T60" fmla="*/ 312 w 1092"/>
                  <a:gd name="T61" fmla="*/ 1838 h 1902"/>
                  <a:gd name="T62" fmla="*/ 324 w 1092"/>
                  <a:gd name="T63" fmla="*/ 1858 h 1902"/>
                  <a:gd name="T64" fmla="*/ 356 w 1092"/>
                  <a:gd name="T65" fmla="*/ 1886 h 1902"/>
                  <a:gd name="T66" fmla="*/ 394 w 1092"/>
                  <a:gd name="T67" fmla="*/ 1900 h 1902"/>
                  <a:gd name="T68" fmla="*/ 436 w 1092"/>
                  <a:gd name="T69" fmla="*/ 1900 h 1902"/>
                  <a:gd name="T70" fmla="*/ 476 w 1092"/>
                  <a:gd name="T71" fmla="*/ 1884 h 1902"/>
                  <a:gd name="T72" fmla="*/ 508 w 1092"/>
                  <a:gd name="T73" fmla="*/ 1856 h 1902"/>
                  <a:gd name="T74" fmla="*/ 518 w 1092"/>
                  <a:gd name="T75" fmla="*/ 1836 h 1902"/>
                  <a:gd name="T76" fmla="*/ 526 w 1092"/>
                  <a:gd name="T77" fmla="*/ 1814 h 1902"/>
                  <a:gd name="T78" fmla="*/ 528 w 1092"/>
                  <a:gd name="T79" fmla="*/ 1788 h 1902"/>
                  <a:gd name="T80" fmla="*/ 566 w 1092"/>
                  <a:gd name="T81" fmla="*/ 924 h 1902"/>
                  <a:gd name="T82" fmla="*/ 566 w 1092"/>
                  <a:gd name="T83" fmla="*/ 1788 h 1902"/>
                  <a:gd name="T84" fmla="*/ 570 w 1092"/>
                  <a:gd name="T85" fmla="*/ 1814 h 1902"/>
                  <a:gd name="T86" fmla="*/ 576 w 1092"/>
                  <a:gd name="T87" fmla="*/ 1836 h 1902"/>
                  <a:gd name="T88" fmla="*/ 588 w 1092"/>
                  <a:gd name="T89" fmla="*/ 1856 h 1902"/>
                  <a:gd name="T90" fmla="*/ 618 w 1092"/>
                  <a:gd name="T91" fmla="*/ 1884 h 1902"/>
                  <a:gd name="T92" fmla="*/ 658 w 1092"/>
                  <a:gd name="T93" fmla="*/ 1900 h 1902"/>
                  <a:gd name="T94" fmla="*/ 700 w 1092"/>
                  <a:gd name="T95" fmla="*/ 1900 h 1902"/>
                  <a:gd name="T96" fmla="*/ 740 w 1092"/>
                  <a:gd name="T97" fmla="*/ 1886 h 1902"/>
                  <a:gd name="T98" fmla="*/ 772 w 1092"/>
                  <a:gd name="T99" fmla="*/ 1858 h 1902"/>
                  <a:gd name="T100" fmla="*/ 782 w 1092"/>
                  <a:gd name="T101" fmla="*/ 1838 h 1902"/>
                  <a:gd name="T102" fmla="*/ 790 w 1092"/>
                  <a:gd name="T103" fmla="*/ 1814 h 1902"/>
                  <a:gd name="T104" fmla="*/ 792 w 1092"/>
                  <a:gd name="T105" fmla="*/ 1788 h 1902"/>
                  <a:gd name="T106" fmla="*/ 928 w 1092"/>
                  <a:gd name="T107" fmla="*/ 774 h 1902"/>
                  <a:gd name="T108" fmla="*/ 932 w 1092"/>
                  <a:gd name="T109" fmla="*/ 790 h 1902"/>
                  <a:gd name="T110" fmla="*/ 952 w 1092"/>
                  <a:gd name="T111" fmla="*/ 816 h 1902"/>
                  <a:gd name="T112" fmla="*/ 980 w 1092"/>
                  <a:gd name="T113" fmla="*/ 832 h 1902"/>
                  <a:gd name="T114" fmla="*/ 1012 w 1092"/>
                  <a:gd name="T115" fmla="*/ 836 h 1902"/>
                  <a:gd name="T116" fmla="*/ 1028 w 1092"/>
                  <a:gd name="T117" fmla="*/ 834 h 1902"/>
                  <a:gd name="T118" fmla="*/ 1058 w 1092"/>
                  <a:gd name="T119" fmla="*/ 820 h 1902"/>
                  <a:gd name="T120" fmla="*/ 1080 w 1092"/>
                  <a:gd name="T121" fmla="*/ 796 h 1902"/>
                  <a:gd name="T122" fmla="*/ 1090 w 1092"/>
                  <a:gd name="T123" fmla="*/ 766 h 1902"/>
                  <a:gd name="T124" fmla="*/ 1090 w 1092"/>
                  <a:gd name="T125" fmla="*/ 73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92" h="1902">
                    <a:moveTo>
                      <a:pt x="1090" y="732"/>
                    </a:moveTo>
                    <a:lnTo>
                      <a:pt x="924" y="64"/>
                    </a:lnTo>
                    <a:lnTo>
                      <a:pt x="924" y="64"/>
                    </a:lnTo>
                    <a:lnTo>
                      <a:pt x="920" y="52"/>
                    </a:lnTo>
                    <a:lnTo>
                      <a:pt x="914" y="40"/>
                    </a:lnTo>
                    <a:lnTo>
                      <a:pt x="906" y="30"/>
                    </a:lnTo>
                    <a:lnTo>
                      <a:pt x="898" y="20"/>
                    </a:lnTo>
                    <a:lnTo>
                      <a:pt x="888" y="14"/>
                    </a:lnTo>
                    <a:lnTo>
                      <a:pt x="876" y="8"/>
                    </a:lnTo>
                    <a:lnTo>
                      <a:pt x="864" y="4"/>
                    </a:lnTo>
                    <a:lnTo>
                      <a:pt x="852" y="0"/>
                    </a:lnTo>
                    <a:lnTo>
                      <a:pt x="852" y="0"/>
                    </a:lnTo>
                    <a:lnTo>
                      <a:pt x="840" y="0"/>
                    </a:lnTo>
                    <a:lnTo>
                      <a:pt x="840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838" y="0"/>
                    </a:lnTo>
                    <a:lnTo>
                      <a:pt x="646" y="0"/>
                    </a:lnTo>
                    <a:lnTo>
                      <a:pt x="690" y="654"/>
                    </a:lnTo>
                    <a:lnTo>
                      <a:pt x="402" y="654"/>
                    </a:lnTo>
                    <a:lnTo>
                      <a:pt x="446" y="0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32" y="2"/>
                    </a:lnTo>
                    <a:lnTo>
                      <a:pt x="220" y="6"/>
                    </a:lnTo>
                    <a:lnTo>
                      <a:pt x="208" y="12"/>
                    </a:lnTo>
                    <a:lnTo>
                      <a:pt x="196" y="20"/>
                    </a:lnTo>
                    <a:lnTo>
                      <a:pt x="188" y="28"/>
                    </a:lnTo>
                    <a:lnTo>
                      <a:pt x="180" y="38"/>
                    </a:lnTo>
                    <a:lnTo>
                      <a:pt x="174" y="50"/>
                    </a:lnTo>
                    <a:lnTo>
                      <a:pt x="168" y="64"/>
                    </a:lnTo>
                    <a:lnTo>
                      <a:pt x="2" y="732"/>
                    </a:lnTo>
                    <a:lnTo>
                      <a:pt x="2" y="732"/>
                    </a:lnTo>
                    <a:lnTo>
                      <a:pt x="0" y="750"/>
                    </a:lnTo>
                    <a:lnTo>
                      <a:pt x="2" y="766"/>
                    </a:lnTo>
                    <a:lnTo>
                      <a:pt x="6" y="782"/>
                    </a:lnTo>
                    <a:lnTo>
                      <a:pt x="12" y="796"/>
                    </a:lnTo>
                    <a:lnTo>
                      <a:pt x="22" y="810"/>
                    </a:lnTo>
                    <a:lnTo>
                      <a:pt x="34" y="820"/>
                    </a:lnTo>
                    <a:lnTo>
                      <a:pt x="48" y="828"/>
                    </a:lnTo>
                    <a:lnTo>
                      <a:pt x="64" y="834"/>
                    </a:lnTo>
                    <a:lnTo>
                      <a:pt x="64" y="834"/>
                    </a:lnTo>
                    <a:lnTo>
                      <a:pt x="80" y="836"/>
                    </a:lnTo>
                    <a:lnTo>
                      <a:pt x="96" y="836"/>
                    </a:lnTo>
                    <a:lnTo>
                      <a:pt x="112" y="832"/>
                    </a:lnTo>
                    <a:lnTo>
                      <a:pt x="128" y="824"/>
                    </a:lnTo>
                    <a:lnTo>
                      <a:pt x="140" y="816"/>
                    </a:lnTo>
                    <a:lnTo>
                      <a:pt x="150" y="804"/>
                    </a:lnTo>
                    <a:lnTo>
                      <a:pt x="160" y="790"/>
                    </a:lnTo>
                    <a:lnTo>
                      <a:pt x="164" y="774"/>
                    </a:lnTo>
                    <a:lnTo>
                      <a:pt x="302" y="220"/>
                    </a:lnTo>
                    <a:lnTo>
                      <a:pt x="302" y="510"/>
                    </a:lnTo>
                    <a:lnTo>
                      <a:pt x="302" y="510"/>
                    </a:lnTo>
                    <a:lnTo>
                      <a:pt x="302" y="516"/>
                    </a:lnTo>
                    <a:lnTo>
                      <a:pt x="302" y="1788"/>
                    </a:lnTo>
                    <a:lnTo>
                      <a:pt x="302" y="1788"/>
                    </a:lnTo>
                    <a:lnTo>
                      <a:pt x="304" y="1802"/>
                    </a:lnTo>
                    <a:lnTo>
                      <a:pt x="306" y="1814"/>
                    </a:lnTo>
                    <a:lnTo>
                      <a:pt x="308" y="1826"/>
                    </a:lnTo>
                    <a:lnTo>
                      <a:pt x="312" y="1838"/>
                    </a:lnTo>
                    <a:lnTo>
                      <a:pt x="318" y="1848"/>
                    </a:lnTo>
                    <a:lnTo>
                      <a:pt x="324" y="1858"/>
                    </a:lnTo>
                    <a:lnTo>
                      <a:pt x="338" y="1874"/>
                    </a:lnTo>
                    <a:lnTo>
                      <a:pt x="356" y="1886"/>
                    </a:lnTo>
                    <a:lnTo>
                      <a:pt x="374" y="1894"/>
                    </a:lnTo>
                    <a:lnTo>
                      <a:pt x="394" y="1900"/>
                    </a:lnTo>
                    <a:lnTo>
                      <a:pt x="416" y="1902"/>
                    </a:lnTo>
                    <a:lnTo>
                      <a:pt x="436" y="1900"/>
                    </a:lnTo>
                    <a:lnTo>
                      <a:pt x="456" y="1894"/>
                    </a:lnTo>
                    <a:lnTo>
                      <a:pt x="476" y="1884"/>
                    </a:lnTo>
                    <a:lnTo>
                      <a:pt x="492" y="1872"/>
                    </a:lnTo>
                    <a:lnTo>
                      <a:pt x="508" y="1856"/>
                    </a:lnTo>
                    <a:lnTo>
                      <a:pt x="514" y="1846"/>
                    </a:lnTo>
                    <a:lnTo>
                      <a:pt x="518" y="1836"/>
                    </a:lnTo>
                    <a:lnTo>
                      <a:pt x="522" y="1826"/>
                    </a:lnTo>
                    <a:lnTo>
                      <a:pt x="526" y="1814"/>
                    </a:lnTo>
                    <a:lnTo>
                      <a:pt x="528" y="1800"/>
                    </a:lnTo>
                    <a:lnTo>
                      <a:pt x="528" y="1788"/>
                    </a:lnTo>
                    <a:lnTo>
                      <a:pt x="528" y="924"/>
                    </a:lnTo>
                    <a:lnTo>
                      <a:pt x="566" y="924"/>
                    </a:lnTo>
                    <a:lnTo>
                      <a:pt x="566" y="1788"/>
                    </a:lnTo>
                    <a:lnTo>
                      <a:pt x="566" y="1788"/>
                    </a:lnTo>
                    <a:lnTo>
                      <a:pt x="568" y="1800"/>
                    </a:lnTo>
                    <a:lnTo>
                      <a:pt x="570" y="1814"/>
                    </a:lnTo>
                    <a:lnTo>
                      <a:pt x="572" y="1826"/>
                    </a:lnTo>
                    <a:lnTo>
                      <a:pt x="576" y="1836"/>
                    </a:lnTo>
                    <a:lnTo>
                      <a:pt x="582" y="1846"/>
                    </a:lnTo>
                    <a:lnTo>
                      <a:pt x="588" y="1856"/>
                    </a:lnTo>
                    <a:lnTo>
                      <a:pt x="602" y="1872"/>
                    </a:lnTo>
                    <a:lnTo>
                      <a:pt x="618" y="1884"/>
                    </a:lnTo>
                    <a:lnTo>
                      <a:pt x="638" y="1894"/>
                    </a:lnTo>
                    <a:lnTo>
                      <a:pt x="658" y="1900"/>
                    </a:lnTo>
                    <a:lnTo>
                      <a:pt x="680" y="1902"/>
                    </a:lnTo>
                    <a:lnTo>
                      <a:pt x="700" y="1900"/>
                    </a:lnTo>
                    <a:lnTo>
                      <a:pt x="722" y="1894"/>
                    </a:lnTo>
                    <a:lnTo>
                      <a:pt x="740" y="1886"/>
                    </a:lnTo>
                    <a:lnTo>
                      <a:pt x="758" y="1874"/>
                    </a:lnTo>
                    <a:lnTo>
                      <a:pt x="772" y="1858"/>
                    </a:lnTo>
                    <a:lnTo>
                      <a:pt x="778" y="1848"/>
                    </a:lnTo>
                    <a:lnTo>
                      <a:pt x="782" y="1838"/>
                    </a:lnTo>
                    <a:lnTo>
                      <a:pt x="788" y="1826"/>
                    </a:lnTo>
                    <a:lnTo>
                      <a:pt x="790" y="1814"/>
                    </a:lnTo>
                    <a:lnTo>
                      <a:pt x="792" y="1802"/>
                    </a:lnTo>
                    <a:lnTo>
                      <a:pt x="792" y="1788"/>
                    </a:lnTo>
                    <a:lnTo>
                      <a:pt x="792" y="232"/>
                    </a:lnTo>
                    <a:lnTo>
                      <a:pt x="928" y="774"/>
                    </a:lnTo>
                    <a:lnTo>
                      <a:pt x="928" y="774"/>
                    </a:lnTo>
                    <a:lnTo>
                      <a:pt x="932" y="790"/>
                    </a:lnTo>
                    <a:lnTo>
                      <a:pt x="942" y="804"/>
                    </a:lnTo>
                    <a:lnTo>
                      <a:pt x="952" y="816"/>
                    </a:lnTo>
                    <a:lnTo>
                      <a:pt x="966" y="824"/>
                    </a:lnTo>
                    <a:lnTo>
                      <a:pt x="980" y="832"/>
                    </a:lnTo>
                    <a:lnTo>
                      <a:pt x="996" y="836"/>
                    </a:lnTo>
                    <a:lnTo>
                      <a:pt x="1012" y="836"/>
                    </a:lnTo>
                    <a:lnTo>
                      <a:pt x="1028" y="834"/>
                    </a:lnTo>
                    <a:lnTo>
                      <a:pt x="1028" y="834"/>
                    </a:lnTo>
                    <a:lnTo>
                      <a:pt x="1044" y="828"/>
                    </a:lnTo>
                    <a:lnTo>
                      <a:pt x="1058" y="820"/>
                    </a:lnTo>
                    <a:lnTo>
                      <a:pt x="1070" y="810"/>
                    </a:lnTo>
                    <a:lnTo>
                      <a:pt x="1080" y="796"/>
                    </a:lnTo>
                    <a:lnTo>
                      <a:pt x="1086" y="782"/>
                    </a:lnTo>
                    <a:lnTo>
                      <a:pt x="1090" y="766"/>
                    </a:lnTo>
                    <a:lnTo>
                      <a:pt x="1092" y="750"/>
                    </a:lnTo>
                    <a:lnTo>
                      <a:pt x="1090" y="732"/>
                    </a:lnTo>
                    <a:lnTo>
                      <a:pt x="1090" y="7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48" name="Freeform 13"/>
              <p:cNvSpPr>
                <a:spLocks/>
              </p:cNvSpPr>
              <p:nvPr/>
            </p:nvSpPr>
            <p:spPr bwMode="auto">
              <a:xfrm>
                <a:off x="4832410" y="6225886"/>
                <a:ext cx="112834" cy="50246"/>
              </a:xfrm>
              <a:custGeom>
                <a:avLst/>
                <a:gdLst>
                  <a:gd name="T0" fmla="*/ 256 w 256"/>
                  <a:gd name="T1" fmla="*/ 102 h 114"/>
                  <a:gd name="T2" fmla="*/ 128 w 256"/>
                  <a:gd name="T3" fmla="*/ 0 h 114"/>
                  <a:gd name="T4" fmla="*/ 128 w 256"/>
                  <a:gd name="T5" fmla="*/ 0 h 114"/>
                  <a:gd name="T6" fmla="*/ 0 w 256"/>
                  <a:gd name="T7" fmla="*/ 102 h 114"/>
                  <a:gd name="T8" fmla="*/ 12 w 256"/>
                  <a:gd name="T9" fmla="*/ 114 h 114"/>
                  <a:gd name="T10" fmla="*/ 126 w 256"/>
                  <a:gd name="T11" fmla="*/ 22 h 114"/>
                  <a:gd name="T12" fmla="*/ 244 w 256"/>
                  <a:gd name="T13" fmla="*/ 114 h 114"/>
                  <a:gd name="T14" fmla="*/ 256 w 256"/>
                  <a:gd name="T15" fmla="*/ 10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6" h="114">
                    <a:moveTo>
                      <a:pt x="256" y="102"/>
                    </a:moveTo>
                    <a:lnTo>
                      <a:pt x="128" y="0"/>
                    </a:lnTo>
                    <a:lnTo>
                      <a:pt x="128" y="0"/>
                    </a:lnTo>
                    <a:lnTo>
                      <a:pt x="0" y="102"/>
                    </a:lnTo>
                    <a:lnTo>
                      <a:pt x="12" y="114"/>
                    </a:lnTo>
                    <a:lnTo>
                      <a:pt x="126" y="22"/>
                    </a:lnTo>
                    <a:lnTo>
                      <a:pt x="244" y="114"/>
                    </a:lnTo>
                    <a:lnTo>
                      <a:pt x="25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  <p:sp>
            <p:nvSpPr>
              <p:cNvPr id="149" name="Freeform 14"/>
              <p:cNvSpPr>
                <a:spLocks/>
              </p:cNvSpPr>
              <p:nvPr/>
            </p:nvSpPr>
            <p:spPr bwMode="auto">
              <a:xfrm>
                <a:off x="4857092" y="6231176"/>
                <a:ext cx="63469" cy="249468"/>
              </a:xfrm>
              <a:custGeom>
                <a:avLst/>
                <a:gdLst>
                  <a:gd name="T0" fmla="*/ 72 w 144"/>
                  <a:gd name="T1" fmla="*/ 566 h 566"/>
                  <a:gd name="T2" fmla="*/ 144 w 144"/>
                  <a:gd name="T3" fmla="*/ 484 h 566"/>
                  <a:gd name="T4" fmla="*/ 88 w 144"/>
                  <a:gd name="T5" fmla="*/ 82 h 566"/>
                  <a:gd name="T6" fmla="*/ 124 w 144"/>
                  <a:gd name="T7" fmla="*/ 42 h 566"/>
                  <a:gd name="T8" fmla="*/ 72 w 144"/>
                  <a:gd name="T9" fmla="*/ 0 h 566"/>
                  <a:gd name="T10" fmla="*/ 72 w 144"/>
                  <a:gd name="T11" fmla="*/ 0 h 566"/>
                  <a:gd name="T12" fmla="*/ 72 w 144"/>
                  <a:gd name="T13" fmla="*/ 0 h 566"/>
                  <a:gd name="T14" fmla="*/ 72 w 144"/>
                  <a:gd name="T15" fmla="*/ 0 h 566"/>
                  <a:gd name="T16" fmla="*/ 72 w 144"/>
                  <a:gd name="T17" fmla="*/ 0 h 566"/>
                  <a:gd name="T18" fmla="*/ 20 w 144"/>
                  <a:gd name="T19" fmla="*/ 42 h 566"/>
                  <a:gd name="T20" fmla="*/ 56 w 144"/>
                  <a:gd name="T21" fmla="*/ 82 h 566"/>
                  <a:gd name="T22" fmla="*/ 0 w 144"/>
                  <a:gd name="T23" fmla="*/ 484 h 566"/>
                  <a:gd name="T24" fmla="*/ 72 w 144"/>
                  <a:gd name="T25" fmla="*/ 566 h 566"/>
                  <a:gd name="T26" fmla="*/ 72 w 144"/>
                  <a:gd name="T27" fmla="*/ 566 h 566"/>
                  <a:gd name="T28" fmla="*/ 72 w 144"/>
                  <a:gd name="T29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4" h="566">
                    <a:moveTo>
                      <a:pt x="72" y="566"/>
                    </a:moveTo>
                    <a:lnTo>
                      <a:pt x="144" y="484"/>
                    </a:lnTo>
                    <a:lnTo>
                      <a:pt x="88" y="82"/>
                    </a:lnTo>
                    <a:lnTo>
                      <a:pt x="124" y="4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20" y="42"/>
                    </a:lnTo>
                    <a:lnTo>
                      <a:pt x="56" y="82"/>
                    </a:lnTo>
                    <a:lnTo>
                      <a:pt x="0" y="484"/>
                    </a:lnTo>
                    <a:lnTo>
                      <a:pt x="72" y="566"/>
                    </a:lnTo>
                    <a:lnTo>
                      <a:pt x="72" y="566"/>
                    </a:lnTo>
                    <a:lnTo>
                      <a:pt x="72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rgbClr val="948778"/>
                  </a:solidFill>
                </a:endParaRPr>
              </a:p>
            </p:txBody>
          </p:sp>
        </p:grpSp>
        <p:sp>
          <p:nvSpPr>
            <p:cNvPr id="101" name="이등변 삼각형 100"/>
            <p:cNvSpPr/>
            <p:nvPr/>
          </p:nvSpPr>
          <p:spPr>
            <a:xfrm>
              <a:off x="3935146" y="4157911"/>
              <a:ext cx="231989" cy="169704"/>
            </a:xfrm>
            <a:prstGeom prst="triangle">
              <a:avLst/>
            </a:prstGeom>
            <a:solidFill>
              <a:srgbClr val="004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02" name="이등변 삼각형 101"/>
            <p:cNvSpPr/>
            <p:nvPr/>
          </p:nvSpPr>
          <p:spPr>
            <a:xfrm>
              <a:off x="5797522" y="4162408"/>
              <a:ext cx="231989" cy="169704"/>
            </a:xfrm>
            <a:prstGeom prst="triangle">
              <a:avLst/>
            </a:prstGeom>
            <a:solidFill>
              <a:srgbClr val="004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03" name="직사각형 102"/>
            <p:cNvSpPr/>
            <p:nvPr/>
          </p:nvSpPr>
          <p:spPr>
            <a:xfrm>
              <a:off x="6395679" y="4144410"/>
              <a:ext cx="154660" cy="146563"/>
            </a:xfrm>
            <a:prstGeom prst="rect">
              <a:avLst/>
            </a:prstGeom>
            <a:solidFill>
              <a:srgbClr val="FC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8010776" y="4157911"/>
              <a:ext cx="154660" cy="146563"/>
            </a:xfrm>
            <a:prstGeom prst="rect">
              <a:avLst/>
            </a:prstGeom>
            <a:solidFill>
              <a:srgbClr val="FC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grpSp>
          <p:nvGrpSpPr>
            <p:cNvPr id="105" name="그룹 27"/>
            <p:cNvGrpSpPr/>
            <p:nvPr/>
          </p:nvGrpSpPr>
          <p:grpSpPr>
            <a:xfrm>
              <a:off x="6438900" y="5378273"/>
              <a:ext cx="2495550" cy="994577"/>
              <a:chOff x="5731121" y="5289005"/>
              <a:chExt cx="2596833" cy="944160"/>
            </a:xfrm>
          </p:grpSpPr>
          <p:sp>
            <p:nvSpPr>
              <p:cNvPr id="132" name="직사각형 131"/>
              <p:cNvSpPr/>
              <p:nvPr/>
            </p:nvSpPr>
            <p:spPr>
              <a:xfrm>
                <a:off x="5731121" y="5466805"/>
                <a:ext cx="2596833" cy="766360"/>
              </a:xfrm>
              <a:prstGeom prst="rect">
                <a:avLst/>
              </a:prstGeom>
              <a:solidFill>
                <a:srgbClr val="FCB8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6576723" y="5817627"/>
                <a:ext cx="940759" cy="1784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/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2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년 이하</a:t>
                </a:r>
                <a:r>
                  <a:rPr lang="en-US" altLang="ko-KR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징역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또는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en-US" altLang="ko-KR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2</a:t>
                </a:r>
                <a:r>
                  <a:rPr lang="ko-KR" altLang="en-US" sz="1400" spc="-100" dirty="0" err="1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천만원</a:t>
                </a:r>
                <a:r>
                  <a:rPr lang="ko-KR" altLang="en-US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이하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벌금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 </a:t>
                </a:r>
                <a:endParaRPr lang="ko-KR" altLang="en-US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  <p:sp>
            <p:nvSpPr>
              <p:cNvPr id="143" name="이등변 삼각형 142"/>
              <p:cNvSpPr/>
              <p:nvPr/>
            </p:nvSpPr>
            <p:spPr>
              <a:xfrm flipH="1">
                <a:off x="7389047" y="5289005"/>
                <a:ext cx="164815" cy="181563"/>
              </a:xfrm>
              <a:prstGeom prst="triangle">
                <a:avLst/>
              </a:prstGeom>
              <a:solidFill>
                <a:srgbClr val="FCB8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018879" y="5639131"/>
                <a:ext cx="1924564" cy="1477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en-US" altLang="ko-KR" sz="10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endParaRPr>
              </a:p>
              <a:p>
                <a:pPr algn="ctr"/>
                <a:endParaRPr lang="en-US" altLang="ko-KR" sz="10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endParaRPr>
              </a:p>
              <a:p>
                <a:pPr algn="ctr"/>
                <a:endParaRPr lang="en-US" altLang="ko-KR" sz="10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endParaRPr>
              </a:p>
              <a:p>
                <a:pPr algn="ctr"/>
                <a:r>
                  <a:rPr lang="ko-KR" altLang="en-US" sz="1000" spc="-5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부정청탁에 </a:t>
                </a:r>
                <a:r>
                  <a:rPr lang="ko-KR" altLang="en-US" sz="1000" spc="-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따라 직무를 수행할 </a:t>
                </a:r>
                <a:r>
                  <a:rPr lang="ko-KR" altLang="en-US" sz="1000" spc="-5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83700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경우 </a:t>
                </a:r>
                <a:endParaRPr lang="en-US" altLang="ko-KR" sz="1000" spc="-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6684174" y="5599445"/>
              <a:ext cx="1880763" cy="15567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0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거절하는 의사를 명확히 표시한 경우</a:t>
              </a:r>
              <a:endParaRPr lang="en-US" altLang="ko-KR" sz="1000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837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6664182" y="5724796"/>
              <a:ext cx="1951517" cy="270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4837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징계 및 벌칙 대상에서 제외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837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108" name="Freeform 50"/>
            <p:cNvSpPr>
              <a:spLocks/>
            </p:cNvSpPr>
            <p:nvPr/>
          </p:nvSpPr>
          <p:spPr bwMode="auto">
            <a:xfrm>
              <a:off x="1261443" y="4365623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sp>
          <p:nvSpPr>
            <p:cNvPr id="109" name="Freeform 50"/>
            <p:cNvSpPr>
              <a:spLocks/>
            </p:cNvSpPr>
            <p:nvPr/>
          </p:nvSpPr>
          <p:spPr bwMode="auto">
            <a:xfrm>
              <a:off x="3725710" y="4345937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004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sp>
          <p:nvSpPr>
            <p:cNvPr id="110" name="이등변 삼각형 109"/>
            <p:cNvSpPr/>
            <p:nvPr/>
          </p:nvSpPr>
          <p:spPr>
            <a:xfrm>
              <a:off x="1488003" y="4157911"/>
              <a:ext cx="231989" cy="169704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11" name="오른쪽 화살표 110"/>
            <p:cNvSpPr/>
            <p:nvPr/>
          </p:nvSpPr>
          <p:spPr>
            <a:xfrm>
              <a:off x="4563457" y="4408613"/>
              <a:ext cx="837746" cy="416978"/>
            </a:xfrm>
            <a:prstGeom prst="rightArrow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00437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12" name="Freeform 50"/>
            <p:cNvSpPr>
              <a:spLocks/>
            </p:cNvSpPr>
            <p:nvPr/>
          </p:nvSpPr>
          <p:spPr bwMode="auto">
            <a:xfrm flipH="1">
              <a:off x="3167212" y="4345937"/>
              <a:ext cx="560289" cy="741840"/>
            </a:xfrm>
            <a:custGeom>
              <a:avLst/>
              <a:gdLst>
                <a:gd name="T0" fmla="*/ 153 w 158"/>
                <a:gd name="T1" fmla="*/ 47 h 233"/>
                <a:gd name="T2" fmla="*/ 113 w 158"/>
                <a:gd name="T3" fmla="*/ 2 h 233"/>
                <a:gd name="T4" fmla="*/ 101 w 158"/>
                <a:gd name="T5" fmla="*/ 0 h 233"/>
                <a:gd name="T6" fmla="*/ 101 w 158"/>
                <a:gd name="T7" fmla="*/ 0 h 233"/>
                <a:gd name="T8" fmla="*/ 87 w 158"/>
                <a:gd name="T9" fmla="*/ 0 h 233"/>
                <a:gd name="T10" fmla="*/ 71 w 158"/>
                <a:gd name="T11" fmla="*/ 6 h 233"/>
                <a:gd name="T12" fmla="*/ 71 w 158"/>
                <a:gd name="T13" fmla="*/ 6 h 233"/>
                <a:gd name="T14" fmla="*/ 58 w 158"/>
                <a:gd name="T15" fmla="*/ 19 h 233"/>
                <a:gd name="T16" fmla="*/ 11 w 158"/>
                <a:gd name="T17" fmla="*/ 45 h 233"/>
                <a:gd name="T18" fmla="*/ 1 w 158"/>
                <a:gd name="T19" fmla="*/ 58 h 233"/>
                <a:gd name="T20" fmla="*/ 12 w 158"/>
                <a:gd name="T21" fmla="*/ 68 h 233"/>
                <a:gd name="T22" fmla="*/ 14 w 158"/>
                <a:gd name="T23" fmla="*/ 68 h 233"/>
                <a:gd name="T24" fmla="*/ 62 w 158"/>
                <a:gd name="T25" fmla="*/ 48 h 233"/>
                <a:gd name="T26" fmla="*/ 62 w 158"/>
                <a:gd name="T27" fmla="*/ 89 h 233"/>
                <a:gd name="T28" fmla="*/ 62 w 158"/>
                <a:gd name="T29" fmla="*/ 89 h 233"/>
                <a:gd name="T30" fmla="*/ 62 w 158"/>
                <a:gd name="T31" fmla="*/ 119 h 233"/>
                <a:gd name="T32" fmla="*/ 63 w 158"/>
                <a:gd name="T33" fmla="*/ 219 h 233"/>
                <a:gd name="T34" fmla="*/ 75 w 158"/>
                <a:gd name="T35" fmla="*/ 233 h 233"/>
                <a:gd name="T36" fmla="*/ 77 w 158"/>
                <a:gd name="T37" fmla="*/ 233 h 233"/>
                <a:gd name="T38" fmla="*/ 89 w 158"/>
                <a:gd name="T39" fmla="*/ 219 h 233"/>
                <a:gd name="T40" fmla="*/ 89 w 158"/>
                <a:gd name="T41" fmla="*/ 119 h 233"/>
                <a:gd name="T42" fmla="*/ 99 w 158"/>
                <a:gd name="T43" fmla="*/ 119 h 233"/>
                <a:gd name="T44" fmla="*/ 99 w 158"/>
                <a:gd name="T45" fmla="*/ 219 h 233"/>
                <a:gd name="T46" fmla="*/ 111 w 158"/>
                <a:gd name="T47" fmla="*/ 233 h 233"/>
                <a:gd name="T48" fmla="*/ 113 w 158"/>
                <a:gd name="T49" fmla="*/ 233 h 233"/>
                <a:gd name="T50" fmla="*/ 125 w 158"/>
                <a:gd name="T51" fmla="*/ 219 h 233"/>
                <a:gd name="T52" fmla="*/ 125 w 158"/>
                <a:gd name="T53" fmla="*/ 119 h 233"/>
                <a:gd name="T54" fmla="*/ 126 w 158"/>
                <a:gd name="T55" fmla="*/ 119 h 233"/>
                <a:gd name="T56" fmla="*/ 126 w 158"/>
                <a:gd name="T57" fmla="*/ 114 h 233"/>
                <a:gd name="T58" fmla="*/ 119 w 158"/>
                <a:gd name="T59" fmla="*/ 111 h 233"/>
                <a:gd name="T60" fmla="*/ 118 w 158"/>
                <a:gd name="T61" fmla="*/ 91 h 233"/>
                <a:gd name="T62" fmla="*/ 125 w 158"/>
                <a:gd name="T63" fmla="*/ 79 h 233"/>
                <a:gd name="T64" fmla="*/ 125 w 158"/>
                <a:gd name="T65" fmla="*/ 45 h 233"/>
                <a:gd name="T66" fmla="*/ 125 w 158"/>
                <a:gd name="T67" fmla="*/ 42 h 233"/>
                <a:gd name="T68" fmla="*/ 125 w 158"/>
                <a:gd name="T69" fmla="*/ 39 h 233"/>
                <a:gd name="T70" fmla="*/ 131 w 158"/>
                <a:gd name="T71" fmla="*/ 53 h 233"/>
                <a:gd name="T72" fmla="*/ 125 w 158"/>
                <a:gd name="T73" fmla="*/ 85 h 233"/>
                <a:gd name="T74" fmla="*/ 120 w 158"/>
                <a:gd name="T75" fmla="*/ 93 h 233"/>
                <a:gd name="T76" fmla="*/ 121 w 158"/>
                <a:gd name="T77" fmla="*/ 109 h 233"/>
                <a:gd name="T78" fmla="*/ 126 w 158"/>
                <a:gd name="T79" fmla="*/ 112 h 233"/>
                <a:gd name="T80" fmla="*/ 128 w 158"/>
                <a:gd name="T81" fmla="*/ 112 h 233"/>
                <a:gd name="T82" fmla="*/ 137 w 158"/>
                <a:gd name="T83" fmla="*/ 108 h 233"/>
                <a:gd name="T84" fmla="*/ 153 w 158"/>
                <a:gd name="T85" fmla="*/ 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233">
                  <a:moveTo>
                    <a:pt x="153" y="47"/>
                  </a:moveTo>
                  <a:cubicBezTo>
                    <a:pt x="149" y="27"/>
                    <a:pt x="134" y="11"/>
                    <a:pt x="113" y="2"/>
                  </a:cubicBezTo>
                  <a:cubicBezTo>
                    <a:pt x="112" y="1"/>
                    <a:pt x="102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0"/>
                    <a:pt x="75" y="2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9"/>
                    <a:pt x="62" y="14"/>
                    <a:pt x="58" y="19"/>
                  </a:cubicBezTo>
                  <a:cubicBezTo>
                    <a:pt x="49" y="29"/>
                    <a:pt x="39" y="42"/>
                    <a:pt x="11" y="45"/>
                  </a:cubicBezTo>
                  <a:cubicBezTo>
                    <a:pt x="5" y="46"/>
                    <a:pt x="0" y="52"/>
                    <a:pt x="1" y="58"/>
                  </a:cubicBezTo>
                  <a:cubicBezTo>
                    <a:pt x="2" y="64"/>
                    <a:pt x="7" y="68"/>
                    <a:pt x="12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38" y="65"/>
                    <a:pt x="52" y="57"/>
                    <a:pt x="62" y="48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3" y="227"/>
                    <a:pt x="68" y="233"/>
                    <a:pt x="75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3" y="233"/>
                    <a:pt x="89" y="227"/>
                    <a:pt x="89" y="2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9" y="219"/>
                    <a:pt x="99" y="219"/>
                    <a:pt x="99" y="219"/>
                  </a:cubicBezTo>
                  <a:cubicBezTo>
                    <a:pt x="99" y="227"/>
                    <a:pt x="104" y="233"/>
                    <a:pt x="111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20" y="233"/>
                    <a:pt x="125" y="227"/>
                    <a:pt x="125" y="2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4"/>
                    <a:pt x="126" y="114"/>
                    <a:pt x="126" y="114"/>
                  </a:cubicBezTo>
                  <a:cubicBezTo>
                    <a:pt x="123" y="114"/>
                    <a:pt x="121" y="113"/>
                    <a:pt x="119" y="111"/>
                  </a:cubicBezTo>
                  <a:cubicBezTo>
                    <a:pt x="113" y="106"/>
                    <a:pt x="112" y="97"/>
                    <a:pt x="118" y="91"/>
                  </a:cubicBezTo>
                  <a:cubicBezTo>
                    <a:pt x="121" y="88"/>
                    <a:pt x="123" y="83"/>
                    <a:pt x="125" y="79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8" y="43"/>
                    <a:pt x="130" y="48"/>
                    <a:pt x="131" y="53"/>
                  </a:cubicBezTo>
                  <a:cubicBezTo>
                    <a:pt x="134" y="63"/>
                    <a:pt x="131" y="75"/>
                    <a:pt x="125" y="85"/>
                  </a:cubicBezTo>
                  <a:cubicBezTo>
                    <a:pt x="124" y="88"/>
                    <a:pt x="122" y="91"/>
                    <a:pt x="120" y="93"/>
                  </a:cubicBezTo>
                  <a:cubicBezTo>
                    <a:pt x="115" y="98"/>
                    <a:pt x="116" y="105"/>
                    <a:pt x="121" y="109"/>
                  </a:cubicBezTo>
                  <a:cubicBezTo>
                    <a:pt x="122" y="110"/>
                    <a:pt x="124" y="111"/>
                    <a:pt x="126" y="112"/>
                  </a:cubicBezTo>
                  <a:cubicBezTo>
                    <a:pt x="126" y="112"/>
                    <a:pt x="127" y="112"/>
                    <a:pt x="128" y="112"/>
                  </a:cubicBezTo>
                  <a:cubicBezTo>
                    <a:pt x="131" y="112"/>
                    <a:pt x="135" y="111"/>
                    <a:pt x="137" y="108"/>
                  </a:cubicBezTo>
                  <a:cubicBezTo>
                    <a:pt x="152" y="91"/>
                    <a:pt x="158" y="68"/>
                    <a:pt x="153" y="47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77933C"/>
                </a:solidFill>
              </a:endParaRPr>
            </a:p>
          </p:txBody>
        </p:sp>
        <p:sp>
          <p:nvSpPr>
            <p:cNvPr id="113" name="이등변 삼각형 112"/>
            <p:cNvSpPr/>
            <p:nvPr/>
          </p:nvSpPr>
          <p:spPr>
            <a:xfrm>
              <a:off x="3278584" y="4157911"/>
              <a:ext cx="231989" cy="169704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7030A0"/>
                </a:solidFill>
                <a:ea typeface="KoPub돋움체 Bold" pitchFamily="18" charset="-127"/>
              </a:endParaRPr>
            </a:p>
          </p:txBody>
        </p:sp>
        <p:grpSp>
          <p:nvGrpSpPr>
            <p:cNvPr id="114" name="그룹 26"/>
            <p:cNvGrpSpPr/>
            <p:nvPr/>
          </p:nvGrpSpPr>
          <p:grpSpPr>
            <a:xfrm>
              <a:off x="2440516" y="5411420"/>
              <a:ext cx="1954741" cy="961005"/>
              <a:chOff x="3405687" y="5286388"/>
              <a:chExt cx="1811960" cy="947725"/>
            </a:xfrm>
          </p:grpSpPr>
          <p:sp>
            <p:nvSpPr>
              <p:cNvPr id="119" name="직사각형 118"/>
              <p:cNvSpPr/>
              <p:nvPr/>
            </p:nvSpPr>
            <p:spPr>
              <a:xfrm>
                <a:off x="3405687" y="5438775"/>
                <a:ext cx="1811960" cy="795338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3926343" y="5572140"/>
                <a:ext cx="881417" cy="4637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1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일반인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/>
                </a:r>
                <a:b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</a:b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2</a:t>
                </a:r>
                <a:r>
                  <a:rPr lang="ko-KR" altLang="en-US" sz="1400" spc="-100" dirty="0" err="1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천만원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이하</a:t>
                </a:r>
                <a:r>
                  <a:rPr lang="en-US" altLang="ko-KR" sz="14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 </a:t>
                </a:r>
                <a:endParaRPr lang="ko-KR" altLang="en-US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  <p:sp>
            <p:nvSpPr>
              <p:cNvPr id="121" name="이등변 삼각형 120"/>
              <p:cNvSpPr/>
              <p:nvPr/>
            </p:nvSpPr>
            <p:spPr>
              <a:xfrm flipH="1">
                <a:off x="4208728" y="5286388"/>
                <a:ext cx="164814" cy="181563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</p:grpSp>
        <p:grpSp>
          <p:nvGrpSpPr>
            <p:cNvPr id="115" name="그룹 28"/>
            <p:cNvGrpSpPr/>
            <p:nvPr/>
          </p:nvGrpSpPr>
          <p:grpSpPr>
            <a:xfrm>
              <a:off x="2957776" y="3468481"/>
              <a:ext cx="1628149" cy="661873"/>
              <a:chOff x="428596" y="3071810"/>
              <a:chExt cx="1666066" cy="754409"/>
            </a:xfrm>
          </p:grpSpPr>
          <p:sp>
            <p:nvSpPr>
              <p:cNvPr id="117" name="TextBox 116"/>
              <p:cNvSpPr txBox="1"/>
              <p:nvPr/>
            </p:nvSpPr>
            <p:spPr>
              <a:xfrm>
                <a:off x="428596" y="3071810"/>
                <a:ext cx="1666066" cy="618516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내 친구 딸이 입할 할 수 </a:t>
                </a:r>
                <a:endPara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/>
                <a:r>
                  <a:rPr lang="ko-KR" altLang="en-US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있게 힘 좀 써 줘</a:t>
                </a:r>
                <a:r>
                  <a:rPr lang="en-US" altLang="ko-KR" sz="1200" spc="-7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!</a:t>
                </a:r>
                <a:endParaRPr lang="ko-KR" altLang="en-US" sz="1200" spc="-7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118" name="이등변 삼각형 117"/>
              <p:cNvSpPr/>
              <p:nvPr/>
            </p:nvSpPr>
            <p:spPr>
              <a:xfrm rot="10800000" flipH="1">
                <a:off x="707811" y="3692676"/>
                <a:ext cx="108347" cy="133543"/>
              </a:xfrm>
              <a:prstGeom prst="triangle">
                <a:avLst>
                  <a:gd name="adj" fmla="val 10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KoPub돋움체 Bold" pitchFamily="18" charset="-127"/>
                </a:endParaRPr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5528164" y="5160717"/>
              <a:ext cx="759543" cy="19970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교수 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D</a:t>
              </a:r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69" name="그룹 213"/>
          <p:cNvGrpSpPr/>
          <p:nvPr/>
        </p:nvGrpSpPr>
        <p:grpSpPr>
          <a:xfrm>
            <a:off x="880646" y="2866801"/>
            <a:ext cx="8044279" cy="286197"/>
            <a:chOff x="160636" y="2923728"/>
            <a:chExt cx="9114103" cy="286197"/>
          </a:xfrm>
        </p:grpSpPr>
        <p:sp>
          <p:nvSpPr>
            <p:cNvPr id="170" name="타원 169"/>
            <p:cNvSpPr/>
            <p:nvPr/>
          </p:nvSpPr>
          <p:spPr>
            <a:xfrm>
              <a:off x="160636" y="2969639"/>
              <a:ext cx="203939" cy="180000"/>
            </a:xfrm>
            <a:prstGeom prst="ellips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ea typeface="KoPub돋움체 Bold" pitchFamily="18" charset="-127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85154" y="2923728"/>
              <a:ext cx="1824739" cy="276672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학부모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A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168392" y="2923728"/>
              <a:ext cx="1926151" cy="276672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교수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D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173" name="이등변 삼각형 172"/>
            <p:cNvSpPr/>
            <p:nvPr/>
          </p:nvSpPr>
          <p:spPr>
            <a:xfrm>
              <a:off x="4963113" y="2971794"/>
              <a:ext cx="203939" cy="180000"/>
            </a:xfrm>
            <a:prstGeom prst="triangle">
              <a:avLst/>
            </a:prstGeom>
            <a:solidFill>
              <a:srgbClr val="004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ea typeface="KoPub돋움체 Bold" pitchFamily="18" charset="-127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7647809" y="2923728"/>
              <a:ext cx="1626930" cy="276672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입학평가 교수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C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175" name="직사각형 174"/>
            <p:cNvSpPr/>
            <p:nvPr/>
          </p:nvSpPr>
          <p:spPr>
            <a:xfrm>
              <a:off x="7433764" y="2971795"/>
              <a:ext cx="203939" cy="180000"/>
            </a:xfrm>
            <a:prstGeom prst="rect">
              <a:avLst/>
            </a:prstGeom>
            <a:solidFill>
              <a:srgbClr val="FC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ea typeface="KoPub돋움체 Bold" pitchFamily="18" charset="-127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017808" y="2933253"/>
              <a:ext cx="1267790" cy="276672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친구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B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177" name="이등변 삼각형 176"/>
            <p:cNvSpPr/>
            <p:nvPr/>
          </p:nvSpPr>
          <p:spPr>
            <a:xfrm>
              <a:off x="2790158" y="2971799"/>
              <a:ext cx="203939" cy="180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rgbClr val="7030A0"/>
                </a:solidFill>
                <a:ea typeface="KoPub돋움체 Bold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4202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부정청탁의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3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58" name="모서리가 둥근 직사각형 57"/>
          <p:cNvSpPr/>
          <p:nvPr/>
        </p:nvSpPr>
        <p:spPr>
          <a:xfrm>
            <a:off x="466725" y="1562322"/>
            <a:ext cx="8201025" cy="673101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ea typeface="KoPub돋움체 Bold" pitchFamily="18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-1" y="1052736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1188" y="1082105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산학협력기관인 기업에 학생의 취업을 알선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하는 경우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1188" y="1562397"/>
            <a:ext cx="8027987" cy="510307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는 소속 대학의 우수한 학생을 산학협력기관인 기업에 학생의 취업시키고자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인사담당자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에게 학생을 추천한 경우</a:t>
            </a:r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grpSp>
        <p:nvGrpSpPr>
          <p:cNvPr id="62" name="그룹 60"/>
          <p:cNvGrpSpPr/>
          <p:nvPr/>
        </p:nvGrpSpPr>
        <p:grpSpPr>
          <a:xfrm>
            <a:off x="1461670" y="2601317"/>
            <a:ext cx="1319630" cy="276672"/>
            <a:chOff x="1014000" y="2332738"/>
            <a:chExt cx="974967" cy="188119"/>
          </a:xfrm>
        </p:grpSpPr>
        <p:sp>
          <p:nvSpPr>
            <p:cNvPr id="63" name="타원 62"/>
            <p:cNvSpPr/>
            <p:nvPr/>
          </p:nvSpPr>
          <p:spPr>
            <a:xfrm>
              <a:off x="1014000" y="2357478"/>
              <a:ext cx="132987" cy="122388"/>
            </a:xfrm>
            <a:prstGeom prst="ellips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ea typeface="KoPub돋움체 Bold" pitchFamily="18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131124" y="2332738"/>
              <a:ext cx="857843" cy="18811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교수 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A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6147696" y="2601317"/>
            <a:ext cx="1615180" cy="276672"/>
            <a:chOff x="5919096" y="3076128"/>
            <a:chExt cx="1615180" cy="276672"/>
          </a:xfrm>
        </p:grpSpPr>
        <p:sp>
          <p:nvSpPr>
            <p:cNvPr id="66" name="TextBox 65"/>
            <p:cNvSpPr txBox="1"/>
            <p:nvPr/>
          </p:nvSpPr>
          <p:spPr>
            <a:xfrm>
              <a:off x="6099790" y="3076128"/>
              <a:ext cx="1434486" cy="276672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인사담당</a:t>
              </a:r>
              <a:r>
                <a:rPr lang="ko-KR" altLang="en-US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자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B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5919096" y="3114670"/>
              <a:ext cx="179999" cy="180000"/>
            </a:xfrm>
            <a:prstGeom prst="rect">
              <a:avLst/>
            </a:prstGeom>
            <a:solidFill>
              <a:srgbClr val="FCB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ea typeface="KoPub돋움체 Bold" pitchFamily="18" charset="-127"/>
                </a:rPr>
                <a:t> </a:t>
              </a:r>
              <a:endParaRPr lang="ko-KR" altLang="en-US" sz="1400" dirty="0">
                <a:ea typeface="KoPub돋움체 Bold" pitchFamily="18" charset="-127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611188" y="3988187"/>
            <a:ext cx="7837487" cy="57888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/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grpSp>
        <p:nvGrpSpPr>
          <p:cNvPr id="70" name="그룹 28"/>
          <p:cNvGrpSpPr/>
          <p:nvPr/>
        </p:nvGrpSpPr>
        <p:grpSpPr>
          <a:xfrm>
            <a:off x="755576" y="2925614"/>
            <a:ext cx="2032957" cy="860221"/>
            <a:chOff x="985859" y="3033202"/>
            <a:chExt cx="1666066" cy="754635"/>
          </a:xfrm>
        </p:grpSpPr>
        <p:sp>
          <p:nvSpPr>
            <p:cNvPr id="71" name="TextBox 70"/>
            <p:cNvSpPr txBox="1"/>
            <p:nvPr/>
          </p:nvSpPr>
          <p:spPr>
            <a:xfrm>
              <a:off x="985859" y="3033202"/>
              <a:ext cx="1666066" cy="618516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우리학교의 우수한 학생을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귀사에 추천하고자 합니다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.</a:t>
              </a:r>
              <a:endParaRPr lang="ko-KR" altLang="en-US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72" name="이등변 삼각형 71"/>
            <p:cNvSpPr/>
            <p:nvPr/>
          </p:nvSpPr>
          <p:spPr>
            <a:xfrm rot="10800000" flipH="1">
              <a:off x="1925557" y="3654293"/>
              <a:ext cx="108347" cy="133544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</p:grpSp>
      <p:grpSp>
        <p:nvGrpSpPr>
          <p:cNvPr id="73" name="그룹 37"/>
          <p:cNvGrpSpPr/>
          <p:nvPr/>
        </p:nvGrpSpPr>
        <p:grpSpPr>
          <a:xfrm>
            <a:off x="6423333" y="3058964"/>
            <a:ext cx="1680170" cy="637058"/>
            <a:chOff x="6423333" y="3067051"/>
            <a:chExt cx="1680170" cy="754635"/>
          </a:xfrm>
        </p:grpSpPr>
        <p:sp>
          <p:nvSpPr>
            <p:cNvPr id="74" name="TextBox 73"/>
            <p:cNvSpPr txBox="1"/>
            <p:nvPr/>
          </p:nvSpPr>
          <p:spPr>
            <a:xfrm>
              <a:off x="6423333" y="3067051"/>
              <a:ext cx="1680170" cy="618516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부정청탁인가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?</a:t>
              </a:r>
            </a:p>
          </p:txBody>
        </p:sp>
        <p:sp>
          <p:nvSpPr>
            <p:cNvPr id="75" name="이등변 삼각형 74"/>
            <p:cNvSpPr/>
            <p:nvPr/>
          </p:nvSpPr>
          <p:spPr>
            <a:xfrm rot="10800000">
              <a:off x="6939833" y="3688142"/>
              <a:ext cx="108347" cy="133544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</p:grpSp>
      <p:sp>
        <p:nvSpPr>
          <p:cNvPr id="77" name="오른쪽 화살표 76"/>
          <p:cNvSpPr/>
          <p:nvPr/>
        </p:nvSpPr>
        <p:spPr>
          <a:xfrm>
            <a:off x="2428874" y="3947838"/>
            <a:ext cx="4000514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  <a:ea typeface="KoPub돋움체 Bold" pitchFamily="18" charset="-127"/>
            </a:endParaRPr>
          </a:p>
        </p:txBody>
      </p:sp>
      <p:pic>
        <p:nvPicPr>
          <p:cNvPr id="79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016"/>
          <a:stretch/>
        </p:blipFill>
        <p:spPr bwMode="auto">
          <a:xfrm>
            <a:off x="608485" y="4672322"/>
            <a:ext cx="7920000" cy="133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6518237" y="4712365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인사담당</a:t>
            </a:r>
            <a:r>
              <a: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자</a:t>
            </a:r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B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81" name="그룹 24"/>
          <p:cNvGrpSpPr/>
          <p:nvPr/>
        </p:nvGrpSpPr>
        <p:grpSpPr>
          <a:xfrm>
            <a:off x="1056008" y="5132137"/>
            <a:ext cx="6612336" cy="877580"/>
            <a:chOff x="918820" y="5438774"/>
            <a:chExt cx="1880921" cy="919183"/>
          </a:xfrm>
        </p:grpSpPr>
        <p:sp>
          <p:nvSpPr>
            <p:cNvPr id="122" name="직사각형 121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KoPub돋움체 Bold" pitchFamily="18" charset="-127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000124" y="5604547"/>
              <a:ext cx="1743075" cy="4637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추천의 성격에 따라 달라질 수 있다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.</a:t>
              </a:r>
            </a:p>
            <a:p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공개적이고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,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적절한 절차와 기준에 따른 추천일 경우에는</a:t>
              </a:r>
              <a:r>
                <a:rPr lang="en-US" altLang="ko-KR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부정청탁으로 보기 어렵다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.</a:t>
              </a:r>
            </a:p>
            <a:p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 </a:t>
              </a: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예외사유 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1. </a:t>
              </a: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법령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기준에서 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정한 절차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방법에 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따른 특정 </a:t>
              </a: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행위 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요구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)</a:t>
              </a:r>
              <a:endPara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125" name="그룹 91"/>
          <p:cNvGrpSpPr/>
          <p:nvPr/>
        </p:nvGrpSpPr>
        <p:grpSpPr>
          <a:xfrm>
            <a:off x="6644641" y="3825577"/>
            <a:ext cx="513080" cy="848031"/>
            <a:chOff x="4648174" y="6121868"/>
            <a:chExt cx="481307" cy="942337"/>
          </a:xfrm>
          <a:solidFill>
            <a:srgbClr val="FCB811"/>
          </a:solidFill>
        </p:grpSpPr>
        <p:sp>
          <p:nvSpPr>
            <p:cNvPr id="126" name="Line 10"/>
            <p:cNvSpPr>
              <a:spLocks noChangeShapeType="1"/>
            </p:cNvSpPr>
            <p:nvPr/>
          </p:nvSpPr>
          <p:spPr bwMode="auto">
            <a:xfrm>
              <a:off x="4888828" y="612186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27" name="Line 11"/>
            <p:cNvSpPr>
              <a:spLocks noChangeShapeType="1"/>
            </p:cNvSpPr>
            <p:nvPr/>
          </p:nvSpPr>
          <p:spPr bwMode="auto">
            <a:xfrm>
              <a:off x="4888828" y="612186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28" name="Freeform 12"/>
            <p:cNvSpPr>
              <a:spLocks/>
            </p:cNvSpPr>
            <p:nvPr/>
          </p:nvSpPr>
          <p:spPr bwMode="auto">
            <a:xfrm>
              <a:off x="4648174" y="6225886"/>
              <a:ext cx="481307" cy="838319"/>
            </a:xfrm>
            <a:custGeom>
              <a:avLst/>
              <a:gdLst>
                <a:gd name="T0" fmla="*/ 924 w 1092"/>
                <a:gd name="T1" fmla="*/ 64 h 1902"/>
                <a:gd name="T2" fmla="*/ 920 w 1092"/>
                <a:gd name="T3" fmla="*/ 52 h 1902"/>
                <a:gd name="T4" fmla="*/ 906 w 1092"/>
                <a:gd name="T5" fmla="*/ 30 h 1902"/>
                <a:gd name="T6" fmla="*/ 888 w 1092"/>
                <a:gd name="T7" fmla="*/ 14 h 1902"/>
                <a:gd name="T8" fmla="*/ 864 w 1092"/>
                <a:gd name="T9" fmla="*/ 4 h 1902"/>
                <a:gd name="T10" fmla="*/ 852 w 1092"/>
                <a:gd name="T11" fmla="*/ 0 h 1902"/>
                <a:gd name="T12" fmla="*/ 840 w 1092"/>
                <a:gd name="T13" fmla="*/ 0 h 1902"/>
                <a:gd name="T14" fmla="*/ 838 w 1092"/>
                <a:gd name="T15" fmla="*/ 0 h 1902"/>
                <a:gd name="T16" fmla="*/ 646 w 1092"/>
                <a:gd name="T17" fmla="*/ 0 h 1902"/>
                <a:gd name="T18" fmla="*/ 402 w 1092"/>
                <a:gd name="T19" fmla="*/ 654 h 1902"/>
                <a:gd name="T20" fmla="*/ 238 w 1092"/>
                <a:gd name="T21" fmla="*/ 0 h 1902"/>
                <a:gd name="T22" fmla="*/ 244 w 1092"/>
                <a:gd name="T23" fmla="*/ 0 h 1902"/>
                <a:gd name="T24" fmla="*/ 232 w 1092"/>
                <a:gd name="T25" fmla="*/ 2 h 1902"/>
                <a:gd name="T26" fmla="*/ 208 w 1092"/>
                <a:gd name="T27" fmla="*/ 12 h 1902"/>
                <a:gd name="T28" fmla="*/ 188 w 1092"/>
                <a:gd name="T29" fmla="*/ 28 h 1902"/>
                <a:gd name="T30" fmla="*/ 174 w 1092"/>
                <a:gd name="T31" fmla="*/ 50 h 1902"/>
                <a:gd name="T32" fmla="*/ 2 w 1092"/>
                <a:gd name="T33" fmla="*/ 732 h 1902"/>
                <a:gd name="T34" fmla="*/ 0 w 1092"/>
                <a:gd name="T35" fmla="*/ 750 h 1902"/>
                <a:gd name="T36" fmla="*/ 6 w 1092"/>
                <a:gd name="T37" fmla="*/ 782 h 1902"/>
                <a:gd name="T38" fmla="*/ 22 w 1092"/>
                <a:gd name="T39" fmla="*/ 810 h 1902"/>
                <a:gd name="T40" fmla="*/ 48 w 1092"/>
                <a:gd name="T41" fmla="*/ 828 h 1902"/>
                <a:gd name="T42" fmla="*/ 64 w 1092"/>
                <a:gd name="T43" fmla="*/ 834 h 1902"/>
                <a:gd name="T44" fmla="*/ 96 w 1092"/>
                <a:gd name="T45" fmla="*/ 836 h 1902"/>
                <a:gd name="T46" fmla="*/ 128 w 1092"/>
                <a:gd name="T47" fmla="*/ 824 h 1902"/>
                <a:gd name="T48" fmla="*/ 150 w 1092"/>
                <a:gd name="T49" fmla="*/ 804 h 1902"/>
                <a:gd name="T50" fmla="*/ 164 w 1092"/>
                <a:gd name="T51" fmla="*/ 774 h 1902"/>
                <a:gd name="T52" fmla="*/ 302 w 1092"/>
                <a:gd name="T53" fmla="*/ 510 h 1902"/>
                <a:gd name="T54" fmla="*/ 302 w 1092"/>
                <a:gd name="T55" fmla="*/ 516 h 1902"/>
                <a:gd name="T56" fmla="*/ 302 w 1092"/>
                <a:gd name="T57" fmla="*/ 1788 h 1902"/>
                <a:gd name="T58" fmla="*/ 306 w 1092"/>
                <a:gd name="T59" fmla="*/ 1814 h 1902"/>
                <a:gd name="T60" fmla="*/ 312 w 1092"/>
                <a:gd name="T61" fmla="*/ 1838 h 1902"/>
                <a:gd name="T62" fmla="*/ 324 w 1092"/>
                <a:gd name="T63" fmla="*/ 1858 h 1902"/>
                <a:gd name="T64" fmla="*/ 356 w 1092"/>
                <a:gd name="T65" fmla="*/ 1886 h 1902"/>
                <a:gd name="T66" fmla="*/ 394 w 1092"/>
                <a:gd name="T67" fmla="*/ 1900 h 1902"/>
                <a:gd name="T68" fmla="*/ 436 w 1092"/>
                <a:gd name="T69" fmla="*/ 1900 h 1902"/>
                <a:gd name="T70" fmla="*/ 476 w 1092"/>
                <a:gd name="T71" fmla="*/ 1884 h 1902"/>
                <a:gd name="T72" fmla="*/ 508 w 1092"/>
                <a:gd name="T73" fmla="*/ 1856 h 1902"/>
                <a:gd name="T74" fmla="*/ 518 w 1092"/>
                <a:gd name="T75" fmla="*/ 1836 h 1902"/>
                <a:gd name="T76" fmla="*/ 526 w 1092"/>
                <a:gd name="T77" fmla="*/ 1814 h 1902"/>
                <a:gd name="T78" fmla="*/ 528 w 1092"/>
                <a:gd name="T79" fmla="*/ 1788 h 1902"/>
                <a:gd name="T80" fmla="*/ 566 w 1092"/>
                <a:gd name="T81" fmla="*/ 924 h 1902"/>
                <a:gd name="T82" fmla="*/ 566 w 1092"/>
                <a:gd name="T83" fmla="*/ 1788 h 1902"/>
                <a:gd name="T84" fmla="*/ 570 w 1092"/>
                <a:gd name="T85" fmla="*/ 1814 h 1902"/>
                <a:gd name="T86" fmla="*/ 576 w 1092"/>
                <a:gd name="T87" fmla="*/ 1836 h 1902"/>
                <a:gd name="T88" fmla="*/ 588 w 1092"/>
                <a:gd name="T89" fmla="*/ 1856 h 1902"/>
                <a:gd name="T90" fmla="*/ 618 w 1092"/>
                <a:gd name="T91" fmla="*/ 1884 h 1902"/>
                <a:gd name="T92" fmla="*/ 658 w 1092"/>
                <a:gd name="T93" fmla="*/ 1900 h 1902"/>
                <a:gd name="T94" fmla="*/ 700 w 1092"/>
                <a:gd name="T95" fmla="*/ 1900 h 1902"/>
                <a:gd name="T96" fmla="*/ 740 w 1092"/>
                <a:gd name="T97" fmla="*/ 1886 h 1902"/>
                <a:gd name="T98" fmla="*/ 772 w 1092"/>
                <a:gd name="T99" fmla="*/ 1858 h 1902"/>
                <a:gd name="T100" fmla="*/ 782 w 1092"/>
                <a:gd name="T101" fmla="*/ 1838 h 1902"/>
                <a:gd name="T102" fmla="*/ 790 w 1092"/>
                <a:gd name="T103" fmla="*/ 1814 h 1902"/>
                <a:gd name="T104" fmla="*/ 792 w 1092"/>
                <a:gd name="T105" fmla="*/ 1788 h 1902"/>
                <a:gd name="T106" fmla="*/ 928 w 1092"/>
                <a:gd name="T107" fmla="*/ 774 h 1902"/>
                <a:gd name="T108" fmla="*/ 932 w 1092"/>
                <a:gd name="T109" fmla="*/ 790 h 1902"/>
                <a:gd name="T110" fmla="*/ 952 w 1092"/>
                <a:gd name="T111" fmla="*/ 816 h 1902"/>
                <a:gd name="T112" fmla="*/ 980 w 1092"/>
                <a:gd name="T113" fmla="*/ 832 h 1902"/>
                <a:gd name="T114" fmla="*/ 1012 w 1092"/>
                <a:gd name="T115" fmla="*/ 836 h 1902"/>
                <a:gd name="T116" fmla="*/ 1028 w 1092"/>
                <a:gd name="T117" fmla="*/ 834 h 1902"/>
                <a:gd name="T118" fmla="*/ 1058 w 1092"/>
                <a:gd name="T119" fmla="*/ 820 h 1902"/>
                <a:gd name="T120" fmla="*/ 1080 w 1092"/>
                <a:gd name="T121" fmla="*/ 796 h 1902"/>
                <a:gd name="T122" fmla="*/ 1090 w 1092"/>
                <a:gd name="T123" fmla="*/ 766 h 1902"/>
                <a:gd name="T124" fmla="*/ 1090 w 1092"/>
                <a:gd name="T125" fmla="*/ 732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2" h="1902">
                  <a:moveTo>
                    <a:pt x="1090" y="732"/>
                  </a:moveTo>
                  <a:lnTo>
                    <a:pt x="924" y="64"/>
                  </a:lnTo>
                  <a:lnTo>
                    <a:pt x="924" y="64"/>
                  </a:lnTo>
                  <a:lnTo>
                    <a:pt x="920" y="52"/>
                  </a:lnTo>
                  <a:lnTo>
                    <a:pt x="914" y="40"/>
                  </a:lnTo>
                  <a:lnTo>
                    <a:pt x="906" y="30"/>
                  </a:lnTo>
                  <a:lnTo>
                    <a:pt x="898" y="20"/>
                  </a:lnTo>
                  <a:lnTo>
                    <a:pt x="888" y="14"/>
                  </a:lnTo>
                  <a:lnTo>
                    <a:pt x="876" y="8"/>
                  </a:lnTo>
                  <a:lnTo>
                    <a:pt x="864" y="4"/>
                  </a:lnTo>
                  <a:lnTo>
                    <a:pt x="852" y="0"/>
                  </a:lnTo>
                  <a:lnTo>
                    <a:pt x="852" y="0"/>
                  </a:lnTo>
                  <a:lnTo>
                    <a:pt x="840" y="0"/>
                  </a:lnTo>
                  <a:lnTo>
                    <a:pt x="840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646" y="0"/>
                  </a:lnTo>
                  <a:lnTo>
                    <a:pt x="690" y="654"/>
                  </a:lnTo>
                  <a:lnTo>
                    <a:pt x="402" y="654"/>
                  </a:lnTo>
                  <a:lnTo>
                    <a:pt x="446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32" y="2"/>
                  </a:lnTo>
                  <a:lnTo>
                    <a:pt x="220" y="6"/>
                  </a:lnTo>
                  <a:lnTo>
                    <a:pt x="208" y="12"/>
                  </a:lnTo>
                  <a:lnTo>
                    <a:pt x="196" y="20"/>
                  </a:lnTo>
                  <a:lnTo>
                    <a:pt x="188" y="28"/>
                  </a:lnTo>
                  <a:lnTo>
                    <a:pt x="180" y="38"/>
                  </a:lnTo>
                  <a:lnTo>
                    <a:pt x="174" y="50"/>
                  </a:lnTo>
                  <a:lnTo>
                    <a:pt x="168" y="64"/>
                  </a:lnTo>
                  <a:lnTo>
                    <a:pt x="2" y="732"/>
                  </a:lnTo>
                  <a:lnTo>
                    <a:pt x="2" y="732"/>
                  </a:lnTo>
                  <a:lnTo>
                    <a:pt x="0" y="750"/>
                  </a:lnTo>
                  <a:lnTo>
                    <a:pt x="2" y="766"/>
                  </a:lnTo>
                  <a:lnTo>
                    <a:pt x="6" y="782"/>
                  </a:lnTo>
                  <a:lnTo>
                    <a:pt x="12" y="796"/>
                  </a:lnTo>
                  <a:lnTo>
                    <a:pt x="22" y="810"/>
                  </a:lnTo>
                  <a:lnTo>
                    <a:pt x="34" y="820"/>
                  </a:lnTo>
                  <a:lnTo>
                    <a:pt x="48" y="828"/>
                  </a:lnTo>
                  <a:lnTo>
                    <a:pt x="64" y="834"/>
                  </a:lnTo>
                  <a:lnTo>
                    <a:pt x="64" y="834"/>
                  </a:lnTo>
                  <a:lnTo>
                    <a:pt x="80" y="836"/>
                  </a:lnTo>
                  <a:lnTo>
                    <a:pt x="96" y="836"/>
                  </a:lnTo>
                  <a:lnTo>
                    <a:pt x="112" y="832"/>
                  </a:lnTo>
                  <a:lnTo>
                    <a:pt x="128" y="824"/>
                  </a:lnTo>
                  <a:lnTo>
                    <a:pt x="140" y="816"/>
                  </a:lnTo>
                  <a:lnTo>
                    <a:pt x="150" y="804"/>
                  </a:lnTo>
                  <a:lnTo>
                    <a:pt x="160" y="790"/>
                  </a:lnTo>
                  <a:lnTo>
                    <a:pt x="164" y="774"/>
                  </a:lnTo>
                  <a:lnTo>
                    <a:pt x="302" y="220"/>
                  </a:lnTo>
                  <a:lnTo>
                    <a:pt x="302" y="510"/>
                  </a:lnTo>
                  <a:lnTo>
                    <a:pt x="302" y="510"/>
                  </a:lnTo>
                  <a:lnTo>
                    <a:pt x="302" y="516"/>
                  </a:lnTo>
                  <a:lnTo>
                    <a:pt x="302" y="1788"/>
                  </a:lnTo>
                  <a:lnTo>
                    <a:pt x="302" y="1788"/>
                  </a:lnTo>
                  <a:lnTo>
                    <a:pt x="304" y="1802"/>
                  </a:lnTo>
                  <a:lnTo>
                    <a:pt x="306" y="1814"/>
                  </a:lnTo>
                  <a:lnTo>
                    <a:pt x="308" y="1826"/>
                  </a:lnTo>
                  <a:lnTo>
                    <a:pt x="312" y="1838"/>
                  </a:lnTo>
                  <a:lnTo>
                    <a:pt x="318" y="1848"/>
                  </a:lnTo>
                  <a:lnTo>
                    <a:pt x="324" y="1858"/>
                  </a:lnTo>
                  <a:lnTo>
                    <a:pt x="338" y="1874"/>
                  </a:lnTo>
                  <a:lnTo>
                    <a:pt x="356" y="1886"/>
                  </a:lnTo>
                  <a:lnTo>
                    <a:pt x="374" y="1894"/>
                  </a:lnTo>
                  <a:lnTo>
                    <a:pt x="394" y="1900"/>
                  </a:lnTo>
                  <a:lnTo>
                    <a:pt x="416" y="1902"/>
                  </a:lnTo>
                  <a:lnTo>
                    <a:pt x="436" y="1900"/>
                  </a:lnTo>
                  <a:lnTo>
                    <a:pt x="456" y="1894"/>
                  </a:lnTo>
                  <a:lnTo>
                    <a:pt x="476" y="1884"/>
                  </a:lnTo>
                  <a:lnTo>
                    <a:pt x="492" y="1872"/>
                  </a:lnTo>
                  <a:lnTo>
                    <a:pt x="508" y="1856"/>
                  </a:lnTo>
                  <a:lnTo>
                    <a:pt x="514" y="1846"/>
                  </a:lnTo>
                  <a:lnTo>
                    <a:pt x="518" y="1836"/>
                  </a:lnTo>
                  <a:lnTo>
                    <a:pt x="522" y="1826"/>
                  </a:lnTo>
                  <a:lnTo>
                    <a:pt x="526" y="1814"/>
                  </a:lnTo>
                  <a:lnTo>
                    <a:pt x="528" y="1800"/>
                  </a:lnTo>
                  <a:lnTo>
                    <a:pt x="528" y="1788"/>
                  </a:lnTo>
                  <a:lnTo>
                    <a:pt x="528" y="924"/>
                  </a:lnTo>
                  <a:lnTo>
                    <a:pt x="566" y="924"/>
                  </a:lnTo>
                  <a:lnTo>
                    <a:pt x="566" y="1788"/>
                  </a:lnTo>
                  <a:lnTo>
                    <a:pt x="566" y="1788"/>
                  </a:lnTo>
                  <a:lnTo>
                    <a:pt x="568" y="1800"/>
                  </a:lnTo>
                  <a:lnTo>
                    <a:pt x="570" y="1814"/>
                  </a:lnTo>
                  <a:lnTo>
                    <a:pt x="572" y="1826"/>
                  </a:lnTo>
                  <a:lnTo>
                    <a:pt x="576" y="1836"/>
                  </a:lnTo>
                  <a:lnTo>
                    <a:pt x="582" y="1846"/>
                  </a:lnTo>
                  <a:lnTo>
                    <a:pt x="588" y="1856"/>
                  </a:lnTo>
                  <a:lnTo>
                    <a:pt x="602" y="1872"/>
                  </a:lnTo>
                  <a:lnTo>
                    <a:pt x="618" y="1884"/>
                  </a:lnTo>
                  <a:lnTo>
                    <a:pt x="638" y="1894"/>
                  </a:lnTo>
                  <a:lnTo>
                    <a:pt x="658" y="1900"/>
                  </a:lnTo>
                  <a:lnTo>
                    <a:pt x="680" y="1902"/>
                  </a:lnTo>
                  <a:lnTo>
                    <a:pt x="700" y="1900"/>
                  </a:lnTo>
                  <a:lnTo>
                    <a:pt x="722" y="1894"/>
                  </a:lnTo>
                  <a:lnTo>
                    <a:pt x="740" y="1886"/>
                  </a:lnTo>
                  <a:lnTo>
                    <a:pt x="758" y="1874"/>
                  </a:lnTo>
                  <a:lnTo>
                    <a:pt x="772" y="1858"/>
                  </a:lnTo>
                  <a:lnTo>
                    <a:pt x="778" y="1848"/>
                  </a:lnTo>
                  <a:lnTo>
                    <a:pt x="782" y="1838"/>
                  </a:lnTo>
                  <a:lnTo>
                    <a:pt x="788" y="1826"/>
                  </a:lnTo>
                  <a:lnTo>
                    <a:pt x="790" y="1814"/>
                  </a:lnTo>
                  <a:lnTo>
                    <a:pt x="792" y="1802"/>
                  </a:lnTo>
                  <a:lnTo>
                    <a:pt x="792" y="1788"/>
                  </a:lnTo>
                  <a:lnTo>
                    <a:pt x="792" y="232"/>
                  </a:lnTo>
                  <a:lnTo>
                    <a:pt x="928" y="774"/>
                  </a:lnTo>
                  <a:lnTo>
                    <a:pt x="928" y="774"/>
                  </a:lnTo>
                  <a:lnTo>
                    <a:pt x="932" y="790"/>
                  </a:lnTo>
                  <a:lnTo>
                    <a:pt x="942" y="804"/>
                  </a:lnTo>
                  <a:lnTo>
                    <a:pt x="952" y="816"/>
                  </a:lnTo>
                  <a:lnTo>
                    <a:pt x="966" y="824"/>
                  </a:lnTo>
                  <a:lnTo>
                    <a:pt x="980" y="832"/>
                  </a:lnTo>
                  <a:lnTo>
                    <a:pt x="996" y="836"/>
                  </a:lnTo>
                  <a:lnTo>
                    <a:pt x="1012" y="836"/>
                  </a:lnTo>
                  <a:lnTo>
                    <a:pt x="1028" y="834"/>
                  </a:lnTo>
                  <a:lnTo>
                    <a:pt x="1028" y="834"/>
                  </a:lnTo>
                  <a:lnTo>
                    <a:pt x="1044" y="828"/>
                  </a:lnTo>
                  <a:lnTo>
                    <a:pt x="1058" y="820"/>
                  </a:lnTo>
                  <a:lnTo>
                    <a:pt x="1070" y="810"/>
                  </a:lnTo>
                  <a:lnTo>
                    <a:pt x="1080" y="796"/>
                  </a:lnTo>
                  <a:lnTo>
                    <a:pt x="1086" y="782"/>
                  </a:lnTo>
                  <a:lnTo>
                    <a:pt x="1090" y="766"/>
                  </a:lnTo>
                  <a:lnTo>
                    <a:pt x="1092" y="750"/>
                  </a:lnTo>
                  <a:lnTo>
                    <a:pt x="1090" y="732"/>
                  </a:lnTo>
                  <a:lnTo>
                    <a:pt x="1090" y="7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29" name="Freeform 13"/>
            <p:cNvSpPr>
              <a:spLocks/>
            </p:cNvSpPr>
            <p:nvPr/>
          </p:nvSpPr>
          <p:spPr bwMode="auto">
            <a:xfrm>
              <a:off x="4832410" y="6225886"/>
              <a:ext cx="112834" cy="50246"/>
            </a:xfrm>
            <a:custGeom>
              <a:avLst/>
              <a:gdLst>
                <a:gd name="T0" fmla="*/ 256 w 256"/>
                <a:gd name="T1" fmla="*/ 102 h 114"/>
                <a:gd name="T2" fmla="*/ 128 w 256"/>
                <a:gd name="T3" fmla="*/ 0 h 114"/>
                <a:gd name="T4" fmla="*/ 128 w 256"/>
                <a:gd name="T5" fmla="*/ 0 h 114"/>
                <a:gd name="T6" fmla="*/ 0 w 256"/>
                <a:gd name="T7" fmla="*/ 102 h 114"/>
                <a:gd name="T8" fmla="*/ 12 w 256"/>
                <a:gd name="T9" fmla="*/ 114 h 114"/>
                <a:gd name="T10" fmla="*/ 126 w 256"/>
                <a:gd name="T11" fmla="*/ 22 h 114"/>
                <a:gd name="T12" fmla="*/ 244 w 256"/>
                <a:gd name="T13" fmla="*/ 114 h 114"/>
                <a:gd name="T14" fmla="*/ 256 w 256"/>
                <a:gd name="T15" fmla="*/ 10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114">
                  <a:moveTo>
                    <a:pt x="256" y="102"/>
                  </a:moveTo>
                  <a:lnTo>
                    <a:pt x="128" y="0"/>
                  </a:lnTo>
                  <a:lnTo>
                    <a:pt x="128" y="0"/>
                  </a:lnTo>
                  <a:lnTo>
                    <a:pt x="0" y="102"/>
                  </a:lnTo>
                  <a:lnTo>
                    <a:pt x="12" y="114"/>
                  </a:lnTo>
                  <a:lnTo>
                    <a:pt x="126" y="22"/>
                  </a:lnTo>
                  <a:lnTo>
                    <a:pt x="244" y="114"/>
                  </a:lnTo>
                  <a:lnTo>
                    <a:pt x="256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4857092" y="6231176"/>
              <a:ext cx="63469" cy="249468"/>
            </a:xfrm>
            <a:custGeom>
              <a:avLst/>
              <a:gdLst>
                <a:gd name="T0" fmla="*/ 72 w 144"/>
                <a:gd name="T1" fmla="*/ 566 h 566"/>
                <a:gd name="T2" fmla="*/ 144 w 144"/>
                <a:gd name="T3" fmla="*/ 484 h 566"/>
                <a:gd name="T4" fmla="*/ 88 w 144"/>
                <a:gd name="T5" fmla="*/ 82 h 566"/>
                <a:gd name="T6" fmla="*/ 124 w 144"/>
                <a:gd name="T7" fmla="*/ 42 h 566"/>
                <a:gd name="T8" fmla="*/ 72 w 144"/>
                <a:gd name="T9" fmla="*/ 0 h 566"/>
                <a:gd name="T10" fmla="*/ 72 w 144"/>
                <a:gd name="T11" fmla="*/ 0 h 566"/>
                <a:gd name="T12" fmla="*/ 72 w 144"/>
                <a:gd name="T13" fmla="*/ 0 h 566"/>
                <a:gd name="T14" fmla="*/ 72 w 144"/>
                <a:gd name="T15" fmla="*/ 0 h 566"/>
                <a:gd name="T16" fmla="*/ 72 w 144"/>
                <a:gd name="T17" fmla="*/ 0 h 566"/>
                <a:gd name="T18" fmla="*/ 20 w 144"/>
                <a:gd name="T19" fmla="*/ 42 h 566"/>
                <a:gd name="T20" fmla="*/ 56 w 144"/>
                <a:gd name="T21" fmla="*/ 82 h 566"/>
                <a:gd name="T22" fmla="*/ 0 w 144"/>
                <a:gd name="T23" fmla="*/ 484 h 566"/>
                <a:gd name="T24" fmla="*/ 72 w 144"/>
                <a:gd name="T25" fmla="*/ 566 h 566"/>
                <a:gd name="T26" fmla="*/ 72 w 144"/>
                <a:gd name="T27" fmla="*/ 566 h 566"/>
                <a:gd name="T28" fmla="*/ 72 w 144"/>
                <a:gd name="T29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566">
                  <a:moveTo>
                    <a:pt x="72" y="566"/>
                  </a:moveTo>
                  <a:lnTo>
                    <a:pt x="144" y="484"/>
                  </a:lnTo>
                  <a:lnTo>
                    <a:pt x="88" y="82"/>
                  </a:lnTo>
                  <a:lnTo>
                    <a:pt x="124" y="4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20" y="42"/>
                  </a:lnTo>
                  <a:lnTo>
                    <a:pt x="56" y="82"/>
                  </a:lnTo>
                  <a:lnTo>
                    <a:pt x="0" y="484"/>
                  </a:lnTo>
                  <a:lnTo>
                    <a:pt x="72" y="566"/>
                  </a:lnTo>
                  <a:lnTo>
                    <a:pt x="72" y="566"/>
                  </a:lnTo>
                  <a:lnTo>
                    <a:pt x="72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</p:grpSp>
      <p:sp>
        <p:nvSpPr>
          <p:cNvPr id="131" name="직사각형 130"/>
          <p:cNvSpPr/>
          <p:nvPr/>
        </p:nvSpPr>
        <p:spPr>
          <a:xfrm>
            <a:off x="6825771" y="3744423"/>
            <a:ext cx="158262" cy="141026"/>
          </a:xfrm>
          <a:prstGeom prst="rect">
            <a:avLst/>
          </a:prstGeom>
          <a:solidFill>
            <a:srgbClr val="FCB8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79696" y="4747477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교수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88" name="그룹 91"/>
          <p:cNvGrpSpPr/>
          <p:nvPr/>
        </p:nvGrpSpPr>
        <p:grpSpPr>
          <a:xfrm>
            <a:off x="1706100" y="3824064"/>
            <a:ext cx="513080" cy="848031"/>
            <a:chOff x="4648174" y="6121868"/>
            <a:chExt cx="481307" cy="942337"/>
          </a:xfrm>
          <a:solidFill>
            <a:srgbClr val="FCB811"/>
          </a:solidFill>
        </p:grpSpPr>
        <p:sp>
          <p:nvSpPr>
            <p:cNvPr id="89" name="Line 10"/>
            <p:cNvSpPr>
              <a:spLocks noChangeShapeType="1"/>
            </p:cNvSpPr>
            <p:nvPr/>
          </p:nvSpPr>
          <p:spPr bwMode="auto">
            <a:xfrm>
              <a:off x="4888828" y="612186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90" name="Line 11"/>
            <p:cNvSpPr>
              <a:spLocks noChangeShapeType="1"/>
            </p:cNvSpPr>
            <p:nvPr/>
          </p:nvSpPr>
          <p:spPr bwMode="auto">
            <a:xfrm>
              <a:off x="4888828" y="612186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91" name="Freeform 12"/>
            <p:cNvSpPr>
              <a:spLocks/>
            </p:cNvSpPr>
            <p:nvPr/>
          </p:nvSpPr>
          <p:spPr bwMode="auto">
            <a:xfrm>
              <a:off x="4648174" y="6225886"/>
              <a:ext cx="481307" cy="838319"/>
            </a:xfrm>
            <a:custGeom>
              <a:avLst/>
              <a:gdLst>
                <a:gd name="T0" fmla="*/ 924 w 1092"/>
                <a:gd name="T1" fmla="*/ 64 h 1902"/>
                <a:gd name="T2" fmla="*/ 920 w 1092"/>
                <a:gd name="T3" fmla="*/ 52 h 1902"/>
                <a:gd name="T4" fmla="*/ 906 w 1092"/>
                <a:gd name="T5" fmla="*/ 30 h 1902"/>
                <a:gd name="T6" fmla="*/ 888 w 1092"/>
                <a:gd name="T7" fmla="*/ 14 h 1902"/>
                <a:gd name="T8" fmla="*/ 864 w 1092"/>
                <a:gd name="T9" fmla="*/ 4 h 1902"/>
                <a:gd name="T10" fmla="*/ 852 w 1092"/>
                <a:gd name="T11" fmla="*/ 0 h 1902"/>
                <a:gd name="T12" fmla="*/ 840 w 1092"/>
                <a:gd name="T13" fmla="*/ 0 h 1902"/>
                <a:gd name="T14" fmla="*/ 838 w 1092"/>
                <a:gd name="T15" fmla="*/ 0 h 1902"/>
                <a:gd name="T16" fmla="*/ 646 w 1092"/>
                <a:gd name="T17" fmla="*/ 0 h 1902"/>
                <a:gd name="T18" fmla="*/ 402 w 1092"/>
                <a:gd name="T19" fmla="*/ 654 h 1902"/>
                <a:gd name="T20" fmla="*/ 238 w 1092"/>
                <a:gd name="T21" fmla="*/ 0 h 1902"/>
                <a:gd name="T22" fmla="*/ 244 w 1092"/>
                <a:gd name="T23" fmla="*/ 0 h 1902"/>
                <a:gd name="T24" fmla="*/ 232 w 1092"/>
                <a:gd name="T25" fmla="*/ 2 h 1902"/>
                <a:gd name="T26" fmla="*/ 208 w 1092"/>
                <a:gd name="T27" fmla="*/ 12 h 1902"/>
                <a:gd name="T28" fmla="*/ 188 w 1092"/>
                <a:gd name="T29" fmla="*/ 28 h 1902"/>
                <a:gd name="T30" fmla="*/ 174 w 1092"/>
                <a:gd name="T31" fmla="*/ 50 h 1902"/>
                <a:gd name="T32" fmla="*/ 2 w 1092"/>
                <a:gd name="T33" fmla="*/ 732 h 1902"/>
                <a:gd name="T34" fmla="*/ 0 w 1092"/>
                <a:gd name="T35" fmla="*/ 750 h 1902"/>
                <a:gd name="T36" fmla="*/ 6 w 1092"/>
                <a:gd name="T37" fmla="*/ 782 h 1902"/>
                <a:gd name="T38" fmla="*/ 22 w 1092"/>
                <a:gd name="T39" fmla="*/ 810 h 1902"/>
                <a:gd name="T40" fmla="*/ 48 w 1092"/>
                <a:gd name="T41" fmla="*/ 828 h 1902"/>
                <a:gd name="T42" fmla="*/ 64 w 1092"/>
                <a:gd name="T43" fmla="*/ 834 h 1902"/>
                <a:gd name="T44" fmla="*/ 96 w 1092"/>
                <a:gd name="T45" fmla="*/ 836 h 1902"/>
                <a:gd name="T46" fmla="*/ 128 w 1092"/>
                <a:gd name="T47" fmla="*/ 824 h 1902"/>
                <a:gd name="T48" fmla="*/ 150 w 1092"/>
                <a:gd name="T49" fmla="*/ 804 h 1902"/>
                <a:gd name="T50" fmla="*/ 164 w 1092"/>
                <a:gd name="T51" fmla="*/ 774 h 1902"/>
                <a:gd name="T52" fmla="*/ 302 w 1092"/>
                <a:gd name="T53" fmla="*/ 510 h 1902"/>
                <a:gd name="T54" fmla="*/ 302 w 1092"/>
                <a:gd name="T55" fmla="*/ 516 h 1902"/>
                <a:gd name="T56" fmla="*/ 302 w 1092"/>
                <a:gd name="T57" fmla="*/ 1788 h 1902"/>
                <a:gd name="T58" fmla="*/ 306 w 1092"/>
                <a:gd name="T59" fmla="*/ 1814 h 1902"/>
                <a:gd name="T60" fmla="*/ 312 w 1092"/>
                <a:gd name="T61" fmla="*/ 1838 h 1902"/>
                <a:gd name="T62" fmla="*/ 324 w 1092"/>
                <a:gd name="T63" fmla="*/ 1858 h 1902"/>
                <a:gd name="T64" fmla="*/ 356 w 1092"/>
                <a:gd name="T65" fmla="*/ 1886 h 1902"/>
                <a:gd name="T66" fmla="*/ 394 w 1092"/>
                <a:gd name="T67" fmla="*/ 1900 h 1902"/>
                <a:gd name="T68" fmla="*/ 436 w 1092"/>
                <a:gd name="T69" fmla="*/ 1900 h 1902"/>
                <a:gd name="T70" fmla="*/ 476 w 1092"/>
                <a:gd name="T71" fmla="*/ 1884 h 1902"/>
                <a:gd name="T72" fmla="*/ 508 w 1092"/>
                <a:gd name="T73" fmla="*/ 1856 h 1902"/>
                <a:gd name="T74" fmla="*/ 518 w 1092"/>
                <a:gd name="T75" fmla="*/ 1836 h 1902"/>
                <a:gd name="T76" fmla="*/ 526 w 1092"/>
                <a:gd name="T77" fmla="*/ 1814 h 1902"/>
                <a:gd name="T78" fmla="*/ 528 w 1092"/>
                <a:gd name="T79" fmla="*/ 1788 h 1902"/>
                <a:gd name="T80" fmla="*/ 566 w 1092"/>
                <a:gd name="T81" fmla="*/ 924 h 1902"/>
                <a:gd name="T82" fmla="*/ 566 w 1092"/>
                <a:gd name="T83" fmla="*/ 1788 h 1902"/>
                <a:gd name="T84" fmla="*/ 570 w 1092"/>
                <a:gd name="T85" fmla="*/ 1814 h 1902"/>
                <a:gd name="T86" fmla="*/ 576 w 1092"/>
                <a:gd name="T87" fmla="*/ 1836 h 1902"/>
                <a:gd name="T88" fmla="*/ 588 w 1092"/>
                <a:gd name="T89" fmla="*/ 1856 h 1902"/>
                <a:gd name="T90" fmla="*/ 618 w 1092"/>
                <a:gd name="T91" fmla="*/ 1884 h 1902"/>
                <a:gd name="T92" fmla="*/ 658 w 1092"/>
                <a:gd name="T93" fmla="*/ 1900 h 1902"/>
                <a:gd name="T94" fmla="*/ 700 w 1092"/>
                <a:gd name="T95" fmla="*/ 1900 h 1902"/>
                <a:gd name="T96" fmla="*/ 740 w 1092"/>
                <a:gd name="T97" fmla="*/ 1886 h 1902"/>
                <a:gd name="T98" fmla="*/ 772 w 1092"/>
                <a:gd name="T99" fmla="*/ 1858 h 1902"/>
                <a:gd name="T100" fmla="*/ 782 w 1092"/>
                <a:gd name="T101" fmla="*/ 1838 h 1902"/>
                <a:gd name="T102" fmla="*/ 790 w 1092"/>
                <a:gd name="T103" fmla="*/ 1814 h 1902"/>
                <a:gd name="T104" fmla="*/ 792 w 1092"/>
                <a:gd name="T105" fmla="*/ 1788 h 1902"/>
                <a:gd name="T106" fmla="*/ 928 w 1092"/>
                <a:gd name="T107" fmla="*/ 774 h 1902"/>
                <a:gd name="T108" fmla="*/ 932 w 1092"/>
                <a:gd name="T109" fmla="*/ 790 h 1902"/>
                <a:gd name="T110" fmla="*/ 952 w 1092"/>
                <a:gd name="T111" fmla="*/ 816 h 1902"/>
                <a:gd name="T112" fmla="*/ 980 w 1092"/>
                <a:gd name="T113" fmla="*/ 832 h 1902"/>
                <a:gd name="T114" fmla="*/ 1012 w 1092"/>
                <a:gd name="T115" fmla="*/ 836 h 1902"/>
                <a:gd name="T116" fmla="*/ 1028 w 1092"/>
                <a:gd name="T117" fmla="*/ 834 h 1902"/>
                <a:gd name="T118" fmla="*/ 1058 w 1092"/>
                <a:gd name="T119" fmla="*/ 820 h 1902"/>
                <a:gd name="T120" fmla="*/ 1080 w 1092"/>
                <a:gd name="T121" fmla="*/ 796 h 1902"/>
                <a:gd name="T122" fmla="*/ 1090 w 1092"/>
                <a:gd name="T123" fmla="*/ 766 h 1902"/>
                <a:gd name="T124" fmla="*/ 1090 w 1092"/>
                <a:gd name="T125" fmla="*/ 732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2" h="1902">
                  <a:moveTo>
                    <a:pt x="1090" y="732"/>
                  </a:moveTo>
                  <a:lnTo>
                    <a:pt x="924" y="64"/>
                  </a:lnTo>
                  <a:lnTo>
                    <a:pt x="924" y="64"/>
                  </a:lnTo>
                  <a:lnTo>
                    <a:pt x="920" y="52"/>
                  </a:lnTo>
                  <a:lnTo>
                    <a:pt x="914" y="40"/>
                  </a:lnTo>
                  <a:lnTo>
                    <a:pt x="906" y="30"/>
                  </a:lnTo>
                  <a:lnTo>
                    <a:pt x="898" y="20"/>
                  </a:lnTo>
                  <a:lnTo>
                    <a:pt x="888" y="14"/>
                  </a:lnTo>
                  <a:lnTo>
                    <a:pt x="876" y="8"/>
                  </a:lnTo>
                  <a:lnTo>
                    <a:pt x="864" y="4"/>
                  </a:lnTo>
                  <a:lnTo>
                    <a:pt x="852" y="0"/>
                  </a:lnTo>
                  <a:lnTo>
                    <a:pt x="852" y="0"/>
                  </a:lnTo>
                  <a:lnTo>
                    <a:pt x="840" y="0"/>
                  </a:lnTo>
                  <a:lnTo>
                    <a:pt x="840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646" y="0"/>
                  </a:lnTo>
                  <a:lnTo>
                    <a:pt x="690" y="654"/>
                  </a:lnTo>
                  <a:lnTo>
                    <a:pt x="402" y="654"/>
                  </a:lnTo>
                  <a:lnTo>
                    <a:pt x="446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232" y="2"/>
                  </a:lnTo>
                  <a:lnTo>
                    <a:pt x="220" y="6"/>
                  </a:lnTo>
                  <a:lnTo>
                    <a:pt x="208" y="12"/>
                  </a:lnTo>
                  <a:lnTo>
                    <a:pt x="196" y="20"/>
                  </a:lnTo>
                  <a:lnTo>
                    <a:pt x="188" y="28"/>
                  </a:lnTo>
                  <a:lnTo>
                    <a:pt x="180" y="38"/>
                  </a:lnTo>
                  <a:lnTo>
                    <a:pt x="174" y="50"/>
                  </a:lnTo>
                  <a:lnTo>
                    <a:pt x="168" y="64"/>
                  </a:lnTo>
                  <a:lnTo>
                    <a:pt x="2" y="732"/>
                  </a:lnTo>
                  <a:lnTo>
                    <a:pt x="2" y="732"/>
                  </a:lnTo>
                  <a:lnTo>
                    <a:pt x="0" y="750"/>
                  </a:lnTo>
                  <a:lnTo>
                    <a:pt x="2" y="766"/>
                  </a:lnTo>
                  <a:lnTo>
                    <a:pt x="6" y="782"/>
                  </a:lnTo>
                  <a:lnTo>
                    <a:pt x="12" y="796"/>
                  </a:lnTo>
                  <a:lnTo>
                    <a:pt x="22" y="810"/>
                  </a:lnTo>
                  <a:lnTo>
                    <a:pt x="34" y="820"/>
                  </a:lnTo>
                  <a:lnTo>
                    <a:pt x="48" y="828"/>
                  </a:lnTo>
                  <a:lnTo>
                    <a:pt x="64" y="834"/>
                  </a:lnTo>
                  <a:lnTo>
                    <a:pt x="64" y="834"/>
                  </a:lnTo>
                  <a:lnTo>
                    <a:pt x="80" y="836"/>
                  </a:lnTo>
                  <a:lnTo>
                    <a:pt x="96" y="836"/>
                  </a:lnTo>
                  <a:lnTo>
                    <a:pt x="112" y="832"/>
                  </a:lnTo>
                  <a:lnTo>
                    <a:pt x="128" y="824"/>
                  </a:lnTo>
                  <a:lnTo>
                    <a:pt x="140" y="816"/>
                  </a:lnTo>
                  <a:lnTo>
                    <a:pt x="150" y="804"/>
                  </a:lnTo>
                  <a:lnTo>
                    <a:pt x="160" y="790"/>
                  </a:lnTo>
                  <a:lnTo>
                    <a:pt x="164" y="774"/>
                  </a:lnTo>
                  <a:lnTo>
                    <a:pt x="302" y="220"/>
                  </a:lnTo>
                  <a:lnTo>
                    <a:pt x="302" y="510"/>
                  </a:lnTo>
                  <a:lnTo>
                    <a:pt x="302" y="510"/>
                  </a:lnTo>
                  <a:lnTo>
                    <a:pt x="302" y="516"/>
                  </a:lnTo>
                  <a:lnTo>
                    <a:pt x="302" y="1788"/>
                  </a:lnTo>
                  <a:lnTo>
                    <a:pt x="302" y="1788"/>
                  </a:lnTo>
                  <a:lnTo>
                    <a:pt x="304" y="1802"/>
                  </a:lnTo>
                  <a:lnTo>
                    <a:pt x="306" y="1814"/>
                  </a:lnTo>
                  <a:lnTo>
                    <a:pt x="308" y="1826"/>
                  </a:lnTo>
                  <a:lnTo>
                    <a:pt x="312" y="1838"/>
                  </a:lnTo>
                  <a:lnTo>
                    <a:pt x="318" y="1848"/>
                  </a:lnTo>
                  <a:lnTo>
                    <a:pt x="324" y="1858"/>
                  </a:lnTo>
                  <a:lnTo>
                    <a:pt x="338" y="1874"/>
                  </a:lnTo>
                  <a:lnTo>
                    <a:pt x="356" y="1886"/>
                  </a:lnTo>
                  <a:lnTo>
                    <a:pt x="374" y="1894"/>
                  </a:lnTo>
                  <a:lnTo>
                    <a:pt x="394" y="1900"/>
                  </a:lnTo>
                  <a:lnTo>
                    <a:pt x="416" y="1902"/>
                  </a:lnTo>
                  <a:lnTo>
                    <a:pt x="436" y="1900"/>
                  </a:lnTo>
                  <a:lnTo>
                    <a:pt x="456" y="1894"/>
                  </a:lnTo>
                  <a:lnTo>
                    <a:pt x="476" y="1884"/>
                  </a:lnTo>
                  <a:lnTo>
                    <a:pt x="492" y="1872"/>
                  </a:lnTo>
                  <a:lnTo>
                    <a:pt x="508" y="1856"/>
                  </a:lnTo>
                  <a:lnTo>
                    <a:pt x="514" y="1846"/>
                  </a:lnTo>
                  <a:lnTo>
                    <a:pt x="518" y="1836"/>
                  </a:lnTo>
                  <a:lnTo>
                    <a:pt x="522" y="1826"/>
                  </a:lnTo>
                  <a:lnTo>
                    <a:pt x="526" y="1814"/>
                  </a:lnTo>
                  <a:lnTo>
                    <a:pt x="528" y="1800"/>
                  </a:lnTo>
                  <a:lnTo>
                    <a:pt x="528" y="1788"/>
                  </a:lnTo>
                  <a:lnTo>
                    <a:pt x="528" y="924"/>
                  </a:lnTo>
                  <a:lnTo>
                    <a:pt x="566" y="924"/>
                  </a:lnTo>
                  <a:lnTo>
                    <a:pt x="566" y="1788"/>
                  </a:lnTo>
                  <a:lnTo>
                    <a:pt x="566" y="1788"/>
                  </a:lnTo>
                  <a:lnTo>
                    <a:pt x="568" y="1800"/>
                  </a:lnTo>
                  <a:lnTo>
                    <a:pt x="570" y="1814"/>
                  </a:lnTo>
                  <a:lnTo>
                    <a:pt x="572" y="1826"/>
                  </a:lnTo>
                  <a:lnTo>
                    <a:pt x="576" y="1836"/>
                  </a:lnTo>
                  <a:lnTo>
                    <a:pt x="582" y="1846"/>
                  </a:lnTo>
                  <a:lnTo>
                    <a:pt x="588" y="1856"/>
                  </a:lnTo>
                  <a:lnTo>
                    <a:pt x="602" y="1872"/>
                  </a:lnTo>
                  <a:lnTo>
                    <a:pt x="618" y="1884"/>
                  </a:lnTo>
                  <a:lnTo>
                    <a:pt x="638" y="1894"/>
                  </a:lnTo>
                  <a:lnTo>
                    <a:pt x="658" y="1900"/>
                  </a:lnTo>
                  <a:lnTo>
                    <a:pt x="680" y="1902"/>
                  </a:lnTo>
                  <a:lnTo>
                    <a:pt x="700" y="1900"/>
                  </a:lnTo>
                  <a:lnTo>
                    <a:pt x="722" y="1894"/>
                  </a:lnTo>
                  <a:lnTo>
                    <a:pt x="740" y="1886"/>
                  </a:lnTo>
                  <a:lnTo>
                    <a:pt x="758" y="1874"/>
                  </a:lnTo>
                  <a:lnTo>
                    <a:pt x="772" y="1858"/>
                  </a:lnTo>
                  <a:lnTo>
                    <a:pt x="778" y="1848"/>
                  </a:lnTo>
                  <a:lnTo>
                    <a:pt x="782" y="1838"/>
                  </a:lnTo>
                  <a:lnTo>
                    <a:pt x="788" y="1826"/>
                  </a:lnTo>
                  <a:lnTo>
                    <a:pt x="790" y="1814"/>
                  </a:lnTo>
                  <a:lnTo>
                    <a:pt x="792" y="1802"/>
                  </a:lnTo>
                  <a:lnTo>
                    <a:pt x="792" y="1788"/>
                  </a:lnTo>
                  <a:lnTo>
                    <a:pt x="792" y="232"/>
                  </a:lnTo>
                  <a:lnTo>
                    <a:pt x="928" y="774"/>
                  </a:lnTo>
                  <a:lnTo>
                    <a:pt x="928" y="774"/>
                  </a:lnTo>
                  <a:lnTo>
                    <a:pt x="932" y="790"/>
                  </a:lnTo>
                  <a:lnTo>
                    <a:pt x="942" y="804"/>
                  </a:lnTo>
                  <a:lnTo>
                    <a:pt x="952" y="816"/>
                  </a:lnTo>
                  <a:lnTo>
                    <a:pt x="966" y="824"/>
                  </a:lnTo>
                  <a:lnTo>
                    <a:pt x="980" y="832"/>
                  </a:lnTo>
                  <a:lnTo>
                    <a:pt x="996" y="836"/>
                  </a:lnTo>
                  <a:lnTo>
                    <a:pt x="1012" y="836"/>
                  </a:lnTo>
                  <a:lnTo>
                    <a:pt x="1028" y="834"/>
                  </a:lnTo>
                  <a:lnTo>
                    <a:pt x="1028" y="834"/>
                  </a:lnTo>
                  <a:lnTo>
                    <a:pt x="1044" y="828"/>
                  </a:lnTo>
                  <a:lnTo>
                    <a:pt x="1058" y="820"/>
                  </a:lnTo>
                  <a:lnTo>
                    <a:pt x="1070" y="810"/>
                  </a:lnTo>
                  <a:lnTo>
                    <a:pt x="1080" y="796"/>
                  </a:lnTo>
                  <a:lnTo>
                    <a:pt x="1086" y="782"/>
                  </a:lnTo>
                  <a:lnTo>
                    <a:pt x="1090" y="766"/>
                  </a:lnTo>
                  <a:lnTo>
                    <a:pt x="1092" y="750"/>
                  </a:lnTo>
                  <a:lnTo>
                    <a:pt x="1090" y="732"/>
                  </a:lnTo>
                  <a:lnTo>
                    <a:pt x="1090" y="7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92" name="Freeform 13"/>
            <p:cNvSpPr>
              <a:spLocks/>
            </p:cNvSpPr>
            <p:nvPr/>
          </p:nvSpPr>
          <p:spPr bwMode="auto">
            <a:xfrm>
              <a:off x="4832410" y="6225886"/>
              <a:ext cx="112834" cy="50246"/>
            </a:xfrm>
            <a:custGeom>
              <a:avLst/>
              <a:gdLst>
                <a:gd name="T0" fmla="*/ 256 w 256"/>
                <a:gd name="T1" fmla="*/ 102 h 114"/>
                <a:gd name="T2" fmla="*/ 128 w 256"/>
                <a:gd name="T3" fmla="*/ 0 h 114"/>
                <a:gd name="T4" fmla="*/ 128 w 256"/>
                <a:gd name="T5" fmla="*/ 0 h 114"/>
                <a:gd name="T6" fmla="*/ 0 w 256"/>
                <a:gd name="T7" fmla="*/ 102 h 114"/>
                <a:gd name="T8" fmla="*/ 12 w 256"/>
                <a:gd name="T9" fmla="*/ 114 h 114"/>
                <a:gd name="T10" fmla="*/ 126 w 256"/>
                <a:gd name="T11" fmla="*/ 22 h 114"/>
                <a:gd name="T12" fmla="*/ 244 w 256"/>
                <a:gd name="T13" fmla="*/ 114 h 114"/>
                <a:gd name="T14" fmla="*/ 256 w 256"/>
                <a:gd name="T15" fmla="*/ 10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114">
                  <a:moveTo>
                    <a:pt x="256" y="102"/>
                  </a:moveTo>
                  <a:lnTo>
                    <a:pt x="128" y="0"/>
                  </a:lnTo>
                  <a:lnTo>
                    <a:pt x="128" y="0"/>
                  </a:lnTo>
                  <a:lnTo>
                    <a:pt x="0" y="102"/>
                  </a:lnTo>
                  <a:lnTo>
                    <a:pt x="12" y="114"/>
                  </a:lnTo>
                  <a:lnTo>
                    <a:pt x="126" y="22"/>
                  </a:lnTo>
                  <a:lnTo>
                    <a:pt x="244" y="114"/>
                  </a:lnTo>
                  <a:lnTo>
                    <a:pt x="256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  <p:sp>
          <p:nvSpPr>
            <p:cNvPr id="93" name="Freeform 14"/>
            <p:cNvSpPr>
              <a:spLocks/>
            </p:cNvSpPr>
            <p:nvPr/>
          </p:nvSpPr>
          <p:spPr bwMode="auto">
            <a:xfrm>
              <a:off x="4857092" y="6231176"/>
              <a:ext cx="63469" cy="249468"/>
            </a:xfrm>
            <a:custGeom>
              <a:avLst/>
              <a:gdLst>
                <a:gd name="T0" fmla="*/ 72 w 144"/>
                <a:gd name="T1" fmla="*/ 566 h 566"/>
                <a:gd name="T2" fmla="*/ 144 w 144"/>
                <a:gd name="T3" fmla="*/ 484 h 566"/>
                <a:gd name="T4" fmla="*/ 88 w 144"/>
                <a:gd name="T5" fmla="*/ 82 h 566"/>
                <a:gd name="T6" fmla="*/ 124 w 144"/>
                <a:gd name="T7" fmla="*/ 42 h 566"/>
                <a:gd name="T8" fmla="*/ 72 w 144"/>
                <a:gd name="T9" fmla="*/ 0 h 566"/>
                <a:gd name="T10" fmla="*/ 72 w 144"/>
                <a:gd name="T11" fmla="*/ 0 h 566"/>
                <a:gd name="T12" fmla="*/ 72 w 144"/>
                <a:gd name="T13" fmla="*/ 0 h 566"/>
                <a:gd name="T14" fmla="*/ 72 w 144"/>
                <a:gd name="T15" fmla="*/ 0 h 566"/>
                <a:gd name="T16" fmla="*/ 72 w 144"/>
                <a:gd name="T17" fmla="*/ 0 h 566"/>
                <a:gd name="T18" fmla="*/ 20 w 144"/>
                <a:gd name="T19" fmla="*/ 42 h 566"/>
                <a:gd name="T20" fmla="*/ 56 w 144"/>
                <a:gd name="T21" fmla="*/ 82 h 566"/>
                <a:gd name="T22" fmla="*/ 0 w 144"/>
                <a:gd name="T23" fmla="*/ 484 h 566"/>
                <a:gd name="T24" fmla="*/ 72 w 144"/>
                <a:gd name="T25" fmla="*/ 566 h 566"/>
                <a:gd name="T26" fmla="*/ 72 w 144"/>
                <a:gd name="T27" fmla="*/ 566 h 566"/>
                <a:gd name="T28" fmla="*/ 72 w 144"/>
                <a:gd name="T29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566">
                  <a:moveTo>
                    <a:pt x="72" y="566"/>
                  </a:moveTo>
                  <a:lnTo>
                    <a:pt x="144" y="484"/>
                  </a:lnTo>
                  <a:lnTo>
                    <a:pt x="88" y="82"/>
                  </a:lnTo>
                  <a:lnTo>
                    <a:pt x="124" y="4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20" y="42"/>
                  </a:lnTo>
                  <a:lnTo>
                    <a:pt x="56" y="82"/>
                  </a:lnTo>
                  <a:lnTo>
                    <a:pt x="0" y="484"/>
                  </a:lnTo>
                  <a:lnTo>
                    <a:pt x="72" y="566"/>
                  </a:lnTo>
                  <a:lnTo>
                    <a:pt x="72" y="566"/>
                  </a:lnTo>
                  <a:lnTo>
                    <a:pt x="72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rgbClr val="948778"/>
                </a:solidFill>
              </a:endParaRPr>
            </a:p>
          </p:txBody>
        </p:sp>
      </p:grpSp>
      <p:sp>
        <p:nvSpPr>
          <p:cNvPr id="94" name="직사각형 93"/>
          <p:cNvSpPr/>
          <p:nvPr/>
        </p:nvSpPr>
        <p:spPr>
          <a:xfrm>
            <a:off x="1887230" y="3742910"/>
            <a:ext cx="158262" cy="141026"/>
          </a:xfrm>
          <a:prstGeom prst="rect">
            <a:avLst/>
          </a:prstGeom>
          <a:solidFill>
            <a:srgbClr val="FCB8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335040" y="3727700"/>
            <a:ext cx="481864" cy="498412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ko-KR" sz="40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CB81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?</a:t>
            </a:r>
            <a:endParaRPr lang="ko-KR" altLang="en-US" sz="40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CB81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30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청탁금지법의 핵심내용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51" name="직사각형 50"/>
          <p:cNvSpPr/>
          <p:nvPr/>
        </p:nvSpPr>
        <p:spPr>
          <a:xfrm>
            <a:off x="490833" y="2173634"/>
            <a:ext cx="3974123" cy="3703638"/>
          </a:xfrm>
          <a:prstGeom prst="rect">
            <a:avLst/>
          </a:prstGeom>
          <a:solidFill>
            <a:schemeClr val="bg1">
              <a:alpha val="99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75985" y="1625625"/>
            <a:ext cx="4006920" cy="531372"/>
          </a:xfrm>
          <a:prstGeom prst="rect">
            <a:avLst/>
          </a:prstGeom>
          <a:solidFill>
            <a:srgbClr val="1A61B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부정청탁의 금지</a:t>
            </a:r>
            <a:endParaRPr lang="ko-KR" altLang="en-US" sz="28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53" name="Group 28"/>
          <p:cNvGrpSpPr>
            <a:grpSpLocks noChangeAspect="1"/>
          </p:cNvGrpSpPr>
          <p:nvPr/>
        </p:nvGrpSpPr>
        <p:grpSpPr bwMode="auto">
          <a:xfrm>
            <a:off x="1234193" y="3432979"/>
            <a:ext cx="2476032" cy="1212634"/>
            <a:chOff x="4827" y="3003"/>
            <a:chExt cx="626" cy="283"/>
          </a:xfrm>
          <a:solidFill>
            <a:srgbClr val="1A61B1"/>
          </a:solidFill>
        </p:grpSpPr>
        <p:sp>
          <p:nvSpPr>
            <p:cNvPr id="54" name="Freeform 29"/>
            <p:cNvSpPr>
              <a:spLocks/>
            </p:cNvSpPr>
            <p:nvPr/>
          </p:nvSpPr>
          <p:spPr bwMode="auto">
            <a:xfrm>
              <a:off x="5146" y="3102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  <a:gd name="T4" fmla="*/ 3 w 3"/>
                <a:gd name="T5" fmla="*/ 3 w 3"/>
                <a:gd name="T6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>
              <a:off x="5131" y="3244"/>
              <a:ext cx="32" cy="42"/>
            </a:xfrm>
            <a:custGeom>
              <a:avLst/>
              <a:gdLst>
                <a:gd name="T0" fmla="*/ 29 w 32"/>
                <a:gd name="T1" fmla="*/ 34 h 42"/>
                <a:gd name="T2" fmla="*/ 29 w 32"/>
                <a:gd name="T3" fmla="*/ 36 h 42"/>
                <a:gd name="T4" fmla="*/ 28 w 32"/>
                <a:gd name="T5" fmla="*/ 36 h 42"/>
                <a:gd name="T6" fmla="*/ 28 w 32"/>
                <a:gd name="T7" fmla="*/ 36 h 42"/>
                <a:gd name="T8" fmla="*/ 23 w 32"/>
                <a:gd name="T9" fmla="*/ 39 h 42"/>
                <a:gd name="T10" fmla="*/ 18 w 32"/>
                <a:gd name="T11" fmla="*/ 42 h 42"/>
                <a:gd name="T12" fmla="*/ 12 w 32"/>
                <a:gd name="T13" fmla="*/ 40 h 42"/>
                <a:gd name="T14" fmla="*/ 6 w 32"/>
                <a:gd name="T15" fmla="*/ 37 h 42"/>
                <a:gd name="T16" fmla="*/ 3 w 32"/>
                <a:gd name="T17" fmla="*/ 36 h 42"/>
                <a:gd name="T18" fmla="*/ 0 w 32"/>
                <a:gd name="T19" fmla="*/ 33 h 42"/>
                <a:gd name="T20" fmla="*/ 0 w 32"/>
                <a:gd name="T21" fmla="*/ 33 h 42"/>
                <a:gd name="T22" fmla="*/ 1 w 32"/>
                <a:gd name="T23" fmla="*/ 31 h 42"/>
                <a:gd name="T24" fmla="*/ 11 w 32"/>
                <a:gd name="T25" fmla="*/ 0 h 42"/>
                <a:gd name="T26" fmla="*/ 11 w 32"/>
                <a:gd name="T27" fmla="*/ 0 h 42"/>
                <a:gd name="T28" fmla="*/ 12 w 32"/>
                <a:gd name="T29" fmla="*/ 1 h 42"/>
                <a:gd name="T30" fmla="*/ 12 w 32"/>
                <a:gd name="T31" fmla="*/ 1 h 42"/>
                <a:gd name="T32" fmla="*/ 15 w 32"/>
                <a:gd name="T33" fmla="*/ 4 h 42"/>
                <a:gd name="T34" fmla="*/ 15 w 32"/>
                <a:gd name="T35" fmla="*/ 4 h 42"/>
                <a:gd name="T36" fmla="*/ 17 w 32"/>
                <a:gd name="T37" fmla="*/ 6 h 42"/>
                <a:gd name="T38" fmla="*/ 17 w 32"/>
                <a:gd name="T39" fmla="*/ 6 h 42"/>
                <a:gd name="T40" fmla="*/ 20 w 32"/>
                <a:gd name="T41" fmla="*/ 8 h 42"/>
                <a:gd name="T42" fmla="*/ 20 w 32"/>
                <a:gd name="T43" fmla="*/ 8 h 42"/>
                <a:gd name="T44" fmla="*/ 20 w 32"/>
                <a:gd name="T45" fmla="*/ 8 h 42"/>
                <a:gd name="T46" fmla="*/ 20 w 32"/>
                <a:gd name="T47" fmla="*/ 8 h 42"/>
                <a:gd name="T48" fmla="*/ 23 w 32"/>
                <a:gd name="T49" fmla="*/ 11 h 42"/>
                <a:gd name="T50" fmla="*/ 23 w 32"/>
                <a:gd name="T51" fmla="*/ 11 h 42"/>
                <a:gd name="T52" fmla="*/ 26 w 32"/>
                <a:gd name="T53" fmla="*/ 12 h 42"/>
                <a:gd name="T54" fmla="*/ 26 w 32"/>
                <a:gd name="T55" fmla="*/ 12 h 42"/>
                <a:gd name="T56" fmla="*/ 31 w 32"/>
                <a:gd name="T57" fmla="*/ 17 h 42"/>
                <a:gd name="T58" fmla="*/ 32 w 32"/>
                <a:gd name="T59" fmla="*/ 23 h 42"/>
                <a:gd name="T60" fmla="*/ 31 w 32"/>
                <a:gd name="T61" fmla="*/ 29 h 42"/>
                <a:gd name="T62" fmla="*/ 29 w 32"/>
                <a:gd name="T63" fmla="*/ 34 h 42"/>
                <a:gd name="T64" fmla="*/ 29 w 32"/>
                <a:gd name="T65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42">
                  <a:moveTo>
                    <a:pt x="29" y="34"/>
                  </a:moveTo>
                  <a:lnTo>
                    <a:pt x="29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3" y="39"/>
                  </a:lnTo>
                  <a:lnTo>
                    <a:pt x="18" y="42"/>
                  </a:lnTo>
                  <a:lnTo>
                    <a:pt x="12" y="40"/>
                  </a:lnTo>
                  <a:lnTo>
                    <a:pt x="6" y="37"/>
                  </a:lnTo>
                  <a:lnTo>
                    <a:pt x="3" y="3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1" y="29"/>
                  </a:lnTo>
                  <a:lnTo>
                    <a:pt x="29" y="34"/>
                  </a:lnTo>
                  <a:lnTo>
                    <a:pt x="29" y="3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6" name="Freeform 31"/>
            <p:cNvSpPr>
              <a:spLocks/>
            </p:cNvSpPr>
            <p:nvPr/>
          </p:nvSpPr>
          <p:spPr bwMode="auto">
            <a:xfrm>
              <a:off x="4932" y="3048"/>
              <a:ext cx="358" cy="221"/>
            </a:xfrm>
            <a:custGeom>
              <a:avLst/>
              <a:gdLst>
                <a:gd name="T0" fmla="*/ 344 w 358"/>
                <a:gd name="T1" fmla="*/ 183 h 221"/>
                <a:gd name="T2" fmla="*/ 330 w 358"/>
                <a:gd name="T3" fmla="*/ 177 h 221"/>
                <a:gd name="T4" fmla="*/ 286 w 358"/>
                <a:gd name="T5" fmla="*/ 144 h 221"/>
                <a:gd name="T6" fmla="*/ 277 w 358"/>
                <a:gd name="T7" fmla="*/ 136 h 221"/>
                <a:gd name="T8" fmla="*/ 217 w 358"/>
                <a:gd name="T9" fmla="*/ 99 h 221"/>
                <a:gd name="T10" fmla="*/ 274 w 358"/>
                <a:gd name="T11" fmla="*/ 144 h 221"/>
                <a:gd name="T12" fmla="*/ 283 w 358"/>
                <a:gd name="T13" fmla="*/ 150 h 221"/>
                <a:gd name="T14" fmla="*/ 303 w 358"/>
                <a:gd name="T15" fmla="*/ 168 h 221"/>
                <a:gd name="T16" fmla="*/ 308 w 358"/>
                <a:gd name="T17" fmla="*/ 171 h 221"/>
                <a:gd name="T18" fmla="*/ 311 w 358"/>
                <a:gd name="T19" fmla="*/ 174 h 221"/>
                <a:gd name="T20" fmla="*/ 314 w 358"/>
                <a:gd name="T21" fmla="*/ 196 h 221"/>
                <a:gd name="T22" fmla="*/ 308 w 358"/>
                <a:gd name="T23" fmla="*/ 200 h 221"/>
                <a:gd name="T24" fmla="*/ 289 w 358"/>
                <a:gd name="T25" fmla="*/ 197 h 221"/>
                <a:gd name="T26" fmla="*/ 288 w 358"/>
                <a:gd name="T27" fmla="*/ 196 h 221"/>
                <a:gd name="T28" fmla="*/ 285 w 358"/>
                <a:gd name="T29" fmla="*/ 194 h 221"/>
                <a:gd name="T30" fmla="*/ 283 w 358"/>
                <a:gd name="T31" fmla="*/ 193 h 221"/>
                <a:gd name="T32" fmla="*/ 274 w 358"/>
                <a:gd name="T33" fmla="*/ 185 h 221"/>
                <a:gd name="T34" fmla="*/ 267 w 358"/>
                <a:gd name="T35" fmla="*/ 180 h 221"/>
                <a:gd name="T36" fmla="*/ 197 w 358"/>
                <a:gd name="T37" fmla="*/ 125 h 221"/>
                <a:gd name="T38" fmla="*/ 241 w 358"/>
                <a:gd name="T39" fmla="*/ 169 h 221"/>
                <a:gd name="T40" fmla="*/ 250 w 358"/>
                <a:gd name="T41" fmla="*/ 177 h 221"/>
                <a:gd name="T42" fmla="*/ 261 w 358"/>
                <a:gd name="T43" fmla="*/ 186 h 221"/>
                <a:gd name="T44" fmla="*/ 264 w 358"/>
                <a:gd name="T45" fmla="*/ 188 h 221"/>
                <a:gd name="T46" fmla="*/ 274 w 358"/>
                <a:gd name="T47" fmla="*/ 197 h 221"/>
                <a:gd name="T48" fmla="*/ 272 w 358"/>
                <a:gd name="T49" fmla="*/ 215 h 221"/>
                <a:gd name="T50" fmla="*/ 255 w 358"/>
                <a:gd name="T51" fmla="*/ 221 h 221"/>
                <a:gd name="T52" fmla="*/ 247 w 358"/>
                <a:gd name="T53" fmla="*/ 215 h 221"/>
                <a:gd name="T54" fmla="*/ 244 w 358"/>
                <a:gd name="T55" fmla="*/ 213 h 221"/>
                <a:gd name="T56" fmla="*/ 217 w 358"/>
                <a:gd name="T57" fmla="*/ 193 h 221"/>
                <a:gd name="T58" fmla="*/ 210 w 358"/>
                <a:gd name="T59" fmla="*/ 177 h 221"/>
                <a:gd name="T60" fmla="*/ 191 w 358"/>
                <a:gd name="T61" fmla="*/ 165 h 221"/>
                <a:gd name="T62" fmla="*/ 175 w 358"/>
                <a:gd name="T63" fmla="*/ 160 h 221"/>
                <a:gd name="T64" fmla="*/ 163 w 358"/>
                <a:gd name="T65" fmla="*/ 146 h 221"/>
                <a:gd name="T66" fmla="*/ 141 w 358"/>
                <a:gd name="T67" fmla="*/ 150 h 221"/>
                <a:gd name="T68" fmla="*/ 128 w 358"/>
                <a:gd name="T69" fmla="*/ 141 h 221"/>
                <a:gd name="T70" fmla="*/ 111 w 358"/>
                <a:gd name="T71" fmla="*/ 138 h 221"/>
                <a:gd name="T72" fmla="*/ 95 w 358"/>
                <a:gd name="T73" fmla="*/ 141 h 221"/>
                <a:gd name="T74" fmla="*/ 77 w 358"/>
                <a:gd name="T75" fmla="*/ 130 h 221"/>
                <a:gd name="T76" fmla="*/ 56 w 358"/>
                <a:gd name="T77" fmla="*/ 144 h 221"/>
                <a:gd name="T78" fmla="*/ 1 w 358"/>
                <a:gd name="T79" fmla="*/ 114 h 221"/>
                <a:gd name="T80" fmla="*/ 56 w 358"/>
                <a:gd name="T81" fmla="*/ 11 h 221"/>
                <a:gd name="T82" fmla="*/ 92 w 358"/>
                <a:gd name="T83" fmla="*/ 21 h 221"/>
                <a:gd name="T84" fmla="*/ 166 w 358"/>
                <a:gd name="T85" fmla="*/ 2 h 221"/>
                <a:gd name="T86" fmla="*/ 159 w 358"/>
                <a:gd name="T87" fmla="*/ 10 h 221"/>
                <a:gd name="T88" fmla="*/ 108 w 358"/>
                <a:gd name="T89" fmla="*/ 50 h 221"/>
                <a:gd name="T90" fmla="*/ 119 w 358"/>
                <a:gd name="T91" fmla="*/ 79 h 221"/>
                <a:gd name="T92" fmla="*/ 150 w 358"/>
                <a:gd name="T93" fmla="*/ 82 h 221"/>
                <a:gd name="T94" fmla="*/ 205 w 358"/>
                <a:gd name="T95" fmla="*/ 58 h 221"/>
                <a:gd name="T96" fmla="*/ 217 w 358"/>
                <a:gd name="T97" fmla="*/ 54 h 221"/>
                <a:gd name="T98" fmla="*/ 224 w 358"/>
                <a:gd name="T99" fmla="*/ 54 h 221"/>
                <a:gd name="T100" fmla="*/ 349 w 358"/>
                <a:gd name="T101" fmla="*/ 152 h 221"/>
                <a:gd name="T102" fmla="*/ 358 w 358"/>
                <a:gd name="T103" fmla="*/ 17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8" h="221">
                  <a:moveTo>
                    <a:pt x="355" y="177"/>
                  </a:moveTo>
                  <a:lnTo>
                    <a:pt x="355" y="177"/>
                  </a:lnTo>
                  <a:lnTo>
                    <a:pt x="355" y="177"/>
                  </a:lnTo>
                  <a:lnTo>
                    <a:pt x="350" y="182"/>
                  </a:lnTo>
                  <a:lnTo>
                    <a:pt x="344" y="183"/>
                  </a:lnTo>
                  <a:lnTo>
                    <a:pt x="338" y="183"/>
                  </a:lnTo>
                  <a:lnTo>
                    <a:pt x="332" y="180"/>
                  </a:lnTo>
                  <a:lnTo>
                    <a:pt x="332" y="180"/>
                  </a:lnTo>
                  <a:lnTo>
                    <a:pt x="330" y="177"/>
                  </a:lnTo>
                  <a:lnTo>
                    <a:pt x="330" y="177"/>
                  </a:lnTo>
                  <a:lnTo>
                    <a:pt x="305" y="158"/>
                  </a:lnTo>
                  <a:lnTo>
                    <a:pt x="305" y="158"/>
                  </a:lnTo>
                  <a:lnTo>
                    <a:pt x="300" y="154"/>
                  </a:lnTo>
                  <a:lnTo>
                    <a:pt x="300" y="154"/>
                  </a:lnTo>
                  <a:lnTo>
                    <a:pt x="286" y="144"/>
                  </a:lnTo>
                  <a:lnTo>
                    <a:pt x="286" y="144"/>
                  </a:lnTo>
                  <a:lnTo>
                    <a:pt x="285" y="143"/>
                  </a:lnTo>
                  <a:lnTo>
                    <a:pt x="285" y="143"/>
                  </a:lnTo>
                  <a:lnTo>
                    <a:pt x="277" y="136"/>
                  </a:lnTo>
                  <a:lnTo>
                    <a:pt x="277" y="136"/>
                  </a:lnTo>
                  <a:lnTo>
                    <a:pt x="225" y="96"/>
                  </a:lnTo>
                  <a:lnTo>
                    <a:pt x="225" y="96"/>
                  </a:lnTo>
                  <a:lnTo>
                    <a:pt x="222" y="94"/>
                  </a:lnTo>
                  <a:lnTo>
                    <a:pt x="219" y="96"/>
                  </a:lnTo>
                  <a:lnTo>
                    <a:pt x="217" y="99"/>
                  </a:lnTo>
                  <a:lnTo>
                    <a:pt x="221" y="102"/>
                  </a:lnTo>
                  <a:lnTo>
                    <a:pt x="221" y="102"/>
                  </a:lnTo>
                  <a:lnTo>
                    <a:pt x="271" y="143"/>
                  </a:lnTo>
                  <a:lnTo>
                    <a:pt x="271" y="143"/>
                  </a:lnTo>
                  <a:lnTo>
                    <a:pt x="274" y="144"/>
                  </a:lnTo>
                  <a:lnTo>
                    <a:pt x="274" y="144"/>
                  </a:lnTo>
                  <a:lnTo>
                    <a:pt x="277" y="147"/>
                  </a:lnTo>
                  <a:lnTo>
                    <a:pt x="277" y="147"/>
                  </a:lnTo>
                  <a:lnTo>
                    <a:pt x="283" y="150"/>
                  </a:lnTo>
                  <a:lnTo>
                    <a:pt x="283" y="150"/>
                  </a:lnTo>
                  <a:lnTo>
                    <a:pt x="285" y="154"/>
                  </a:lnTo>
                  <a:lnTo>
                    <a:pt x="285" y="154"/>
                  </a:lnTo>
                  <a:lnTo>
                    <a:pt x="300" y="166"/>
                  </a:lnTo>
                  <a:lnTo>
                    <a:pt x="300" y="166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7" y="169"/>
                  </a:lnTo>
                  <a:lnTo>
                    <a:pt x="307" y="169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11" y="174"/>
                  </a:lnTo>
                  <a:lnTo>
                    <a:pt x="311" y="174"/>
                  </a:lnTo>
                  <a:lnTo>
                    <a:pt x="314" y="179"/>
                  </a:lnTo>
                  <a:lnTo>
                    <a:pt x="318" y="183"/>
                  </a:lnTo>
                  <a:lnTo>
                    <a:pt x="316" y="190"/>
                  </a:lnTo>
                  <a:lnTo>
                    <a:pt x="314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08" y="200"/>
                  </a:lnTo>
                  <a:lnTo>
                    <a:pt x="303" y="202"/>
                  </a:lnTo>
                  <a:lnTo>
                    <a:pt x="297" y="202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5" y="194"/>
                  </a:lnTo>
                  <a:lnTo>
                    <a:pt x="285" y="19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8" y="188"/>
                  </a:lnTo>
                  <a:lnTo>
                    <a:pt x="278" y="188"/>
                  </a:lnTo>
                  <a:lnTo>
                    <a:pt x="277" y="186"/>
                  </a:lnTo>
                  <a:lnTo>
                    <a:pt x="277" y="186"/>
                  </a:lnTo>
                  <a:lnTo>
                    <a:pt x="274" y="185"/>
                  </a:lnTo>
                  <a:lnTo>
                    <a:pt x="274" y="185"/>
                  </a:lnTo>
                  <a:lnTo>
                    <a:pt x="271" y="182"/>
                  </a:lnTo>
                  <a:lnTo>
                    <a:pt x="271" y="182"/>
                  </a:lnTo>
                  <a:lnTo>
                    <a:pt x="267" y="180"/>
                  </a:lnTo>
                  <a:lnTo>
                    <a:pt x="267" y="180"/>
                  </a:lnTo>
                  <a:lnTo>
                    <a:pt x="247" y="165"/>
                  </a:lnTo>
                  <a:lnTo>
                    <a:pt x="247" y="165"/>
                  </a:lnTo>
                  <a:lnTo>
                    <a:pt x="200" y="127"/>
                  </a:lnTo>
                  <a:lnTo>
                    <a:pt x="200" y="127"/>
                  </a:lnTo>
                  <a:lnTo>
                    <a:pt x="197" y="125"/>
                  </a:lnTo>
                  <a:lnTo>
                    <a:pt x="194" y="127"/>
                  </a:lnTo>
                  <a:lnTo>
                    <a:pt x="194" y="130"/>
                  </a:lnTo>
                  <a:lnTo>
                    <a:pt x="195" y="133"/>
                  </a:lnTo>
                  <a:lnTo>
                    <a:pt x="195" y="133"/>
                  </a:lnTo>
                  <a:lnTo>
                    <a:pt x="241" y="169"/>
                  </a:lnTo>
                  <a:lnTo>
                    <a:pt x="241" y="169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50" y="177"/>
                  </a:lnTo>
                  <a:lnTo>
                    <a:pt x="250" y="177"/>
                  </a:lnTo>
                  <a:lnTo>
                    <a:pt x="255" y="180"/>
                  </a:lnTo>
                  <a:lnTo>
                    <a:pt x="255" y="180"/>
                  </a:lnTo>
                  <a:lnTo>
                    <a:pt x="260" y="185"/>
                  </a:lnTo>
                  <a:lnTo>
                    <a:pt x="260" y="185"/>
                  </a:lnTo>
                  <a:lnTo>
                    <a:pt x="261" y="186"/>
                  </a:lnTo>
                  <a:lnTo>
                    <a:pt x="261" y="186"/>
                  </a:lnTo>
                  <a:lnTo>
                    <a:pt x="263" y="186"/>
                  </a:lnTo>
                  <a:lnTo>
                    <a:pt x="263" y="186"/>
                  </a:lnTo>
                  <a:lnTo>
                    <a:pt x="264" y="188"/>
                  </a:lnTo>
                  <a:lnTo>
                    <a:pt x="264" y="188"/>
                  </a:lnTo>
                  <a:lnTo>
                    <a:pt x="267" y="190"/>
                  </a:lnTo>
                  <a:lnTo>
                    <a:pt x="267" y="190"/>
                  </a:lnTo>
                  <a:lnTo>
                    <a:pt x="269" y="193"/>
                  </a:lnTo>
                  <a:lnTo>
                    <a:pt x="269" y="193"/>
                  </a:lnTo>
                  <a:lnTo>
                    <a:pt x="274" y="197"/>
                  </a:lnTo>
                  <a:lnTo>
                    <a:pt x="275" y="202"/>
                  </a:lnTo>
                  <a:lnTo>
                    <a:pt x="275" y="208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67" y="219"/>
                  </a:lnTo>
                  <a:lnTo>
                    <a:pt x="261" y="221"/>
                  </a:lnTo>
                  <a:lnTo>
                    <a:pt x="255" y="221"/>
                  </a:lnTo>
                  <a:lnTo>
                    <a:pt x="250" y="218"/>
                  </a:lnTo>
                  <a:lnTo>
                    <a:pt x="250" y="218"/>
                  </a:lnTo>
                  <a:lnTo>
                    <a:pt x="247" y="216"/>
                  </a:lnTo>
                  <a:lnTo>
                    <a:pt x="247" y="216"/>
                  </a:lnTo>
                  <a:lnTo>
                    <a:pt x="247" y="215"/>
                  </a:lnTo>
                  <a:lnTo>
                    <a:pt x="247" y="215"/>
                  </a:lnTo>
                  <a:lnTo>
                    <a:pt x="246" y="215"/>
                  </a:lnTo>
                  <a:lnTo>
                    <a:pt x="246" y="215"/>
                  </a:lnTo>
                  <a:lnTo>
                    <a:pt x="244" y="213"/>
                  </a:lnTo>
                  <a:lnTo>
                    <a:pt x="244" y="213"/>
                  </a:lnTo>
                  <a:lnTo>
                    <a:pt x="230" y="202"/>
                  </a:lnTo>
                  <a:lnTo>
                    <a:pt x="230" y="202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3" y="188"/>
                  </a:lnTo>
                  <a:lnTo>
                    <a:pt x="213" y="188"/>
                  </a:lnTo>
                  <a:lnTo>
                    <a:pt x="213" y="182"/>
                  </a:lnTo>
                  <a:lnTo>
                    <a:pt x="210" y="177"/>
                  </a:lnTo>
                  <a:lnTo>
                    <a:pt x="210" y="177"/>
                  </a:lnTo>
                  <a:lnTo>
                    <a:pt x="205" y="169"/>
                  </a:lnTo>
                  <a:lnTo>
                    <a:pt x="197" y="166"/>
                  </a:lnTo>
                  <a:lnTo>
                    <a:pt x="197" y="166"/>
                  </a:lnTo>
                  <a:lnTo>
                    <a:pt x="191" y="165"/>
                  </a:lnTo>
                  <a:lnTo>
                    <a:pt x="191" y="165"/>
                  </a:lnTo>
                  <a:lnTo>
                    <a:pt x="183" y="165"/>
                  </a:lnTo>
                  <a:lnTo>
                    <a:pt x="183" y="165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5" y="157"/>
                  </a:lnTo>
                  <a:lnTo>
                    <a:pt x="175" y="157"/>
                  </a:lnTo>
                  <a:lnTo>
                    <a:pt x="170" y="150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55" y="144"/>
                  </a:lnTo>
                  <a:lnTo>
                    <a:pt x="155" y="144"/>
                  </a:lnTo>
                  <a:lnTo>
                    <a:pt x="150" y="146"/>
                  </a:lnTo>
                  <a:lnTo>
                    <a:pt x="145" y="147"/>
                  </a:lnTo>
                  <a:lnTo>
                    <a:pt x="141" y="150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6" y="149"/>
                  </a:lnTo>
                  <a:lnTo>
                    <a:pt x="133" y="144"/>
                  </a:lnTo>
                  <a:lnTo>
                    <a:pt x="128" y="141"/>
                  </a:lnTo>
                  <a:lnTo>
                    <a:pt x="123" y="138"/>
                  </a:lnTo>
                  <a:lnTo>
                    <a:pt x="123" y="138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1" y="138"/>
                  </a:lnTo>
                  <a:lnTo>
                    <a:pt x="106" y="139"/>
                  </a:lnTo>
                  <a:lnTo>
                    <a:pt x="102" y="14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5" y="141"/>
                  </a:lnTo>
                  <a:lnTo>
                    <a:pt x="92" y="136"/>
                  </a:lnTo>
                  <a:lnTo>
                    <a:pt x="89" y="133"/>
                  </a:lnTo>
                  <a:lnTo>
                    <a:pt x="84" y="132"/>
                  </a:lnTo>
                  <a:lnTo>
                    <a:pt x="84" y="132"/>
                  </a:lnTo>
                  <a:lnTo>
                    <a:pt x="77" y="130"/>
                  </a:lnTo>
                  <a:lnTo>
                    <a:pt x="77" y="130"/>
                  </a:lnTo>
                  <a:lnTo>
                    <a:pt x="70" y="132"/>
                  </a:lnTo>
                  <a:lnTo>
                    <a:pt x="64" y="133"/>
                  </a:lnTo>
                  <a:lnTo>
                    <a:pt x="59" y="138"/>
                  </a:lnTo>
                  <a:lnTo>
                    <a:pt x="56" y="144"/>
                  </a:lnTo>
                  <a:lnTo>
                    <a:pt x="55" y="146"/>
                  </a:lnTo>
                  <a:lnTo>
                    <a:pt x="55" y="146"/>
                  </a:lnTo>
                  <a:lnTo>
                    <a:pt x="52" y="144"/>
                  </a:lnTo>
                  <a:lnTo>
                    <a:pt x="1" y="114"/>
                  </a:lnTo>
                  <a:lnTo>
                    <a:pt x="1" y="114"/>
                  </a:lnTo>
                  <a:lnTo>
                    <a:pt x="0" y="113"/>
                  </a:lnTo>
                  <a:lnTo>
                    <a:pt x="0" y="110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9" y="21"/>
                  </a:lnTo>
                  <a:lnTo>
                    <a:pt x="92" y="21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61" y="0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7" y="3"/>
                  </a:lnTo>
                  <a:lnTo>
                    <a:pt x="166" y="5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13" y="46"/>
                  </a:lnTo>
                  <a:lnTo>
                    <a:pt x="108" y="50"/>
                  </a:lnTo>
                  <a:lnTo>
                    <a:pt x="108" y="57"/>
                  </a:lnTo>
                  <a:lnTo>
                    <a:pt x="108" y="64"/>
                  </a:lnTo>
                  <a:lnTo>
                    <a:pt x="108" y="64"/>
                  </a:lnTo>
                  <a:lnTo>
                    <a:pt x="113" y="72"/>
                  </a:lnTo>
                  <a:lnTo>
                    <a:pt x="119" y="79"/>
                  </a:lnTo>
                  <a:lnTo>
                    <a:pt x="128" y="83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4" y="83"/>
                  </a:lnTo>
                  <a:lnTo>
                    <a:pt x="150" y="82"/>
                  </a:lnTo>
                  <a:lnTo>
                    <a:pt x="150" y="82"/>
                  </a:lnTo>
                  <a:lnTo>
                    <a:pt x="199" y="61"/>
                  </a:lnTo>
                  <a:lnTo>
                    <a:pt x="199" y="61"/>
                  </a:lnTo>
                  <a:lnTo>
                    <a:pt x="199" y="61"/>
                  </a:lnTo>
                  <a:lnTo>
                    <a:pt x="205" y="58"/>
                  </a:lnTo>
                  <a:lnTo>
                    <a:pt x="205" y="58"/>
                  </a:lnTo>
                  <a:lnTo>
                    <a:pt x="214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22" y="52"/>
                  </a:lnTo>
                  <a:lnTo>
                    <a:pt x="224" y="54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9" y="72"/>
                  </a:lnTo>
                  <a:lnTo>
                    <a:pt x="302" y="114"/>
                  </a:lnTo>
                  <a:lnTo>
                    <a:pt x="349" y="152"/>
                  </a:lnTo>
                  <a:lnTo>
                    <a:pt x="352" y="155"/>
                  </a:lnTo>
                  <a:lnTo>
                    <a:pt x="352" y="155"/>
                  </a:lnTo>
                  <a:lnTo>
                    <a:pt x="357" y="160"/>
                  </a:lnTo>
                  <a:lnTo>
                    <a:pt x="358" y="165"/>
                  </a:lnTo>
                  <a:lnTo>
                    <a:pt x="358" y="171"/>
                  </a:lnTo>
                  <a:lnTo>
                    <a:pt x="355" y="177"/>
                  </a:lnTo>
                  <a:lnTo>
                    <a:pt x="355" y="177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5149" y="3241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0 w 8"/>
                <a:gd name="T5" fmla="*/ 0 h 4"/>
                <a:gd name="T6" fmla="*/ 0 w 8"/>
                <a:gd name="T7" fmla="*/ 0 h 4"/>
                <a:gd name="T8" fmla="*/ 0 w 8"/>
                <a:gd name="T9" fmla="*/ 0 h 4"/>
                <a:gd name="T10" fmla="*/ 8 w 8"/>
                <a:gd name="T11" fmla="*/ 4 h 4"/>
                <a:gd name="T12" fmla="*/ 8 w 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8" name="Freeform 33"/>
            <p:cNvSpPr>
              <a:spLocks/>
            </p:cNvSpPr>
            <p:nvPr/>
          </p:nvSpPr>
          <p:spPr bwMode="auto">
            <a:xfrm>
              <a:off x="5203" y="3191"/>
              <a:ext cx="3" cy="1"/>
            </a:xfrm>
            <a:custGeom>
              <a:avLst/>
              <a:gdLst>
                <a:gd name="T0" fmla="*/ 3 w 3"/>
                <a:gd name="T1" fmla="*/ 1 h 1"/>
                <a:gd name="T2" fmla="*/ 3 w 3"/>
                <a:gd name="T3" fmla="*/ 1 h 1"/>
                <a:gd name="T4" fmla="*/ 0 w 3"/>
                <a:gd name="T5" fmla="*/ 0 h 1"/>
                <a:gd name="T6" fmla="*/ 0 w 3"/>
                <a:gd name="T7" fmla="*/ 0 h 1"/>
                <a:gd name="T8" fmla="*/ 0 w 3"/>
                <a:gd name="T9" fmla="*/ 0 h 1"/>
                <a:gd name="T10" fmla="*/ 3 w 3"/>
                <a:gd name="T11" fmla="*/ 1 h 1"/>
                <a:gd name="T12" fmla="*/ 3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9" name="Freeform 34"/>
            <p:cNvSpPr>
              <a:spLocks/>
            </p:cNvSpPr>
            <p:nvPr/>
          </p:nvSpPr>
          <p:spPr bwMode="auto">
            <a:xfrm>
              <a:off x="5046" y="3031"/>
              <a:ext cx="304" cy="169"/>
            </a:xfrm>
            <a:custGeom>
              <a:avLst/>
              <a:gdLst>
                <a:gd name="T0" fmla="*/ 63 w 304"/>
                <a:gd name="T1" fmla="*/ 24 h 169"/>
                <a:gd name="T2" fmla="*/ 63 w 304"/>
                <a:gd name="T3" fmla="*/ 24 h 169"/>
                <a:gd name="T4" fmla="*/ 71 w 304"/>
                <a:gd name="T5" fmla="*/ 19 h 169"/>
                <a:gd name="T6" fmla="*/ 128 w 304"/>
                <a:gd name="T7" fmla="*/ 0 h 169"/>
                <a:gd name="T8" fmla="*/ 128 w 304"/>
                <a:gd name="T9" fmla="*/ 0 h 169"/>
                <a:gd name="T10" fmla="*/ 133 w 304"/>
                <a:gd name="T11" fmla="*/ 0 h 169"/>
                <a:gd name="T12" fmla="*/ 136 w 304"/>
                <a:gd name="T13" fmla="*/ 2 h 169"/>
                <a:gd name="T14" fmla="*/ 211 w 304"/>
                <a:gd name="T15" fmla="*/ 38 h 169"/>
                <a:gd name="T16" fmla="*/ 211 w 304"/>
                <a:gd name="T17" fmla="*/ 38 h 169"/>
                <a:gd name="T18" fmla="*/ 215 w 304"/>
                <a:gd name="T19" fmla="*/ 38 h 169"/>
                <a:gd name="T20" fmla="*/ 219 w 304"/>
                <a:gd name="T21" fmla="*/ 38 h 169"/>
                <a:gd name="T22" fmla="*/ 244 w 304"/>
                <a:gd name="T23" fmla="*/ 28 h 169"/>
                <a:gd name="T24" fmla="*/ 244 w 304"/>
                <a:gd name="T25" fmla="*/ 28 h 169"/>
                <a:gd name="T26" fmla="*/ 247 w 304"/>
                <a:gd name="T27" fmla="*/ 28 h 169"/>
                <a:gd name="T28" fmla="*/ 251 w 304"/>
                <a:gd name="T29" fmla="*/ 30 h 169"/>
                <a:gd name="T30" fmla="*/ 304 w 304"/>
                <a:gd name="T31" fmla="*/ 127 h 169"/>
                <a:gd name="T32" fmla="*/ 304 w 304"/>
                <a:gd name="T33" fmla="*/ 127 h 169"/>
                <a:gd name="T34" fmla="*/ 304 w 304"/>
                <a:gd name="T35" fmla="*/ 130 h 169"/>
                <a:gd name="T36" fmla="*/ 302 w 304"/>
                <a:gd name="T37" fmla="*/ 131 h 169"/>
                <a:gd name="T38" fmla="*/ 252 w 304"/>
                <a:gd name="T39" fmla="*/ 169 h 169"/>
                <a:gd name="T40" fmla="*/ 252 w 304"/>
                <a:gd name="T41" fmla="*/ 169 h 169"/>
                <a:gd name="T42" fmla="*/ 249 w 304"/>
                <a:gd name="T43" fmla="*/ 169 h 169"/>
                <a:gd name="T44" fmla="*/ 246 w 304"/>
                <a:gd name="T45" fmla="*/ 167 h 169"/>
                <a:gd name="T46" fmla="*/ 113 w 304"/>
                <a:gd name="T47" fmla="*/ 63 h 169"/>
                <a:gd name="T48" fmla="*/ 113 w 304"/>
                <a:gd name="T49" fmla="*/ 63 h 169"/>
                <a:gd name="T50" fmla="*/ 110 w 304"/>
                <a:gd name="T51" fmla="*/ 61 h 169"/>
                <a:gd name="T52" fmla="*/ 107 w 304"/>
                <a:gd name="T53" fmla="*/ 61 h 169"/>
                <a:gd name="T54" fmla="*/ 107 w 304"/>
                <a:gd name="T55" fmla="*/ 61 h 169"/>
                <a:gd name="T56" fmla="*/ 35 w 304"/>
                <a:gd name="T57" fmla="*/ 91 h 169"/>
                <a:gd name="T58" fmla="*/ 35 w 304"/>
                <a:gd name="T59" fmla="*/ 91 h 169"/>
                <a:gd name="T60" fmla="*/ 25 w 304"/>
                <a:gd name="T61" fmla="*/ 94 h 169"/>
                <a:gd name="T62" fmla="*/ 17 w 304"/>
                <a:gd name="T63" fmla="*/ 92 h 169"/>
                <a:gd name="T64" fmla="*/ 11 w 304"/>
                <a:gd name="T65" fmla="*/ 91 h 169"/>
                <a:gd name="T66" fmla="*/ 5 w 304"/>
                <a:gd name="T67" fmla="*/ 86 h 169"/>
                <a:gd name="T68" fmla="*/ 2 w 304"/>
                <a:gd name="T69" fmla="*/ 80 h 169"/>
                <a:gd name="T70" fmla="*/ 0 w 304"/>
                <a:gd name="T71" fmla="*/ 74 h 169"/>
                <a:gd name="T72" fmla="*/ 2 w 304"/>
                <a:gd name="T73" fmla="*/ 69 h 169"/>
                <a:gd name="T74" fmla="*/ 8 w 304"/>
                <a:gd name="T75" fmla="*/ 63 h 169"/>
                <a:gd name="T76" fmla="*/ 8 w 304"/>
                <a:gd name="T77" fmla="*/ 63 h 169"/>
                <a:gd name="T78" fmla="*/ 41 w 304"/>
                <a:gd name="T79" fmla="*/ 39 h 169"/>
                <a:gd name="T80" fmla="*/ 63 w 304"/>
                <a:gd name="T81" fmla="*/ 24 h 169"/>
                <a:gd name="T82" fmla="*/ 63 w 304"/>
                <a:gd name="T83" fmla="*/ 2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4" h="169">
                  <a:moveTo>
                    <a:pt x="63" y="24"/>
                  </a:moveTo>
                  <a:lnTo>
                    <a:pt x="63" y="24"/>
                  </a:lnTo>
                  <a:lnTo>
                    <a:pt x="71" y="19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6" y="2"/>
                  </a:lnTo>
                  <a:lnTo>
                    <a:pt x="211" y="38"/>
                  </a:lnTo>
                  <a:lnTo>
                    <a:pt x="211" y="38"/>
                  </a:lnTo>
                  <a:lnTo>
                    <a:pt x="215" y="38"/>
                  </a:lnTo>
                  <a:lnTo>
                    <a:pt x="219" y="38"/>
                  </a:lnTo>
                  <a:lnTo>
                    <a:pt x="244" y="28"/>
                  </a:lnTo>
                  <a:lnTo>
                    <a:pt x="244" y="28"/>
                  </a:lnTo>
                  <a:lnTo>
                    <a:pt x="247" y="28"/>
                  </a:lnTo>
                  <a:lnTo>
                    <a:pt x="251" y="30"/>
                  </a:lnTo>
                  <a:lnTo>
                    <a:pt x="304" y="127"/>
                  </a:lnTo>
                  <a:lnTo>
                    <a:pt x="304" y="127"/>
                  </a:lnTo>
                  <a:lnTo>
                    <a:pt x="304" y="130"/>
                  </a:lnTo>
                  <a:lnTo>
                    <a:pt x="302" y="131"/>
                  </a:lnTo>
                  <a:lnTo>
                    <a:pt x="252" y="169"/>
                  </a:lnTo>
                  <a:lnTo>
                    <a:pt x="252" y="169"/>
                  </a:lnTo>
                  <a:lnTo>
                    <a:pt x="249" y="169"/>
                  </a:lnTo>
                  <a:lnTo>
                    <a:pt x="246" y="167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0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35" y="91"/>
                  </a:lnTo>
                  <a:lnTo>
                    <a:pt x="35" y="91"/>
                  </a:lnTo>
                  <a:lnTo>
                    <a:pt x="25" y="94"/>
                  </a:lnTo>
                  <a:lnTo>
                    <a:pt x="17" y="92"/>
                  </a:lnTo>
                  <a:lnTo>
                    <a:pt x="11" y="91"/>
                  </a:lnTo>
                  <a:lnTo>
                    <a:pt x="5" y="86"/>
                  </a:lnTo>
                  <a:lnTo>
                    <a:pt x="2" y="80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41" y="39"/>
                  </a:lnTo>
                  <a:lnTo>
                    <a:pt x="63" y="24"/>
                  </a:lnTo>
                  <a:lnTo>
                    <a:pt x="63" y="2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5095" y="3219"/>
              <a:ext cx="43" cy="65"/>
            </a:xfrm>
            <a:custGeom>
              <a:avLst/>
              <a:gdLst>
                <a:gd name="T0" fmla="*/ 32 w 43"/>
                <a:gd name="T1" fmla="*/ 0 h 65"/>
                <a:gd name="T2" fmla="*/ 32 w 43"/>
                <a:gd name="T3" fmla="*/ 0 h 65"/>
                <a:gd name="T4" fmla="*/ 39 w 43"/>
                <a:gd name="T5" fmla="*/ 3 h 65"/>
                <a:gd name="T6" fmla="*/ 42 w 43"/>
                <a:gd name="T7" fmla="*/ 8 h 65"/>
                <a:gd name="T8" fmla="*/ 43 w 43"/>
                <a:gd name="T9" fmla="*/ 14 h 65"/>
                <a:gd name="T10" fmla="*/ 42 w 43"/>
                <a:gd name="T11" fmla="*/ 20 h 65"/>
                <a:gd name="T12" fmla="*/ 31 w 43"/>
                <a:gd name="T13" fmla="*/ 54 h 65"/>
                <a:gd name="T14" fmla="*/ 31 w 43"/>
                <a:gd name="T15" fmla="*/ 54 h 65"/>
                <a:gd name="T16" fmla="*/ 28 w 43"/>
                <a:gd name="T17" fmla="*/ 59 h 65"/>
                <a:gd name="T18" fmla="*/ 23 w 43"/>
                <a:gd name="T19" fmla="*/ 62 h 65"/>
                <a:gd name="T20" fmla="*/ 17 w 43"/>
                <a:gd name="T21" fmla="*/ 65 h 65"/>
                <a:gd name="T22" fmla="*/ 11 w 43"/>
                <a:gd name="T23" fmla="*/ 64 h 65"/>
                <a:gd name="T24" fmla="*/ 11 w 43"/>
                <a:gd name="T25" fmla="*/ 64 h 65"/>
                <a:gd name="T26" fmla="*/ 11 w 43"/>
                <a:gd name="T27" fmla="*/ 64 h 65"/>
                <a:gd name="T28" fmla="*/ 4 w 43"/>
                <a:gd name="T29" fmla="*/ 61 h 65"/>
                <a:gd name="T30" fmla="*/ 1 w 43"/>
                <a:gd name="T31" fmla="*/ 56 h 65"/>
                <a:gd name="T32" fmla="*/ 0 w 43"/>
                <a:gd name="T33" fmla="*/ 50 h 65"/>
                <a:gd name="T34" fmla="*/ 1 w 43"/>
                <a:gd name="T35" fmla="*/ 44 h 65"/>
                <a:gd name="T36" fmla="*/ 12 w 43"/>
                <a:gd name="T37" fmla="*/ 11 h 65"/>
                <a:gd name="T38" fmla="*/ 12 w 43"/>
                <a:gd name="T39" fmla="*/ 11 h 65"/>
                <a:gd name="T40" fmla="*/ 15 w 43"/>
                <a:gd name="T41" fmla="*/ 4 h 65"/>
                <a:gd name="T42" fmla="*/ 20 w 43"/>
                <a:gd name="T43" fmla="*/ 1 h 65"/>
                <a:gd name="T44" fmla="*/ 26 w 43"/>
                <a:gd name="T45" fmla="*/ 0 h 65"/>
                <a:gd name="T46" fmla="*/ 32 w 43"/>
                <a:gd name="T47" fmla="*/ 0 h 65"/>
                <a:gd name="T48" fmla="*/ 32 w 43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65">
                  <a:moveTo>
                    <a:pt x="32" y="0"/>
                  </a:moveTo>
                  <a:lnTo>
                    <a:pt x="32" y="0"/>
                  </a:lnTo>
                  <a:lnTo>
                    <a:pt x="39" y="3"/>
                  </a:lnTo>
                  <a:lnTo>
                    <a:pt x="42" y="8"/>
                  </a:lnTo>
                  <a:lnTo>
                    <a:pt x="43" y="14"/>
                  </a:lnTo>
                  <a:lnTo>
                    <a:pt x="42" y="20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28" y="59"/>
                  </a:lnTo>
                  <a:lnTo>
                    <a:pt x="23" y="62"/>
                  </a:lnTo>
                  <a:lnTo>
                    <a:pt x="17" y="65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4" y="61"/>
                  </a:lnTo>
                  <a:lnTo>
                    <a:pt x="1" y="56"/>
                  </a:lnTo>
                  <a:lnTo>
                    <a:pt x="0" y="50"/>
                  </a:lnTo>
                  <a:lnTo>
                    <a:pt x="1" y="44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5" y="4"/>
                  </a:lnTo>
                  <a:lnTo>
                    <a:pt x="20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5060" y="3198"/>
              <a:ext cx="44" cy="66"/>
            </a:xfrm>
            <a:custGeom>
              <a:avLst/>
              <a:gdLst>
                <a:gd name="T0" fmla="*/ 33 w 44"/>
                <a:gd name="T1" fmla="*/ 2 h 66"/>
                <a:gd name="T2" fmla="*/ 33 w 44"/>
                <a:gd name="T3" fmla="*/ 2 h 66"/>
                <a:gd name="T4" fmla="*/ 38 w 44"/>
                <a:gd name="T5" fmla="*/ 5 h 66"/>
                <a:gd name="T6" fmla="*/ 42 w 44"/>
                <a:gd name="T7" fmla="*/ 10 h 66"/>
                <a:gd name="T8" fmla="*/ 44 w 44"/>
                <a:gd name="T9" fmla="*/ 16 h 66"/>
                <a:gd name="T10" fmla="*/ 42 w 44"/>
                <a:gd name="T11" fmla="*/ 22 h 66"/>
                <a:gd name="T12" fmla="*/ 31 w 44"/>
                <a:gd name="T13" fmla="*/ 55 h 66"/>
                <a:gd name="T14" fmla="*/ 31 w 44"/>
                <a:gd name="T15" fmla="*/ 55 h 66"/>
                <a:gd name="T16" fmla="*/ 28 w 44"/>
                <a:gd name="T17" fmla="*/ 61 h 66"/>
                <a:gd name="T18" fmla="*/ 22 w 44"/>
                <a:gd name="T19" fmla="*/ 65 h 66"/>
                <a:gd name="T20" fmla="*/ 17 w 44"/>
                <a:gd name="T21" fmla="*/ 66 h 66"/>
                <a:gd name="T22" fmla="*/ 11 w 44"/>
                <a:gd name="T23" fmla="*/ 65 h 66"/>
                <a:gd name="T24" fmla="*/ 11 w 44"/>
                <a:gd name="T25" fmla="*/ 65 h 66"/>
                <a:gd name="T26" fmla="*/ 11 w 44"/>
                <a:gd name="T27" fmla="*/ 65 h 66"/>
                <a:gd name="T28" fmla="*/ 5 w 44"/>
                <a:gd name="T29" fmla="*/ 61 h 66"/>
                <a:gd name="T30" fmla="*/ 2 w 44"/>
                <a:gd name="T31" fmla="*/ 57 h 66"/>
                <a:gd name="T32" fmla="*/ 0 w 44"/>
                <a:gd name="T33" fmla="*/ 50 h 66"/>
                <a:gd name="T34" fmla="*/ 0 w 44"/>
                <a:gd name="T35" fmla="*/ 44 h 66"/>
                <a:gd name="T36" fmla="*/ 11 w 44"/>
                <a:gd name="T37" fmla="*/ 11 h 66"/>
                <a:gd name="T38" fmla="*/ 11 w 44"/>
                <a:gd name="T39" fmla="*/ 11 h 66"/>
                <a:gd name="T40" fmla="*/ 16 w 44"/>
                <a:gd name="T41" fmla="*/ 7 h 66"/>
                <a:gd name="T42" fmla="*/ 21 w 44"/>
                <a:gd name="T43" fmla="*/ 2 h 66"/>
                <a:gd name="T44" fmla="*/ 27 w 44"/>
                <a:gd name="T45" fmla="*/ 0 h 66"/>
                <a:gd name="T46" fmla="*/ 33 w 44"/>
                <a:gd name="T47" fmla="*/ 2 h 66"/>
                <a:gd name="T48" fmla="*/ 33 w 44"/>
                <a:gd name="T49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66">
                  <a:moveTo>
                    <a:pt x="33" y="2"/>
                  </a:moveTo>
                  <a:lnTo>
                    <a:pt x="33" y="2"/>
                  </a:lnTo>
                  <a:lnTo>
                    <a:pt x="38" y="5"/>
                  </a:lnTo>
                  <a:lnTo>
                    <a:pt x="42" y="10"/>
                  </a:lnTo>
                  <a:lnTo>
                    <a:pt x="44" y="16"/>
                  </a:lnTo>
                  <a:lnTo>
                    <a:pt x="42" y="22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28" y="61"/>
                  </a:lnTo>
                  <a:lnTo>
                    <a:pt x="22" y="65"/>
                  </a:lnTo>
                  <a:lnTo>
                    <a:pt x="17" y="66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5" y="61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6" y="7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5024" y="3191"/>
              <a:ext cx="41" cy="53"/>
            </a:xfrm>
            <a:custGeom>
              <a:avLst/>
              <a:gdLst>
                <a:gd name="T0" fmla="*/ 30 w 41"/>
                <a:gd name="T1" fmla="*/ 1 h 53"/>
                <a:gd name="T2" fmla="*/ 30 w 41"/>
                <a:gd name="T3" fmla="*/ 1 h 53"/>
                <a:gd name="T4" fmla="*/ 35 w 41"/>
                <a:gd name="T5" fmla="*/ 4 h 53"/>
                <a:gd name="T6" fmla="*/ 39 w 41"/>
                <a:gd name="T7" fmla="*/ 9 h 53"/>
                <a:gd name="T8" fmla="*/ 41 w 41"/>
                <a:gd name="T9" fmla="*/ 15 h 53"/>
                <a:gd name="T10" fmla="*/ 39 w 41"/>
                <a:gd name="T11" fmla="*/ 22 h 53"/>
                <a:gd name="T12" fmla="*/ 33 w 41"/>
                <a:gd name="T13" fmla="*/ 42 h 53"/>
                <a:gd name="T14" fmla="*/ 33 w 41"/>
                <a:gd name="T15" fmla="*/ 42 h 53"/>
                <a:gd name="T16" fmla="*/ 30 w 41"/>
                <a:gd name="T17" fmla="*/ 47 h 53"/>
                <a:gd name="T18" fmla="*/ 24 w 41"/>
                <a:gd name="T19" fmla="*/ 51 h 53"/>
                <a:gd name="T20" fmla="*/ 19 w 41"/>
                <a:gd name="T21" fmla="*/ 53 h 53"/>
                <a:gd name="T22" fmla="*/ 11 w 41"/>
                <a:gd name="T23" fmla="*/ 51 h 53"/>
                <a:gd name="T24" fmla="*/ 11 w 41"/>
                <a:gd name="T25" fmla="*/ 51 h 53"/>
                <a:gd name="T26" fmla="*/ 11 w 41"/>
                <a:gd name="T27" fmla="*/ 51 h 53"/>
                <a:gd name="T28" fmla="*/ 6 w 41"/>
                <a:gd name="T29" fmla="*/ 48 h 53"/>
                <a:gd name="T30" fmla="*/ 2 w 41"/>
                <a:gd name="T31" fmla="*/ 43 h 53"/>
                <a:gd name="T32" fmla="*/ 0 w 41"/>
                <a:gd name="T33" fmla="*/ 37 h 53"/>
                <a:gd name="T34" fmla="*/ 2 w 41"/>
                <a:gd name="T35" fmla="*/ 31 h 53"/>
                <a:gd name="T36" fmla="*/ 8 w 41"/>
                <a:gd name="T37" fmla="*/ 11 h 53"/>
                <a:gd name="T38" fmla="*/ 8 w 41"/>
                <a:gd name="T39" fmla="*/ 11 h 53"/>
                <a:gd name="T40" fmla="*/ 11 w 41"/>
                <a:gd name="T41" fmla="*/ 4 h 53"/>
                <a:gd name="T42" fmla="*/ 17 w 41"/>
                <a:gd name="T43" fmla="*/ 1 h 53"/>
                <a:gd name="T44" fmla="*/ 22 w 41"/>
                <a:gd name="T45" fmla="*/ 0 h 53"/>
                <a:gd name="T46" fmla="*/ 30 w 41"/>
                <a:gd name="T47" fmla="*/ 1 h 53"/>
                <a:gd name="T48" fmla="*/ 30 w 41"/>
                <a:gd name="T4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53">
                  <a:moveTo>
                    <a:pt x="30" y="1"/>
                  </a:moveTo>
                  <a:lnTo>
                    <a:pt x="30" y="1"/>
                  </a:lnTo>
                  <a:lnTo>
                    <a:pt x="35" y="4"/>
                  </a:lnTo>
                  <a:lnTo>
                    <a:pt x="39" y="9"/>
                  </a:lnTo>
                  <a:lnTo>
                    <a:pt x="41" y="15"/>
                  </a:lnTo>
                  <a:lnTo>
                    <a:pt x="39" y="2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0" y="47"/>
                  </a:lnTo>
                  <a:lnTo>
                    <a:pt x="24" y="51"/>
                  </a:lnTo>
                  <a:lnTo>
                    <a:pt x="19" y="53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1" y="4"/>
                  </a:lnTo>
                  <a:lnTo>
                    <a:pt x="17" y="1"/>
                  </a:lnTo>
                  <a:lnTo>
                    <a:pt x="22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3" name="Freeform 38"/>
            <p:cNvSpPr>
              <a:spLocks/>
            </p:cNvSpPr>
            <p:nvPr/>
          </p:nvSpPr>
          <p:spPr bwMode="auto">
            <a:xfrm>
              <a:off x="4990" y="3184"/>
              <a:ext cx="34" cy="39"/>
            </a:xfrm>
            <a:custGeom>
              <a:avLst/>
              <a:gdLst>
                <a:gd name="T0" fmla="*/ 23 w 34"/>
                <a:gd name="T1" fmla="*/ 0 h 39"/>
                <a:gd name="T2" fmla="*/ 23 w 34"/>
                <a:gd name="T3" fmla="*/ 0 h 39"/>
                <a:gd name="T4" fmla="*/ 29 w 34"/>
                <a:gd name="T5" fmla="*/ 3 h 39"/>
                <a:gd name="T6" fmla="*/ 33 w 34"/>
                <a:gd name="T7" fmla="*/ 8 h 39"/>
                <a:gd name="T8" fmla="*/ 34 w 34"/>
                <a:gd name="T9" fmla="*/ 14 h 39"/>
                <a:gd name="T10" fmla="*/ 34 w 34"/>
                <a:gd name="T11" fmla="*/ 21 h 39"/>
                <a:gd name="T12" fmla="*/ 31 w 34"/>
                <a:gd name="T13" fmla="*/ 29 h 39"/>
                <a:gd name="T14" fmla="*/ 31 w 34"/>
                <a:gd name="T15" fmla="*/ 29 h 39"/>
                <a:gd name="T16" fmla="*/ 28 w 34"/>
                <a:gd name="T17" fmla="*/ 35 h 39"/>
                <a:gd name="T18" fmla="*/ 23 w 34"/>
                <a:gd name="T19" fmla="*/ 38 h 39"/>
                <a:gd name="T20" fmla="*/ 17 w 34"/>
                <a:gd name="T21" fmla="*/ 39 h 39"/>
                <a:gd name="T22" fmla="*/ 11 w 34"/>
                <a:gd name="T23" fmla="*/ 38 h 39"/>
                <a:gd name="T24" fmla="*/ 11 w 34"/>
                <a:gd name="T25" fmla="*/ 38 h 39"/>
                <a:gd name="T26" fmla="*/ 11 w 34"/>
                <a:gd name="T27" fmla="*/ 38 h 39"/>
                <a:gd name="T28" fmla="*/ 4 w 34"/>
                <a:gd name="T29" fmla="*/ 35 h 39"/>
                <a:gd name="T30" fmla="*/ 1 w 34"/>
                <a:gd name="T31" fmla="*/ 30 h 39"/>
                <a:gd name="T32" fmla="*/ 0 w 34"/>
                <a:gd name="T33" fmla="*/ 24 h 39"/>
                <a:gd name="T34" fmla="*/ 1 w 34"/>
                <a:gd name="T35" fmla="*/ 18 h 39"/>
                <a:gd name="T36" fmla="*/ 3 w 34"/>
                <a:gd name="T37" fmla="*/ 11 h 39"/>
                <a:gd name="T38" fmla="*/ 3 w 34"/>
                <a:gd name="T39" fmla="*/ 11 h 39"/>
                <a:gd name="T40" fmla="*/ 6 w 34"/>
                <a:gd name="T41" fmla="*/ 5 h 39"/>
                <a:gd name="T42" fmla="*/ 11 w 34"/>
                <a:gd name="T43" fmla="*/ 2 h 39"/>
                <a:gd name="T44" fmla="*/ 17 w 34"/>
                <a:gd name="T45" fmla="*/ 0 h 39"/>
                <a:gd name="T46" fmla="*/ 23 w 34"/>
                <a:gd name="T47" fmla="*/ 0 h 39"/>
                <a:gd name="T48" fmla="*/ 23 w 34"/>
                <a:gd name="T4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39">
                  <a:moveTo>
                    <a:pt x="23" y="0"/>
                  </a:move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4" y="14"/>
                  </a:lnTo>
                  <a:lnTo>
                    <a:pt x="34" y="21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28" y="35"/>
                  </a:lnTo>
                  <a:lnTo>
                    <a:pt x="23" y="38"/>
                  </a:lnTo>
                  <a:lnTo>
                    <a:pt x="17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4" y="35"/>
                  </a:lnTo>
                  <a:lnTo>
                    <a:pt x="1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6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4" name="Freeform 39"/>
            <p:cNvSpPr>
              <a:spLocks/>
            </p:cNvSpPr>
            <p:nvPr/>
          </p:nvSpPr>
          <p:spPr bwMode="auto">
            <a:xfrm>
              <a:off x="5307" y="3003"/>
              <a:ext cx="146" cy="158"/>
            </a:xfrm>
            <a:custGeom>
              <a:avLst/>
              <a:gdLst>
                <a:gd name="T0" fmla="*/ 146 w 146"/>
                <a:gd name="T1" fmla="*/ 108 h 158"/>
                <a:gd name="T2" fmla="*/ 146 w 146"/>
                <a:gd name="T3" fmla="*/ 108 h 158"/>
                <a:gd name="T4" fmla="*/ 146 w 146"/>
                <a:gd name="T5" fmla="*/ 111 h 158"/>
                <a:gd name="T6" fmla="*/ 146 w 146"/>
                <a:gd name="T7" fmla="*/ 113 h 158"/>
                <a:gd name="T8" fmla="*/ 146 w 146"/>
                <a:gd name="T9" fmla="*/ 116 h 158"/>
                <a:gd name="T10" fmla="*/ 143 w 146"/>
                <a:gd name="T11" fmla="*/ 117 h 158"/>
                <a:gd name="T12" fmla="*/ 68 w 146"/>
                <a:gd name="T13" fmla="*/ 158 h 158"/>
                <a:gd name="T14" fmla="*/ 68 w 146"/>
                <a:gd name="T15" fmla="*/ 158 h 158"/>
                <a:gd name="T16" fmla="*/ 65 w 146"/>
                <a:gd name="T17" fmla="*/ 158 h 158"/>
                <a:gd name="T18" fmla="*/ 63 w 146"/>
                <a:gd name="T19" fmla="*/ 158 h 158"/>
                <a:gd name="T20" fmla="*/ 60 w 146"/>
                <a:gd name="T21" fmla="*/ 158 h 158"/>
                <a:gd name="T22" fmla="*/ 58 w 146"/>
                <a:gd name="T23" fmla="*/ 155 h 158"/>
                <a:gd name="T24" fmla="*/ 2 w 146"/>
                <a:gd name="T25" fmla="*/ 50 h 158"/>
                <a:gd name="T26" fmla="*/ 2 w 146"/>
                <a:gd name="T27" fmla="*/ 50 h 158"/>
                <a:gd name="T28" fmla="*/ 0 w 146"/>
                <a:gd name="T29" fmla="*/ 48 h 158"/>
                <a:gd name="T30" fmla="*/ 2 w 146"/>
                <a:gd name="T31" fmla="*/ 45 h 158"/>
                <a:gd name="T32" fmla="*/ 2 w 146"/>
                <a:gd name="T33" fmla="*/ 44 h 158"/>
                <a:gd name="T34" fmla="*/ 5 w 146"/>
                <a:gd name="T35" fmla="*/ 42 h 158"/>
                <a:gd name="T36" fmla="*/ 80 w 146"/>
                <a:gd name="T37" fmla="*/ 0 h 158"/>
                <a:gd name="T38" fmla="*/ 80 w 146"/>
                <a:gd name="T39" fmla="*/ 0 h 158"/>
                <a:gd name="T40" fmla="*/ 83 w 146"/>
                <a:gd name="T41" fmla="*/ 0 h 158"/>
                <a:gd name="T42" fmla="*/ 85 w 146"/>
                <a:gd name="T43" fmla="*/ 0 h 158"/>
                <a:gd name="T44" fmla="*/ 87 w 146"/>
                <a:gd name="T45" fmla="*/ 2 h 158"/>
                <a:gd name="T46" fmla="*/ 88 w 146"/>
                <a:gd name="T47" fmla="*/ 3 h 158"/>
                <a:gd name="T48" fmla="*/ 146 w 146"/>
                <a:gd name="T49" fmla="*/ 10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6" h="158">
                  <a:moveTo>
                    <a:pt x="146" y="108"/>
                  </a:moveTo>
                  <a:lnTo>
                    <a:pt x="146" y="108"/>
                  </a:lnTo>
                  <a:lnTo>
                    <a:pt x="146" y="111"/>
                  </a:lnTo>
                  <a:lnTo>
                    <a:pt x="146" y="113"/>
                  </a:lnTo>
                  <a:lnTo>
                    <a:pt x="146" y="116"/>
                  </a:lnTo>
                  <a:lnTo>
                    <a:pt x="143" y="11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5" y="158"/>
                  </a:lnTo>
                  <a:lnTo>
                    <a:pt x="63" y="158"/>
                  </a:lnTo>
                  <a:lnTo>
                    <a:pt x="60" y="158"/>
                  </a:lnTo>
                  <a:lnTo>
                    <a:pt x="58" y="155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48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7" y="2"/>
                  </a:lnTo>
                  <a:lnTo>
                    <a:pt x="88" y="3"/>
                  </a:lnTo>
                  <a:lnTo>
                    <a:pt x="146" y="108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5" name="Freeform 40"/>
            <p:cNvSpPr>
              <a:spLocks/>
            </p:cNvSpPr>
            <p:nvPr/>
          </p:nvSpPr>
          <p:spPr bwMode="auto">
            <a:xfrm>
              <a:off x="4827" y="3003"/>
              <a:ext cx="146" cy="158"/>
            </a:xfrm>
            <a:custGeom>
              <a:avLst/>
              <a:gdLst>
                <a:gd name="T0" fmla="*/ 2 w 146"/>
                <a:gd name="T1" fmla="*/ 108 h 158"/>
                <a:gd name="T2" fmla="*/ 2 w 146"/>
                <a:gd name="T3" fmla="*/ 108 h 158"/>
                <a:gd name="T4" fmla="*/ 0 w 146"/>
                <a:gd name="T5" fmla="*/ 111 h 158"/>
                <a:gd name="T6" fmla="*/ 2 w 146"/>
                <a:gd name="T7" fmla="*/ 113 h 158"/>
                <a:gd name="T8" fmla="*/ 2 w 146"/>
                <a:gd name="T9" fmla="*/ 116 h 158"/>
                <a:gd name="T10" fmla="*/ 5 w 146"/>
                <a:gd name="T11" fmla="*/ 117 h 158"/>
                <a:gd name="T12" fmla="*/ 80 w 146"/>
                <a:gd name="T13" fmla="*/ 158 h 158"/>
                <a:gd name="T14" fmla="*/ 80 w 146"/>
                <a:gd name="T15" fmla="*/ 158 h 158"/>
                <a:gd name="T16" fmla="*/ 83 w 146"/>
                <a:gd name="T17" fmla="*/ 158 h 158"/>
                <a:gd name="T18" fmla="*/ 85 w 146"/>
                <a:gd name="T19" fmla="*/ 158 h 158"/>
                <a:gd name="T20" fmla="*/ 86 w 146"/>
                <a:gd name="T21" fmla="*/ 158 h 158"/>
                <a:gd name="T22" fmla="*/ 88 w 146"/>
                <a:gd name="T23" fmla="*/ 155 h 158"/>
                <a:gd name="T24" fmla="*/ 146 w 146"/>
                <a:gd name="T25" fmla="*/ 50 h 158"/>
                <a:gd name="T26" fmla="*/ 146 w 146"/>
                <a:gd name="T27" fmla="*/ 50 h 158"/>
                <a:gd name="T28" fmla="*/ 146 w 146"/>
                <a:gd name="T29" fmla="*/ 48 h 158"/>
                <a:gd name="T30" fmla="*/ 146 w 146"/>
                <a:gd name="T31" fmla="*/ 45 h 158"/>
                <a:gd name="T32" fmla="*/ 146 w 146"/>
                <a:gd name="T33" fmla="*/ 44 h 158"/>
                <a:gd name="T34" fmla="*/ 142 w 146"/>
                <a:gd name="T35" fmla="*/ 42 h 158"/>
                <a:gd name="T36" fmla="*/ 67 w 146"/>
                <a:gd name="T37" fmla="*/ 0 h 158"/>
                <a:gd name="T38" fmla="*/ 67 w 146"/>
                <a:gd name="T39" fmla="*/ 0 h 158"/>
                <a:gd name="T40" fmla="*/ 64 w 146"/>
                <a:gd name="T41" fmla="*/ 0 h 158"/>
                <a:gd name="T42" fmla="*/ 63 w 146"/>
                <a:gd name="T43" fmla="*/ 0 h 158"/>
                <a:gd name="T44" fmla="*/ 59 w 146"/>
                <a:gd name="T45" fmla="*/ 2 h 158"/>
                <a:gd name="T46" fmla="*/ 58 w 146"/>
                <a:gd name="T47" fmla="*/ 3 h 158"/>
                <a:gd name="T48" fmla="*/ 2 w 146"/>
                <a:gd name="T49" fmla="*/ 10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6" h="158">
                  <a:moveTo>
                    <a:pt x="2" y="108"/>
                  </a:moveTo>
                  <a:lnTo>
                    <a:pt x="2" y="108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6"/>
                  </a:lnTo>
                  <a:lnTo>
                    <a:pt x="5" y="117"/>
                  </a:lnTo>
                  <a:lnTo>
                    <a:pt x="80" y="158"/>
                  </a:lnTo>
                  <a:lnTo>
                    <a:pt x="80" y="158"/>
                  </a:lnTo>
                  <a:lnTo>
                    <a:pt x="83" y="158"/>
                  </a:lnTo>
                  <a:lnTo>
                    <a:pt x="85" y="158"/>
                  </a:lnTo>
                  <a:lnTo>
                    <a:pt x="86" y="158"/>
                  </a:lnTo>
                  <a:lnTo>
                    <a:pt x="88" y="155"/>
                  </a:lnTo>
                  <a:lnTo>
                    <a:pt x="146" y="50"/>
                  </a:lnTo>
                  <a:lnTo>
                    <a:pt x="146" y="50"/>
                  </a:lnTo>
                  <a:lnTo>
                    <a:pt x="146" y="48"/>
                  </a:lnTo>
                  <a:lnTo>
                    <a:pt x="146" y="45"/>
                  </a:lnTo>
                  <a:lnTo>
                    <a:pt x="146" y="44"/>
                  </a:lnTo>
                  <a:lnTo>
                    <a:pt x="142" y="42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2" y="108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66" name="&quot;없음&quot; 기호 65"/>
          <p:cNvSpPr/>
          <p:nvPr/>
        </p:nvSpPr>
        <p:spPr>
          <a:xfrm flipH="1">
            <a:off x="1128099" y="2549554"/>
            <a:ext cx="2700997" cy="2926080"/>
          </a:xfrm>
          <a:prstGeom prst="noSmoking">
            <a:avLst>
              <a:gd name="adj" fmla="val 8080"/>
            </a:avLst>
          </a:prstGeom>
          <a:solidFill>
            <a:schemeClr val="bg1">
              <a:lumMod val="7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4696486" y="2173634"/>
            <a:ext cx="3974123" cy="3703638"/>
          </a:xfrm>
          <a:prstGeom prst="rect">
            <a:avLst/>
          </a:prstGeom>
          <a:solidFill>
            <a:schemeClr val="bg1">
              <a:alpha val="99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4674018" y="1625625"/>
            <a:ext cx="4014000" cy="531372"/>
          </a:xfrm>
          <a:prstGeom prst="rect">
            <a:avLst/>
          </a:prstGeom>
          <a:solidFill>
            <a:srgbClr val="FFC000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금품등</a:t>
            </a:r>
            <a:r>
              <a:rPr lang="ko-KR" altLang="en-US" sz="28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수수 금지</a:t>
            </a:r>
            <a:endParaRPr lang="ko-KR" altLang="en-US" sz="28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69" name="그룹 67"/>
          <p:cNvGrpSpPr/>
          <p:nvPr/>
        </p:nvGrpSpPr>
        <p:grpSpPr>
          <a:xfrm>
            <a:off x="5527945" y="3399224"/>
            <a:ext cx="2312166" cy="1305431"/>
            <a:chOff x="5980366" y="3903766"/>
            <a:chExt cx="2504846" cy="1305431"/>
          </a:xfrm>
          <a:solidFill>
            <a:srgbClr val="FCB811"/>
          </a:solidFill>
        </p:grpSpPr>
        <p:grpSp>
          <p:nvGrpSpPr>
            <p:cNvPr id="70" name="그룹 29"/>
            <p:cNvGrpSpPr/>
            <p:nvPr/>
          </p:nvGrpSpPr>
          <p:grpSpPr>
            <a:xfrm>
              <a:off x="5980366" y="3903766"/>
              <a:ext cx="2504846" cy="1305431"/>
              <a:chOff x="1216342" y="3419134"/>
              <a:chExt cx="2504846" cy="1305431"/>
            </a:xfrm>
            <a:grpFill/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>
                <a:off x="1216342" y="3456551"/>
                <a:ext cx="219304" cy="782635"/>
              </a:xfrm>
              <a:custGeom>
                <a:avLst/>
                <a:gdLst>
                  <a:gd name="T0" fmla="*/ 0 w 211"/>
                  <a:gd name="T1" fmla="*/ 0 h 753"/>
                  <a:gd name="T2" fmla="*/ 211 w 211"/>
                  <a:gd name="T3" fmla="*/ 0 h 753"/>
                  <a:gd name="T4" fmla="*/ 211 w 211"/>
                  <a:gd name="T5" fmla="*/ 753 h 753"/>
                  <a:gd name="T6" fmla="*/ 0 w 211"/>
                  <a:gd name="T7" fmla="*/ 753 h 753"/>
                  <a:gd name="T8" fmla="*/ 0 w 211"/>
                  <a:gd name="T9" fmla="*/ 0 h 753"/>
                  <a:gd name="T10" fmla="*/ 0 w 211"/>
                  <a:gd name="T11" fmla="*/ 0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753">
                    <a:moveTo>
                      <a:pt x="0" y="0"/>
                    </a:moveTo>
                    <a:lnTo>
                      <a:pt x="211" y="0"/>
                    </a:lnTo>
                    <a:lnTo>
                      <a:pt x="211" y="753"/>
                    </a:lnTo>
                    <a:lnTo>
                      <a:pt x="0" y="75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73" name="Freeform 6"/>
              <p:cNvSpPr>
                <a:spLocks/>
              </p:cNvSpPr>
              <p:nvPr/>
            </p:nvSpPr>
            <p:spPr bwMode="auto">
              <a:xfrm>
                <a:off x="2331570" y="3736138"/>
                <a:ext cx="1389618" cy="988427"/>
              </a:xfrm>
              <a:custGeom>
                <a:avLst/>
                <a:gdLst>
                  <a:gd name="T0" fmla="*/ 74 w 76"/>
                  <a:gd name="T1" fmla="*/ 10 h 53"/>
                  <a:gd name="T2" fmla="*/ 74 w 76"/>
                  <a:gd name="T3" fmla="*/ 10 h 53"/>
                  <a:gd name="T4" fmla="*/ 74 w 76"/>
                  <a:gd name="T5" fmla="*/ 10 h 53"/>
                  <a:gd name="T6" fmla="*/ 74 w 76"/>
                  <a:gd name="T7" fmla="*/ 10 h 53"/>
                  <a:gd name="T8" fmla="*/ 36 w 76"/>
                  <a:gd name="T9" fmla="*/ 0 h 53"/>
                  <a:gd name="T10" fmla="*/ 36 w 76"/>
                  <a:gd name="T11" fmla="*/ 0 h 53"/>
                  <a:gd name="T12" fmla="*/ 32 w 76"/>
                  <a:gd name="T13" fmla="*/ 4 h 53"/>
                  <a:gd name="T14" fmla="*/ 36 w 76"/>
                  <a:gd name="T15" fmla="*/ 8 h 53"/>
                  <a:gd name="T16" fmla="*/ 53 w 76"/>
                  <a:gd name="T17" fmla="*/ 13 h 53"/>
                  <a:gd name="T18" fmla="*/ 44 w 76"/>
                  <a:gd name="T19" fmla="*/ 14 h 53"/>
                  <a:gd name="T20" fmla="*/ 10 w 76"/>
                  <a:gd name="T21" fmla="*/ 14 h 53"/>
                  <a:gd name="T22" fmla="*/ 6 w 76"/>
                  <a:gd name="T23" fmla="*/ 18 h 53"/>
                  <a:gd name="T24" fmla="*/ 10 w 76"/>
                  <a:gd name="T25" fmla="*/ 22 h 53"/>
                  <a:gd name="T26" fmla="*/ 38 w 76"/>
                  <a:gd name="T27" fmla="*/ 22 h 53"/>
                  <a:gd name="T28" fmla="*/ 38 w 76"/>
                  <a:gd name="T29" fmla="*/ 25 h 53"/>
                  <a:gd name="T30" fmla="*/ 4 w 76"/>
                  <a:gd name="T31" fmla="*/ 25 h 53"/>
                  <a:gd name="T32" fmla="*/ 0 w 76"/>
                  <a:gd name="T33" fmla="*/ 29 h 53"/>
                  <a:gd name="T34" fmla="*/ 4 w 76"/>
                  <a:gd name="T35" fmla="*/ 32 h 53"/>
                  <a:gd name="T36" fmla="*/ 38 w 76"/>
                  <a:gd name="T37" fmla="*/ 32 h 53"/>
                  <a:gd name="T38" fmla="*/ 38 w 76"/>
                  <a:gd name="T39" fmla="*/ 35 h 53"/>
                  <a:gd name="T40" fmla="*/ 10 w 76"/>
                  <a:gd name="T41" fmla="*/ 35 h 53"/>
                  <a:gd name="T42" fmla="*/ 6 w 76"/>
                  <a:gd name="T43" fmla="*/ 39 h 53"/>
                  <a:gd name="T44" fmla="*/ 10 w 76"/>
                  <a:gd name="T45" fmla="*/ 43 h 53"/>
                  <a:gd name="T46" fmla="*/ 38 w 76"/>
                  <a:gd name="T47" fmla="*/ 43 h 53"/>
                  <a:gd name="T48" fmla="*/ 38 w 76"/>
                  <a:gd name="T49" fmla="*/ 46 h 53"/>
                  <a:gd name="T50" fmla="*/ 19 w 76"/>
                  <a:gd name="T51" fmla="*/ 46 h 53"/>
                  <a:gd name="T52" fmla="*/ 15 w 76"/>
                  <a:gd name="T53" fmla="*/ 50 h 53"/>
                  <a:gd name="T54" fmla="*/ 19 w 76"/>
                  <a:gd name="T55" fmla="*/ 53 h 53"/>
                  <a:gd name="T56" fmla="*/ 45 w 76"/>
                  <a:gd name="T57" fmla="*/ 53 h 53"/>
                  <a:gd name="T58" fmla="*/ 45 w 76"/>
                  <a:gd name="T59" fmla="*/ 53 h 53"/>
                  <a:gd name="T60" fmla="*/ 74 w 76"/>
                  <a:gd name="T61" fmla="*/ 43 h 53"/>
                  <a:gd name="T62" fmla="*/ 74 w 76"/>
                  <a:gd name="T63" fmla="*/ 43 h 53"/>
                  <a:gd name="T64" fmla="*/ 76 w 76"/>
                  <a:gd name="T65" fmla="*/ 40 h 53"/>
                  <a:gd name="T66" fmla="*/ 76 w 76"/>
                  <a:gd name="T67" fmla="*/ 13 h 53"/>
                  <a:gd name="T68" fmla="*/ 74 w 76"/>
                  <a:gd name="T6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" h="53">
                    <a:moveTo>
                      <a:pt x="74" y="10"/>
                    </a:moveTo>
                    <a:cubicBezTo>
                      <a:pt x="74" y="10"/>
                      <a:pt x="74" y="10"/>
                      <a:pt x="74" y="10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0" y="8"/>
                      <a:pt x="53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4" y="0"/>
                      <a:pt x="32" y="2"/>
                      <a:pt x="32" y="4"/>
                    </a:cubicBezTo>
                    <a:cubicBezTo>
                      <a:pt x="32" y="6"/>
                      <a:pt x="34" y="8"/>
                      <a:pt x="36" y="8"/>
                    </a:cubicBezTo>
                    <a:cubicBezTo>
                      <a:pt x="46" y="8"/>
                      <a:pt x="53" y="13"/>
                      <a:pt x="53" y="13"/>
                    </a:cubicBezTo>
                    <a:cubicBezTo>
                      <a:pt x="50" y="14"/>
                      <a:pt x="44" y="14"/>
                      <a:pt x="44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7" y="14"/>
                      <a:pt x="6" y="16"/>
                      <a:pt x="6" y="18"/>
                    </a:cubicBezTo>
                    <a:cubicBezTo>
                      <a:pt x="6" y="20"/>
                      <a:pt x="7" y="22"/>
                      <a:pt x="10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" y="25"/>
                      <a:pt x="0" y="27"/>
                      <a:pt x="0" y="29"/>
                    </a:cubicBezTo>
                    <a:cubicBezTo>
                      <a:pt x="0" y="31"/>
                      <a:pt x="2" y="32"/>
                      <a:pt x="4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7" y="35"/>
                      <a:pt x="6" y="37"/>
                      <a:pt x="6" y="39"/>
                    </a:cubicBezTo>
                    <a:cubicBezTo>
                      <a:pt x="6" y="41"/>
                      <a:pt x="7" y="43"/>
                      <a:pt x="10" y="43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6"/>
                      <a:pt x="15" y="48"/>
                      <a:pt x="15" y="50"/>
                    </a:cubicBezTo>
                    <a:cubicBezTo>
                      <a:pt x="15" y="52"/>
                      <a:pt x="17" y="53"/>
                      <a:pt x="19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61" y="53"/>
                      <a:pt x="67" y="48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3"/>
                      <a:pt x="76" y="41"/>
                      <a:pt x="76" y="40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2"/>
                      <a:pt x="75" y="11"/>
                      <a:pt x="74" y="10"/>
                    </a:cubicBez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74" name="Freeform 7"/>
              <p:cNvSpPr>
                <a:spLocks/>
              </p:cNvSpPr>
              <p:nvPr/>
            </p:nvSpPr>
            <p:spPr bwMode="auto">
              <a:xfrm>
                <a:off x="1490732" y="3419134"/>
                <a:ext cx="1353240" cy="894885"/>
              </a:xfrm>
              <a:custGeom>
                <a:avLst/>
                <a:gdLst>
                  <a:gd name="T0" fmla="*/ 42 w 74"/>
                  <a:gd name="T1" fmla="*/ 46 h 48"/>
                  <a:gd name="T2" fmla="*/ 45 w 74"/>
                  <a:gd name="T3" fmla="*/ 40 h 48"/>
                  <a:gd name="T4" fmla="*/ 14 w 74"/>
                  <a:gd name="T5" fmla="*/ 40 h 48"/>
                  <a:gd name="T6" fmla="*/ 14 w 74"/>
                  <a:gd name="T7" fmla="*/ 12 h 48"/>
                  <a:gd name="T8" fmla="*/ 20 w 74"/>
                  <a:gd name="T9" fmla="*/ 12 h 48"/>
                  <a:gd name="T10" fmla="*/ 28 w 74"/>
                  <a:gd name="T11" fmla="*/ 20 h 48"/>
                  <a:gd name="T12" fmla="*/ 31 w 74"/>
                  <a:gd name="T13" fmla="*/ 21 h 48"/>
                  <a:gd name="T14" fmla="*/ 31 w 74"/>
                  <a:gd name="T15" fmla="*/ 21 h 48"/>
                  <a:gd name="T16" fmla="*/ 35 w 74"/>
                  <a:gd name="T17" fmla="*/ 17 h 48"/>
                  <a:gd name="T18" fmla="*/ 34 w 74"/>
                  <a:gd name="T19" fmla="*/ 15 h 48"/>
                  <a:gd name="T20" fmla="*/ 33 w 74"/>
                  <a:gd name="T21" fmla="*/ 12 h 48"/>
                  <a:gd name="T22" fmla="*/ 71 w 74"/>
                  <a:gd name="T23" fmla="*/ 12 h 48"/>
                  <a:gd name="T24" fmla="*/ 71 w 74"/>
                  <a:gd name="T25" fmla="*/ 28 h 48"/>
                  <a:gd name="T26" fmla="*/ 74 w 74"/>
                  <a:gd name="T27" fmla="*/ 28 h 48"/>
                  <a:gd name="T28" fmla="*/ 74 w 74"/>
                  <a:gd name="T29" fmla="*/ 8 h 48"/>
                  <a:gd name="T30" fmla="*/ 31 w 74"/>
                  <a:gd name="T31" fmla="*/ 8 h 48"/>
                  <a:gd name="T32" fmla="*/ 25 w 74"/>
                  <a:gd name="T33" fmla="*/ 0 h 48"/>
                  <a:gd name="T34" fmla="*/ 21 w 74"/>
                  <a:gd name="T35" fmla="*/ 0 h 48"/>
                  <a:gd name="T36" fmla="*/ 17 w 74"/>
                  <a:gd name="T37" fmla="*/ 0 h 48"/>
                  <a:gd name="T38" fmla="*/ 0 w 74"/>
                  <a:gd name="T39" fmla="*/ 5 h 48"/>
                  <a:gd name="T40" fmla="*/ 0 w 74"/>
                  <a:gd name="T41" fmla="*/ 40 h 48"/>
                  <a:gd name="T42" fmla="*/ 25 w 74"/>
                  <a:gd name="T43" fmla="*/ 48 h 48"/>
                  <a:gd name="T44" fmla="*/ 43 w 74"/>
                  <a:gd name="T45" fmla="*/ 48 h 48"/>
                  <a:gd name="T46" fmla="*/ 42 w 74"/>
                  <a:gd name="T47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4" h="48">
                    <a:moveTo>
                      <a:pt x="42" y="46"/>
                    </a:moveTo>
                    <a:cubicBezTo>
                      <a:pt x="42" y="43"/>
                      <a:pt x="43" y="41"/>
                      <a:pt x="45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2" y="14"/>
                      <a:pt x="25" y="17"/>
                      <a:pt x="28" y="20"/>
                    </a:cubicBezTo>
                    <a:cubicBezTo>
                      <a:pt x="29" y="20"/>
                      <a:pt x="30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1"/>
                      <a:pt x="35" y="19"/>
                      <a:pt x="35" y="17"/>
                    </a:cubicBezTo>
                    <a:cubicBezTo>
                      <a:pt x="35" y="16"/>
                      <a:pt x="34" y="16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29" y="5"/>
                      <a:pt x="27" y="2"/>
                      <a:pt x="25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19" y="0"/>
                      <a:pt x="17" y="0"/>
                      <a:pt x="17" y="0"/>
                    </a:cubicBezTo>
                    <a:cubicBezTo>
                      <a:pt x="17" y="0"/>
                      <a:pt x="6" y="3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5" y="43"/>
                      <a:pt x="16" y="48"/>
                      <a:pt x="25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2" y="48"/>
                      <a:pt x="42" y="47"/>
                      <a:pt x="42" y="46"/>
                    </a:cubicBez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6843516" y="4231387"/>
              <a:ext cx="459625" cy="329940"/>
            </a:xfrm>
            <a:prstGeom prst="rect">
              <a:avLst/>
            </a:prstGeom>
            <a:grp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2800" b="1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￦</a:t>
              </a:r>
              <a:endParaRPr lang="ko-KR" altLang="en-US" sz="28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75" name="&quot;없음&quot; 기호 74"/>
          <p:cNvSpPr/>
          <p:nvPr/>
        </p:nvSpPr>
        <p:spPr>
          <a:xfrm flipH="1">
            <a:off x="5331525" y="2586130"/>
            <a:ext cx="2700997" cy="2926080"/>
          </a:xfrm>
          <a:prstGeom prst="noSmoking">
            <a:avLst>
              <a:gd name="adj" fmla="val 8080"/>
            </a:avLst>
          </a:prstGeom>
          <a:solidFill>
            <a:schemeClr val="bg1">
              <a:lumMod val="7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727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grpSp>
        <p:nvGrpSpPr>
          <p:cNvPr id="55" name="그룹 86"/>
          <p:cNvGrpSpPr/>
          <p:nvPr/>
        </p:nvGrpSpPr>
        <p:grpSpPr>
          <a:xfrm>
            <a:off x="3835974" y="2156187"/>
            <a:ext cx="1444026" cy="1109557"/>
            <a:chOff x="4612800" y="5367858"/>
            <a:chExt cx="918446" cy="747211"/>
          </a:xfrm>
        </p:grpSpPr>
        <p:sp>
          <p:nvSpPr>
            <p:cNvPr id="180" name="Freeform 6"/>
            <p:cNvSpPr>
              <a:spLocks/>
            </p:cNvSpPr>
            <p:nvPr/>
          </p:nvSpPr>
          <p:spPr bwMode="auto">
            <a:xfrm>
              <a:off x="5110940" y="5402884"/>
              <a:ext cx="420306" cy="626568"/>
            </a:xfrm>
            <a:custGeom>
              <a:avLst/>
              <a:gdLst>
                <a:gd name="T0" fmla="*/ 14 w 216"/>
                <a:gd name="T1" fmla="*/ 134 h 322"/>
                <a:gd name="T2" fmla="*/ 10 w 216"/>
                <a:gd name="T3" fmla="*/ 146 h 322"/>
                <a:gd name="T4" fmla="*/ 8 w 216"/>
                <a:gd name="T5" fmla="*/ 152 h 322"/>
                <a:gd name="T6" fmla="*/ 46 w 216"/>
                <a:gd name="T7" fmla="*/ 166 h 322"/>
                <a:gd name="T8" fmla="*/ 46 w 216"/>
                <a:gd name="T9" fmla="*/ 180 h 322"/>
                <a:gd name="T10" fmla="*/ 30 w 216"/>
                <a:gd name="T11" fmla="*/ 190 h 322"/>
                <a:gd name="T12" fmla="*/ 26 w 216"/>
                <a:gd name="T13" fmla="*/ 200 h 322"/>
                <a:gd name="T14" fmla="*/ 44 w 216"/>
                <a:gd name="T15" fmla="*/ 210 h 322"/>
                <a:gd name="T16" fmla="*/ 62 w 216"/>
                <a:gd name="T17" fmla="*/ 226 h 322"/>
                <a:gd name="T18" fmla="*/ 70 w 216"/>
                <a:gd name="T19" fmla="*/ 238 h 322"/>
                <a:gd name="T20" fmla="*/ 70 w 216"/>
                <a:gd name="T21" fmla="*/ 246 h 322"/>
                <a:gd name="T22" fmla="*/ 86 w 216"/>
                <a:gd name="T23" fmla="*/ 304 h 322"/>
                <a:gd name="T24" fmla="*/ 216 w 216"/>
                <a:gd name="T25" fmla="*/ 322 h 322"/>
                <a:gd name="T26" fmla="*/ 212 w 216"/>
                <a:gd name="T27" fmla="*/ 244 h 322"/>
                <a:gd name="T28" fmla="*/ 206 w 216"/>
                <a:gd name="T29" fmla="*/ 234 h 322"/>
                <a:gd name="T30" fmla="*/ 196 w 216"/>
                <a:gd name="T31" fmla="*/ 224 h 322"/>
                <a:gd name="T32" fmla="*/ 192 w 216"/>
                <a:gd name="T33" fmla="*/ 224 h 322"/>
                <a:gd name="T34" fmla="*/ 166 w 216"/>
                <a:gd name="T35" fmla="*/ 216 h 322"/>
                <a:gd name="T36" fmla="*/ 160 w 216"/>
                <a:gd name="T37" fmla="*/ 212 h 322"/>
                <a:gd name="T38" fmla="*/ 140 w 216"/>
                <a:gd name="T39" fmla="*/ 202 h 322"/>
                <a:gd name="T40" fmla="*/ 134 w 216"/>
                <a:gd name="T41" fmla="*/ 198 h 322"/>
                <a:gd name="T42" fmla="*/ 130 w 216"/>
                <a:gd name="T43" fmla="*/ 190 h 322"/>
                <a:gd name="T44" fmla="*/ 116 w 216"/>
                <a:gd name="T45" fmla="*/ 180 h 322"/>
                <a:gd name="T46" fmla="*/ 146 w 216"/>
                <a:gd name="T47" fmla="*/ 156 h 322"/>
                <a:gd name="T48" fmla="*/ 154 w 216"/>
                <a:gd name="T49" fmla="*/ 152 h 322"/>
                <a:gd name="T50" fmla="*/ 150 w 216"/>
                <a:gd name="T51" fmla="*/ 146 h 322"/>
                <a:gd name="T52" fmla="*/ 146 w 216"/>
                <a:gd name="T53" fmla="*/ 134 h 322"/>
                <a:gd name="T54" fmla="*/ 152 w 216"/>
                <a:gd name="T55" fmla="*/ 140 h 322"/>
                <a:gd name="T56" fmla="*/ 162 w 216"/>
                <a:gd name="T57" fmla="*/ 148 h 322"/>
                <a:gd name="T58" fmla="*/ 156 w 216"/>
                <a:gd name="T59" fmla="*/ 138 h 322"/>
                <a:gd name="T60" fmla="*/ 150 w 216"/>
                <a:gd name="T61" fmla="*/ 118 h 322"/>
                <a:gd name="T62" fmla="*/ 144 w 216"/>
                <a:gd name="T63" fmla="*/ 90 h 322"/>
                <a:gd name="T64" fmla="*/ 140 w 216"/>
                <a:gd name="T65" fmla="*/ 66 h 322"/>
                <a:gd name="T66" fmla="*/ 134 w 216"/>
                <a:gd name="T67" fmla="*/ 36 h 322"/>
                <a:gd name="T68" fmla="*/ 128 w 216"/>
                <a:gd name="T69" fmla="*/ 24 h 322"/>
                <a:gd name="T70" fmla="*/ 118 w 216"/>
                <a:gd name="T71" fmla="*/ 14 h 322"/>
                <a:gd name="T72" fmla="*/ 104 w 216"/>
                <a:gd name="T73" fmla="*/ 6 h 322"/>
                <a:gd name="T74" fmla="*/ 82 w 216"/>
                <a:gd name="T75" fmla="*/ 0 h 322"/>
                <a:gd name="T76" fmla="*/ 80 w 216"/>
                <a:gd name="T77" fmla="*/ 0 h 322"/>
                <a:gd name="T78" fmla="*/ 80 w 216"/>
                <a:gd name="T79" fmla="*/ 0 h 322"/>
                <a:gd name="T80" fmla="*/ 68 w 216"/>
                <a:gd name="T81" fmla="*/ 2 h 322"/>
                <a:gd name="T82" fmla="*/ 44 w 216"/>
                <a:gd name="T83" fmla="*/ 14 h 322"/>
                <a:gd name="T84" fmla="*/ 38 w 216"/>
                <a:gd name="T85" fmla="*/ 18 h 322"/>
                <a:gd name="T86" fmla="*/ 28 w 216"/>
                <a:gd name="T87" fmla="*/ 36 h 322"/>
                <a:gd name="T88" fmla="*/ 24 w 216"/>
                <a:gd name="T89" fmla="*/ 48 h 322"/>
                <a:gd name="T90" fmla="*/ 18 w 216"/>
                <a:gd name="T91" fmla="*/ 90 h 322"/>
                <a:gd name="T92" fmla="*/ 16 w 216"/>
                <a:gd name="T93" fmla="*/ 102 h 322"/>
                <a:gd name="T94" fmla="*/ 12 w 216"/>
                <a:gd name="T95" fmla="*/ 120 h 322"/>
                <a:gd name="T96" fmla="*/ 0 w 216"/>
                <a:gd name="T97" fmla="*/ 148 h 322"/>
                <a:gd name="T98" fmla="*/ 4 w 216"/>
                <a:gd name="T99" fmla="*/ 146 h 322"/>
                <a:gd name="T100" fmla="*/ 14 w 216"/>
                <a:gd name="T101" fmla="*/ 13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6" h="322">
                  <a:moveTo>
                    <a:pt x="14" y="134"/>
                  </a:moveTo>
                  <a:lnTo>
                    <a:pt x="14" y="134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16" y="156"/>
                  </a:lnTo>
                  <a:lnTo>
                    <a:pt x="46" y="166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38" y="184"/>
                  </a:lnTo>
                  <a:lnTo>
                    <a:pt x="30" y="190"/>
                  </a:lnTo>
                  <a:lnTo>
                    <a:pt x="30" y="190"/>
                  </a:lnTo>
                  <a:lnTo>
                    <a:pt x="26" y="200"/>
                  </a:lnTo>
                  <a:lnTo>
                    <a:pt x="26" y="200"/>
                  </a:lnTo>
                  <a:lnTo>
                    <a:pt x="44" y="210"/>
                  </a:lnTo>
                  <a:lnTo>
                    <a:pt x="58" y="220"/>
                  </a:lnTo>
                  <a:lnTo>
                    <a:pt x="62" y="226"/>
                  </a:lnTo>
                  <a:lnTo>
                    <a:pt x="66" y="232"/>
                  </a:lnTo>
                  <a:lnTo>
                    <a:pt x="70" y="238"/>
                  </a:lnTo>
                  <a:lnTo>
                    <a:pt x="70" y="246"/>
                  </a:lnTo>
                  <a:lnTo>
                    <a:pt x="70" y="246"/>
                  </a:lnTo>
                  <a:lnTo>
                    <a:pt x="78" y="280"/>
                  </a:lnTo>
                  <a:lnTo>
                    <a:pt x="86" y="304"/>
                  </a:lnTo>
                  <a:lnTo>
                    <a:pt x="88" y="322"/>
                  </a:lnTo>
                  <a:lnTo>
                    <a:pt x="216" y="322"/>
                  </a:lnTo>
                  <a:lnTo>
                    <a:pt x="216" y="322"/>
                  </a:lnTo>
                  <a:lnTo>
                    <a:pt x="212" y="244"/>
                  </a:lnTo>
                  <a:lnTo>
                    <a:pt x="212" y="244"/>
                  </a:lnTo>
                  <a:lnTo>
                    <a:pt x="206" y="234"/>
                  </a:lnTo>
                  <a:lnTo>
                    <a:pt x="200" y="228"/>
                  </a:lnTo>
                  <a:lnTo>
                    <a:pt x="196" y="224"/>
                  </a:lnTo>
                  <a:lnTo>
                    <a:pt x="192" y="224"/>
                  </a:lnTo>
                  <a:lnTo>
                    <a:pt x="192" y="224"/>
                  </a:lnTo>
                  <a:lnTo>
                    <a:pt x="174" y="218"/>
                  </a:lnTo>
                  <a:lnTo>
                    <a:pt x="166" y="216"/>
                  </a:lnTo>
                  <a:lnTo>
                    <a:pt x="160" y="212"/>
                  </a:lnTo>
                  <a:lnTo>
                    <a:pt x="160" y="212"/>
                  </a:lnTo>
                  <a:lnTo>
                    <a:pt x="150" y="208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4" y="198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24" y="184"/>
                  </a:lnTo>
                  <a:lnTo>
                    <a:pt x="116" y="180"/>
                  </a:lnTo>
                  <a:lnTo>
                    <a:pt x="116" y="166"/>
                  </a:lnTo>
                  <a:lnTo>
                    <a:pt x="146" y="156"/>
                  </a:lnTo>
                  <a:lnTo>
                    <a:pt x="146" y="156"/>
                  </a:lnTo>
                  <a:lnTo>
                    <a:pt x="154" y="152"/>
                  </a:lnTo>
                  <a:lnTo>
                    <a:pt x="154" y="152"/>
                  </a:lnTo>
                  <a:lnTo>
                    <a:pt x="150" y="146"/>
                  </a:lnTo>
                  <a:lnTo>
                    <a:pt x="150" y="146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52" y="140"/>
                  </a:lnTo>
                  <a:lnTo>
                    <a:pt x="158" y="146"/>
                  </a:lnTo>
                  <a:lnTo>
                    <a:pt x="162" y="148"/>
                  </a:lnTo>
                  <a:lnTo>
                    <a:pt x="162" y="148"/>
                  </a:lnTo>
                  <a:lnTo>
                    <a:pt x="156" y="138"/>
                  </a:lnTo>
                  <a:lnTo>
                    <a:pt x="150" y="118"/>
                  </a:lnTo>
                  <a:lnTo>
                    <a:pt x="150" y="118"/>
                  </a:lnTo>
                  <a:lnTo>
                    <a:pt x="146" y="100"/>
                  </a:lnTo>
                  <a:lnTo>
                    <a:pt x="144" y="90"/>
                  </a:lnTo>
                  <a:lnTo>
                    <a:pt x="144" y="90"/>
                  </a:lnTo>
                  <a:lnTo>
                    <a:pt x="140" y="66"/>
                  </a:lnTo>
                  <a:lnTo>
                    <a:pt x="138" y="4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28" y="24"/>
                  </a:lnTo>
                  <a:lnTo>
                    <a:pt x="124" y="18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04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8" y="2"/>
                  </a:lnTo>
                  <a:lnTo>
                    <a:pt x="58" y="6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38" y="18"/>
                  </a:lnTo>
                  <a:lnTo>
                    <a:pt x="34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48"/>
                  </a:lnTo>
                  <a:lnTo>
                    <a:pt x="22" y="66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6" y="102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6" y="13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4" y="146"/>
                  </a:lnTo>
                  <a:lnTo>
                    <a:pt x="10" y="140"/>
                  </a:lnTo>
                  <a:lnTo>
                    <a:pt x="14" y="134"/>
                  </a:lnTo>
                  <a:lnTo>
                    <a:pt x="14" y="134"/>
                  </a:lnTo>
                  <a:close/>
                </a:path>
              </a:pathLst>
            </a:custGeom>
            <a:solidFill>
              <a:srgbClr val="745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81" name="Freeform 8"/>
            <p:cNvSpPr>
              <a:spLocks/>
            </p:cNvSpPr>
            <p:nvPr/>
          </p:nvSpPr>
          <p:spPr bwMode="auto">
            <a:xfrm>
              <a:off x="4612800" y="5367858"/>
              <a:ext cx="657701" cy="747211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solidFill>
              <a:srgbClr val="B985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56" name="왼쪽/오른쪽 화살표 55"/>
          <p:cNvSpPr/>
          <p:nvPr/>
        </p:nvSpPr>
        <p:spPr>
          <a:xfrm>
            <a:off x="611188" y="3275972"/>
            <a:ext cx="7921625" cy="715400"/>
          </a:xfrm>
          <a:prstGeom prst="leftRightArrow">
            <a:avLst>
              <a:gd name="adj1" fmla="val 56707"/>
              <a:gd name="adj2" fmla="val 38264"/>
            </a:avLst>
          </a:prstGeom>
          <a:gradFill>
            <a:gsLst>
              <a:gs pos="100000">
                <a:srgbClr val="FCB811"/>
              </a:gs>
              <a:gs pos="53000">
                <a:srgbClr val="FCB811">
                  <a:alpha val="95000"/>
                </a:srgbClr>
              </a:gs>
              <a:gs pos="0">
                <a:srgbClr val="FCB81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grpSp>
        <p:nvGrpSpPr>
          <p:cNvPr id="57" name="그룹 33"/>
          <p:cNvGrpSpPr/>
          <p:nvPr/>
        </p:nvGrpSpPr>
        <p:grpSpPr>
          <a:xfrm>
            <a:off x="611188" y="1159590"/>
            <a:ext cx="2928413" cy="323855"/>
            <a:chOff x="2507203" y="1777635"/>
            <a:chExt cx="2928413" cy="342899"/>
          </a:xfrm>
        </p:grpSpPr>
        <p:sp>
          <p:nvSpPr>
            <p:cNvPr id="176" name="TextBox 175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공직자등과 배우자의 </a:t>
              </a:r>
              <a:r>
                <a:rPr lang="ko-KR" altLang="en-US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금품등 수수 금지 기준</a:t>
              </a:r>
              <a:endParaRPr lang="ko-KR" altLang="en-US" sz="20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grpSp>
          <p:nvGrpSpPr>
            <p:cNvPr id="177" name="그룹 35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178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9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789020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58" name="타원 57"/>
          <p:cNvSpPr/>
          <p:nvPr/>
        </p:nvSpPr>
        <p:spPr>
          <a:xfrm>
            <a:off x="3843171" y="3085882"/>
            <a:ext cx="1578635" cy="1490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grpSp>
        <p:nvGrpSpPr>
          <p:cNvPr id="59" name="그룹 30"/>
          <p:cNvGrpSpPr/>
          <p:nvPr/>
        </p:nvGrpSpPr>
        <p:grpSpPr>
          <a:xfrm>
            <a:off x="3816351" y="3705249"/>
            <a:ext cx="1524001" cy="693364"/>
            <a:chOff x="4041099" y="3600749"/>
            <a:chExt cx="866718" cy="417513"/>
          </a:xfrm>
          <a:solidFill>
            <a:srgbClr val="FCB811"/>
          </a:solidFill>
        </p:grpSpPr>
        <p:sp>
          <p:nvSpPr>
            <p:cNvPr id="173" name="Rectangle 9"/>
            <p:cNvSpPr>
              <a:spLocks noChangeArrowheads="1"/>
            </p:cNvSpPr>
            <p:nvPr/>
          </p:nvSpPr>
          <p:spPr bwMode="auto">
            <a:xfrm>
              <a:off x="4041099" y="3615037"/>
              <a:ext cx="128531" cy="246063"/>
            </a:xfrm>
            <a:prstGeom prst="rect">
              <a:avLst/>
            </a:prstGeom>
            <a:solidFill>
              <a:srgbClr val="A2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4460142" y="3703937"/>
              <a:ext cx="447675" cy="314325"/>
            </a:xfrm>
            <a:custGeom>
              <a:avLst/>
              <a:gdLst>
                <a:gd name="T0" fmla="*/ 915 w 936"/>
                <a:gd name="T1" fmla="*/ 125 h 655"/>
                <a:gd name="T2" fmla="*/ 915 w 936"/>
                <a:gd name="T3" fmla="*/ 125 h 655"/>
                <a:gd name="T4" fmla="*/ 912 w 936"/>
                <a:gd name="T5" fmla="*/ 123 h 655"/>
                <a:gd name="T6" fmla="*/ 907 w 936"/>
                <a:gd name="T7" fmla="*/ 121 h 655"/>
                <a:gd name="T8" fmla="*/ 445 w 936"/>
                <a:gd name="T9" fmla="*/ 0 h 655"/>
                <a:gd name="T10" fmla="*/ 445 w 936"/>
                <a:gd name="T11" fmla="*/ 0 h 655"/>
                <a:gd name="T12" fmla="*/ 398 w 936"/>
                <a:gd name="T13" fmla="*/ 47 h 655"/>
                <a:gd name="T14" fmla="*/ 445 w 936"/>
                <a:gd name="T15" fmla="*/ 94 h 655"/>
                <a:gd name="T16" fmla="*/ 655 w 936"/>
                <a:gd name="T17" fmla="*/ 164 h 655"/>
                <a:gd name="T18" fmla="*/ 538 w 936"/>
                <a:gd name="T19" fmla="*/ 176 h 655"/>
                <a:gd name="T20" fmla="*/ 117 w 936"/>
                <a:gd name="T21" fmla="*/ 176 h 655"/>
                <a:gd name="T22" fmla="*/ 70 w 936"/>
                <a:gd name="T23" fmla="*/ 223 h 655"/>
                <a:gd name="T24" fmla="*/ 117 w 936"/>
                <a:gd name="T25" fmla="*/ 269 h 655"/>
                <a:gd name="T26" fmla="*/ 468 w 936"/>
                <a:gd name="T27" fmla="*/ 269 h 655"/>
                <a:gd name="T28" fmla="*/ 468 w 936"/>
                <a:gd name="T29" fmla="*/ 305 h 655"/>
                <a:gd name="T30" fmla="*/ 47 w 936"/>
                <a:gd name="T31" fmla="*/ 305 h 655"/>
                <a:gd name="T32" fmla="*/ 0 w 936"/>
                <a:gd name="T33" fmla="*/ 351 h 655"/>
                <a:gd name="T34" fmla="*/ 47 w 936"/>
                <a:gd name="T35" fmla="*/ 398 h 655"/>
                <a:gd name="T36" fmla="*/ 468 w 936"/>
                <a:gd name="T37" fmla="*/ 398 h 655"/>
                <a:gd name="T38" fmla="*/ 468 w 936"/>
                <a:gd name="T39" fmla="*/ 433 h 655"/>
                <a:gd name="T40" fmla="*/ 117 w 936"/>
                <a:gd name="T41" fmla="*/ 433 h 655"/>
                <a:gd name="T42" fmla="*/ 70 w 936"/>
                <a:gd name="T43" fmla="*/ 480 h 655"/>
                <a:gd name="T44" fmla="*/ 117 w 936"/>
                <a:gd name="T45" fmla="*/ 527 h 655"/>
                <a:gd name="T46" fmla="*/ 468 w 936"/>
                <a:gd name="T47" fmla="*/ 527 h 655"/>
                <a:gd name="T48" fmla="*/ 468 w 936"/>
                <a:gd name="T49" fmla="*/ 562 h 655"/>
                <a:gd name="T50" fmla="*/ 234 w 936"/>
                <a:gd name="T51" fmla="*/ 562 h 655"/>
                <a:gd name="T52" fmla="*/ 187 w 936"/>
                <a:gd name="T53" fmla="*/ 609 h 655"/>
                <a:gd name="T54" fmla="*/ 234 w 936"/>
                <a:gd name="T55" fmla="*/ 655 h 655"/>
                <a:gd name="T56" fmla="*/ 554 w 936"/>
                <a:gd name="T57" fmla="*/ 655 h 655"/>
                <a:gd name="T58" fmla="*/ 554 w 936"/>
                <a:gd name="T59" fmla="*/ 655 h 655"/>
                <a:gd name="T60" fmla="*/ 915 w 936"/>
                <a:gd name="T61" fmla="*/ 531 h 655"/>
                <a:gd name="T62" fmla="*/ 915 w 936"/>
                <a:gd name="T63" fmla="*/ 531 h 655"/>
                <a:gd name="T64" fmla="*/ 936 w 936"/>
                <a:gd name="T65" fmla="*/ 492 h 655"/>
                <a:gd name="T66" fmla="*/ 936 w 936"/>
                <a:gd name="T67" fmla="*/ 164 h 655"/>
                <a:gd name="T68" fmla="*/ 915 w 936"/>
                <a:gd name="T69" fmla="*/ 1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655">
                  <a:moveTo>
                    <a:pt x="915" y="125"/>
                  </a:moveTo>
                  <a:cubicBezTo>
                    <a:pt x="915" y="125"/>
                    <a:pt x="915" y="125"/>
                    <a:pt x="915" y="125"/>
                  </a:cubicBezTo>
                  <a:cubicBezTo>
                    <a:pt x="915" y="125"/>
                    <a:pt x="914" y="124"/>
                    <a:pt x="912" y="123"/>
                  </a:cubicBezTo>
                  <a:cubicBezTo>
                    <a:pt x="910" y="122"/>
                    <a:pt x="909" y="121"/>
                    <a:pt x="907" y="121"/>
                  </a:cubicBezTo>
                  <a:cubicBezTo>
                    <a:pt x="864" y="99"/>
                    <a:pt x="654" y="0"/>
                    <a:pt x="445" y="0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19" y="0"/>
                    <a:pt x="398" y="21"/>
                    <a:pt x="398" y="47"/>
                  </a:cubicBezTo>
                  <a:cubicBezTo>
                    <a:pt x="398" y="73"/>
                    <a:pt x="419" y="94"/>
                    <a:pt x="445" y="94"/>
                  </a:cubicBezTo>
                  <a:cubicBezTo>
                    <a:pt x="562" y="94"/>
                    <a:pt x="655" y="164"/>
                    <a:pt x="655" y="164"/>
                  </a:cubicBezTo>
                  <a:cubicBezTo>
                    <a:pt x="621" y="177"/>
                    <a:pt x="538" y="176"/>
                    <a:pt x="538" y="176"/>
                  </a:cubicBezTo>
                  <a:cubicBezTo>
                    <a:pt x="117" y="176"/>
                    <a:pt x="117" y="176"/>
                    <a:pt x="117" y="176"/>
                  </a:cubicBezTo>
                  <a:cubicBezTo>
                    <a:pt x="91" y="176"/>
                    <a:pt x="70" y="197"/>
                    <a:pt x="70" y="223"/>
                  </a:cubicBezTo>
                  <a:cubicBezTo>
                    <a:pt x="70" y="248"/>
                    <a:pt x="91" y="269"/>
                    <a:pt x="117" y="269"/>
                  </a:cubicBezTo>
                  <a:cubicBezTo>
                    <a:pt x="468" y="269"/>
                    <a:pt x="468" y="269"/>
                    <a:pt x="468" y="269"/>
                  </a:cubicBezTo>
                  <a:cubicBezTo>
                    <a:pt x="468" y="305"/>
                    <a:pt x="468" y="305"/>
                    <a:pt x="468" y="305"/>
                  </a:cubicBezTo>
                  <a:cubicBezTo>
                    <a:pt x="47" y="305"/>
                    <a:pt x="47" y="305"/>
                    <a:pt x="47" y="305"/>
                  </a:cubicBezTo>
                  <a:cubicBezTo>
                    <a:pt x="21" y="305"/>
                    <a:pt x="0" y="325"/>
                    <a:pt x="0" y="351"/>
                  </a:cubicBezTo>
                  <a:cubicBezTo>
                    <a:pt x="0" y="377"/>
                    <a:pt x="21" y="398"/>
                    <a:pt x="47" y="398"/>
                  </a:cubicBezTo>
                  <a:cubicBezTo>
                    <a:pt x="468" y="398"/>
                    <a:pt x="468" y="398"/>
                    <a:pt x="468" y="398"/>
                  </a:cubicBezTo>
                  <a:cubicBezTo>
                    <a:pt x="468" y="433"/>
                    <a:pt x="468" y="433"/>
                    <a:pt x="468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91" y="433"/>
                    <a:pt x="70" y="454"/>
                    <a:pt x="70" y="480"/>
                  </a:cubicBezTo>
                  <a:cubicBezTo>
                    <a:pt x="70" y="506"/>
                    <a:pt x="91" y="527"/>
                    <a:pt x="117" y="527"/>
                  </a:cubicBezTo>
                  <a:cubicBezTo>
                    <a:pt x="468" y="527"/>
                    <a:pt x="468" y="527"/>
                    <a:pt x="468" y="527"/>
                  </a:cubicBezTo>
                  <a:cubicBezTo>
                    <a:pt x="468" y="562"/>
                    <a:pt x="468" y="562"/>
                    <a:pt x="468" y="562"/>
                  </a:cubicBezTo>
                  <a:cubicBezTo>
                    <a:pt x="234" y="562"/>
                    <a:pt x="234" y="562"/>
                    <a:pt x="234" y="562"/>
                  </a:cubicBezTo>
                  <a:cubicBezTo>
                    <a:pt x="208" y="562"/>
                    <a:pt x="187" y="583"/>
                    <a:pt x="187" y="609"/>
                  </a:cubicBezTo>
                  <a:cubicBezTo>
                    <a:pt x="187" y="635"/>
                    <a:pt x="208" y="655"/>
                    <a:pt x="234" y="655"/>
                  </a:cubicBezTo>
                  <a:cubicBezTo>
                    <a:pt x="554" y="655"/>
                    <a:pt x="554" y="655"/>
                    <a:pt x="554" y="655"/>
                  </a:cubicBezTo>
                  <a:cubicBezTo>
                    <a:pt x="554" y="655"/>
                    <a:pt x="554" y="655"/>
                    <a:pt x="554" y="655"/>
                  </a:cubicBezTo>
                  <a:cubicBezTo>
                    <a:pt x="753" y="652"/>
                    <a:pt x="827" y="586"/>
                    <a:pt x="915" y="531"/>
                  </a:cubicBezTo>
                  <a:cubicBezTo>
                    <a:pt x="915" y="531"/>
                    <a:pt x="915" y="531"/>
                    <a:pt x="915" y="531"/>
                  </a:cubicBezTo>
                  <a:cubicBezTo>
                    <a:pt x="928" y="523"/>
                    <a:pt x="936" y="508"/>
                    <a:pt x="936" y="492"/>
                  </a:cubicBezTo>
                  <a:cubicBezTo>
                    <a:pt x="936" y="164"/>
                    <a:pt x="936" y="164"/>
                    <a:pt x="936" y="164"/>
                  </a:cubicBezTo>
                  <a:cubicBezTo>
                    <a:pt x="936" y="148"/>
                    <a:pt x="928" y="133"/>
                    <a:pt x="915" y="125"/>
                  </a:cubicBezTo>
                  <a:close/>
                </a:path>
              </a:pathLst>
            </a:custGeom>
            <a:solidFill>
              <a:srgbClr val="A2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190267" y="3600749"/>
              <a:ext cx="436563" cy="288925"/>
            </a:xfrm>
            <a:custGeom>
              <a:avLst/>
              <a:gdLst>
                <a:gd name="T0" fmla="*/ 515 w 913"/>
                <a:gd name="T1" fmla="*/ 568 h 604"/>
                <a:gd name="T2" fmla="*/ 547 w 913"/>
                <a:gd name="T3" fmla="*/ 498 h 604"/>
                <a:gd name="T4" fmla="*/ 164 w 913"/>
                <a:gd name="T5" fmla="*/ 498 h 604"/>
                <a:gd name="T6" fmla="*/ 164 w 913"/>
                <a:gd name="T7" fmla="*/ 147 h 604"/>
                <a:gd name="T8" fmla="*/ 244 w 913"/>
                <a:gd name="T9" fmla="*/ 147 h 604"/>
                <a:gd name="T10" fmla="*/ 341 w 913"/>
                <a:gd name="T11" fmla="*/ 247 h 604"/>
                <a:gd name="T12" fmla="*/ 375 w 913"/>
                <a:gd name="T13" fmla="*/ 261 h 604"/>
                <a:gd name="T14" fmla="*/ 375 w 913"/>
                <a:gd name="T15" fmla="*/ 261 h 604"/>
                <a:gd name="T16" fmla="*/ 422 w 913"/>
                <a:gd name="T17" fmla="*/ 215 h 604"/>
                <a:gd name="T18" fmla="*/ 416 w 913"/>
                <a:gd name="T19" fmla="*/ 192 h 604"/>
                <a:gd name="T20" fmla="*/ 398 w 913"/>
                <a:gd name="T21" fmla="*/ 147 h 604"/>
                <a:gd name="T22" fmla="*/ 866 w 913"/>
                <a:gd name="T23" fmla="*/ 147 h 604"/>
                <a:gd name="T24" fmla="*/ 866 w 913"/>
                <a:gd name="T25" fmla="*/ 346 h 604"/>
                <a:gd name="T26" fmla="*/ 913 w 913"/>
                <a:gd name="T27" fmla="*/ 346 h 604"/>
                <a:gd name="T28" fmla="*/ 913 w 913"/>
                <a:gd name="T29" fmla="*/ 100 h 604"/>
                <a:gd name="T30" fmla="*/ 375 w 913"/>
                <a:gd name="T31" fmla="*/ 100 h 604"/>
                <a:gd name="T32" fmla="*/ 305 w 913"/>
                <a:gd name="T33" fmla="*/ 10 h 604"/>
                <a:gd name="T34" fmla="*/ 256 w 913"/>
                <a:gd name="T35" fmla="*/ 0 h 604"/>
                <a:gd name="T36" fmla="*/ 204 w 913"/>
                <a:gd name="T37" fmla="*/ 5 h 604"/>
                <a:gd name="T38" fmla="*/ 0 w 913"/>
                <a:gd name="T39" fmla="*/ 64 h 604"/>
                <a:gd name="T40" fmla="*/ 0 w 913"/>
                <a:gd name="T41" fmla="*/ 504 h 604"/>
                <a:gd name="T42" fmla="*/ 305 w 913"/>
                <a:gd name="T43" fmla="*/ 604 h 604"/>
                <a:gd name="T44" fmla="*/ 523 w 913"/>
                <a:gd name="T45" fmla="*/ 604 h 604"/>
                <a:gd name="T46" fmla="*/ 515 w 913"/>
                <a:gd name="T47" fmla="*/ 5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3" h="604">
                  <a:moveTo>
                    <a:pt x="515" y="568"/>
                  </a:moveTo>
                  <a:cubicBezTo>
                    <a:pt x="515" y="540"/>
                    <a:pt x="528" y="515"/>
                    <a:pt x="547" y="498"/>
                  </a:cubicBezTo>
                  <a:cubicBezTo>
                    <a:pt x="164" y="498"/>
                    <a:pt x="164" y="498"/>
                    <a:pt x="164" y="498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73" y="176"/>
                    <a:pt x="308" y="213"/>
                    <a:pt x="341" y="247"/>
                  </a:cubicBezTo>
                  <a:cubicBezTo>
                    <a:pt x="350" y="257"/>
                    <a:pt x="362" y="261"/>
                    <a:pt x="375" y="261"/>
                  </a:cubicBezTo>
                  <a:cubicBezTo>
                    <a:pt x="375" y="261"/>
                    <a:pt x="375" y="261"/>
                    <a:pt x="375" y="261"/>
                  </a:cubicBezTo>
                  <a:cubicBezTo>
                    <a:pt x="401" y="261"/>
                    <a:pt x="422" y="241"/>
                    <a:pt x="422" y="215"/>
                  </a:cubicBezTo>
                  <a:cubicBezTo>
                    <a:pt x="422" y="207"/>
                    <a:pt x="420" y="199"/>
                    <a:pt x="416" y="192"/>
                  </a:cubicBezTo>
                  <a:cubicBezTo>
                    <a:pt x="412" y="180"/>
                    <a:pt x="405" y="164"/>
                    <a:pt x="398" y="147"/>
                  </a:cubicBezTo>
                  <a:cubicBezTo>
                    <a:pt x="866" y="147"/>
                    <a:pt x="866" y="147"/>
                    <a:pt x="866" y="147"/>
                  </a:cubicBezTo>
                  <a:cubicBezTo>
                    <a:pt x="866" y="346"/>
                    <a:pt x="866" y="346"/>
                    <a:pt x="866" y="346"/>
                  </a:cubicBezTo>
                  <a:cubicBezTo>
                    <a:pt x="913" y="346"/>
                    <a:pt x="913" y="346"/>
                    <a:pt x="913" y="346"/>
                  </a:cubicBezTo>
                  <a:cubicBezTo>
                    <a:pt x="913" y="100"/>
                    <a:pt x="913" y="100"/>
                    <a:pt x="913" y="100"/>
                  </a:cubicBezTo>
                  <a:cubicBezTo>
                    <a:pt x="375" y="100"/>
                    <a:pt x="375" y="100"/>
                    <a:pt x="375" y="100"/>
                  </a:cubicBezTo>
                  <a:cubicBezTo>
                    <a:pt x="355" y="62"/>
                    <a:pt x="330" y="25"/>
                    <a:pt x="305" y="10"/>
                  </a:cubicBezTo>
                  <a:cubicBezTo>
                    <a:pt x="293" y="3"/>
                    <a:pt x="278" y="0"/>
                    <a:pt x="256" y="0"/>
                  </a:cubicBezTo>
                  <a:cubicBezTo>
                    <a:pt x="232" y="0"/>
                    <a:pt x="207" y="4"/>
                    <a:pt x="204" y="5"/>
                  </a:cubicBezTo>
                  <a:cubicBezTo>
                    <a:pt x="200" y="5"/>
                    <a:pt x="67" y="39"/>
                    <a:pt x="0" y="6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56" y="534"/>
                    <a:pt x="198" y="604"/>
                    <a:pt x="305" y="604"/>
                  </a:cubicBezTo>
                  <a:cubicBezTo>
                    <a:pt x="523" y="604"/>
                    <a:pt x="523" y="604"/>
                    <a:pt x="523" y="604"/>
                  </a:cubicBezTo>
                  <a:cubicBezTo>
                    <a:pt x="518" y="593"/>
                    <a:pt x="515" y="581"/>
                    <a:pt x="515" y="568"/>
                  </a:cubicBezTo>
                  <a:close/>
                </a:path>
              </a:pathLst>
            </a:custGeom>
            <a:solidFill>
              <a:srgbClr val="A2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60" name="도넛 59"/>
          <p:cNvSpPr/>
          <p:nvPr/>
        </p:nvSpPr>
        <p:spPr>
          <a:xfrm>
            <a:off x="3638877" y="2892934"/>
            <a:ext cx="1987223" cy="1876859"/>
          </a:xfrm>
          <a:prstGeom prst="donut">
            <a:avLst>
              <a:gd name="adj" fmla="val 12866"/>
            </a:avLst>
          </a:prstGeom>
          <a:solidFill>
            <a:srgbClr val="FCB811"/>
          </a:solidFill>
          <a:ln>
            <a:noFill/>
          </a:ln>
          <a:effectLst>
            <a:outerShdw blurRad="127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solidFill>
                <a:srgbClr val="006CB6"/>
              </a:solidFill>
              <a:ea typeface="KoPub돋움체 Bold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419464" y="3857686"/>
            <a:ext cx="196226" cy="211805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000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￦</a:t>
            </a:r>
            <a:endParaRPr lang="ko-KR" altLang="en-US" sz="20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99150" y="1665444"/>
            <a:ext cx="882326" cy="323855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600" spc="-8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공직자등 </a:t>
            </a:r>
            <a:endParaRPr lang="ko-KR" altLang="en-US" sz="1400" spc="-8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32642" y="1665444"/>
            <a:ext cx="894505" cy="323855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배우자</a:t>
            </a:r>
            <a: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법률혼</a:t>
            </a:r>
            <a: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endParaRPr lang="ko-KR" altLang="en-US" sz="14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4" name="자유형 63"/>
          <p:cNvSpPr/>
          <p:nvPr/>
        </p:nvSpPr>
        <p:spPr>
          <a:xfrm>
            <a:off x="3397250" y="1973268"/>
            <a:ext cx="946150" cy="353843"/>
          </a:xfrm>
          <a:custGeom>
            <a:avLst/>
            <a:gdLst>
              <a:gd name="connsiteX0" fmla="*/ 0 w 946150"/>
              <a:gd name="connsiteY0" fmla="*/ 0 h 374650"/>
              <a:gd name="connsiteX1" fmla="*/ 635000 w 946150"/>
              <a:gd name="connsiteY1" fmla="*/ 0 h 374650"/>
              <a:gd name="connsiteX2" fmla="*/ 946150 w 946150"/>
              <a:gd name="connsiteY2" fmla="*/ 37465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150" h="374650">
                <a:moveTo>
                  <a:pt x="0" y="0"/>
                </a:moveTo>
                <a:lnTo>
                  <a:pt x="635000" y="0"/>
                </a:lnTo>
                <a:lnTo>
                  <a:pt x="946150" y="374650"/>
                </a:lnTo>
              </a:path>
            </a:pathLst>
          </a:custGeom>
          <a:noFill/>
          <a:ln>
            <a:solidFill>
              <a:srgbClr val="B98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sp>
        <p:nvSpPr>
          <p:cNvPr id="65" name="자유형 64"/>
          <p:cNvSpPr/>
          <p:nvPr/>
        </p:nvSpPr>
        <p:spPr>
          <a:xfrm flipH="1">
            <a:off x="4780581" y="1973268"/>
            <a:ext cx="1042369" cy="389827"/>
          </a:xfrm>
          <a:custGeom>
            <a:avLst/>
            <a:gdLst>
              <a:gd name="connsiteX0" fmla="*/ 0 w 946150"/>
              <a:gd name="connsiteY0" fmla="*/ 0 h 374650"/>
              <a:gd name="connsiteX1" fmla="*/ 635000 w 946150"/>
              <a:gd name="connsiteY1" fmla="*/ 0 h 374650"/>
              <a:gd name="connsiteX2" fmla="*/ 946150 w 946150"/>
              <a:gd name="connsiteY2" fmla="*/ 37465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150" h="374650">
                <a:moveTo>
                  <a:pt x="0" y="0"/>
                </a:moveTo>
                <a:lnTo>
                  <a:pt x="635000" y="0"/>
                </a:lnTo>
                <a:lnTo>
                  <a:pt x="946150" y="374650"/>
                </a:lnTo>
              </a:path>
            </a:pathLst>
          </a:custGeom>
          <a:noFill/>
          <a:ln>
            <a:solidFill>
              <a:srgbClr val="745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cxnSp>
        <p:nvCxnSpPr>
          <p:cNvPr id="161" name="직선 연결선 160"/>
          <p:cNvCxnSpPr/>
          <p:nvPr/>
        </p:nvCxnSpPr>
        <p:spPr>
          <a:xfrm>
            <a:off x="2094230" y="5681688"/>
            <a:ext cx="434023" cy="0"/>
          </a:xfrm>
          <a:prstGeom prst="line">
            <a:avLst/>
          </a:prstGeom>
          <a:ln w="31750" cap="rnd">
            <a:solidFill>
              <a:srgbClr val="A2C32B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1065218" y="4060596"/>
            <a:ext cx="1914201" cy="956997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직무관련성이 </a:t>
            </a:r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있는</a:t>
            </a:r>
            <a: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600" spc="-8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</a:t>
            </a:r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spc="-8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수수시</a:t>
            </a:r>
            <a: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수수금액의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2~5</a:t>
            </a:r>
            <a:r>
              <a:rPr lang="ko-KR" altLang="en-US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배 과태료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부과 </a:t>
            </a:r>
            <a:endParaRPr lang="ko-KR" altLang="en-US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5C46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163" name="그룹 125"/>
          <p:cNvGrpSpPr/>
          <p:nvPr/>
        </p:nvGrpSpPr>
        <p:grpSpPr>
          <a:xfrm>
            <a:off x="1151511" y="5517956"/>
            <a:ext cx="448690" cy="341666"/>
            <a:chOff x="3402974" y="5205980"/>
            <a:chExt cx="898284" cy="578488"/>
          </a:xfrm>
          <a:solidFill>
            <a:srgbClr val="98B628"/>
          </a:solidFill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3402974" y="5388198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72" name="Freeform 8"/>
            <p:cNvSpPr>
              <a:spLocks noEditPoints="1"/>
            </p:cNvSpPr>
            <p:nvPr/>
          </p:nvSpPr>
          <p:spPr bwMode="auto">
            <a:xfrm>
              <a:off x="3402974" y="5205980"/>
              <a:ext cx="898284" cy="449777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</p:grpSp>
      <p:grpSp>
        <p:nvGrpSpPr>
          <p:cNvPr id="164" name="그룹 130"/>
          <p:cNvGrpSpPr/>
          <p:nvPr/>
        </p:nvGrpSpPr>
        <p:grpSpPr>
          <a:xfrm>
            <a:off x="1517271" y="5517949"/>
            <a:ext cx="448690" cy="341660"/>
            <a:chOff x="3402974" y="5205988"/>
            <a:chExt cx="898284" cy="578480"/>
          </a:xfrm>
          <a:solidFill>
            <a:srgbClr val="98B628"/>
          </a:solidFill>
        </p:grpSpPr>
        <p:sp>
          <p:nvSpPr>
            <p:cNvPr id="165" name="Freeform 5"/>
            <p:cNvSpPr>
              <a:spLocks/>
            </p:cNvSpPr>
            <p:nvPr/>
          </p:nvSpPr>
          <p:spPr bwMode="auto">
            <a:xfrm>
              <a:off x="3402974" y="5388204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66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67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68" name="Freeform 8"/>
            <p:cNvSpPr>
              <a:spLocks noEditPoints="1"/>
            </p:cNvSpPr>
            <p:nvPr/>
          </p:nvSpPr>
          <p:spPr bwMode="auto">
            <a:xfrm>
              <a:off x="3402974" y="5205988"/>
              <a:ext cx="898284" cy="449779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4228256" y="3307125"/>
            <a:ext cx="802116" cy="20108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US" altLang="ko-KR" sz="1600" spc="-8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100 </a:t>
            </a:r>
            <a:r>
              <a:rPr lang="ko-KR" altLang="en-US" sz="1600" spc="-8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 기준</a:t>
            </a:r>
            <a:endParaRPr lang="ko-KR" altLang="en-US" sz="1400" spc="-8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5C46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8" name="타원 67"/>
          <p:cNvSpPr/>
          <p:nvPr/>
        </p:nvSpPr>
        <p:spPr>
          <a:xfrm>
            <a:off x="1193800" y="3525979"/>
            <a:ext cx="1524000" cy="111550"/>
          </a:xfrm>
          <a:prstGeom prst="ellipse">
            <a:avLst/>
          </a:prstGeom>
          <a:solidFill>
            <a:srgbClr val="7458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137419" y="1967631"/>
            <a:ext cx="896670" cy="411958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12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직무관련성이</a:t>
            </a:r>
            <a:r>
              <a:rPr lang="en-US" altLang="ko-KR" sz="12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/>
            </a:r>
            <a:br>
              <a:rPr lang="en-US" altLang="ko-KR" sz="12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ko-KR" altLang="en-US" sz="12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있는 경우만</a:t>
            </a:r>
            <a:endParaRPr lang="ko-KR" altLang="en-US" sz="11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923405" y="4031815"/>
            <a:ext cx="1206499" cy="119738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algn="r">
              <a:lnSpc>
                <a:spcPct val="130000"/>
              </a:lnSpc>
            </a:pPr>
            <a:r>
              <a:rPr lang="ko-KR" altLang="en-US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직무관련성과</a:t>
            </a:r>
            <a: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관계없이</a:t>
            </a:r>
            <a: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형사처벌</a:t>
            </a:r>
            <a:endParaRPr lang="en-US" altLang="ko-KR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5C46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r">
              <a:lnSpc>
                <a:spcPct val="130000"/>
              </a:lnSpc>
            </a:pPr>
            <a: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itchFamily="18" charset="-127"/>
                <a:ea typeface="KoPub돋움체 Bold" pitchFamily="18" charset="-127"/>
              </a:rPr>
              <a:t>3</a:t>
            </a:r>
            <a:r>
              <a:rPr lang="ko-KR" altLang="en-US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itchFamily="18" charset="-127"/>
                <a:ea typeface="KoPub돋움체 Bold" pitchFamily="18" charset="-127"/>
              </a:rPr>
              <a:t>년 이하 </a:t>
            </a:r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징역 또는</a:t>
            </a:r>
            <a: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itchFamily="18" charset="-127"/>
                <a:ea typeface="KoPub돋움체 Bold" pitchFamily="18" charset="-127"/>
              </a:rPr>
              <a:t>3</a:t>
            </a:r>
            <a:r>
              <a:rPr lang="ko-KR" altLang="en-US" sz="1600" spc="-8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itchFamily="18" charset="-127"/>
                <a:ea typeface="KoPub돋움체 Bold" pitchFamily="18" charset="-127"/>
              </a:rPr>
              <a:t>천만원</a:t>
            </a:r>
            <a:r>
              <a:rPr lang="ko-KR" altLang="en-US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itchFamily="18" charset="-127"/>
                <a:ea typeface="KoPub돋움체 Bold" pitchFamily="18" charset="-127"/>
              </a:rPr>
              <a:t> 이하 </a:t>
            </a:r>
            <a:r>
              <a:rPr lang="ko-KR" altLang="en-US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벌금</a:t>
            </a:r>
            <a:r>
              <a:rPr lang="en-US" altLang="ko-KR" sz="16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endParaRPr lang="ko-KR" altLang="en-US" sz="16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5C460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144" name="그룹 135"/>
          <p:cNvGrpSpPr/>
          <p:nvPr/>
        </p:nvGrpSpPr>
        <p:grpSpPr>
          <a:xfrm>
            <a:off x="7559931" y="5517232"/>
            <a:ext cx="448690" cy="324222"/>
            <a:chOff x="3402974" y="5238664"/>
            <a:chExt cx="898284" cy="545804"/>
          </a:xfrm>
          <a:solidFill>
            <a:srgbClr val="98B628"/>
          </a:solidFill>
        </p:grpSpPr>
        <p:sp>
          <p:nvSpPr>
            <p:cNvPr id="157" name="Freeform 5"/>
            <p:cNvSpPr>
              <a:spLocks/>
            </p:cNvSpPr>
            <p:nvPr/>
          </p:nvSpPr>
          <p:spPr bwMode="auto">
            <a:xfrm>
              <a:off x="3402974" y="5388204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8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9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60" name="Freeform 8"/>
            <p:cNvSpPr>
              <a:spLocks noEditPoints="1"/>
            </p:cNvSpPr>
            <p:nvPr/>
          </p:nvSpPr>
          <p:spPr bwMode="auto">
            <a:xfrm>
              <a:off x="3402974" y="5238664"/>
              <a:ext cx="898284" cy="449779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</p:grpSp>
      <p:sp>
        <p:nvSpPr>
          <p:cNvPr id="145" name="Freeform 5"/>
          <p:cNvSpPr>
            <a:spLocks noEditPoints="1"/>
          </p:cNvSpPr>
          <p:nvPr/>
        </p:nvSpPr>
        <p:spPr bwMode="auto">
          <a:xfrm>
            <a:off x="6178672" y="5524520"/>
            <a:ext cx="482594" cy="354484"/>
          </a:xfrm>
          <a:custGeom>
            <a:avLst/>
            <a:gdLst>
              <a:gd name="T0" fmla="*/ 113 w 201"/>
              <a:gd name="T1" fmla="*/ 22 h 123"/>
              <a:gd name="T2" fmla="*/ 98 w 201"/>
              <a:gd name="T3" fmla="*/ 16 h 123"/>
              <a:gd name="T4" fmla="*/ 96 w 201"/>
              <a:gd name="T5" fmla="*/ 16 h 123"/>
              <a:gd name="T6" fmla="*/ 81 w 201"/>
              <a:gd name="T7" fmla="*/ 21 h 123"/>
              <a:gd name="T8" fmla="*/ 78 w 201"/>
              <a:gd name="T9" fmla="*/ 23 h 123"/>
              <a:gd name="T10" fmla="*/ 73 w 201"/>
              <a:gd name="T11" fmla="*/ 34 h 123"/>
              <a:gd name="T12" fmla="*/ 74 w 201"/>
              <a:gd name="T13" fmla="*/ 37 h 123"/>
              <a:gd name="T14" fmla="*/ 87 w 201"/>
              <a:gd name="T15" fmla="*/ 52 h 123"/>
              <a:gd name="T16" fmla="*/ 87 w 201"/>
              <a:gd name="T17" fmla="*/ 55 h 123"/>
              <a:gd name="T18" fmla="*/ 81 w 201"/>
              <a:gd name="T19" fmla="*/ 69 h 123"/>
              <a:gd name="T20" fmla="*/ 81 w 201"/>
              <a:gd name="T21" fmla="*/ 73 h 123"/>
              <a:gd name="T22" fmla="*/ 82 w 201"/>
              <a:gd name="T23" fmla="*/ 101 h 123"/>
              <a:gd name="T24" fmla="*/ 50 w 201"/>
              <a:gd name="T25" fmla="*/ 121 h 123"/>
              <a:gd name="T26" fmla="*/ 8 w 201"/>
              <a:gd name="T27" fmla="*/ 95 h 123"/>
              <a:gd name="T28" fmla="*/ 28 w 201"/>
              <a:gd name="T29" fmla="*/ 51 h 123"/>
              <a:gd name="T30" fmla="*/ 30 w 201"/>
              <a:gd name="T31" fmla="*/ 49 h 123"/>
              <a:gd name="T32" fmla="*/ 36 w 201"/>
              <a:gd name="T33" fmla="*/ 34 h 123"/>
              <a:gd name="T34" fmla="*/ 39 w 201"/>
              <a:gd name="T35" fmla="*/ 32 h 123"/>
              <a:gd name="T36" fmla="*/ 63 w 201"/>
              <a:gd name="T37" fmla="*/ 32 h 123"/>
              <a:gd name="T38" fmla="*/ 64 w 201"/>
              <a:gd name="T39" fmla="*/ 30 h 123"/>
              <a:gd name="T40" fmla="*/ 71 w 201"/>
              <a:gd name="T41" fmla="*/ 13 h 123"/>
              <a:gd name="T42" fmla="*/ 73 w 201"/>
              <a:gd name="T43" fmla="*/ 11 h 123"/>
              <a:gd name="T44" fmla="*/ 93 w 201"/>
              <a:gd name="T45" fmla="*/ 4 h 123"/>
              <a:gd name="T46" fmla="*/ 96 w 201"/>
              <a:gd name="T47" fmla="*/ 4 h 123"/>
              <a:gd name="T48" fmla="*/ 116 w 201"/>
              <a:gd name="T49" fmla="*/ 12 h 123"/>
              <a:gd name="T50" fmla="*/ 119 w 201"/>
              <a:gd name="T51" fmla="*/ 12 h 123"/>
              <a:gd name="T52" fmla="*/ 142 w 201"/>
              <a:gd name="T53" fmla="*/ 0 h 123"/>
              <a:gd name="T54" fmla="*/ 144 w 201"/>
              <a:gd name="T55" fmla="*/ 1 h 123"/>
              <a:gd name="T56" fmla="*/ 155 w 201"/>
              <a:gd name="T57" fmla="*/ 11 h 123"/>
              <a:gd name="T58" fmla="*/ 159 w 201"/>
              <a:gd name="T59" fmla="*/ 12 h 123"/>
              <a:gd name="T60" fmla="*/ 184 w 201"/>
              <a:gd name="T61" fmla="*/ 18 h 123"/>
              <a:gd name="T62" fmla="*/ 200 w 201"/>
              <a:gd name="T63" fmla="*/ 52 h 123"/>
              <a:gd name="T64" fmla="*/ 158 w 201"/>
              <a:gd name="T65" fmla="*/ 90 h 123"/>
              <a:gd name="T66" fmla="*/ 124 w 201"/>
              <a:gd name="T67" fmla="*/ 57 h 123"/>
              <a:gd name="T68" fmla="*/ 121 w 201"/>
              <a:gd name="T69" fmla="*/ 52 h 123"/>
              <a:gd name="T70" fmla="*/ 110 w 201"/>
              <a:gd name="T71" fmla="*/ 43 h 123"/>
              <a:gd name="T72" fmla="*/ 109 w 201"/>
              <a:gd name="T73" fmla="*/ 40 h 123"/>
              <a:gd name="T74" fmla="*/ 112 w 201"/>
              <a:gd name="T75" fmla="*/ 25 h 123"/>
              <a:gd name="T76" fmla="*/ 113 w 201"/>
              <a:gd name="T77" fmla="*/ 22 h 123"/>
              <a:gd name="T78" fmla="*/ 146 w 201"/>
              <a:gd name="T79" fmla="*/ 80 h 123"/>
              <a:gd name="T80" fmla="*/ 162 w 201"/>
              <a:gd name="T81" fmla="*/ 82 h 123"/>
              <a:gd name="T82" fmla="*/ 192 w 201"/>
              <a:gd name="T83" fmla="*/ 55 h 123"/>
              <a:gd name="T84" fmla="*/ 162 w 201"/>
              <a:gd name="T85" fmla="*/ 19 h 123"/>
              <a:gd name="T86" fmla="*/ 131 w 201"/>
              <a:gd name="T87" fmla="*/ 48 h 123"/>
              <a:gd name="T88" fmla="*/ 146 w 201"/>
              <a:gd name="T89" fmla="*/ 80 h 123"/>
              <a:gd name="T90" fmla="*/ 56 w 201"/>
              <a:gd name="T91" fmla="*/ 59 h 123"/>
              <a:gd name="T92" fmla="*/ 32 w 201"/>
              <a:gd name="T93" fmla="*/ 57 h 123"/>
              <a:gd name="T94" fmla="*/ 14 w 201"/>
              <a:gd name="T95" fmla="*/ 92 h 123"/>
              <a:gd name="T96" fmla="*/ 62 w 201"/>
              <a:gd name="T97" fmla="*/ 112 h 123"/>
              <a:gd name="T98" fmla="*/ 76 w 201"/>
              <a:gd name="T99" fmla="*/ 82 h 123"/>
              <a:gd name="T100" fmla="*/ 56 w 201"/>
              <a:gd name="T101" fmla="*/ 59 h 123"/>
              <a:gd name="T102" fmla="*/ 85 w 201"/>
              <a:gd name="T103" fmla="*/ 10 h 123"/>
              <a:gd name="T104" fmla="*/ 75 w 201"/>
              <a:gd name="T105" fmla="*/ 14 h 123"/>
              <a:gd name="T106" fmla="*/ 76 w 201"/>
              <a:gd name="T107" fmla="*/ 18 h 123"/>
              <a:gd name="T108" fmla="*/ 87 w 201"/>
              <a:gd name="T109" fmla="*/ 16 h 123"/>
              <a:gd name="T110" fmla="*/ 85 w 201"/>
              <a:gd name="T111" fmla="*/ 10 h 123"/>
              <a:gd name="T112" fmla="*/ 88 w 201"/>
              <a:gd name="T113" fmla="*/ 15 h 123"/>
              <a:gd name="T114" fmla="*/ 98 w 201"/>
              <a:gd name="T115" fmla="*/ 11 h 123"/>
              <a:gd name="T116" fmla="*/ 97 w 201"/>
              <a:gd name="T117" fmla="*/ 7 h 123"/>
              <a:gd name="T118" fmla="*/ 86 w 201"/>
              <a:gd name="T119" fmla="*/ 9 h 123"/>
              <a:gd name="T120" fmla="*/ 88 w 201"/>
              <a:gd name="T121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1" h="123">
                <a:moveTo>
                  <a:pt x="113" y="22"/>
                </a:moveTo>
                <a:cubicBezTo>
                  <a:pt x="108" y="20"/>
                  <a:pt x="103" y="18"/>
                  <a:pt x="98" y="16"/>
                </a:cubicBezTo>
                <a:cubicBezTo>
                  <a:pt x="97" y="16"/>
                  <a:pt x="97" y="16"/>
                  <a:pt x="96" y="16"/>
                </a:cubicBezTo>
                <a:cubicBezTo>
                  <a:pt x="92" y="20"/>
                  <a:pt x="86" y="21"/>
                  <a:pt x="81" y="21"/>
                </a:cubicBezTo>
                <a:cubicBezTo>
                  <a:pt x="79" y="22"/>
                  <a:pt x="78" y="22"/>
                  <a:pt x="78" y="23"/>
                </a:cubicBezTo>
                <a:cubicBezTo>
                  <a:pt x="77" y="27"/>
                  <a:pt x="75" y="31"/>
                  <a:pt x="73" y="34"/>
                </a:cubicBezTo>
                <a:cubicBezTo>
                  <a:pt x="73" y="36"/>
                  <a:pt x="73" y="36"/>
                  <a:pt x="74" y="37"/>
                </a:cubicBezTo>
                <a:cubicBezTo>
                  <a:pt x="80" y="41"/>
                  <a:pt x="84" y="46"/>
                  <a:pt x="87" y="52"/>
                </a:cubicBezTo>
                <a:cubicBezTo>
                  <a:pt x="87" y="53"/>
                  <a:pt x="87" y="54"/>
                  <a:pt x="87" y="55"/>
                </a:cubicBezTo>
                <a:cubicBezTo>
                  <a:pt x="85" y="59"/>
                  <a:pt x="83" y="64"/>
                  <a:pt x="81" y="69"/>
                </a:cubicBezTo>
                <a:cubicBezTo>
                  <a:pt x="80" y="70"/>
                  <a:pt x="80" y="71"/>
                  <a:pt x="81" y="73"/>
                </a:cubicBezTo>
                <a:cubicBezTo>
                  <a:pt x="85" y="82"/>
                  <a:pt x="86" y="91"/>
                  <a:pt x="82" y="101"/>
                </a:cubicBezTo>
                <a:cubicBezTo>
                  <a:pt x="75" y="114"/>
                  <a:pt x="64" y="120"/>
                  <a:pt x="50" y="121"/>
                </a:cubicBezTo>
                <a:cubicBezTo>
                  <a:pt x="32" y="123"/>
                  <a:pt x="15" y="112"/>
                  <a:pt x="8" y="95"/>
                </a:cubicBezTo>
                <a:cubicBezTo>
                  <a:pt x="0" y="78"/>
                  <a:pt x="10" y="56"/>
                  <a:pt x="28" y="51"/>
                </a:cubicBezTo>
                <a:cubicBezTo>
                  <a:pt x="29" y="50"/>
                  <a:pt x="30" y="50"/>
                  <a:pt x="30" y="49"/>
                </a:cubicBezTo>
                <a:cubicBezTo>
                  <a:pt x="32" y="44"/>
                  <a:pt x="34" y="39"/>
                  <a:pt x="36" y="34"/>
                </a:cubicBezTo>
                <a:cubicBezTo>
                  <a:pt x="37" y="33"/>
                  <a:pt x="38" y="32"/>
                  <a:pt x="39" y="32"/>
                </a:cubicBezTo>
                <a:cubicBezTo>
                  <a:pt x="47" y="30"/>
                  <a:pt x="55" y="30"/>
                  <a:pt x="63" y="32"/>
                </a:cubicBezTo>
                <a:cubicBezTo>
                  <a:pt x="64" y="31"/>
                  <a:pt x="64" y="31"/>
                  <a:pt x="64" y="30"/>
                </a:cubicBezTo>
                <a:cubicBezTo>
                  <a:pt x="67" y="24"/>
                  <a:pt x="69" y="18"/>
                  <a:pt x="71" y="13"/>
                </a:cubicBezTo>
                <a:cubicBezTo>
                  <a:pt x="72" y="12"/>
                  <a:pt x="72" y="11"/>
                  <a:pt x="73" y="11"/>
                </a:cubicBezTo>
                <a:cubicBezTo>
                  <a:pt x="80" y="9"/>
                  <a:pt x="86" y="6"/>
                  <a:pt x="93" y="4"/>
                </a:cubicBezTo>
                <a:cubicBezTo>
                  <a:pt x="94" y="4"/>
                  <a:pt x="95" y="4"/>
                  <a:pt x="96" y="4"/>
                </a:cubicBezTo>
                <a:cubicBezTo>
                  <a:pt x="103" y="7"/>
                  <a:pt x="110" y="10"/>
                  <a:pt x="116" y="12"/>
                </a:cubicBezTo>
                <a:cubicBezTo>
                  <a:pt x="118" y="13"/>
                  <a:pt x="118" y="13"/>
                  <a:pt x="119" y="12"/>
                </a:cubicBezTo>
                <a:cubicBezTo>
                  <a:pt x="125" y="5"/>
                  <a:pt x="133" y="2"/>
                  <a:pt x="142" y="0"/>
                </a:cubicBezTo>
                <a:cubicBezTo>
                  <a:pt x="143" y="0"/>
                  <a:pt x="144" y="1"/>
                  <a:pt x="144" y="1"/>
                </a:cubicBezTo>
                <a:cubicBezTo>
                  <a:pt x="148" y="4"/>
                  <a:pt x="151" y="7"/>
                  <a:pt x="155" y="11"/>
                </a:cubicBezTo>
                <a:cubicBezTo>
                  <a:pt x="156" y="12"/>
                  <a:pt x="157" y="12"/>
                  <a:pt x="159" y="12"/>
                </a:cubicBezTo>
                <a:cubicBezTo>
                  <a:pt x="168" y="12"/>
                  <a:pt x="177" y="13"/>
                  <a:pt x="184" y="18"/>
                </a:cubicBezTo>
                <a:cubicBezTo>
                  <a:pt x="197" y="26"/>
                  <a:pt x="201" y="38"/>
                  <a:pt x="200" y="52"/>
                </a:cubicBezTo>
                <a:cubicBezTo>
                  <a:pt x="198" y="73"/>
                  <a:pt x="180" y="89"/>
                  <a:pt x="158" y="90"/>
                </a:cubicBezTo>
                <a:cubicBezTo>
                  <a:pt x="140" y="90"/>
                  <a:pt x="125" y="75"/>
                  <a:pt x="124" y="57"/>
                </a:cubicBezTo>
                <a:cubicBezTo>
                  <a:pt x="123" y="55"/>
                  <a:pt x="123" y="53"/>
                  <a:pt x="121" y="52"/>
                </a:cubicBezTo>
                <a:cubicBezTo>
                  <a:pt x="117" y="49"/>
                  <a:pt x="114" y="46"/>
                  <a:pt x="110" y="43"/>
                </a:cubicBezTo>
                <a:cubicBezTo>
                  <a:pt x="109" y="42"/>
                  <a:pt x="109" y="41"/>
                  <a:pt x="109" y="40"/>
                </a:cubicBezTo>
                <a:cubicBezTo>
                  <a:pt x="109" y="35"/>
                  <a:pt x="110" y="30"/>
                  <a:pt x="112" y="25"/>
                </a:cubicBezTo>
                <a:cubicBezTo>
                  <a:pt x="112" y="24"/>
                  <a:pt x="112" y="23"/>
                  <a:pt x="113" y="22"/>
                </a:cubicBezTo>
                <a:close/>
                <a:moveTo>
                  <a:pt x="146" y="80"/>
                </a:moveTo>
                <a:cubicBezTo>
                  <a:pt x="152" y="82"/>
                  <a:pt x="157" y="83"/>
                  <a:pt x="162" y="82"/>
                </a:cubicBezTo>
                <a:cubicBezTo>
                  <a:pt x="177" y="81"/>
                  <a:pt x="189" y="70"/>
                  <a:pt x="192" y="55"/>
                </a:cubicBezTo>
                <a:cubicBezTo>
                  <a:pt x="197" y="36"/>
                  <a:pt x="182" y="18"/>
                  <a:pt x="162" y="19"/>
                </a:cubicBezTo>
                <a:cubicBezTo>
                  <a:pt x="147" y="21"/>
                  <a:pt x="134" y="33"/>
                  <a:pt x="131" y="48"/>
                </a:cubicBezTo>
                <a:cubicBezTo>
                  <a:pt x="128" y="62"/>
                  <a:pt x="135" y="75"/>
                  <a:pt x="146" y="80"/>
                </a:cubicBezTo>
                <a:close/>
                <a:moveTo>
                  <a:pt x="56" y="59"/>
                </a:moveTo>
                <a:cubicBezTo>
                  <a:pt x="48" y="55"/>
                  <a:pt x="40" y="55"/>
                  <a:pt x="32" y="57"/>
                </a:cubicBezTo>
                <a:cubicBezTo>
                  <a:pt x="17" y="62"/>
                  <a:pt x="9" y="77"/>
                  <a:pt x="14" y="92"/>
                </a:cubicBezTo>
                <a:cubicBezTo>
                  <a:pt x="20" y="111"/>
                  <a:pt x="44" y="121"/>
                  <a:pt x="62" y="112"/>
                </a:cubicBezTo>
                <a:cubicBezTo>
                  <a:pt x="73" y="106"/>
                  <a:pt x="79" y="94"/>
                  <a:pt x="76" y="82"/>
                </a:cubicBezTo>
                <a:cubicBezTo>
                  <a:pt x="74" y="70"/>
                  <a:pt x="66" y="63"/>
                  <a:pt x="56" y="59"/>
                </a:cubicBezTo>
                <a:close/>
                <a:moveTo>
                  <a:pt x="85" y="10"/>
                </a:moveTo>
                <a:cubicBezTo>
                  <a:pt x="81" y="10"/>
                  <a:pt x="77" y="11"/>
                  <a:pt x="75" y="14"/>
                </a:cubicBezTo>
                <a:cubicBezTo>
                  <a:pt x="73" y="16"/>
                  <a:pt x="74" y="17"/>
                  <a:pt x="76" y="18"/>
                </a:cubicBezTo>
                <a:cubicBezTo>
                  <a:pt x="79" y="20"/>
                  <a:pt x="85" y="18"/>
                  <a:pt x="87" y="16"/>
                </a:cubicBezTo>
                <a:cubicBezTo>
                  <a:pt x="83" y="15"/>
                  <a:pt x="82" y="13"/>
                  <a:pt x="85" y="10"/>
                </a:cubicBezTo>
                <a:close/>
                <a:moveTo>
                  <a:pt x="88" y="15"/>
                </a:moveTo>
                <a:cubicBezTo>
                  <a:pt x="92" y="15"/>
                  <a:pt x="95" y="14"/>
                  <a:pt x="98" y="11"/>
                </a:cubicBezTo>
                <a:cubicBezTo>
                  <a:pt x="99" y="9"/>
                  <a:pt x="99" y="8"/>
                  <a:pt x="97" y="7"/>
                </a:cubicBezTo>
                <a:cubicBezTo>
                  <a:pt x="94" y="6"/>
                  <a:pt x="88" y="7"/>
                  <a:pt x="86" y="9"/>
                </a:cubicBezTo>
                <a:cubicBezTo>
                  <a:pt x="89" y="10"/>
                  <a:pt x="90" y="12"/>
                  <a:pt x="88" y="15"/>
                </a:cubicBezTo>
                <a:close/>
              </a:path>
            </a:pathLst>
          </a:custGeom>
          <a:solidFill>
            <a:srgbClr val="7458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ko-KR" altLang="en-US" sz="2000"/>
          </a:p>
        </p:txBody>
      </p:sp>
      <p:grpSp>
        <p:nvGrpSpPr>
          <p:cNvPr id="146" name="그룹 144"/>
          <p:cNvGrpSpPr/>
          <p:nvPr/>
        </p:nvGrpSpPr>
        <p:grpSpPr>
          <a:xfrm>
            <a:off x="7164644" y="5517236"/>
            <a:ext cx="448690" cy="324223"/>
            <a:chOff x="3402974" y="5238663"/>
            <a:chExt cx="898284" cy="545805"/>
          </a:xfrm>
          <a:solidFill>
            <a:srgbClr val="98B628"/>
          </a:solidFill>
        </p:grpSpPr>
        <p:sp>
          <p:nvSpPr>
            <p:cNvPr id="153" name="Freeform 5"/>
            <p:cNvSpPr>
              <a:spLocks/>
            </p:cNvSpPr>
            <p:nvPr/>
          </p:nvSpPr>
          <p:spPr bwMode="auto">
            <a:xfrm>
              <a:off x="3402974" y="5388204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4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5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6" name="Freeform 8"/>
            <p:cNvSpPr>
              <a:spLocks noEditPoints="1"/>
            </p:cNvSpPr>
            <p:nvPr/>
          </p:nvSpPr>
          <p:spPr bwMode="auto">
            <a:xfrm>
              <a:off x="3402974" y="5238663"/>
              <a:ext cx="898284" cy="449779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</p:grpSp>
      <p:cxnSp>
        <p:nvCxnSpPr>
          <p:cNvPr id="147" name="직선 연결선 146"/>
          <p:cNvCxnSpPr/>
          <p:nvPr/>
        </p:nvCxnSpPr>
        <p:spPr>
          <a:xfrm>
            <a:off x="8124166" y="5616744"/>
            <a:ext cx="434023" cy="0"/>
          </a:xfrm>
          <a:prstGeom prst="line">
            <a:avLst/>
          </a:prstGeom>
          <a:ln w="31750" cap="rnd">
            <a:solidFill>
              <a:srgbClr val="A2C32B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그룹 101"/>
          <p:cNvGrpSpPr/>
          <p:nvPr/>
        </p:nvGrpSpPr>
        <p:grpSpPr>
          <a:xfrm>
            <a:off x="6748719" y="5517236"/>
            <a:ext cx="448690" cy="324223"/>
            <a:chOff x="3402974" y="5238663"/>
            <a:chExt cx="898284" cy="545805"/>
          </a:xfrm>
          <a:solidFill>
            <a:srgbClr val="98B628"/>
          </a:solidFill>
        </p:grpSpPr>
        <p:sp>
          <p:nvSpPr>
            <p:cNvPr id="149" name="Freeform 5"/>
            <p:cNvSpPr>
              <a:spLocks/>
            </p:cNvSpPr>
            <p:nvPr/>
          </p:nvSpPr>
          <p:spPr bwMode="auto">
            <a:xfrm>
              <a:off x="3402974" y="5388204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0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1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  <p:sp>
          <p:nvSpPr>
            <p:cNvPr id="152" name="Freeform 8"/>
            <p:cNvSpPr>
              <a:spLocks noEditPoints="1"/>
            </p:cNvSpPr>
            <p:nvPr/>
          </p:nvSpPr>
          <p:spPr bwMode="auto">
            <a:xfrm>
              <a:off x="3402974" y="5238663"/>
              <a:ext cx="898284" cy="449779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ko-KR" altLang="en-US" sz="2000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4270004" y="4869160"/>
            <a:ext cx="802116" cy="137347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8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대가성</a:t>
            </a:r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여부 불문</a:t>
            </a:r>
            <a:endParaRPr lang="ko-KR" altLang="en-US" sz="12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2" name="타원 71"/>
          <p:cNvSpPr/>
          <p:nvPr/>
        </p:nvSpPr>
        <p:spPr>
          <a:xfrm>
            <a:off x="6546850" y="3525979"/>
            <a:ext cx="1555750" cy="105553"/>
          </a:xfrm>
          <a:prstGeom prst="ellipse">
            <a:avLst/>
          </a:prstGeom>
          <a:solidFill>
            <a:srgbClr val="7458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grpSp>
        <p:nvGrpSpPr>
          <p:cNvPr id="73" name="그룹 31"/>
          <p:cNvGrpSpPr/>
          <p:nvPr/>
        </p:nvGrpSpPr>
        <p:grpSpPr>
          <a:xfrm>
            <a:off x="6378575" y="1456785"/>
            <a:ext cx="1940224" cy="2146995"/>
            <a:chOff x="6378575" y="1913771"/>
            <a:chExt cx="1940224" cy="2273245"/>
          </a:xfrm>
        </p:grpSpPr>
        <p:sp>
          <p:nvSpPr>
            <p:cNvPr id="124" name="TextBox 123"/>
            <p:cNvSpPr txBox="1"/>
            <p:nvPr/>
          </p:nvSpPr>
          <p:spPr>
            <a:xfrm>
              <a:off x="6482862" y="3046047"/>
              <a:ext cx="1600200" cy="771012"/>
            </a:xfrm>
            <a:prstGeom prst="rect">
              <a:avLst/>
            </a:prstGeom>
            <a:solidFill>
              <a:srgbClr val="98B628"/>
            </a:solidFill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1400" spc="-8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매 회계연도</a:t>
              </a:r>
              <a:endParaRPr lang="en-US" altLang="ko-KR" sz="1400" spc="-8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90000"/>
                </a:lnSpc>
              </a:pPr>
              <a: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300 </a:t>
              </a:r>
              <a:r>
                <a:rPr lang="ko-KR" altLang="en-US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</a:t>
              </a:r>
              <a: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초과</a:t>
              </a:r>
              <a:endParaRPr lang="ko-KR" altLang="en-US" spc="-8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25" name="직각 삼각형 124"/>
            <p:cNvSpPr/>
            <p:nvPr/>
          </p:nvSpPr>
          <p:spPr>
            <a:xfrm rot="16200000" flipH="1">
              <a:off x="7543800" y="3816350"/>
              <a:ext cx="355600" cy="355600"/>
            </a:xfrm>
            <a:prstGeom prst="rtTriangle">
              <a:avLst/>
            </a:prstGeom>
            <a:gradFill flip="none" rotWithShape="1">
              <a:gsLst>
                <a:gs pos="100000">
                  <a:srgbClr val="B2D234"/>
                </a:gs>
                <a:gs pos="510">
                  <a:srgbClr val="7D962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ea typeface="KoPub돋움체 Bold" pitchFamily="18" charset="-127"/>
              </a:endParaRPr>
            </a:p>
          </p:txBody>
        </p:sp>
        <p:pic>
          <p:nvPicPr>
            <p:cNvPr id="12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5400000">
              <a:off x="5297832" y="2994514"/>
              <a:ext cx="2273245" cy="1117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7" name="TextBox 126"/>
            <p:cNvSpPr txBox="1"/>
            <p:nvPr/>
          </p:nvSpPr>
          <p:spPr>
            <a:xfrm>
              <a:off x="6482862" y="2277697"/>
              <a:ext cx="1600200" cy="771012"/>
            </a:xfrm>
            <a:prstGeom prst="rect">
              <a:avLst/>
            </a:prstGeom>
            <a:solidFill>
              <a:srgbClr val="98B628"/>
            </a:solidFill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1400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1</a:t>
              </a:r>
              <a:r>
                <a:rPr lang="ko-KR" altLang="en-US" sz="1400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회</a:t>
              </a:r>
              <a: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100 </a:t>
              </a:r>
              <a:r>
                <a:rPr lang="ko-KR" altLang="en-US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</a:t>
              </a:r>
              <a: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초과</a:t>
              </a:r>
              <a:endParaRPr lang="ko-KR" altLang="en-US" spc="-8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128" name="그룹 142"/>
            <p:cNvGrpSpPr/>
            <p:nvPr/>
          </p:nvGrpSpPr>
          <p:grpSpPr>
            <a:xfrm>
              <a:off x="7429730" y="2367525"/>
              <a:ext cx="889069" cy="572535"/>
              <a:chOff x="3402974" y="5205999"/>
              <a:chExt cx="898284" cy="578469"/>
            </a:xfrm>
            <a:solidFill>
              <a:schemeClr val="bg1"/>
            </a:solidFill>
          </p:grpSpPr>
          <p:sp>
            <p:nvSpPr>
              <p:cNvPr id="139" name="Freeform 5"/>
              <p:cNvSpPr>
                <a:spLocks/>
              </p:cNvSpPr>
              <p:nvPr/>
            </p:nvSpPr>
            <p:spPr bwMode="auto">
              <a:xfrm>
                <a:off x="3402974" y="5388204"/>
                <a:ext cx="898284" cy="309621"/>
              </a:xfrm>
              <a:custGeom>
                <a:avLst/>
                <a:gdLst>
                  <a:gd name="T0" fmla="*/ 234 w 705"/>
                  <a:gd name="T1" fmla="*/ 227 h 243"/>
                  <a:gd name="T2" fmla="*/ 17 w 705"/>
                  <a:gd name="T3" fmla="*/ 118 h 243"/>
                  <a:gd name="T4" fmla="*/ 0 w 705"/>
                  <a:gd name="T5" fmla="*/ 125 h 243"/>
                  <a:gd name="T6" fmla="*/ 234 w 705"/>
                  <a:gd name="T7" fmla="*/ 243 h 243"/>
                  <a:gd name="T8" fmla="*/ 705 w 705"/>
                  <a:gd name="T9" fmla="*/ 9 h 243"/>
                  <a:gd name="T10" fmla="*/ 688 w 705"/>
                  <a:gd name="T11" fmla="*/ 0 h 243"/>
                  <a:gd name="T12" fmla="*/ 234 w 705"/>
                  <a:gd name="T13" fmla="*/ 227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3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5"/>
                    </a:lnTo>
                    <a:lnTo>
                      <a:pt x="234" y="243"/>
                    </a:lnTo>
                    <a:lnTo>
                      <a:pt x="705" y="9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40" name="Freeform 6"/>
              <p:cNvSpPr>
                <a:spLocks/>
              </p:cNvSpPr>
              <p:nvPr/>
            </p:nvSpPr>
            <p:spPr bwMode="auto">
              <a:xfrm>
                <a:off x="3402974" y="5430251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9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10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9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10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41" name="Freeform 7"/>
              <p:cNvSpPr>
                <a:spLocks/>
              </p:cNvSpPr>
              <p:nvPr/>
            </p:nvSpPr>
            <p:spPr bwMode="auto">
              <a:xfrm>
                <a:off x="3402974" y="5473573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8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8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8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42" name="Freeform 8"/>
              <p:cNvSpPr>
                <a:spLocks noEditPoints="1"/>
              </p:cNvSpPr>
              <p:nvPr/>
            </p:nvSpPr>
            <p:spPr bwMode="auto">
              <a:xfrm>
                <a:off x="3402974" y="5205999"/>
                <a:ext cx="898284" cy="449779"/>
              </a:xfrm>
              <a:custGeom>
                <a:avLst/>
                <a:gdLst>
                  <a:gd name="T0" fmla="*/ 471 w 705"/>
                  <a:gd name="T1" fmla="*/ 0 h 353"/>
                  <a:gd name="T2" fmla="*/ 0 w 705"/>
                  <a:gd name="T3" fmla="*/ 236 h 353"/>
                  <a:gd name="T4" fmla="*/ 234 w 705"/>
                  <a:gd name="T5" fmla="*/ 353 h 353"/>
                  <a:gd name="T6" fmla="*/ 705 w 705"/>
                  <a:gd name="T7" fmla="*/ 118 h 353"/>
                  <a:gd name="T8" fmla="*/ 471 w 705"/>
                  <a:gd name="T9" fmla="*/ 0 h 353"/>
                  <a:gd name="T10" fmla="*/ 411 w 705"/>
                  <a:gd name="T11" fmla="*/ 206 h 353"/>
                  <a:gd name="T12" fmla="*/ 411 w 705"/>
                  <a:gd name="T13" fmla="*/ 206 h 353"/>
                  <a:gd name="T14" fmla="*/ 398 w 705"/>
                  <a:gd name="T15" fmla="*/ 212 h 353"/>
                  <a:gd name="T16" fmla="*/ 384 w 705"/>
                  <a:gd name="T17" fmla="*/ 216 h 353"/>
                  <a:gd name="T18" fmla="*/ 368 w 705"/>
                  <a:gd name="T19" fmla="*/ 218 h 353"/>
                  <a:gd name="T20" fmla="*/ 353 w 705"/>
                  <a:gd name="T21" fmla="*/ 219 h 353"/>
                  <a:gd name="T22" fmla="*/ 338 w 705"/>
                  <a:gd name="T23" fmla="*/ 218 h 353"/>
                  <a:gd name="T24" fmla="*/ 321 w 705"/>
                  <a:gd name="T25" fmla="*/ 216 h 353"/>
                  <a:gd name="T26" fmla="*/ 308 w 705"/>
                  <a:gd name="T27" fmla="*/ 212 h 353"/>
                  <a:gd name="T28" fmla="*/ 294 w 705"/>
                  <a:gd name="T29" fmla="*/ 206 h 353"/>
                  <a:gd name="T30" fmla="*/ 294 w 705"/>
                  <a:gd name="T31" fmla="*/ 206 h 353"/>
                  <a:gd name="T32" fmla="*/ 283 w 705"/>
                  <a:gd name="T33" fmla="*/ 201 h 353"/>
                  <a:gd name="T34" fmla="*/ 276 w 705"/>
                  <a:gd name="T35" fmla="*/ 193 h 353"/>
                  <a:gd name="T36" fmla="*/ 270 w 705"/>
                  <a:gd name="T37" fmla="*/ 186 h 353"/>
                  <a:gd name="T38" fmla="*/ 270 w 705"/>
                  <a:gd name="T39" fmla="*/ 176 h 353"/>
                  <a:gd name="T40" fmla="*/ 270 w 705"/>
                  <a:gd name="T41" fmla="*/ 169 h 353"/>
                  <a:gd name="T42" fmla="*/ 276 w 705"/>
                  <a:gd name="T43" fmla="*/ 161 h 353"/>
                  <a:gd name="T44" fmla="*/ 283 w 705"/>
                  <a:gd name="T45" fmla="*/ 154 h 353"/>
                  <a:gd name="T46" fmla="*/ 294 w 705"/>
                  <a:gd name="T47" fmla="*/ 148 h 353"/>
                  <a:gd name="T48" fmla="*/ 294 w 705"/>
                  <a:gd name="T49" fmla="*/ 148 h 353"/>
                  <a:gd name="T50" fmla="*/ 308 w 705"/>
                  <a:gd name="T51" fmla="*/ 143 h 353"/>
                  <a:gd name="T52" fmla="*/ 321 w 705"/>
                  <a:gd name="T53" fmla="*/ 139 h 353"/>
                  <a:gd name="T54" fmla="*/ 338 w 705"/>
                  <a:gd name="T55" fmla="*/ 137 h 353"/>
                  <a:gd name="T56" fmla="*/ 353 w 705"/>
                  <a:gd name="T57" fmla="*/ 135 h 353"/>
                  <a:gd name="T58" fmla="*/ 368 w 705"/>
                  <a:gd name="T59" fmla="*/ 137 h 353"/>
                  <a:gd name="T60" fmla="*/ 384 w 705"/>
                  <a:gd name="T61" fmla="*/ 139 h 353"/>
                  <a:gd name="T62" fmla="*/ 398 w 705"/>
                  <a:gd name="T63" fmla="*/ 143 h 353"/>
                  <a:gd name="T64" fmla="*/ 411 w 705"/>
                  <a:gd name="T65" fmla="*/ 148 h 353"/>
                  <a:gd name="T66" fmla="*/ 411 w 705"/>
                  <a:gd name="T67" fmla="*/ 148 h 353"/>
                  <a:gd name="T68" fmla="*/ 422 w 705"/>
                  <a:gd name="T69" fmla="*/ 154 h 353"/>
                  <a:gd name="T70" fmla="*/ 429 w 705"/>
                  <a:gd name="T71" fmla="*/ 161 h 353"/>
                  <a:gd name="T72" fmla="*/ 435 w 705"/>
                  <a:gd name="T73" fmla="*/ 169 h 353"/>
                  <a:gd name="T74" fmla="*/ 435 w 705"/>
                  <a:gd name="T75" fmla="*/ 176 h 353"/>
                  <a:gd name="T76" fmla="*/ 435 w 705"/>
                  <a:gd name="T77" fmla="*/ 186 h 353"/>
                  <a:gd name="T78" fmla="*/ 429 w 705"/>
                  <a:gd name="T79" fmla="*/ 193 h 353"/>
                  <a:gd name="T80" fmla="*/ 422 w 705"/>
                  <a:gd name="T81" fmla="*/ 201 h 353"/>
                  <a:gd name="T82" fmla="*/ 411 w 705"/>
                  <a:gd name="T83" fmla="*/ 206 h 353"/>
                  <a:gd name="T84" fmla="*/ 411 w 705"/>
                  <a:gd name="T85" fmla="*/ 206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5" h="353">
                    <a:moveTo>
                      <a:pt x="471" y="0"/>
                    </a:moveTo>
                    <a:lnTo>
                      <a:pt x="0" y="236"/>
                    </a:lnTo>
                    <a:lnTo>
                      <a:pt x="234" y="353"/>
                    </a:lnTo>
                    <a:lnTo>
                      <a:pt x="705" y="118"/>
                    </a:lnTo>
                    <a:lnTo>
                      <a:pt x="471" y="0"/>
                    </a:lnTo>
                    <a:close/>
                    <a:moveTo>
                      <a:pt x="411" y="206"/>
                    </a:moveTo>
                    <a:lnTo>
                      <a:pt x="411" y="206"/>
                    </a:lnTo>
                    <a:lnTo>
                      <a:pt x="398" y="212"/>
                    </a:lnTo>
                    <a:lnTo>
                      <a:pt x="384" y="216"/>
                    </a:lnTo>
                    <a:lnTo>
                      <a:pt x="368" y="218"/>
                    </a:lnTo>
                    <a:lnTo>
                      <a:pt x="353" y="219"/>
                    </a:lnTo>
                    <a:lnTo>
                      <a:pt x="338" y="218"/>
                    </a:lnTo>
                    <a:lnTo>
                      <a:pt x="321" y="216"/>
                    </a:lnTo>
                    <a:lnTo>
                      <a:pt x="308" y="212"/>
                    </a:lnTo>
                    <a:lnTo>
                      <a:pt x="294" y="206"/>
                    </a:lnTo>
                    <a:lnTo>
                      <a:pt x="294" y="206"/>
                    </a:lnTo>
                    <a:lnTo>
                      <a:pt x="283" y="201"/>
                    </a:lnTo>
                    <a:lnTo>
                      <a:pt x="276" y="193"/>
                    </a:lnTo>
                    <a:lnTo>
                      <a:pt x="270" y="186"/>
                    </a:lnTo>
                    <a:lnTo>
                      <a:pt x="270" y="176"/>
                    </a:lnTo>
                    <a:lnTo>
                      <a:pt x="270" y="169"/>
                    </a:lnTo>
                    <a:lnTo>
                      <a:pt x="276" y="161"/>
                    </a:lnTo>
                    <a:lnTo>
                      <a:pt x="283" y="154"/>
                    </a:lnTo>
                    <a:lnTo>
                      <a:pt x="294" y="148"/>
                    </a:lnTo>
                    <a:lnTo>
                      <a:pt x="294" y="148"/>
                    </a:lnTo>
                    <a:lnTo>
                      <a:pt x="308" y="143"/>
                    </a:lnTo>
                    <a:lnTo>
                      <a:pt x="321" y="139"/>
                    </a:lnTo>
                    <a:lnTo>
                      <a:pt x="338" y="137"/>
                    </a:lnTo>
                    <a:lnTo>
                      <a:pt x="353" y="135"/>
                    </a:lnTo>
                    <a:lnTo>
                      <a:pt x="368" y="137"/>
                    </a:lnTo>
                    <a:lnTo>
                      <a:pt x="384" y="139"/>
                    </a:lnTo>
                    <a:lnTo>
                      <a:pt x="398" y="143"/>
                    </a:lnTo>
                    <a:lnTo>
                      <a:pt x="411" y="148"/>
                    </a:lnTo>
                    <a:lnTo>
                      <a:pt x="411" y="148"/>
                    </a:lnTo>
                    <a:lnTo>
                      <a:pt x="422" y="154"/>
                    </a:lnTo>
                    <a:lnTo>
                      <a:pt x="429" y="161"/>
                    </a:lnTo>
                    <a:lnTo>
                      <a:pt x="435" y="169"/>
                    </a:lnTo>
                    <a:lnTo>
                      <a:pt x="435" y="176"/>
                    </a:lnTo>
                    <a:lnTo>
                      <a:pt x="435" y="186"/>
                    </a:lnTo>
                    <a:lnTo>
                      <a:pt x="429" y="193"/>
                    </a:lnTo>
                    <a:lnTo>
                      <a:pt x="422" y="201"/>
                    </a:lnTo>
                    <a:lnTo>
                      <a:pt x="411" y="206"/>
                    </a:lnTo>
                    <a:lnTo>
                      <a:pt x="41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</p:grpSp>
        <p:grpSp>
          <p:nvGrpSpPr>
            <p:cNvPr id="129" name="그룹 111"/>
            <p:cNvGrpSpPr/>
            <p:nvPr/>
          </p:nvGrpSpPr>
          <p:grpSpPr>
            <a:xfrm>
              <a:off x="7429730" y="3051918"/>
              <a:ext cx="889069" cy="699537"/>
              <a:chOff x="3402974" y="5205999"/>
              <a:chExt cx="898284" cy="706786"/>
            </a:xfrm>
            <a:solidFill>
              <a:schemeClr val="bg1"/>
            </a:solidFill>
          </p:grpSpPr>
          <p:sp>
            <p:nvSpPr>
              <p:cNvPr id="132" name="Freeform 5"/>
              <p:cNvSpPr>
                <a:spLocks/>
              </p:cNvSpPr>
              <p:nvPr/>
            </p:nvSpPr>
            <p:spPr bwMode="auto">
              <a:xfrm>
                <a:off x="3402974" y="5388204"/>
                <a:ext cx="898284" cy="309621"/>
              </a:xfrm>
              <a:custGeom>
                <a:avLst/>
                <a:gdLst>
                  <a:gd name="T0" fmla="*/ 234 w 705"/>
                  <a:gd name="T1" fmla="*/ 227 h 243"/>
                  <a:gd name="T2" fmla="*/ 17 w 705"/>
                  <a:gd name="T3" fmla="*/ 118 h 243"/>
                  <a:gd name="T4" fmla="*/ 0 w 705"/>
                  <a:gd name="T5" fmla="*/ 125 h 243"/>
                  <a:gd name="T6" fmla="*/ 234 w 705"/>
                  <a:gd name="T7" fmla="*/ 243 h 243"/>
                  <a:gd name="T8" fmla="*/ 705 w 705"/>
                  <a:gd name="T9" fmla="*/ 9 h 243"/>
                  <a:gd name="T10" fmla="*/ 688 w 705"/>
                  <a:gd name="T11" fmla="*/ 0 h 243"/>
                  <a:gd name="T12" fmla="*/ 234 w 705"/>
                  <a:gd name="T13" fmla="*/ 227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3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5"/>
                    </a:lnTo>
                    <a:lnTo>
                      <a:pt x="234" y="243"/>
                    </a:lnTo>
                    <a:lnTo>
                      <a:pt x="705" y="9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33" name="Freeform 6"/>
              <p:cNvSpPr>
                <a:spLocks/>
              </p:cNvSpPr>
              <p:nvPr/>
            </p:nvSpPr>
            <p:spPr bwMode="auto">
              <a:xfrm>
                <a:off x="3402974" y="5430251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9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10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9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10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34" name="Freeform 7"/>
              <p:cNvSpPr>
                <a:spLocks/>
              </p:cNvSpPr>
              <p:nvPr/>
            </p:nvSpPr>
            <p:spPr bwMode="auto">
              <a:xfrm>
                <a:off x="3402974" y="5473573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8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8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8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35" name="Freeform 8"/>
              <p:cNvSpPr>
                <a:spLocks noEditPoints="1"/>
              </p:cNvSpPr>
              <p:nvPr/>
            </p:nvSpPr>
            <p:spPr bwMode="auto">
              <a:xfrm>
                <a:off x="3402974" y="5205999"/>
                <a:ext cx="898284" cy="449779"/>
              </a:xfrm>
              <a:custGeom>
                <a:avLst/>
                <a:gdLst>
                  <a:gd name="T0" fmla="*/ 471 w 705"/>
                  <a:gd name="T1" fmla="*/ 0 h 353"/>
                  <a:gd name="T2" fmla="*/ 0 w 705"/>
                  <a:gd name="T3" fmla="*/ 236 h 353"/>
                  <a:gd name="T4" fmla="*/ 234 w 705"/>
                  <a:gd name="T5" fmla="*/ 353 h 353"/>
                  <a:gd name="T6" fmla="*/ 705 w 705"/>
                  <a:gd name="T7" fmla="*/ 118 h 353"/>
                  <a:gd name="T8" fmla="*/ 471 w 705"/>
                  <a:gd name="T9" fmla="*/ 0 h 353"/>
                  <a:gd name="T10" fmla="*/ 411 w 705"/>
                  <a:gd name="T11" fmla="*/ 206 h 353"/>
                  <a:gd name="T12" fmla="*/ 411 w 705"/>
                  <a:gd name="T13" fmla="*/ 206 h 353"/>
                  <a:gd name="T14" fmla="*/ 398 w 705"/>
                  <a:gd name="T15" fmla="*/ 212 h 353"/>
                  <a:gd name="T16" fmla="*/ 384 w 705"/>
                  <a:gd name="T17" fmla="*/ 216 h 353"/>
                  <a:gd name="T18" fmla="*/ 368 w 705"/>
                  <a:gd name="T19" fmla="*/ 218 h 353"/>
                  <a:gd name="T20" fmla="*/ 353 w 705"/>
                  <a:gd name="T21" fmla="*/ 219 h 353"/>
                  <a:gd name="T22" fmla="*/ 338 w 705"/>
                  <a:gd name="T23" fmla="*/ 218 h 353"/>
                  <a:gd name="T24" fmla="*/ 321 w 705"/>
                  <a:gd name="T25" fmla="*/ 216 h 353"/>
                  <a:gd name="T26" fmla="*/ 308 w 705"/>
                  <a:gd name="T27" fmla="*/ 212 h 353"/>
                  <a:gd name="T28" fmla="*/ 294 w 705"/>
                  <a:gd name="T29" fmla="*/ 206 h 353"/>
                  <a:gd name="T30" fmla="*/ 294 w 705"/>
                  <a:gd name="T31" fmla="*/ 206 h 353"/>
                  <a:gd name="T32" fmla="*/ 283 w 705"/>
                  <a:gd name="T33" fmla="*/ 201 h 353"/>
                  <a:gd name="T34" fmla="*/ 276 w 705"/>
                  <a:gd name="T35" fmla="*/ 193 h 353"/>
                  <a:gd name="T36" fmla="*/ 270 w 705"/>
                  <a:gd name="T37" fmla="*/ 186 h 353"/>
                  <a:gd name="T38" fmla="*/ 270 w 705"/>
                  <a:gd name="T39" fmla="*/ 176 h 353"/>
                  <a:gd name="T40" fmla="*/ 270 w 705"/>
                  <a:gd name="T41" fmla="*/ 169 h 353"/>
                  <a:gd name="T42" fmla="*/ 276 w 705"/>
                  <a:gd name="T43" fmla="*/ 161 h 353"/>
                  <a:gd name="T44" fmla="*/ 283 w 705"/>
                  <a:gd name="T45" fmla="*/ 154 h 353"/>
                  <a:gd name="T46" fmla="*/ 294 w 705"/>
                  <a:gd name="T47" fmla="*/ 148 h 353"/>
                  <a:gd name="T48" fmla="*/ 294 w 705"/>
                  <a:gd name="T49" fmla="*/ 148 h 353"/>
                  <a:gd name="T50" fmla="*/ 308 w 705"/>
                  <a:gd name="T51" fmla="*/ 143 h 353"/>
                  <a:gd name="T52" fmla="*/ 321 w 705"/>
                  <a:gd name="T53" fmla="*/ 139 h 353"/>
                  <a:gd name="T54" fmla="*/ 338 w 705"/>
                  <a:gd name="T55" fmla="*/ 137 h 353"/>
                  <a:gd name="T56" fmla="*/ 353 w 705"/>
                  <a:gd name="T57" fmla="*/ 135 h 353"/>
                  <a:gd name="T58" fmla="*/ 368 w 705"/>
                  <a:gd name="T59" fmla="*/ 137 h 353"/>
                  <a:gd name="T60" fmla="*/ 384 w 705"/>
                  <a:gd name="T61" fmla="*/ 139 h 353"/>
                  <a:gd name="T62" fmla="*/ 398 w 705"/>
                  <a:gd name="T63" fmla="*/ 143 h 353"/>
                  <a:gd name="T64" fmla="*/ 411 w 705"/>
                  <a:gd name="T65" fmla="*/ 148 h 353"/>
                  <a:gd name="T66" fmla="*/ 411 w 705"/>
                  <a:gd name="T67" fmla="*/ 148 h 353"/>
                  <a:gd name="T68" fmla="*/ 422 w 705"/>
                  <a:gd name="T69" fmla="*/ 154 h 353"/>
                  <a:gd name="T70" fmla="*/ 429 w 705"/>
                  <a:gd name="T71" fmla="*/ 161 h 353"/>
                  <a:gd name="T72" fmla="*/ 435 w 705"/>
                  <a:gd name="T73" fmla="*/ 169 h 353"/>
                  <a:gd name="T74" fmla="*/ 435 w 705"/>
                  <a:gd name="T75" fmla="*/ 176 h 353"/>
                  <a:gd name="T76" fmla="*/ 435 w 705"/>
                  <a:gd name="T77" fmla="*/ 186 h 353"/>
                  <a:gd name="T78" fmla="*/ 429 w 705"/>
                  <a:gd name="T79" fmla="*/ 193 h 353"/>
                  <a:gd name="T80" fmla="*/ 422 w 705"/>
                  <a:gd name="T81" fmla="*/ 201 h 353"/>
                  <a:gd name="T82" fmla="*/ 411 w 705"/>
                  <a:gd name="T83" fmla="*/ 206 h 353"/>
                  <a:gd name="T84" fmla="*/ 411 w 705"/>
                  <a:gd name="T85" fmla="*/ 206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5" h="353">
                    <a:moveTo>
                      <a:pt x="471" y="0"/>
                    </a:moveTo>
                    <a:lnTo>
                      <a:pt x="0" y="236"/>
                    </a:lnTo>
                    <a:lnTo>
                      <a:pt x="234" y="353"/>
                    </a:lnTo>
                    <a:lnTo>
                      <a:pt x="705" y="118"/>
                    </a:lnTo>
                    <a:lnTo>
                      <a:pt x="471" y="0"/>
                    </a:lnTo>
                    <a:close/>
                    <a:moveTo>
                      <a:pt x="411" y="206"/>
                    </a:moveTo>
                    <a:lnTo>
                      <a:pt x="411" y="206"/>
                    </a:lnTo>
                    <a:lnTo>
                      <a:pt x="398" y="212"/>
                    </a:lnTo>
                    <a:lnTo>
                      <a:pt x="384" y="216"/>
                    </a:lnTo>
                    <a:lnTo>
                      <a:pt x="368" y="218"/>
                    </a:lnTo>
                    <a:lnTo>
                      <a:pt x="353" y="219"/>
                    </a:lnTo>
                    <a:lnTo>
                      <a:pt x="338" y="218"/>
                    </a:lnTo>
                    <a:lnTo>
                      <a:pt x="321" y="216"/>
                    </a:lnTo>
                    <a:lnTo>
                      <a:pt x="308" y="212"/>
                    </a:lnTo>
                    <a:lnTo>
                      <a:pt x="294" y="206"/>
                    </a:lnTo>
                    <a:lnTo>
                      <a:pt x="294" y="206"/>
                    </a:lnTo>
                    <a:lnTo>
                      <a:pt x="283" y="201"/>
                    </a:lnTo>
                    <a:lnTo>
                      <a:pt x="276" y="193"/>
                    </a:lnTo>
                    <a:lnTo>
                      <a:pt x="270" y="186"/>
                    </a:lnTo>
                    <a:lnTo>
                      <a:pt x="270" y="176"/>
                    </a:lnTo>
                    <a:lnTo>
                      <a:pt x="270" y="169"/>
                    </a:lnTo>
                    <a:lnTo>
                      <a:pt x="276" y="161"/>
                    </a:lnTo>
                    <a:lnTo>
                      <a:pt x="283" y="154"/>
                    </a:lnTo>
                    <a:lnTo>
                      <a:pt x="294" y="148"/>
                    </a:lnTo>
                    <a:lnTo>
                      <a:pt x="294" y="148"/>
                    </a:lnTo>
                    <a:lnTo>
                      <a:pt x="308" y="143"/>
                    </a:lnTo>
                    <a:lnTo>
                      <a:pt x="321" y="139"/>
                    </a:lnTo>
                    <a:lnTo>
                      <a:pt x="338" y="137"/>
                    </a:lnTo>
                    <a:lnTo>
                      <a:pt x="353" y="135"/>
                    </a:lnTo>
                    <a:lnTo>
                      <a:pt x="368" y="137"/>
                    </a:lnTo>
                    <a:lnTo>
                      <a:pt x="384" y="139"/>
                    </a:lnTo>
                    <a:lnTo>
                      <a:pt x="398" y="143"/>
                    </a:lnTo>
                    <a:lnTo>
                      <a:pt x="411" y="148"/>
                    </a:lnTo>
                    <a:lnTo>
                      <a:pt x="411" y="148"/>
                    </a:lnTo>
                    <a:lnTo>
                      <a:pt x="422" y="154"/>
                    </a:lnTo>
                    <a:lnTo>
                      <a:pt x="429" y="161"/>
                    </a:lnTo>
                    <a:lnTo>
                      <a:pt x="435" y="169"/>
                    </a:lnTo>
                    <a:lnTo>
                      <a:pt x="435" y="176"/>
                    </a:lnTo>
                    <a:lnTo>
                      <a:pt x="435" y="186"/>
                    </a:lnTo>
                    <a:lnTo>
                      <a:pt x="429" y="193"/>
                    </a:lnTo>
                    <a:lnTo>
                      <a:pt x="422" y="201"/>
                    </a:lnTo>
                    <a:lnTo>
                      <a:pt x="411" y="206"/>
                    </a:lnTo>
                    <a:lnTo>
                      <a:pt x="41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36" name="Freeform 5"/>
              <p:cNvSpPr>
                <a:spLocks/>
              </p:cNvSpPr>
              <p:nvPr/>
            </p:nvSpPr>
            <p:spPr bwMode="auto">
              <a:xfrm>
                <a:off x="3402974" y="5516520"/>
                <a:ext cx="898284" cy="309621"/>
              </a:xfrm>
              <a:custGeom>
                <a:avLst/>
                <a:gdLst>
                  <a:gd name="T0" fmla="*/ 234 w 705"/>
                  <a:gd name="T1" fmla="*/ 227 h 243"/>
                  <a:gd name="T2" fmla="*/ 17 w 705"/>
                  <a:gd name="T3" fmla="*/ 118 h 243"/>
                  <a:gd name="T4" fmla="*/ 0 w 705"/>
                  <a:gd name="T5" fmla="*/ 125 h 243"/>
                  <a:gd name="T6" fmla="*/ 234 w 705"/>
                  <a:gd name="T7" fmla="*/ 243 h 243"/>
                  <a:gd name="T8" fmla="*/ 705 w 705"/>
                  <a:gd name="T9" fmla="*/ 9 h 243"/>
                  <a:gd name="T10" fmla="*/ 688 w 705"/>
                  <a:gd name="T11" fmla="*/ 0 h 243"/>
                  <a:gd name="T12" fmla="*/ 234 w 705"/>
                  <a:gd name="T13" fmla="*/ 227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3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5"/>
                    </a:lnTo>
                    <a:lnTo>
                      <a:pt x="234" y="243"/>
                    </a:lnTo>
                    <a:lnTo>
                      <a:pt x="705" y="9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37" name="Freeform 6"/>
              <p:cNvSpPr>
                <a:spLocks/>
              </p:cNvSpPr>
              <p:nvPr/>
            </p:nvSpPr>
            <p:spPr bwMode="auto">
              <a:xfrm>
                <a:off x="3402974" y="5558567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9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10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9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10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38" name="Freeform 7"/>
              <p:cNvSpPr>
                <a:spLocks/>
              </p:cNvSpPr>
              <p:nvPr/>
            </p:nvSpPr>
            <p:spPr bwMode="auto">
              <a:xfrm>
                <a:off x="3402974" y="5601890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8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8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8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</p:grpSp>
        <p:pic>
          <p:nvPicPr>
            <p:cNvPr id="130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7212299" y="2949053"/>
              <a:ext cx="1820054" cy="74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1" name="직선 연결선 130"/>
            <p:cNvCxnSpPr/>
            <p:nvPr/>
          </p:nvCxnSpPr>
          <p:spPr>
            <a:xfrm>
              <a:off x="6575273" y="3030539"/>
              <a:ext cx="124650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그룹 29"/>
          <p:cNvGrpSpPr/>
          <p:nvPr/>
        </p:nvGrpSpPr>
        <p:grpSpPr>
          <a:xfrm>
            <a:off x="1027353" y="2361259"/>
            <a:ext cx="1931436" cy="1228292"/>
            <a:chOff x="1027353" y="2871431"/>
            <a:chExt cx="1931436" cy="1300519"/>
          </a:xfrm>
        </p:grpSpPr>
        <p:sp>
          <p:nvSpPr>
            <p:cNvPr id="75" name="TextBox 74"/>
            <p:cNvSpPr txBox="1"/>
            <p:nvPr/>
          </p:nvSpPr>
          <p:spPr>
            <a:xfrm>
              <a:off x="1099039" y="3046047"/>
              <a:ext cx="1600200" cy="771012"/>
            </a:xfrm>
            <a:prstGeom prst="rect">
              <a:avLst/>
            </a:prstGeom>
            <a:solidFill>
              <a:srgbClr val="98B628"/>
            </a:solidFill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100 </a:t>
              </a:r>
              <a:r>
                <a:rPr lang="ko-KR" altLang="en-US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</a:t>
              </a:r>
              <a: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pc="-8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이하</a:t>
              </a:r>
              <a:endParaRPr lang="ko-KR" altLang="en-US" spc="-8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76" name="직각 삼각형 75"/>
            <p:cNvSpPr/>
            <p:nvPr/>
          </p:nvSpPr>
          <p:spPr>
            <a:xfrm rot="5400000">
              <a:off x="1308100" y="3816350"/>
              <a:ext cx="355600" cy="355600"/>
            </a:xfrm>
            <a:prstGeom prst="rtTriangle">
              <a:avLst/>
            </a:prstGeom>
            <a:gradFill flip="none" rotWithShape="1">
              <a:gsLst>
                <a:gs pos="100000">
                  <a:srgbClr val="B2D234"/>
                </a:gs>
                <a:gs pos="510">
                  <a:srgbClr val="7D962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ea typeface="KoPub돋움체 Bold" pitchFamily="18" charset="-127"/>
              </a:endParaRPr>
            </a:p>
          </p:txBody>
        </p:sp>
        <p:pic>
          <p:nvPicPr>
            <p:cNvPr id="7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5400000">
              <a:off x="535652" y="3363132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8" name="그룹 53"/>
            <p:cNvGrpSpPr/>
            <p:nvPr/>
          </p:nvGrpSpPr>
          <p:grpSpPr>
            <a:xfrm>
              <a:off x="2069720" y="3203820"/>
              <a:ext cx="889069" cy="572535"/>
              <a:chOff x="3402974" y="5205999"/>
              <a:chExt cx="898284" cy="578469"/>
            </a:xfrm>
            <a:solidFill>
              <a:schemeClr val="bg1"/>
            </a:solidFill>
          </p:grpSpPr>
          <p:sp>
            <p:nvSpPr>
              <p:cNvPr id="80" name="Freeform 5"/>
              <p:cNvSpPr>
                <a:spLocks/>
              </p:cNvSpPr>
              <p:nvPr/>
            </p:nvSpPr>
            <p:spPr bwMode="auto">
              <a:xfrm>
                <a:off x="3402974" y="5388204"/>
                <a:ext cx="898284" cy="309621"/>
              </a:xfrm>
              <a:custGeom>
                <a:avLst/>
                <a:gdLst>
                  <a:gd name="T0" fmla="*/ 234 w 705"/>
                  <a:gd name="T1" fmla="*/ 227 h 243"/>
                  <a:gd name="T2" fmla="*/ 17 w 705"/>
                  <a:gd name="T3" fmla="*/ 118 h 243"/>
                  <a:gd name="T4" fmla="*/ 0 w 705"/>
                  <a:gd name="T5" fmla="*/ 125 h 243"/>
                  <a:gd name="T6" fmla="*/ 234 w 705"/>
                  <a:gd name="T7" fmla="*/ 243 h 243"/>
                  <a:gd name="T8" fmla="*/ 705 w 705"/>
                  <a:gd name="T9" fmla="*/ 9 h 243"/>
                  <a:gd name="T10" fmla="*/ 688 w 705"/>
                  <a:gd name="T11" fmla="*/ 0 h 243"/>
                  <a:gd name="T12" fmla="*/ 234 w 705"/>
                  <a:gd name="T13" fmla="*/ 227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3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5"/>
                    </a:lnTo>
                    <a:lnTo>
                      <a:pt x="234" y="243"/>
                    </a:lnTo>
                    <a:lnTo>
                      <a:pt x="705" y="9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81" name="Freeform 6"/>
              <p:cNvSpPr>
                <a:spLocks/>
              </p:cNvSpPr>
              <p:nvPr/>
            </p:nvSpPr>
            <p:spPr bwMode="auto">
              <a:xfrm>
                <a:off x="3402974" y="5430251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9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10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9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10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22" name="Freeform 7"/>
              <p:cNvSpPr>
                <a:spLocks/>
              </p:cNvSpPr>
              <p:nvPr/>
            </p:nvSpPr>
            <p:spPr bwMode="auto">
              <a:xfrm>
                <a:off x="3402974" y="5473573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8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8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8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3402974" y="5205999"/>
                <a:ext cx="898284" cy="449779"/>
              </a:xfrm>
              <a:custGeom>
                <a:avLst/>
                <a:gdLst>
                  <a:gd name="T0" fmla="*/ 471 w 705"/>
                  <a:gd name="T1" fmla="*/ 0 h 353"/>
                  <a:gd name="T2" fmla="*/ 0 w 705"/>
                  <a:gd name="T3" fmla="*/ 236 h 353"/>
                  <a:gd name="T4" fmla="*/ 234 w 705"/>
                  <a:gd name="T5" fmla="*/ 353 h 353"/>
                  <a:gd name="T6" fmla="*/ 705 w 705"/>
                  <a:gd name="T7" fmla="*/ 118 h 353"/>
                  <a:gd name="T8" fmla="*/ 471 w 705"/>
                  <a:gd name="T9" fmla="*/ 0 h 353"/>
                  <a:gd name="T10" fmla="*/ 411 w 705"/>
                  <a:gd name="T11" fmla="*/ 206 h 353"/>
                  <a:gd name="T12" fmla="*/ 411 w 705"/>
                  <a:gd name="T13" fmla="*/ 206 h 353"/>
                  <a:gd name="T14" fmla="*/ 398 w 705"/>
                  <a:gd name="T15" fmla="*/ 212 h 353"/>
                  <a:gd name="T16" fmla="*/ 384 w 705"/>
                  <a:gd name="T17" fmla="*/ 216 h 353"/>
                  <a:gd name="T18" fmla="*/ 368 w 705"/>
                  <a:gd name="T19" fmla="*/ 218 h 353"/>
                  <a:gd name="T20" fmla="*/ 353 w 705"/>
                  <a:gd name="T21" fmla="*/ 219 h 353"/>
                  <a:gd name="T22" fmla="*/ 338 w 705"/>
                  <a:gd name="T23" fmla="*/ 218 h 353"/>
                  <a:gd name="T24" fmla="*/ 321 w 705"/>
                  <a:gd name="T25" fmla="*/ 216 h 353"/>
                  <a:gd name="T26" fmla="*/ 308 w 705"/>
                  <a:gd name="T27" fmla="*/ 212 h 353"/>
                  <a:gd name="T28" fmla="*/ 294 w 705"/>
                  <a:gd name="T29" fmla="*/ 206 h 353"/>
                  <a:gd name="T30" fmla="*/ 294 w 705"/>
                  <a:gd name="T31" fmla="*/ 206 h 353"/>
                  <a:gd name="T32" fmla="*/ 283 w 705"/>
                  <a:gd name="T33" fmla="*/ 201 h 353"/>
                  <a:gd name="T34" fmla="*/ 276 w 705"/>
                  <a:gd name="T35" fmla="*/ 193 h 353"/>
                  <a:gd name="T36" fmla="*/ 270 w 705"/>
                  <a:gd name="T37" fmla="*/ 186 h 353"/>
                  <a:gd name="T38" fmla="*/ 270 w 705"/>
                  <a:gd name="T39" fmla="*/ 176 h 353"/>
                  <a:gd name="T40" fmla="*/ 270 w 705"/>
                  <a:gd name="T41" fmla="*/ 169 h 353"/>
                  <a:gd name="T42" fmla="*/ 276 w 705"/>
                  <a:gd name="T43" fmla="*/ 161 h 353"/>
                  <a:gd name="T44" fmla="*/ 283 w 705"/>
                  <a:gd name="T45" fmla="*/ 154 h 353"/>
                  <a:gd name="T46" fmla="*/ 294 w 705"/>
                  <a:gd name="T47" fmla="*/ 148 h 353"/>
                  <a:gd name="T48" fmla="*/ 294 w 705"/>
                  <a:gd name="T49" fmla="*/ 148 h 353"/>
                  <a:gd name="T50" fmla="*/ 308 w 705"/>
                  <a:gd name="T51" fmla="*/ 143 h 353"/>
                  <a:gd name="T52" fmla="*/ 321 w 705"/>
                  <a:gd name="T53" fmla="*/ 139 h 353"/>
                  <a:gd name="T54" fmla="*/ 338 w 705"/>
                  <a:gd name="T55" fmla="*/ 137 h 353"/>
                  <a:gd name="T56" fmla="*/ 353 w 705"/>
                  <a:gd name="T57" fmla="*/ 135 h 353"/>
                  <a:gd name="T58" fmla="*/ 368 w 705"/>
                  <a:gd name="T59" fmla="*/ 137 h 353"/>
                  <a:gd name="T60" fmla="*/ 384 w 705"/>
                  <a:gd name="T61" fmla="*/ 139 h 353"/>
                  <a:gd name="T62" fmla="*/ 398 w 705"/>
                  <a:gd name="T63" fmla="*/ 143 h 353"/>
                  <a:gd name="T64" fmla="*/ 411 w 705"/>
                  <a:gd name="T65" fmla="*/ 148 h 353"/>
                  <a:gd name="T66" fmla="*/ 411 w 705"/>
                  <a:gd name="T67" fmla="*/ 148 h 353"/>
                  <a:gd name="T68" fmla="*/ 422 w 705"/>
                  <a:gd name="T69" fmla="*/ 154 h 353"/>
                  <a:gd name="T70" fmla="*/ 429 w 705"/>
                  <a:gd name="T71" fmla="*/ 161 h 353"/>
                  <a:gd name="T72" fmla="*/ 435 w 705"/>
                  <a:gd name="T73" fmla="*/ 169 h 353"/>
                  <a:gd name="T74" fmla="*/ 435 w 705"/>
                  <a:gd name="T75" fmla="*/ 176 h 353"/>
                  <a:gd name="T76" fmla="*/ 435 w 705"/>
                  <a:gd name="T77" fmla="*/ 186 h 353"/>
                  <a:gd name="T78" fmla="*/ 429 w 705"/>
                  <a:gd name="T79" fmla="*/ 193 h 353"/>
                  <a:gd name="T80" fmla="*/ 422 w 705"/>
                  <a:gd name="T81" fmla="*/ 201 h 353"/>
                  <a:gd name="T82" fmla="*/ 411 w 705"/>
                  <a:gd name="T83" fmla="*/ 206 h 353"/>
                  <a:gd name="T84" fmla="*/ 411 w 705"/>
                  <a:gd name="T85" fmla="*/ 206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5" h="353">
                    <a:moveTo>
                      <a:pt x="471" y="0"/>
                    </a:moveTo>
                    <a:lnTo>
                      <a:pt x="0" y="236"/>
                    </a:lnTo>
                    <a:lnTo>
                      <a:pt x="234" y="353"/>
                    </a:lnTo>
                    <a:lnTo>
                      <a:pt x="705" y="118"/>
                    </a:lnTo>
                    <a:lnTo>
                      <a:pt x="471" y="0"/>
                    </a:lnTo>
                    <a:close/>
                    <a:moveTo>
                      <a:pt x="411" y="206"/>
                    </a:moveTo>
                    <a:lnTo>
                      <a:pt x="411" y="206"/>
                    </a:lnTo>
                    <a:lnTo>
                      <a:pt x="398" y="212"/>
                    </a:lnTo>
                    <a:lnTo>
                      <a:pt x="384" y="216"/>
                    </a:lnTo>
                    <a:lnTo>
                      <a:pt x="368" y="218"/>
                    </a:lnTo>
                    <a:lnTo>
                      <a:pt x="353" y="219"/>
                    </a:lnTo>
                    <a:lnTo>
                      <a:pt x="338" y="218"/>
                    </a:lnTo>
                    <a:lnTo>
                      <a:pt x="321" y="216"/>
                    </a:lnTo>
                    <a:lnTo>
                      <a:pt x="308" y="212"/>
                    </a:lnTo>
                    <a:lnTo>
                      <a:pt x="294" y="206"/>
                    </a:lnTo>
                    <a:lnTo>
                      <a:pt x="294" y="206"/>
                    </a:lnTo>
                    <a:lnTo>
                      <a:pt x="283" y="201"/>
                    </a:lnTo>
                    <a:lnTo>
                      <a:pt x="276" y="193"/>
                    </a:lnTo>
                    <a:lnTo>
                      <a:pt x="270" y="186"/>
                    </a:lnTo>
                    <a:lnTo>
                      <a:pt x="270" y="176"/>
                    </a:lnTo>
                    <a:lnTo>
                      <a:pt x="270" y="169"/>
                    </a:lnTo>
                    <a:lnTo>
                      <a:pt x="276" y="161"/>
                    </a:lnTo>
                    <a:lnTo>
                      <a:pt x="283" y="154"/>
                    </a:lnTo>
                    <a:lnTo>
                      <a:pt x="294" y="148"/>
                    </a:lnTo>
                    <a:lnTo>
                      <a:pt x="294" y="148"/>
                    </a:lnTo>
                    <a:lnTo>
                      <a:pt x="308" y="143"/>
                    </a:lnTo>
                    <a:lnTo>
                      <a:pt x="321" y="139"/>
                    </a:lnTo>
                    <a:lnTo>
                      <a:pt x="338" y="137"/>
                    </a:lnTo>
                    <a:lnTo>
                      <a:pt x="353" y="135"/>
                    </a:lnTo>
                    <a:lnTo>
                      <a:pt x="368" y="137"/>
                    </a:lnTo>
                    <a:lnTo>
                      <a:pt x="384" y="139"/>
                    </a:lnTo>
                    <a:lnTo>
                      <a:pt x="398" y="143"/>
                    </a:lnTo>
                    <a:lnTo>
                      <a:pt x="411" y="148"/>
                    </a:lnTo>
                    <a:lnTo>
                      <a:pt x="411" y="148"/>
                    </a:lnTo>
                    <a:lnTo>
                      <a:pt x="422" y="154"/>
                    </a:lnTo>
                    <a:lnTo>
                      <a:pt x="429" y="161"/>
                    </a:lnTo>
                    <a:lnTo>
                      <a:pt x="435" y="169"/>
                    </a:lnTo>
                    <a:lnTo>
                      <a:pt x="435" y="176"/>
                    </a:lnTo>
                    <a:lnTo>
                      <a:pt x="435" y="186"/>
                    </a:lnTo>
                    <a:lnTo>
                      <a:pt x="429" y="193"/>
                    </a:lnTo>
                    <a:lnTo>
                      <a:pt x="422" y="201"/>
                    </a:lnTo>
                    <a:lnTo>
                      <a:pt x="411" y="206"/>
                    </a:lnTo>
                    <a:lnTo>
                      <a:pt x="41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</p:grpSp>
        <p:pic>
          <p:nvPicPr>
            <p:cNvPr id="7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2208242" y="3363132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2" name="모서리가 둥근 직사각형 181"/>
          <p:cNvSpPr/>
          <p:nvPr/>
        </p:nvSpPr>
        <p:spPr>
          <a:xfrm>
            <a:off x="476250" y="6093296"/>
            <a:ext cx="8172450" cy="4095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CB8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수수 금지 </a:t>
            </a:r>
            <a:r>
              <a:rPr lang="ko-KR" altLang="en-US" spc="-15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금품등을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pc="-15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공직자등</a:t>
            </a:r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또는 그 배우자</a:t>
            </a:r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에게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제공한 자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도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공직자등과 동일한 수준으로 제재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285710" y="5128236"/>
            <a:ext cx="802116" cy="137347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대가가 있으면 뇌물수수 등</a:t>
            </a:r>
            <a:endParaRPr lang="ko-KR" altLang="en-US" sz="12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55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예외사유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grpSp>
        <p:nvGrpSpPr>
          <p:cNvPr id="41" name="그룹 117"/>
          <p:cNvGrpSpPr/>
          <p:nvPr/>
        </p:nvGrpSpPr>
        <p:grpSpPr>
          <a:xfrm>
            <a:off x="611188" y="1268760"/>
            <a:ext cx="2928413" cy="342899"/>
            <a:chOff x="2507203" y="1777635"/>
            <a:chExt cx="2928413" cy="342899"/>
          </a:xfrm>
        </p:grpSpPr>
        <p:sp>
          <p:nvSpPr>
            <p:cNvPr id="42" name="TextBox 41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예외적으로 허용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되는 </a:t>
              </a:r>
              <a:r>
                <a:rPr lang="ko-KR" altLang="en-US" spc="-15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금품등</a:t>
              </a:r>
              <a:endParaRPr lang="ko-KR" altLang="en-US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43" name="그룹 37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789020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pSp>
        <p:nvGrpSpPr>
          <p:cNvPr id="46" name="그룹 45"/>
          <p:cNvGrpSpPr/>
          <p:nvPr/>
        </p:nvGrpSpPr>
        <p:grpSpPr>
          <a:xfrm>
            <a:off x="354013" y="1794222"/>
            <a:ext cx="8435559" cy="4616038"/>
            <a:chOff x="354013" y="1901825"/>
            <a:chExt cx="8435559" cy="4616038"/>
          </a:xfrm>
        </p:grpSpPr>
        <p:grpSp>
          <p:nvGrpSpPr>
            <p:cNvPr id="47" name="그룹 47"/>
            <p:cNvGrpSpPr/>
            <p:nvPr/>
          </p:nvGrpSpPr>
          <p:grpSpPr>
            <a:xfrm>
              <a:off x="354013" y="1901825"/>
              <a:ext cx="6301959" cy="4606513"/>
              <a:chOff x="611188" y="2540000"/>
              <a:chExt cx="6301959" cy="4606513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611188" y="2540000"/>
                <a:ext cx="2032325" cy="226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EAB200"/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marL="182563" indent="-1588" algn="ctr">
                  <a:lnSpc>
                    <a:spcPct val="130000"/>
                  </a:lnSpc>
                </a:pPr>
                <a:endParaRPr lang="en-US" altLang="ko-KR" sz="10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공공기관이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소속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·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파견 </a:t>
                </a:r>
                <a:r>
                  <a:rPr lang="ko-KR" altLang="en-US" sz="140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공직자등에게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지급하거나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상급 </a:t>
                </a:r>
                <a:r>
                  <a:rPr lang="ko-KR" altLang="en-US" sz="140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공직자등이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위로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·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격려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·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포상 등의 목적으로 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하급 </a:t>
                </a:r>
                <a:r>
                  <a:rPr lang="ko-KR" altLang="en-US" sz="140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공직자등에게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제공하는 </a:t>
                </a:r>
                <a:r>
                  <a:rPr lang="ko-KR" altLang="en-US" sz="140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금품등</a:t>
                </a:r>
                <a:endPara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743831" y="2540000"/>
                <a:ext cx="2032325" cy="226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EAB200"/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en-US" altLang="ko-KR" sz="10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원활한 직무수행</a:t>
                </a: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,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사교</a:t>
                </a: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·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의례</a:t>
                </a: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, 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부조의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목적으로 제공되는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음식물</a:t>
                </a: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·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경조사비</a:t>
                </a: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·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선물 등으로서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대통령령으로 정하는 가액</a:t>
                </a: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/>
                </a:r>
                <a:b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</a:b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(3-5-10)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범위 안의 </a:t>
                </a:r>
                <a:r>
                  <a:rPr lang="ko-KR" altLang="en-US" sz="135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rgbClr val="0228C8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금품등</a:t>
                </a:r>
                <a:endParaRPr lang="ko-KR" altLang="en-US" sz="135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876475" y="2540000"/>
                <a:ext cx="2032325" cy="226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EAB200"/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en-US" altLang="ko-KR" sz="10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사적 거래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(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증여는 제외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)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로 인한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채무의 이행 등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정당한 권원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(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權原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)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에 의하여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제공되는 </a:t>
                </a:r>
                <a:r>
                  <a:rPr lang="ko-KR" altLang="en-US" sz="140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금품등</a:t>
                </a:r>
                <a:endPara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11188" y="4878513"/>
                <a:ext cx="2032325" cy="226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EAB200"/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en-US" altLang="ko-KR" sz="10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공직자등과 관련된 단체 등이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정하는 기준에 따라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구성원에게 제공하는 </a:t>
                </a:r>
                <a:r>
                  <a:rPr lang="ko-KR" altLang="en-US" sz="135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금품등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및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endParaRPr lang="en-US" altLang="ko-KR" sz="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장기적</a:t>
                </a:r>
                <a:r>
                  <a:rPr lang="en-US" altLang="ko-KR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·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지속적인 친분관계를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맺고 있는 자가</a:t>
                </a:r>
                <a:endParaRPr lang="en-US" altLang="ko-KR" sz="135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질병 등으로 어려운 처지에 있는</a:t>
                </a:r>
                <a:r>
                  <a:rPr lang="en-US" altLang="ko-KR" sz="1350" spc="-100" dirty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/>
                </a:r>
                <a:br>
                  <a:rPr lang="en-US" altLang="ko-KR" sz="1350" spc="-100" dirty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</a:br>
                <a:r>
                  <a:rPr lang="ko-KR" altLang="en-US" sz="135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공직자등에게</a:t>
                </a:r>
                <a:r>
                  <a:rPr lang="ko-KR" altLang="en-US" sz="135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제공하는 </a:t>
                </a:r>
                <a:r>
                  <a:rPr lang="ko-KR" altLang="en-US" sz="135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금품등</a:t>
                </a:r>
                <a:endParaRPr lang="ko-KR" altLang="en-US" sz="135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743831" y="4878513"/>
                <a:ext cx="2032325" cy="226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EAB200"/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en-US" altLang="ko-KR" sz="10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공직자등의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직무와 관련된 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공식적인 행사에서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주최자가 참석자에게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통상적인 범위에서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일률적으로 제공하는 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교통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, 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숙박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, 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음식물 등의 </a:t>
                </a:r>
                <a:r>
                  <a:rPr lang="ko-KR" altLang="en-US" sz="1400" spc="-100" dirty="0" err="1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금품등</a:t>
                </a:r>
                <a:endPara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876475" y="4878513"/>
                <a:ext cx="2032325" cy="226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EAB200"/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en-US" altLang="ko-KR" sz="10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불특정 다수인에게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배포하기 위한</a:t>
                </a:r>
                <a:endParaRPr lang="en-US" altLang="ko-KR" sz="12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기념품 또는 홍보용품 등이나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endParaRPr lang="en-US" altLang="ko-KR" sz="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경연</a:t>
                </a:r>
                <a:r>
                  <a:rPr lang="en-US" altLang="ko-KR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·</a:t>
                </a: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추첨을 통하여 받는</a:t>
                </a:r>
                <a:endPara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spc="-100" dirty="0" smtClean="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보상 또는 상품 등</a:t>
                </a:r>
                <a:endPara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17246" y="2544408"/>
                <a:ext cx="2034000" cy="224117"/>
              </a:xfrm>
              <a:prstGeom prst="rect">
                <a:avLst/>
              </a:prstGeom>
              <a:solidFill>
                <a:srgbClr val="FCB811"/>
              </a:solidFill>
              <a:ln w="6350">
                <a:noFill/>
              </a:ln>
            </p:spPr>
            <p:txBody>
              <a:bodyPr wrap="none" rtlCol="0" anchor="ctr">
                <a:noAutofit/>
              </a:bodyPr>
              <a:lstStyle>
                <a:defPPr>
                  <a:defRPr lang="ko-KR"/>
                </a:defPPr>
                <a:lvl1pPr algn="ctr">
                  <a:defRPr sz="1200" spc="-10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defRPr>
                </a:lvl1pPr>
              </a:lstStyle>
              <a:p>
                <a:pPr algn="l"/>
                <a:r>
                  <a:rPr lang="en-US" altLang="ko-KR"/>
                  <a:t>1</a:t>
                </a:r>
                <a:endParaRPr lang="ko-KR" altLang="en-US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746836" y="2544408"/>
                <a:ext cx="2034000" cy="224117"/>
              </a:xfrm>
              <a:prstGeom prst="rect">
                <a:avLst/>
              </a:prstGeom>
              <a:solidFill>
                <a:srgbClr val="FCB811"/>
              </a:solidFill>
              <a:ln w="6350">
                <a:noFill/>
              </a:ln>
            </p:spPr>
            <p:txBody>
              <a:bodyPr wrap="none" rtlCol="0" anchor="ctr">
                <a:noAutofit/>
              </a:bodyPr>
              <a:lstStyle>
                <a:defPPr>
                  <a:defRPr lang="ko-KR"/>
                </a:defPPr>
                <a:lvl1pPr algn="ctr">
                  <a:defRPr sz="1200" spc="-10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defRPr>
                </a:lvl1pPr>
              </a:lstStyle>
              <a:p>
                <a:pPr algn="l"/>
                <a:r>
                  <a:rPr lang="en-US" altLang="ko-KR" dirty="0" smtClean="0"/>
                  <a:t>2</a:t>
                </a:r>
                <a:endParaRPr lang="ko-KR" altLang="en-US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879147" y="2544408"/>
                <a:ext cx="2034000" cy="224117"/>
              </a:xfrm>
              <a:prstGeom prst="rect">
                <a:avLst/>
              </a:prstGeom>
              <a:solidFill>
                <a:srgbClr val="FCB811"/>
              </a:solidFill>
              <a:ln w="6350">
                <a:noFill/>
              </a:ln>
            </p:spPr>
            <p:txBody>
              <a:bodyPr wrap="none" rtlCol="0" anchor="ctr">
                <a:noAutofit/>
              </a:bodyPr>
              <a:lstStyle>
                <a:defPPr>
                  <a:defRPr lang="ko-KR"/>
                </a:defPPr>
                <a:lvl1pPr algn="ctr">
                  <a:defRPr sz="1200" spc="-10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defRPr>
                </a:lvl1pPr>
              </a:lstStyle>
              <a:p>
                <a:pPr algn="l"/>
                <a:r>
                  <a:rPr lang="en-US" altLang="ko-KR" smtClean="0"/>
                  <a:t>3</a:t>
                </a:r>
                <a:endParaRPr lang="ko-KR" altLang="en-US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17246" y="4878033"/>
                <a:ext cx="2034000" cy="224117"/>
              </a:xfrm>
              <a:prstGeom prst="rect">
                <a:avLst/>
              </a:prstGeom>
              <a:solidFill>
                <a:srgbClr val="FCB811"/>
              </a:solidFill>
              <a:ln w="6350">
                <a:noFill/>
              </a:ln>
            </p:spPr>
            <p:txBody>
              <a:bodyPr wrap="none" rtlCol="0" anchor="ctr">
                <a:noAutofit/>
              </a:bodyPr>
              <a:lstStyle>
                <a:defPPr>
                  <a:defRPr lang="ko-KR"/>
                </a:defPPr>
                <a:lvl1pPr algn="ctr">
                  <a:defRPr sz="1200" spc="-10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defRPr>
                </a:lvl1pPr>
              </a:lstStyle>
              <a:p>
                <a:pPr algn="l"/>
                <a:r>
                  <a:rPr lang="en-US" altLang="ko-KR" dirty="0" smtClean="0"/>
                  <a:t>5</a:t>
                </a:r>
                <a:endParaRPr lang="ko-KR" altLang="en-US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746836" y="4878033"/>
                <a:ext cx="2034000" cy="224117"/>
              </a:xfrm>
              <a:prstGeom prst="rect">
                <a:avLst/>
              </a:prstGeom>
              <a:solidFill>
                <a:srgbClr val="FCB811"/>
              </a:solidFill>
              <a:ln w="6350">
                <a:noFill/>
              </a:ln>
            </p:spPr>
            <p:txBody>
              <a:bodyPr wrap="none" rtlCol="0" anchor="ctr">
                <a:noAutofit/>
              </a:bodyPr>
              <a:lstStyle>
                <a:defPPr>
                  <a:defRPr lang="ko-KR"/>
                </a:defPPr>
                <a:lvl1pPr algn="ctr">
                  <a:defRPr sz="1200" spc="-10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defRPr>
                </a:lvl1pPr>
              </a:lstStyle>
              <a:p>
                <a:pPr algn="l"/>
                <a:r>
                  <a:rPr lang="en-US" altLang="ko-KR" dirty="0" smtClean="0"/>
                  <a:t>6</a:t>
                </a:r>
                <a:endParaRPr lang="ko-KR" altLang="en-US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879147" y="4878033"/>
                <a:ext cx="2034000" cy="224117"/>
              </a:xfrm>
              <a:prstGeom prst="rect">
                <a:avLst/>
              </a:prstGeom>
              <a:solidFill>
                <a:srgbClr val="FCB811"/>
              </a:solidFill>
              <a:ln w="6350">
                <a:noFill/>
              </a:ln>
            </p:spPr>
            <p:txBody>
              <a:bodyPr wrap="none" rtlCol="0" anchor="ctr">
                <a:noAutofit/>
              </a:bodyPr>
              <a:lstStyle>
                <a:defPPr>
                  <a:defRPr lang="ko-KR"/>
                </a:defPPr>
                <a:lvl1pPr algn="ctr">
                  <a:defRPr sz="1200" spc="-100">
                    <a:ln>
                      <a:solidFill>
                        <a:schemeClr val="bg1">
                          <a:lumMod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defRPr>
                </a:lvl1pPr>
              </a:lstStyle>
              <a:p>
                <a:pPr algn="l"/>
                <a:r>
                  <a:rPr lang="en-US" altLang="ko-KR" dirty="0" smtClean="0"/>
                  <a:t>7</a:t>
                </a:r>
                <a:endParaRPr lang="ko-KR" altLang="en-US" dirty="0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6752900" y="1911350"/>
              <a:ext cx="2032325" cy="2268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EAB200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err="1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공직자등의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친족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민법 제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777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조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)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이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제공하는 </a:t>
              </a:r>
              <a:r>
                <a:rPr lang="ko-KR" altLang="en-US" sz="1400" spc="-100" dirty="0" err="1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금품등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endParaRPr lang="en-US" altLang="ko-KR" sz="7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en-US" altLang="ko-KR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※ </a:t>
              </a:r>
              <a:r>
                <a:rPr lang="ko-KR" altLang="en-US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친족의 범위 </a:t>
              </a:r>
              <a:r>
                <a:rPr lang="en-US" altLang="ko-KR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: 8</a:t>
              </a:r>
              <a:r>
                <a:rPr lang="ko-KR" altLang="en-US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촌 이내 혈족</a:t>
              </a:r>
              <a:r>
                <a:rPr lang="en-US" altLang="ko-KR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,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ko-KR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4</a:t>
              </a:r>
              <a:r>
                <a:rPr lang="ko-KR" altLang="en-US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촌 이내 인척</a:t>
              </a:r>
              <a:r>
                <a:rPr lang="en-US" altLang="ko-KR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, </a:t>
              </a:r>
              <a:r>
                <a:rPr lang="ko-KR" altLang="en-US" sz="11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배우자</a:t>
              </a:r>
              <a:endParaRPr lang="ko-KR" altLang="en-US" sz="11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52900" y="4249863"/>
              <a:ext cx="2032325" cy="2268000"/>
            </a:xfrm>
            <a:prstGeom prst="rect">
              <a:avLst/>
            </a:prstGeom>
            <a:solidFill>
              <a:srgbClr val="FCB811"/>
            </a:solidFill>
            <a:ln w="6350">
              <a:solidFill>
                <a:srgbClr val="EAB200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그 밖에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다른 법령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기준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또는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사회상규에 따라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허용되는 </a:t>
              </a:r>
              <a:r>
                <a:rPr lang="ko-KR" altLang="en-US" sz="1400" spc="-100" dirty="0" err="1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금품등</a:t>
              </a:r>
              <a:endPara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755572" y="1915758"/>
              <a:ext cx="2034000" cy="224117"/>
            </a:xfrm>
            <a:prstGeom prst="rect">
              <a:avLst/>
            </a:prstGeom>
            <a:solidFill>
              <a:srgbClr val="FCB811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dirty="0" smtClean="0"/>
                <a:t>4</a:t>
              </a:r>
              <a:endParaRPr lang="ko-KR" alt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755572" y="4249383"/>
              <a:ext cx="2034000" cy="224117"/>
            </a:xfrm>
            <a:prstGeom prst="rect">
              <a:avLst/>
            </a:prstGeom>
            <a:solidFill>
              <a:srgbClr val="FCB811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dirty="0" smtClean="0"/>
                <a:t>8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6211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금품등의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정의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103" name="모서리가 둥근 직사각형 102"/>
          <p:cNvSpPr/>
          <p:nvPr/>
        </p:nvSpPr>
        <p:spPr>
          <a:xfrm>
            <a:off x="250006" y="1772816"/>
            <a:ext cx="8714482" cy="4140000"/>
          </a:xfrm>
          <a:prstGeom prst="roundRect">
            <a:avLst>
              <a:gd name="adj" fmla="val 5405"/>
            </a:avLst>
          </a:prstGeom>
          <a:solidFill>
            <a:schemeClr val="bg1"/>
          </a:solidFill>
          <a:ln w="76200">
            <a:solidFill>
              <a:srgbClr val="CB94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/>
          </a:p>
        </p:txBody>
      </p:sp>
      <p:grpSp>
        <p:nvGrpSpPr>
          <p:cNvPr id="104" name="그룹 117"/>
          <p:cNvGrpSpPr/>
          <p:nvPr/>
        </p:nvGrpSpPr>
        <p:grpSpPr>
          <a:xfrm>
            <a:off x="611188" y="1268760"/>
            <a:ext cx="3071217" cy="342899"/>
            <a:chOff x="2507203" y="1777635"/>
            <a:chExt cx="2928413" cy="342899"/>
          </a:xfrm>
        </p:grpSpPr>
        <p:sp>
          <p:nvSpPr>
            <p:cNvPr id="105" name="TextBox 104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en-US" altLang="ko-KR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‘</a:t>
              </a:r>
              <a:r>
                <a:rPr lang="ko-KR" altLang="en-US" sz="2000" spc="-15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금품등</a:t>
              </a:r>
              <a:r>
                <a:rPr lang="en-US" altLang="ko-KR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’</a:t>
              </a:r>
              <a:r>
                <a:rPr lang="ko-KR" altLang="en-US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의 정의</a:t>
              </a:r>
              <a:endParaRPr lang="ko-KR" altLang="en-US" sz="20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  <p:grpSp>
          <p:nvGrpSpPr>
            <p:cNvPr id="106" name="그룹 37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107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8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789020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09" name="TextBox 108"/>
          <p:cNvSpPr txBox="1"/>
          <p:nvPr/>
        </p:nvSpPr>
        <p:spPr>
          <a:xfrm>
            <a:off x="466234" y="1961849"/>
            <a:ext cx="8138213" cy="1152000"/>
          </a:xfrm>
          <a:prstGeom prst="rect">
            <a:avLst/>
          </a:prstGeom>
          <a:noFill/>
          <a:ln w="25400">
            <a:solidFill>
              <a:srgbClr val="CB940E"/>
            </a:solidFill>
          </a:ln>
        </p:spPr>
        <p:txBody>
          <a:bodyPr wrap="none" rtlCol="0" anchor="ctr">
            <a:noAutofit/>
          </a:bodyPr>
          <a:lstStyle/>
          <a:p>
            <a:pPr marL="182563">
              <a:lnSpc>
                <a:spcPct val="120000"/>
              </a:lnSpc>
              <a:spcAft>
                <a:spcPts val="1200"/>
              </a:spcAft>
            </a:pP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금전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유가증권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부동산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물품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숙박권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회원권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입장권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할인권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초대권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관람권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부동산 등의 사용권 등 </a:t>
            </a:r>
            <a:r>
              <a:rPr lang="ko-KR" altLang="en-US" sz="20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일체의 재산적 이익</a:t>
            </a:r>
            <a:endParaRPr lang="ko-KR" altLang="en-US" sz="20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4232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66235" y="4576845"/>
            <a:ext cx="8173708" cy="1152000"/>
          </a:xfrm>
          <a:prstGeom prst="rect">
            <a:avLst/>
          </a:prstGeom>
          <a:noFill/>
          <a:ln w="25400">
            <a:solidFill>
              <a:srgbClr val="CB940E"/>
            </a:solidFill>
          </a:ln>
        </p:spPr>
        <p:txBody>
          <a:bodyPr wrap="none" rtlCol="0" anchor="ctr">
            <a:noAutofit/>
          </a:bodyPr>
          <a:lstStyle/>
          <a:p>
            <a:pPr marL="182563">
              <a:lnSpc>
                <a:spcPct val="120000"/>
              </a:lnSpc>
              <a:spcAft>
                <a:spcPts val="1200"/>
              </a:spcAft>
            </a:pPr>
            <a:r>
              <a:rPr lang="ko-KR" altLang="en-US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채무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면제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취업 제공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이권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pc="-8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利權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부여 등 그 밖의 </a:t>
            </a:r>
            <a:r>
              <a:rPr lang="ko-KR" altLang="en-US" sz="20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유형</a:t>
            </a:r>
            <a:r>
              <a:rPr lang="en-US" altLang="ko-KR" sz="20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20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무형의</a:t>
            </a:r>
            <a:r>
              <a:rPr lang="en-US" altLang="ko-KR" sz="20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20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경제적 이익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66234" y="3269347"/>
            <a:ext cx="8173709" cy="1152000"/>
          </a:xfrm>
          <a:prstGeom prst="rect">
            <a:avLst/>
          </a:prstGeom>
          <a:noFill/>
          <a:ln w="25400">
            <a:solidFill>
              <a:srgbClr val="CB940E"/>
            </a:solidFill>
          </a:ln>
        </p:spPr>
        <p:txBody>
          <a:bodyPr wrap="none" rtlCol="0" anchor="ctr">
            <a:noAutofit/>
          </a:bodyPr>
          <a:lstStyle/>
          <a:p>
            <a:pPr marL="182563">
              <a:lnSpc>
                <a:spcPct val="120000"/>
              </a:lnSpc>
              <a:spcAft>
                <a:spcPts val="1200"/>
              </a:spcAft>
            </a:pPr>
            <a:r>
              <a:rPr lang="ko-KR" altLang="en-US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음식물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주류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골프 등의 </a:t>
            </a:r>
            <a:r>
              <a:rPr lang="ko-KR" altLang="en-US" sz="20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접대</a:t>
            </a:r>
            <a:r>
              <a:rPr lang="en-US" altLang="ko-KR" sz="20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20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향응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또는 교통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숙박 등의 </a:t>
            </a:r>
            <a:r>
              <a:rPr lang="ko-KR" altLang="en-US" sz="20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4232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편의 제공 </a:t>
            </a:r>
            <a:endParaRPr lang="ko-KR" altLang="en-US" sz="20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4232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2" name="Freeform 9"/>
          <p:cNvSpPr>
            <a:spLocks noEditPoints="1"/>
          </p:cNvSpPr>
          <p:nvPr/>
        </p:nvSpPr>
        <p:spPr bwMode="auto">
          <a:xfrm flipH="1">
            <a:off x="7460920" y="3391548"/>
            <a:ext cx="1071520" cy="941388"/>
          </a:xfrm>
          <a:custGeom>
            <a:avLst/>
            <a:gdLst>
              <a:gd name="T0" fmla="*/ 1590 w 1965"/>
              <a:gd name="T1" fmla="*/ 674 h 1865"/>
              <a:gd name="T2" fmla="*/ 1283 w 1965"/>
              <a:gd name="T3" fmla="*/ 590 h 1865"/>
              <a:gd name="T4" fmla="*/ 790 w 1965"/>
              <a:gd name="T5" fmla="*/ 75 h 1865"/>
              <a:gd name="T6" fmla="*/ 743 w 1965"/>
              <a:gd name="T7" fmla="*/ 4 h 1865"/>
              <a:gd name="T8" fmla="*/ 13 w 1965"/>
              <a:gd name="T9" fmla="*/ 39 h 1865"/>
              <a:gd name="T10" fmla="*/ 1965 w 1965"/>
              <a:gd name="T11" fmla="*/ 1013 h 1865"/>
              <a:gd name="T12" fmla="*/ 187 w 1965"/>
              <a:gd name="T13" fmla="*/ 1333 h 1865"/>
              <a:gd name="T14" fmla="*/ 75 w 1965"/>
              <a:gd name="T15" fmla="*/ 1355 h 1865"/>
              <a:gd name="T16" fmla="*/ 54 w 1965"/>
              <a:gd name="T17" fmla="*/ 1157 h 1865"/>
              <a:gd name="T18" fmla="*/ 174 w 1965"/>
              <a:gd name="T19" fmla="*/ 1140 h 1865"/>
              <a:gd name="T20" fmla="*/ 185 w 1965"/>
              <a:gd name="T21" fmla="*/ 1073 h 1865"/>
              <a:gd name="T22" fmla="*/ 63 w 1965"/>
              <a:gd name="T23" fmla="*/ 1082 h 1865"/>
              <a:gd name="T24" fmla="*/ 60 w 1965"/>
              <a:gd name="T25" fmla="*/ 877 h 1865"/>
              <a:gd name="T26" fmla="*/ 183 w 1965"/>
              <a:gd name="T27" fmla="*/ 880 h 1865"/>
              <a:gd name="T28" fmla="*/ 177 w 1965"/>
              <a:gd name="T29" fmla="*/ 814 h 1865"/>
              <a:gd name="T30" fmla="*/ 55 w 1965"/>
              <a:gd name="T31" fmla="*/ 804 h 1865"/>
              <a:gd name="T32" fmla="*/ 71 w 1965"/>
              <a:gd name="T33" fmla="*/ 601 h 1865"/>
              <a:gd name="T34" fmla="*/ 187 w 1965"/>
              <a:gd name="T35" fmla="*/ 624 h 1865"/>
              <a:gd name="T36" fmla="*/ 164 w 1965"/>
              <a:gd name="T37" fmla="*/ 549 h 1865"/>
              <a:gd name="T38" fmla="*/ 54 w 1965"/>
              <a:gd name="T39" fmla="*/ 355 h 1865"/>
              <a:gd name="T40" fmla="*/ 164 w 1965"/>
              <a:gd name="T41" fmla="*/ 332 h 1865"/>
              <a:gd name="T42" fmla="*/ 187 w 1965"/>
              <a:gd name="T43" fmla="*/ 257 h 1865"/>
              <a:gd name="T44" fmla="*/ 71 w 1965"/>
              <a:gd name="T45" fmla="*/ 280 h 1865"/>
              <a:gd name="T46" fmla="*/ 55 w 1965"/>
              <a:gd name="T47" fmla="*/ 78 h 1865"/>
              <a:gd name="T48" fmla="*/ 177 w 1965"/>
              <a:gd name="T49" fmla="*/ 67 h 1865"/>
              <a:gd name="T50" fmla="*/ 366 w 1965"/>
              <a:gd name="T51" fmla="*/ 1345 h 1865"/>
              <a:gd name="T52" fmla="*/ 243 w 1965"/>
              <a:gd name="T53" fmla="*/ 1349 h 1865"/>
              <a:gd name="T54" fmla="*/ 246 w 1965"/>
              <a:gd name="T55" fmla="*/ 1142 h 1865"/>
              <a:gd name="T56" fmla="*/ 368 w 1965"/>
              <a:gd name="T57" fmla="*/ 1153 h 1865"/>
              <a:gd name="T58" fmla="*/ 357 w 1965"/>
              <a:gd name="T59" fmla="*/ 1086 h 1865"/>
              <a:gd name="T60" fmla="*/ 237 w 1965"/>
              <a:gd name="T61" fmla="*/ 1068 h 1865"/>
              <a:gd name="T62" fmla="*/ 259 w 1965"/>
              <a:gd name="T63" fmla="*/ 869 h 1865"/>
              <a:gd name="T64" fmla="*/ 370 w 1965"/>
              <a:gd name="T65" fmla="*/ 1064 h 1865"/>
              <a:gd name="T66" fmla="*/ 259 w 1965"/>
              <a:gd name="T67" fmla="*/ 818 h 1865"/>
              <a:gd name="T68" fmla="*/ 237 w 1965"/>
              <a:gd name="T69" fmla="*/ 624 h 1865"/>
              <a:gd name="T70" fmla="*/ 353 w 1965"/>
              <a:gd name="T71" fmla="*/ 601 h 1865"/>
              <a:gd name="T72" fmla="*/ 370 w 1965"/>
              <a:gd name="T73" fmla="*/ 530 h 1865"/>
              <a:gd name="T74" fmla="*/ 250 w 1965"/>
              <a:gd name="T75" fmla="*/ 548 h 1865"/>
              <a:gd name="T76" fmla="*/ 240 w 1965"/>
              <a:gd name="T77" fmla="*/ 342 h 1865"/>
              <a:gd name="T78" fmla="*/ 364 w 1965"/>
              <a:gd name="T79" fmla="*/ 338 h 1865"/>
              <a:gd name="T80" fmla="*/ 364 w 1965"/>
              <a:gd name="T81" fmla="*/ 274 h 1865"/>
              <a:gd name="T82" fmla="*/ 240 w 1965"/>
              <a:gd name="T83" fmla="*/ 270 h 1865"/>
              <a:gd name="T84" fmla="*/ 250 w 1965"/>
              <a:gd name="T85" fmla="*/ 65 h 1865"/>
              <a:gd name="T86" fmla="*/ 370 w 1965"/>
              <a:gd name="T87" fmla="*/ 82 h 1865"/>
              <a:gd name="T88" fmla="*/ 621 w 1965"/>
              <a:gd name="T89" fmla="*/ 63 h 1865"/>
              <a:gd name="T90" fmla="*/ 736 w 1965"/>
              <a:gd name="T91" fmla="*/ 86 h 1865"/>
              <a:gd name="T92" fmla="*/ 626 w 1965"/>
              <a:gd name="T93" fmla="*/ 280 h 1865"/>
              <a:gd name="T94" fmla="*/ 603 w 1965"/>
              <a:gd name="T95" fmla="*/ 355 h 1865"/>
              <a:gd name="T96" fmla="*/ 715 w 1965"/>
              <a:gd name="T97" fmla="*/ 332 h 1865"/>
              <a:gd name="T98" fmla="*/ 736 w 1965"/>
              <a:gd name="T99" fmla="*/ 530 h 1865"/>
              <a:gd name="T100" fmla="*/ 616 w 1965"/>
              <a:gd name="T101" fmla="*/ 548 h 1865"/>
              <a:gd name="T102" fmla="*/ 422 w 1965"/>
              <a:gd name="T103" fmla="*/ 78 h 1865"/>
              <a:gd name="T104" fmla="*/ 544 w 1965"/>
              <a:gd name="T105" fmla="*/ 67 h 1865"/>
              <a:gd name="T106" fmla="*/ 547 w 1965"/>
              <a:gd name="T107" fmla="*/ 274 h 1865"/>
              <a:gd name="T108" fmla="*/ 424 w 1965"/>
              <a:gd name="T109" fmla="*/ 270 h 1865"/>
              <a:gd name="T110" fmla="*/ 429 w 1965"/>
              <a:gd name="T111" fmla="*/ 336 h 1865"/>
              <a:gd name="T112" fmla="*/ 551 w 1965"/>
              <a:gd name="T113" fmla="*/ 346 h 1865"/>
              <a:gd name="T114" fmla="*/ 536 w 1965"/>
              <a:gd name="T115" fmla="*/ 549 h 1865"/>
              <a:gd name="T116" fmla="*/ 420 w 1965"/>
              <a:gd name="T117" fmla="*/ 526 h 1865"/>
              <a:gd name="T118" fmla="*/ 1825 w 1965"/>
              <a:gd name="T119" fmla="*/ 1335 h 1865"/>
              <a:gd name="T120" fmla="*/ 1681 w 1965"/>
              <a:gd name="T121" fmla="*/ 1096 h 1865"/>
              <a:gd name="T122" fmla="*/ 1825 w 1965"/>
              <a:gd name="T123" fmla="*/ 1067 h 1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65" h="1865">
                <a:moveTo>
                  <a:pt x="1931" y="930"/>
                </a:moveTo>
                <a:lnTo>
                  <a:pt x="1931" y="930"/>
                </a:lnTo>
                <a:lnTo>
                  <a:pt x="1788" y="820"/>
                </a:lnTo>
                <a:lnTo>
                  <a:pt x="1684" y="738"/>
                </a:lnTo>
                <a:lnTo>
                  <a:pt x="1620" y="687"/>
                </a:lnTo>
                <a:lnTo>
                  <a:pt x="1620" y="687"/>
                </a:lnTo>
                <a:lnTo>
                  <a:pt x="1613" y="682"/>
                </a:lnTo>
                <a:lnTo>
                  <a:pt x="1607" y="679"/>
                </a:lnTo>
                <a:lnTo>
                  <a:pt x="1601" y="676"/>
                </a:lnTo>
                <a:lnTo>
                  <a:pt x="1595" y="675"/>
                </a:lnTo>
                <a:lnTo>
                  <a:pt x="1590" y="674"/>
                </a:lnTo>
                <a:lnTo>
                  <a:pt x="1584" y="674"/>
                </a:lnTo>
                <a:lnTo>
                  <a:pt x="1574" y="676"/>
                </a:lnTo>
                <a:lnTo>
                  <a:pt x="1567" y="679"/>
                </a:lnTo>
                <a:lnTo>
                  <a:pt x="1561" y="683"/>
                </a:lnTo>
                <a:lnTo>
                  <a:pt x="1554" y="687"/>
                </a:lnTo>
                <a:lnTo>
                  <a:pt x="1289" y="870"/>
                </a:lnTo>
                <a:lnTo>
                  <a:pt x="1289" y="616"/>
                </a:lnTo>
                <a:lnTo>
                  <a:pt x="1289" y="616"/>
                </a:lnTo>
                <a:lnTo>
                  <a:pt x="1289" y="608"/>
                </a:lnTo>
                <a:lnTo>
                  <a:pt x="1288" y="600"/>
                </a:lnTo>
                <a:lnTo>
                  <a:pt x="1283" y="590"/>
                </a:lnTo>
                <a:lnTo>
                  <a:pt x="1280" y="585"/>
                </a:lnTo>
                <a:lnTo>
                  <a:pt x="1277" y="581"/>
                </a:lnTo>
                <a:lnTo>
                  <a:pt x="1272" y="576"/>
                </a:lnTo>
                <a:lnTo>
                  <a:pt x="1267" y="572"/>
                </a:lnTo>
                <a:lnTo>
                  <a:pt x="1260" y="569"/>
                </a:lnTo>
                <a:lnTo>
                  <a:pt x="1251" y="567"/>
                </a:lnTo>
                <a:lnTo>
                  <a:pt x="1242" y="564"/>
                </a:lnTo>
                <a:lnTo>
                  <a:pt x="1231" y="563"/>
                </a:lnTo>
                <a:lnTo>
                  <a:pt x="790" y="563"/>
                </a:lnTo>
                <a:lnTo>
                  <a:pt x="790" y="75"/>
                </a:lnTo>
                <a:lnTo>
                  <a:pt x="790" y="75"/>
                </a:lnTo>
                <a:lnTo>
                  <a:pt x="790" y="72"/>
                </a:lnTo>
                <a:lnTo>
                  <a:pt x="789" y="64"/>
                </a:lnTo>
                <a:lnTo>
                  <a:pt x="787" y="52"/>
                </a:lnTo>
                <a:lnTo>
                  <a:pt x="785" y="45"/>
                </a:lnTo>
                <a:lnTo>
                  <a:pt x="783" y="38"/>
                </a:lnTo>
                <a:lnTo>
                  <a:pt x="779" y="31"/>
                </a:lnTo>
                <a:lnTo>
                  <a:pt x="775" y="25"/>
                </a:lnTo>
                <a:lnTo>
                  <a:pt x="768" y="18"/>
                </a:lnTo>
                <a:lnTo>
                  <a:pt x="761" y="12"/>
                </a:lnTo>
                <a:lnTo>
                  <a:pt x="753" y="7"/>
                </a:lnTo>
                <a:lnTo>
                  <a:pt x="743" y="4"/>
                </a:lnTo>
                <a:lnTo>
                  <a:pt x="731" y="1"/>
                </a:lnTo>
                <a:lnTo>
                  <a:pt x="718" y="0"/>
                </a:lnTo>
                <a:lnTo>
                  <a:pt x="71" y="0"/>
                </a:lnTo>
                <a:lnTo>
                  <a:pt x="71" y="0"/>
                </a:lnTo>
                <a:lnTo>
                  <a:pt x="59" y="1"/>
                </a:lnTo>
                <a:lnTo>
                  <a:pt x="49" y="4"/>
                </a:lnTo>
                <a:lnTo>
                  <a:pt x="39" y="9"/>
                </a:lnTo>
                <a:lnTo>
                  <a:pt x="31" y="16"/>
                </a:lnTo>
                <a:lnTo>
                  <a:pt x="25" y="23"/>
                </a:lnTo>
                <a:lnTo>
                  <a:pt x="19" y="31"/>
                </a:lnTo>
                <a:lnTo>
                  <a:pt x="13" y="39"/>
                </a:lnTo>
                <a:lnTo>
                  <a:pt x="10" y="49"/>
                </a:lnTo>
                <a:lnTo>
                  <a:pt x="7" y="57"/>
                </a:lnTo>
                <a:lnTo>
                  <a:pt x="4" y="66"/>
                </a:lnTo>
                <a:lnTo>
                  <a:pt x="1" y="81"/>
                </a:lnTo>
                <a:lnTo>
                  <a:pt x="0" y="92"/>
                </a:lnTo>
                <a:lnTo>
                  <a:pt x="0" y="96"/>
                </a:lnTo>
                <a:lnTo>
                  <a:pt x="0" y="1865"/>
                </a:lnTo>
                <a:lnTo>
                  <a:pt x="1965" y="1865"/>
                </a:lnTo>
                <a:lnTo>
                  <a:pt x="1965" y="1865"/>
                </a:lnTo>
                <a:lnTo>
                  <a:pt x="1965" y="1013"/>
                </a:lnTo>
                <a:lnTo>
                  <a:pt x="1965" y="1013"/>
                </a:lnTo>
                <a:lnTo>
                  <a:pt x="1965" y="1003"/>
                </a:lnTo>
                <a:lnTo>
                  <a:pt x="1964" y="992"/>
                </a:lnTo>
                <a:lnTo>
                  <a:pt x="1962" y="983"/>
                </a:lnTo>
                <a:lnTo>
                  <a:pt x="1960" y="975"/>
                </a:lnTo>
                <a:lnTo>
                  <a:pt x="1954" y="961"/>
                </a:lnTo>
                <a:lnTo>
                  <a:pt x="1947" y="949"/>
                </a:lnTo>
                <a:lnTo>
                  <a:pt x="1941" y="941"/>
                </a:lnTo>
                <a:lnTo>
                  <a:pt x="1936" y="935"/>
                </a:lnTo>
                <a:lnTo>
                  <a:pt x="1931" y="930"/>
                </a:lnTo>
                <a:lnTo>
                  <a:pt x="1931" y="930"/>
                </a:lnTo>
                <a:close/>
                <a:moveTo>
                  <a:pt x="187" y="1333"/>
                </a:moveTo>
                <a:lnTo>
                  <a:pt x="187" y="1333"/>
                </a:lnTo>
                <a:lnTo>
                  <a:pt x="186" y="1337"/>
                </a:lnTo>
                <a:lnTo>
                  <a:pt x="185" y="1342"/>
                </a:lnTo>
                <a:lnTo>
                  <a:pt x="183" y="1345"/>
                </a:lnTo>
                <a:lnTo>
                  <a:pt x="180" y="1349"/>
                </a:lnTo>
                <a:lnTo>
                  <a:pt x="177" y="1352"/>
                </a:lnTo>
                <a:lnTo>
                  <a:pt x="174" y="1354"/>
                </a:lnTo>
                <a:lnTo>
                  <a:pt x="170" y="1355"/>
                </a:lnTo>
                <a:lnTo>
                  <a:pt x="164" y="1355"/>
                </a:lnTo>
                <a:lnTo>
                  <a:pt x="75" y="1355"/>
                </a:lnTo>
                <a:lnTo>
                  <a:pt x="75" y="1355"/>
                </a:lnTo>
                <a:lnTo>
                  <a:pt x="71" y="1355"/>
                </a:lnTo>
                <a:lnTo>
                  <a:pt x="67" y="1354"/>
                </a:lnTo>
                <a:lnTo>
                  <a:pt x="63" y="1352"/>
                </a:lnTo>
                <a:lnTo>
                  <a:pt x="60" y="1349"/>
                </a:lnTo>
                <a:lnTo>
                  <a:pt x="57" y="1345"/>
                </a:lnTo>
                <a:lnTo>
                  <a:pt x="55" y="1342"/>
                </a:lnTo>
                <a:lnTo>
                  <a:pt x="54" y="1337"/>
                </a:lnTo>
                <a:lnTo>
                  <a:pt x="54" y="1333"/>
                </a:lnTo>
                <a:lnTo>
                  <a:pt x="54" y="1162"/>
                </a:lnTo>
                <a:lnTo>
                  <a:pt x="54" y="1162"/>
                </a:lnTo>
                <a:lnTo>
                  <a:pt x="54" y="1157"/>
                </a:lnTo>
                <a:lnTo>
                  <a:pt x="55" y="1153"/>
                </a:lnTo>
                <a:lnTo>
                  <a:pt x="57" y="1149"/>
                </a:lnTo>
                <a:lnTo>
                  <a:pt x="60" y="1145"/>
                </a:lnTo>
                <a:lnTo>
                  <a:pt x="63" y="1142"/>
                </a:lnTo>
                <a:lnTo>
                  <a:pt x="67" y="1140"/>
                </a:lnTo>
                <a:lnTo>
                  <a:pt x="71" y="1138"/>
                </a:lnTo>
                <a:lnTo>
                  <a:pt x="75" y="1138"/>
                </a:lnTo>
                <a:lnTo>
                  <a:pt x="164" y="1138"/>
                </a:lnTo>
                <a:lnTo>
                  <a:pt x="164" y="1138"/>
                </a:lnTo>
                <a:lnTo>
                  <a:pt x="170" y="1138"/>
                </a:lnTo>
                <a:lnTo>
                  <a:pt x="174" y="1140"/>
                </a:lnTo>
                <a:lnTo>
                  <a:pt x="177" y="1142"/>
                </a:lnTo>
                <a:lnTo>
                  <a:pt x="180" y="1145"/>
                </a:lnTo>
                <a:lnTo>
                  <a:pt x="183" y="1149"/>
                </a:lnTo>
                <a:lnTo>
                  <a:pt x="185" y="1153"/>
                </a:lnTo>
                <a:lnTo>
                  <a:pt x="186" y="1157"/>
                </a:lnTo>
                <a:lnTo>
                  <a:pt x="187" y="1162"/>
                </a:lnTo>
                <a:lnTo>
                  <a:pt x="187" y="1333"/>
                </a:lnTo>
                <a:close/>
                <a:moveTo>
                  <a:pt x="187" y="1064"/>
                </a:moveTo>
                <a:lnTo>
                  <a:pt x="187" y="1064"/>
                </a:lnTo>
                <a:lnTo>
                  <a:pt x="186" y="1068"/>
                </a:lnTo>
                <a:lnTo>
                  <a:pt x="185" y="1073"/>
                </a:lnTo>
                <a:lnTo>
                  <a:pt x="183" y="1076"/>
                </a:lnTo>
                <a:lnTo>
                  <a:pt x="180" y="1080"/>
                </a:lnTo>
                <a:lnTo>
                  <a:pt x="177" y="1082"/>
                </a:lnTo>
                <a:lnTo>
                  <a:pt x="174" y="1086"/>
                </a:lnTo>
                <a:lnTo>
                  <a:pt x="170" y="1087"/>
                </a:lnTo>
                <a:lnTo>
                  <a:pt x="164" y="1087"/>
                </a:lnTo>
                <a:lnTo>
                  <a:pt x="75" y="1087"/>
                </a:lnTo>
                <a:lnTo>
                  <a:pt x="75" y="1087"/>
                </a:lnTo>
                <a:lnTo>
                  <a:pt x="71" y="1087"/>
                </a:lnTo>
                <a:lnTo>
                  <a:pt x="67" y="1086"/>
                </a:lnTo>
                <a:lnTo>
                  <a:pt x="63" y="1082"/>
                </a:lnTo>
                <a:lnTo>
                  <a:pt x="60" y="1080"/>
                </a:lnTo>
                <a:lnTo>
                  <a:pt x="57" y="1076"/>
                </a:lnTo>
                <a:lnTo>
                  <a:pt x="55" y="1073"/>
                </a:lnTo>
                <a:lnTo>
                  <a:pt x="54" y="1068"/>
                </a:lnTo>
                <a:lnTo>
                  <a:pt x="54" y="1064"/>
                </a:lnTo>
                <a:lnTo>
                  <a:pt x="54" y="893"/>
                </a:lnTo>
                <a:lnTo>
                  <a:pt x="54" y="893"/>
                </a:lnTo>
                <a:lnTo>
                  <a:pt x="54" y="888"/>
                </a:lnTo>
                <a:lnTo>
                  <a:pt x="55" y="884"/>
                </a:lnTo>
                <a:lnTo>
                  <a:pt x="57" y="880"/>
                </a:lnTo>
                <a:lnTo>
                  <a:pt x="60" y="877"/>
                </a:lnTo>
                <a:lnTo>
                  <a:pt x="63" y="874"/>
                </a:lnTo>
                <a:lnTo>
                  <a:pt x="67" y="872"/>
                </a:lnTo>
                <a:lnTo>
                  <a:pt x="71" y="869"/>
                </a:lnTo>
                <a:lnTo>
                  <a:pt x="75" y="869"/>
                </a:lnTo>
                <a:lnTo>
                  <a:pt x="164" y="869"/>
                </a:lnTo>
                <a:lnTo>
                  <a:pt x="164" y="869"/>
                </a:lnTo>
                <a:lnTo>
                  <a:pt x="170" y="869"/>
                </a:lnTo>
                <a:lnTo>
                  <a:pt x="174" y="872"/>
                </a:lnTo>
                <a:lnTo>
                  <a:pt x="177" y="874"/>
                </a:lnTo>
                <a:lnTo>
                  <a:pt x="180" y="877"/>
                </a:lnTo>
                <a:lnTo>
                  <a:pt x="183" y="880"/>
                </a:lnTo>
                <a:lnTo>
                  <a:pt x="185" y="884"/>
                </a:lnTo>
                <a:lnTo>
                  <a:pt x="186" y="888"/>
                </a:lnTo>
                <a:lnTo>
                  <a:pt x="187" y="893"/>
                </a:lnTo>
                <a:lnTo>
                  <a:pt x="187" y="1064"/>
                </a:lnTo>
                <a:close/>
                <a:moveTo>
                  <a:pt x="187" y="795"/>
                </a:moveTo>
                <a:lnTo>
                  <a:pt x="187" y="795"/>
                </a:lnTo>
                <a:lnTo>
                  <a:pt x="186" y="799"/>
                </a:lnTo>
                <a:lnTo>
                  <a:pt x="185" y="804"/>
                </a:lnTo>
                <a:lnTo>
                  <a:pt x="183" y="807"/>
                </a:lnTo>
                <a:lnTo>
                  <a:pt x="180" y="812"/>
                </a:lnTo>
                <a:lnTo>
                  <a:pt x="177" y="814"/>
                </a:lnTo>
                <a:lnTo>
                  <a:pt x="174" y="817"/>
                </a:lnTo>
                <a:lnTo>
                  <a:pt x="170" y="818"/>
                </a:lnTo>
                <a:lnTo>
                  <a:pt x="164" y="818"/>
                </a:lnTo>
                <a:lnTo>
                  <a:pt x="75" y="818"/>
                </a:lnTo>
                <a:lnTo>
                  <a:pt x="75" y="818"/>
                </a:lnTo>
                <a:lnTo>
                  <a:pt x="71" y="818"/>
                </a:lnTo>
                <a:lnTo>
                  <a:pt x="67" y="817"/>
                </a:lnTo>
                <a:lnTo>
                  <a:pt x="63" y="814"/>
                </a:lnTo>
                <a:lnTo>
                  <a:pt x="60" y="812"/>
                </a:lnTo>
                <a:lnTo>
                  <a:pt x="57" y="807"/>
                </a:lnTo>
                <a:lnTo>
                  <a:pt x="55" y="804"/>
                </a:lnTo>
                <a:lnTo>
                  <a:pt x="54" y="799"/>
                </a:lnTo>
                <a:lnTo>
                  <a:pt x="54" y="795"/>
                </a:lnTo>
                <a:lnTo>
                  <a:pt x="54" y="624"/>
                </a:lnTo>
                <a:lnTo>
                  <a:pt x="54" y="624"/>
                </a:lnTo>
                <a:lnTo>
                  <a:pt x="54" y="619"/>
                </a:lnTo>
                <a:lnTo>
                  <a:pt x="55" y="615"/>
                </a:lnTo>
                <a:lnTo>
                  <a:pt x="57" y="611"/>
                </a:lnTo>
                <a:lnTo>
                  <a:pt x="60" y="608"/>
                </a:lnTo>
                <a:lnTo>
                  <a:pt x="63" y="605"/>
                </a:lnTo>
                <a:lnTo>
                  <a:pt x="67" y="603"/>
                </a:lnTo>
                <a:lnTo>
                  <a:pt x="71" y="601"/>
                </a:lnTo>
                <a:lnTo>
                  <a:pt x="75" y="601"/>
                </a:lnTo>
                <a:lnTo>
                  <a:pt x="164" y="601"/>
                </a:lnTo>
                <a:lnTo>
                  <a:pt x="164" y="601"/>
                </a:lnTo>
                <a:lnTo>
                  <a:pt x="170" y="601"/>
                </a:lnTo>
                <a:lnTo>
                  <a:pt x="174" y="603"/>
                </a:lnTo>
                <a:lnTo>
                  <a:pt x="177" y="605"/>
                </a:lnTo>
                <a:lnTo>
                  <a:pt x="180" y="608"/>
                </a:lnTo>
                <a:lnTo>
                  <a:pt x="183" y="611"/>
                </a:lnTo>
                <a:lnTo>
                  <a:pt x="185" y="615"/>
                </a:lnTo>
                <a:lnTo>
                  <a:pt x="186" y="619"/>
                </a:lnTo>
                <a:lnTo>
                  <a:pt x="187" y="624"/>
                </a:lnTo>
                <a:lnTo>
                  <a:pt x="187" y="795"/>
                </a:lnTo>
                <a:close/>
                <a:moveTo>
                  <a:pt x="187" y="526"/>
                </a:moveTo>
                <a:lnTo>
                  <a:pt x="187" y="526"/>
                </a:lnTo>
                <a:lnTo>
                  <a:pt x="186" y="530"/>
                </a:lnTo>
                <a:lnTo>
                  <a:pt x="185" y="534"/>
                </a:lnTo>
                <a:lnTo>
                  <a:pt x="183" y="539"/>
                </a:lnTo>
                <a:lnTo>
                  <a:pt x="180" y="543"/>
                </a:lnTo>
                <a:lnTo>
                  <a:pt x="177" y="545"/>
                </a:lnTo>
                <a:lnTo>
                  <a:pt x="174" y="548"/>
                </a:lnTo>
                <a:lnTo>
                  <a:pt x="170" y="549"/>
                </a:lnTo>
                <a:lnTo>
                  <a:pt x="164" y="549"/>
                </a:lnTo>
                <a:lnTo>
                  <a:pt x="75" y="549"/>
                </a:lnTo>
                <a:lnTo>
                  <a:pt x="75" y="549"/>
                </a:lnTo>
                <a:lnTo>
                  <a:pt x="71" y="549"/>
                </a:lnTo>
                <a:lnTo>
                  <a:pt x="67" y="548"/>
                </a:lnTo>
                <a:lnTo>
                  <a:pt x="63" y="545"/>
                </a:lnTo>
                <a:lnTo>
                  <a:pt x="60" y="543"/>
                </a:lnTo>
                <a:lnTo>
                  <a:pt x="57" y="539"/>
                </a:lnTo>
                <a:lnTo>
                  <a:pt x="55" y="534"/>
                </a:lnTo>
                <a:lnTo>
                  <a:pt x="54" y="530"/>
                </a:lnTo>
                <a:lnTo>
                  <a:pt x="54" y="526"/>
                </a:lnTo>
                <a:lnTo>
                  <a:pt x="54" y="355"/>
                </a:lnTo>
                <a:lnTo>
                  <a:pt x="54" y="355"/>
                </a:lnTo>
                <a:lnTo>
                  <a:pt x="54" y="350"/>
                </a:lnTo>
                <a:lnTo>
                  <a:pt x="55" y="346"/>
                </a:lnTo>
                <a:lnTo>
                  <a:pt x="57" y="342"/>
                </a:lnTo>
                <a:lnTo>
                  <a:pt x="60" y="338"/>
                </a:lnTo>
                <a:lnTo>
                  <a:pt x="63" y="336"/>
                </a:lnTo>
                <a:lnTo>
                  <a:pt x="67" y="334"/>
                </a:lnTo>
                <a:lnTo>
                  <a:pt x="71" y="332"/>
                </a:lnTo>
                <a:lnTo>
                  <a:pt x="75" y="332"/>
                </a:lnTo>
                <a:lnTo>
                  <a:pt x="164" y="332"/>
                </a:lnTo>
                <a:lnTo>
                  <a:pt x="164" y="332"/>
                </a:lnTo>
                <a:lnTo>
                  <a:pt x="170" y="332"/>
                </a:lnTo>
                <a:lnTo>
                  <a:pt x="174" y="334"/>
                </a:lnTo>
                <a:lnTo>
                  <a:pt x="177" y="336"/>
                </a:lnTo>
                <a:lnTo>
                  <a:pt x="180" y="338"/>
                </a:lnTo>
                <a:lnTo>
                  <a:pt x="183" y="342"/>
                </a:lnTo>
                <a:lnTo>
                  <a:pt x="185" y="346"/>
                </a:lnTo>
                <a:lnTo>
                  <a:pt x="186" y="350"/>
                </a:lnTo>
                <a:lnTo>
                  <a:pt x="187" y="355"/>
                </a:lnTo>
                <a:lnTo>
                  <a:pt x="187" y="526"/>
                </a:lnTo>
                <a:close/>
                <a:moveTo>
                  <a:pt x="187" y="257"/>
                </a:moveTo>
                <a:lnTo>
                  <a:pt x="187" y="257"/>
                </a:lnTo>
                <a:lnTo>
                  <a:pt x="186" y="262"/>
                </a:lnTo>
                <a:lnTo>
                  <a:pt x="185" y="266"/>
                </a:lnTo>
                <a:lnTo>
                  <a:pt x="183" y="270"/>
                </a:lnTo>
                <a:lnTo>
                  <a:pt x="180" y="274"/>
                </a:lnTo>
                <a:lnTo>
                  <a:pt x="177" y="276"/>
                </a:lnTo>
                <a:lnTo>
                  <a:pt x="174" y="278"/>
                </a:lnTo>
                <a:lnTo>
                  <a:pt x="170" y="280"/>
                </a:lnTo>
                <a:lnTo>
                  <a:pt x="164" y="280"/>
                </a:lnTo>
                <a:lnTo>
                  <a:pt x="75" y="280"/>
                </a:lnTo>
                <a:lnTo>
                  <a:pt x="75" y="280"/>
                </a:lnTo>
                <a:lnTo>
                  <a:pt x="71" y="280"/>
                </a:lnTo>
                <a:lnTo>
                  <a:pt x="67" y="278"/>
                </a:lnTo>
                <a:lnTo>
                  <a:pt x="63" y="276"/>
                </a:lnTo>
                <a:lnTo>
                  <a:pt x="60" y="274"/>
                </a:lnTo>
                <a:lnTo>
                  <a:pt x="57" y="270"/>
                </a:lnTo>
                <a:lnTo>
                  <a:pt x="55" y="266"/>
                </a:lnTo>
                <a:lnTo>
                  <a:pt x="54" y="262"/>
                </a:lnTo>
                <a:lnTo>
                  <a:pt x="54" y="257"/>
                </a:lnTo>
                <a:lnTo>
                  <a:pt x="54" y="86"/>
                </a:lnTo>
                <a:lnTo>
                  <a:pt x="54" y="86"/>
                </a:lnTo>
                <a:lnTo>
                  <a:pt x="54" y="82"/>
                </a:lnTo>
                <a:lnTo>
                  <a:pt x="55" y="78"/>
                </a:lnTo>
                <a:lnTo>
                  <a:pt x="57" y="73"/>
                </a:lnTo>
                <a:lnTo>
                  <a:pt x="60" y="69"/>
                </a:lnTo>
                <a:lnTo>
                  <a:pt x="63" y="67"/>
                </a:lnTo>
                <a:lnTo>
                  <a:pt x="67" y="65"/>
                </a:lnTo>
                <a:lnTo>
                  <a:pt x="71" y="63"/>
                </a:lnTo>
                <a:lnTo>
                  <a:pt x="75" y="63"/>
                </a:lnTo>
                <a:lnTo>
                  <a:pt x="164" y="63"/>
                </a:lnTo>
                <a:lnTo>
                  <a:pt x="164" y="63"/>
                </a:lnTo>
                <a:lnTo>
                  <a:pt x="170" y="63"/>
                </a:lnTo>
                <a:lnTo>
                  <a:pt x="174" y="65"/>
                </a:lnTo>
                <a:lnTo>
                  <a:pt x="177" y="67"/>
                </a:lnTo>
                <a:lnTo>
                  <a:pt x="180" y="69"/>
                </a:lnTo>
                <a:lnTo>
                  <a:pt x="183" y="73"/>
                </a:lnTo>
                <a:lnTo>
                  <a:pt x="185" y="78"/>
                </a:lnTo>
                <a:lnTo>
                  <a:pt x="186" y="82"/>
                </a:lnTo>
                <a:lnTo>
                  <a:pt x="187" y="86"/>
                </a:lnTo>
                <a:lnTo>
                  <a:pt x="187" y="257"/>
                </a:lnTo>
                <a:close/>
                <a:moveTo>
                  <a:pt x="370" y="1333"/>
                </a:moveTo>
                <a:lnTo>
                  <a:pt x="370" y="1333"/>
                </a:lnTo>
                <a:lnTo>
                  <a:pt x="370" y="1337"/>
                </a:lnTo>
                <a:lnTo>
                  <a:pt x="368" y="1342"/>
                </a:lnTo>
                <a:lnTo>
                  <a:pt x="366" y="1345"/>
                </a:lnTo>
                <a:lnTo>
                  <a:pt x="364" y="1349"/>
                </a:lnTo>
                <a:lnTo>
                  <a:pt x="360" y="1352"/>
                </a:lnTo>
                <a:lnTo>
                  <a:pt x="357" y="1354"/>
                </a:lnTo>
                <a:lnTo>
                  <a:pt x="353" y="1355"/>
                </a:lnTo>
                <a:lnTo>
                  <a:pt x="349" y="1355"/>
                </a:lnTo>
                <a:lnTo>
                  <a:pt x="259" y="1355"/>
                </a:lnTo>
                <a:lnTo>
                  <a:pt x="259" y="1355"/>
                </a:lnTo>
                <a:lnTo>
                  <a:pt x="254" y="1355"/>
                </a:lnTo>
                <a:lnTo>
                  <a:pt x="250" y="1354"/>
                </a:lnTo>
                <a:lnTo>
                  <a:pt x="246" y="1352"/>
                </a:lnTo>
                <a:lnTo>
                  <a:pt x="243" y="1349"/>
                </a:lnTo>
                <a:lnTo>
                  <a:pt x="240" y="1345"/>
                </a:lnTo>
                <a:lnTo>
                  <a:pt x="238" y="1342"/>
                </a:lnTo>
                <a:lnTo>
                  <a:pt x="237" y="1337"/>
                </a:lnTo>
                <a:lnTo>
                  <a:pt x="237" y="1333"/>
                </a:lnTo>
                <a:lnTo>
                  <a:pt x="237" y="1162"/>
                </a:lnTo>
                <a:lnTo>
                  <a:pt x="237" y="1162"/>
                </a:lnTo>
                <a:lnTo>
                  <a:pt x="237" y="1157"/>
                </a:lnTo>
                <a:lnTo>
                  <a:pt x="238" y="1153"/>
                </a:lnTo>
                <a:lnTo>
                  <a:pt x="240" y="1149"/>
                </a:lnTo>
                <a:lnTo>
                  <a:pt x="243" y="1145"/>
                </a:lnTo>
                <a:lnTo>
                  <a:pt x="246" y="1142"/>
                </a:lnTo>
                <a:lnTo>
                  <a:pt x="250" y="1140"/>
                </a:lnTo>
                <a:lnTo>
                  <a:pt x="254" y="1138"/>
                </a:lnTo>
                <a:lnTo>
                  <a:pt x="259" y="1138"/>
                </a:lnTo>
                <a:lnTo>
                  <a:pt x="349" y="1138"/>
                </a:lnTo>
                <a:lnTo>
                  <a:pt x="349" y="1138"/>
                </a:lnTo>
                <a:lnTo>
                  <a:pt x="353" y="1138"/>
                </a:lnTo>
                <a:lnTo>
                  <a:pt x="357" y="1140"/>
                </a:lnTo>
                <a:lnTo>
                  <a:pt x="360" y="1142"/>
                </a:lnTo>
                <a:lnTo>
                  <a:pt x="364" y="1145"/>
                </a:lnTo>
                <a:lnTo>
                  <a:pt x="366" y="1149"/>
                </a:lnTo>
                <a:lnTo>
                  <a:pt x="368" y="1153"/>
                </a:lnTo>
                <a:lnTo>
                  <a:pt x="370" y="1157"/>
                </a:lnTo>
                <a:lnTo>
                  <a:pt x="370" y="1162"/>
                </a:lnTo>
                <a:lnTo>
                  <a:pt x="370" y="1333"/>
                </a:lnTo>
                <a:close/>
                <a:moveTo>
                  <a:pt x="370" y="1064"/>
                </a:moveTo>
                <a:lnTo>
                  <a:pt x="370" y="1064"/>
                </a:lnTo>
                <a:lnTo>
                  <a:pt x="370" y="1068"/>
                </a:lnTo>
                <a:lnTo>
                  <a:pt x="368" y="1073"/>
                </a:lnTo>
                <a:lnTo>
                  <a:pt x="366" y="1076"/>
                </a:lnTo>
                <a:lnTo>
                  <a:pt x="364" y="1080"/>
                </a:lnTo>
                <a:lnTo>
                  <a:pt x="360" y="1082"/>
                </a:lnTo>
                <a:lnTo>
                  <a:pt x="357" y="1086"/>
                </a:lnTo>
                <a:lnTo>
                  <a:pt x="353" y="1087"/>
                </a:lnTo>
                <a:lnTo>
                  <a:pt x="349" y="1087"/>
                </a:lnTo>
                <a:lnTo>
                  <a:pt x="259" y="1087"/>
                </a:lnTo>
                <a:lnTo>
                  <a:pt x="259" y="1087"/>
                </a:lnTo>
                <a:lnTo>
                  <a:pt x="254" y="1087"/>
                </a:lnTo>
                <a:lnTo>
                  <a:pt x="250" y="1086"/>
                </a:lnTo>
                <a:lnTo>
                  <a:pt x="246" y="1082"/>
                </a:lnTo>
                <a:lnTo>
                  <a:pt x="243" y="1080"/>
                </a:lnTo>
                <a:lnTo>
                  <a:pt x="240" y="1076"/>
                </a:lnTo>
                <a:lnTo>
                  <a:pt x="238" y="1073"/>
                </a:lnTo>
                <a:lnTo>
                  <a:pt x="237" y="1068"/>
                </a:lnTo>
                <a:lnTo>
                  <a:pt x="237" y="1064"/>
                </a:lnTo>
                <a:lnTo>
                  <a:pt x="237" y="893"/>
                </a:lnTo>
                <a:lnTo>
                  <a:pt x="237" y="893"/>
                </a:lnTo>
                <a:lnTo>
                  <a:pt x="237" y="888"/>
                </a:lnTo>
                <a:lnTo>
                  <a:pt x="238" y="884"/>
                </a:lnTo>
                <a:lnTo>
                  <a:pt x="240" y="880"/>
                </a:lnTo>
                <a:lnTo>
                  <a:pt x="243" y="877"/>
                </a:lnTo>
                <a:lnTo>
                  <a:pt x="246" y="874"/>
                </a:lnTo>
                <a:lnTo>
                  <a:pt x="250" y="872"/>
                </a:lnTo>
                <a:lnTo>
                  <a:pt x="254" y="869"/>
                </a:lnTo>
                <a:lnTo>
                  <a:pt x="259" y="869"/>
                </a:lnTo>
                <a:lnTo>
                  <a:pt x="349" y="869"/>
                </a:lnTo>
                <a:lnTo>
                  <a:pt x="349" y="869"/>
                </a:lnTo>
                <a:lnTo>
                  <a:pt x="353" y="869"/>
                </a:lnTo>
                <a:lnTo>
                  <a:pt x="357" y="872"/>
                </a:lnTo>
                <a:lnTo>
                  <a:pt x="360" y="874"/>
                </a:lnTo>
                <a:lnTo>
                  <a:pt x="364" y="877"/>
                </a:lnTo>
                <a:lnTo>
                  <a:pt x="366" y="880"/>
                </a:lnTo>
                <a:lnTo>
                  <a:pt x="368" y="884"/>
                </a:lnTo>
                <a:lnTo>
                  <a:pt x="370" y="888"/>
                </a:lnTo>
                <a:lnTo>
                  <a:pt x="370" y="893"/>
                </a:lnTo>
                <a:lnTo>
                  <a:pt x="370" y="1064"/>
                </a:lnTo>
                <a:close/>
                <a:moveTo>
                  <a:pt x="370" y="795"/>
                </a:moveTo>
                <a:lnTo>
                  <a:pt x="370" y="795"/>
                </a:lnTo>
                <a:lnTo>
                  <a:pt x="370" y="799"/>
                </a:lnTo>
                <a:lnTo>
                  <a:pt x="368" y="804"/>
                </a:lnTo>
                <a:lnTo>
                  <a:pt x="366" y="807"/>
                </a:lnTo>
                <a:lnTo>
                  <a:pt x="364" y="812"/>
                </a:lnTo>
                <a:lnTo>
                  <a:pt x="360" y="814"/>
                </a:lnTo>
                <a:lnTo>
                  <a:pt x="357" y="817"/>
                </a:lnTo>
                <a:lnTo>
                  <a:pt x="353" y="818"/>
                </a:lnTo>
                <a:lnTo>
                  <a:pt x="349" y="818"/>
                </a:lnTo>
                <a:lnTo>
                  <a:pt x="259" y="818"/>
                </a:lnTo>
                <a:lnTo>
                  <a:pt x="259" y="818"/>
                </a:lnTo>
                <a:lnTo>
                  <a:pt x="254" y="818"/>
                </a:lnTo>
                <a:lnTo>
                  <a:pt x="250" y="817"/>
                </a:lnTo>
                <a:lnTo>
                  <a:pt x="246" y="814"/>
                </a:lnTo>
                <a:lnTo>
                  <a:pt x="243" y="812"/>
                </a:lnTo>
                <a:lnTo>
                  <a:pt x="240" y="807"/>
                </a:lnTo>
                <a:lnTo>
                  <a:pt x="238" y="804"/>
                </a:lnTo>
                <a:lnTo>
                  <a:pt x="237" y="799"/>
                </a:lnTo>
                <a:lnTo>
                  <a:pt x="237" y="795"/>
                </a:lnTo>
                <a:lnTo>
                  <a:pt x="237" y="624"/>
                </a:lnTo>
                <a:lnTo>
                  <a:pt x="237" y="624"/>
                </a:lnTo>
                <a:lnTo>
                  <a:pt x="237" y="619"/>
                </a:lnTo>
                <a:lnTo>
                  <a:pt x="238" y="615"/>
                </a:lnTo>
                <a:lnTo>
                  <a:pt x="240" y="611"/>
                </a:lnTo>
                <a:lnTo>
                  <a:pt x="243" y="608"/>
                </a:lnTo>
                <a:lnTo>
                  <a:pt x="246" y="605"/>
                </a:lnTo>
                <a:lnTo>
                  <a:pt x="250" y="603"/>
                </a:lnTo>
                <a:lnTo>
                  <a:pt x="254" y="601"/>
                </a:lnTo>
                <a:lnTo>
                  <a:pt x="259" y="601"/>
                </a:lnTo>
                <a:lnTo>
                  <a:pt x="349" y="601"/>
                </a:lnTo>
                <a:lnTo>
                  <a:pt x="349" y="601"/>
                </a:lnTo>
                <a:lnTo>
                  <a:pt x="353" y="601"/>
                </a:lnTo>
                <a:lnTo>
                  <a:pt x="357" y="603"/>
                </a:lnTo>
                <a:lnTo>
                  <a:pt x="360" y="605"/>
                </a:lnTo>
                <a:lnTo>
                  <a:pt x="364" y="608"/>
                </a:lnTo>
                <a:lnTo>
                  <a:pt x="366" y="611"/>
                </a:lnTo>
                <a:lnTo>
                  <a:pt x="368" y="615"/>
                </a:lnTo>
                <a:lnTo>
                  <a:pt x="370" y="619"/>
                </a:lnTo>
                <a:lnTo>
                  <a:pt x="370" y="624"/>
                </a:lnTo>
                <a:lnTo>
                  <a:pt x="370" y="795"/>
                </a:lnTo>
                <a:close/>
                <a:moveTo>
                  <a:pt x="370" y="526"/>
                </a:moveTo>
                <a:lnTo>
                  <a:pt x="370" y="526"/>
                </a:lnTo>
                <a:lnTo>
                  <a:pt x="370" y="530"/>
                </a:lnTo>
                <a:lnTo>
                  <a:pt x="368" y="534"/>
                </a:lnTo>
                <a:lnTo>
                  <a:pt x="366" y="539"/>
                </a:lnTo>
                <a:lnTo>
                  <a:pt x="364" y="543"/>
                </a:lnTo>
                <a:lnTo>
                  <a:pt x="360" y="545"/>
                </a:lnTo>
                <a:lnTo>
                  <a:pt x="357" y="548"/>
                </a:lnTo>
                <a:lnTo>
                  <a:pt x="353" y="549"/>
                </a:lnTo>
                <a:lnTo>
                  <a:pt x="349" y="549"/>
                </a:lnTo>
                <a:lnTo>
                  <a:pt x="259" y="549"/>
                </a:lnTo>
                <a:lnTo>
                  <a:pt x="259" y="549"/>
                </a:lnTo>
                <a:lnTo>
                  <a:pt x="254" y="549"/>
                </a:lnTo>
                <a:lnTo>
                  <a:pt x="250" y="548"/>
                </a:lnTo>
                <a:lnTo>
                  <a:pt x="246" y="545"/>
                </a:lnTo>
                <a:lnTo>
                  <a:pt x="243" y="543"/>
                </a:lnTo>
                <a:lnTo>
                  <a:pt x="240" y="539"/>
                </a:lnTo>
                <a:lnTo>
                  <a:pt x="238" y="534"/>
                </a:lnTo>
                <a:lnTo>
                  <a:pt x="237" y="530"/>
                </a:lnTo>
                <a:lnTo>
                  <a:pt x="237" y="526"/>
                </a:lnTo>
                <a:lnTo>
                  <a:pt x="237" y="355"/>
                </a:lnTo>
                <a:lnTo>
                  <a:pt x="237" y="355"/>
                </a:lnTo>
                <a:lnTo>
                  <a:pt x="237" y="350"/>
                </a:lnTo>
                <a:lnTo>
                  <a:pt x="238" y="346"/>
                </a:lnTo>
                <a:lnTo>
                  <a:pt x="240" y="342"/>
                </a:lnTo>
                <a:lnTo>
                  <a:pt x="243" y="338"/>
                </a:lnTo>
                <a:lnTo>
                  <a:pt x="246" y="336"/>
                </a:lnTo>
                <a:lnTo>
                  <a:pt x="250" y="334"/>
                </a:lnTo>
                <a:lnTo>
                  <a:pt x="254" y="332"/>
                </a:lnTo>
                <a:lnTo>
                  <a:pt x="259" y="332"/>
                </a:lnTo>
                <a:lnTo>
                  <a:pt x="349" y="332"/>
                </a:lnTo>
                <a:lnTo>
                  <a:pt x="349" y="332"/>
                </a:lnTo>
                <a:lnTo>
                  <a:pt x="353" y="332"/>
                </a:lnTo>
                <a:lnTo>
                  <a:pt x="357" y="334"/>
                </a:lnTo>
                <a:lnTo>
                  <a:pt x="360" y="336"/>
                </a:lnTo>
                <a:lnTo>
                  <a:pt x="364" y="338"/>
                </a:lnTo>
                <a:lnTo>
                  <a:pt x="366" y="342"/>
                </a:lnTo>
                <a:lnTo>
                  <a:pt x="368" y="346"/>
                </a:lnTo>
                <a:lnTo>
                  <a:pt x="370" y="350"/>
                </a:lnTo>
                <a:lnTo>
                  <a:pt x="370" y="355"/>
                </a:lnTo>
                <a:lnTo>
                  <a:pt x="370" y="526"/>
                </a:lnTo>
                <a:close/>
                <a:moveTo>
                  <a:pt x="370" y="257"/>
                </a:moveTo>
                <a:lnTo>
                  <a:pt x="370" y="257"/>
                </a:lnTo>
                <a:lnTo>
                  <a:pt x="370" y="262"/>
                </a:lnTo>
                <a:lnTo>
                  <a:pt x="368" y="266"/>
                </a:lnTo>
                <a:lnTo>
                  <a:pt x="366" y="270"/>
                </a:lnTo>
                <a:lnTo>
                  <a:pt x="364" y="274"/>
                </a:lnTo>
                <a:lnTo>
                  <a:pt x="360" y="276"/>
                </a:lnTo>
                <a:lnTo>
                  <a:pt x="357" y="278"/>
                </a:lnTo>
                <a:lnTo>
                  <a:pt x="353" y="280"/>
                </a:lnTo>
                <a:lnTo>
                  <a:pt x="349" y="280"/>
                </a:lnTo>
                <a:lnTo>
                  <a:pt x="259" y="280"/>
                </a:lnTo>
                <a:lnTo>
                  <a:pt x="259" y="280"/>
                </a:lnTo>
                <a:lnTo>
                  <a:pt x="254" y="280"/>
                </a:lnTo>
                <a:lnTo>
                  <a:pt x="250" y="278"/>
                </a:lnTo>
                <a:lnTo>
                  <a:pt x="246" y="276"/>
                </a:lnTo>
                <a:lnTo>
                  <a:pt x="243" y="274"/>
                </a:lnTo>
                <a:lnTo>
                  <a:pt x="240" y="270"/>
                </a:lnTo>
                <a:lnTo>
                  <a:pt x="238" y="266"/>
                </a:lnTo>
                <a:lnTo>
                  <a:pt x="237" y="262"/>
                </a:lnTo>
                <a:lnTo>
                  <a:pt x="237" y="257"/>
                </a:lnTo>
                <a:lnTo>
                  <a:pt x="237" y="86"/>
                </a:lnTo>
                <a:lnTo>
                  <a:pt x="237" y="86"/>
                </a:lnTo>
                <a:lnTo>
                  <a:pt x="237" y="82"/>
                </a:lnTo>
                <a:lnTo>
                  <a:pt x="238" y="78"/>
                </a:lnTo>
                <a:lnTo>
                  <a:pt x="240" y="73"/>
                </a:lnTo>
                <a:lnTo>
                  <a:pt x="243" y="69"/>
                </a:lnTo>
                <a:lnTo>
                  <a:pt x="246" y="67"/>
                </a:lnTo>
                <a:lnTo>
                  <a:pt x="250" y="65"/>
                </a:lnTo>
                <a:lnTo>
                  <a:pt x="254" y="63"/>
                </a:lnTo>
                <a:lnTo>
                  <a:pt x="259" y="63"/>
                </a:lnTo>
                <a:lnTo>
                  <a:pt x="349" y="63"/>
                </a:lnTo>
                <a:lnTo>
                  <a:pt x="349" y="63"/>
                </a:lnTo>
                <a:lnTo>
                  <a:pt x="353" y="63"/>
                </a:lnTo>
                <a:lnTo>
                  <a:pt x="357" y="65"/>
                </a:lnTo>
                <a:lnTo>
                  <a:pt x="360" y="67"/>
                </a:lnTo>
                <a:lnTo>
                  <a:pt x="364" y="69"/>
                </a:lnTo>
                <a:lnTo>
                  <a:pt x="366" y="73"/>
                </a:lnTo>
                <a:lnTo>
                  <a:pt x="368" y="78"/>
                </a:lnTo>
                <a:lnTo>
                  <a:pt x="370" y="82"/>
                </a:lnTo>
                <a:lnTo>
                  <a:pt x="370" y="86"/>
                </a:lnTo>
                <a:lnTo>
                  <a:pt x="370" y="257"/>
                </a:lnTo>
                <a:close/>
                <a:moveTo>
                  <a:pt x="603" y="86"/>
                </a:moveTo>
                <a:lnTo>
                  <a:pt x="603" y="86"/>
                </a:lnTo>
                <a:lnTo>
                  <a:pt x="604" y="82"/>
                </a:lnTo>
                <a:lnTo>
                  <a:pt x="605" y="78"/>
                </a:lnTo>
                <a:lnTo>
                  <a:pt x="607" y="73"/>
                </a:lnTo>
                <a:lnTo>
                  <a:pt x="610" y="69"/>
                </a:lnTo>
                <a:lnTo>
                  <a:pt x="613" y="67"/>
                </a:lnTo>
                <a:lnTo>
                  <a:pt x="616" y="65"/>
                </a:lnTo>
                <a:lnTo>
                  <a:pt x="621" y="63"/>
                </a:lnTo>
                <a:lnTo>
                  <a:pt x="626" y="63"/>
                </a:lnTo>
                <a:lnTo>
                  <a:pt x="715" y="63"/>
                </a:lnTo>
                <a:lnTo>
                  <a:pt x="715" y="63"/>
                </a:lnTo>
                <a:lnTo>
                  <a:pt x="719" y="63"/>
                </a:lnTo>
                <a:lnTo>
                  <a:pt x="723" y="65"/>
                </a:lnTo>
                <a:lnTo>
                  <a:pt x="727" y="67"/>
                </a:lnTo>
                <a:lnTo>
                  <a:pt x="730" y="69"/>
                </a:lnTo>
                <a:lnTo>
                  <a:pt x="733" y="73"/>
                </a:lnTo>
                <a:lnTo>
                  <a:pt x="735" y="78"/>
                </a:lnTo>
                <a:lnTo>
                  <a:pt x="736" y="82"/>
                </a:lnTo>
                <a:lnTo>
                  <a:pt x="736" y="86"/>
                </a:lnTo>
                <a:lnTo>
                  <a:pt x="736" y="257"/>
                </a:lnTo>
                <a:lnTo>
                  <a:pt x="736" y="257"/>
                </a:lnTo>
                <a:lnTo>
                  <a:pt x="736" y="262"/>
                </a:lnTo>
                <a:lnTo>
                  <a:pt x="735" y="266"/>
                </a:lnTo>
                <a:lnTo>
                  <a:pt x="733" y="270"/>
                </a:lnTo>
                <a:lnTo>
                  <a:pt x="730" y="274"/>
                </a:lnTo>
                <a:lnTo>
                  <a:pt x="727" y="276"/>
                </a:lnTo>
                <a:lnTo>
                  <a:pt x="723" y="278"/>
                </a:lnTo>
                <a:lnTo>
                  <a:pt x="719" y="280"/>
                </a:lnTo>
                <a:lnTo>
                  <a:pt x="715" y="280"/>
                </a:lnTo>
                <a:lnTo>
                  <a:pt x="626" y="280"/>
                </a:lnTo>
                <a:lnTo>
                  <a:pt x="626" y="280"/>
                </a:lnTo>
                <a:lnTo>
                  <a:pt x="621" y="280"/>
                </a:lnTo>
                <a:lnTo>
                  <a:pt x="616" y="278"/>
                </a:lnTo>
                <a:lnTo>
                  <a:pt x="613" y="276"/>
                </a:lnTo>
                <a:lnTo>
                  <a:pt x="610" y="274"/>
                </a:lnTo>
                <a:lnTo>
                  <a:pt x="607" y="270"/>
                </a:lnTo>
                <a:lnTo>
                  <a:pt x="605" y="266"/>
                </a:lnTo>
                <a:lnTo>
                  <a:pt x="604" y="262"/>
                </a:lnTo>
                <a:lnTo>
                  <a:pt x="603" y="257"/>
                </a:lnTo>
                <a:lnTo>
                  <a:pt x="603" y="86"/>
                </a:lnTo>
                <a:close/>
                <a:moveTo>
                  <a:pt x="603" y="355"/>
                </a:moveTo>
                <a:lnTo>
                  <a:pt x="603" y="355"/>
                </a:lnTo>
                <a:lnTo>
                  <a:pt x="604" y="350"/>
                </a:lnTo>
                <a:lnTo>
                  <a:pt x="605" y="346"/>
                </a:lnTo>
                <a:lnTo>
                  <a:pt x="607" y="342"/>
                </a:lnTo>
                <a:lnTo>
                  <a:pt x="610" y="338"/>
                </a:lnTo>
                <a:lnTo>
                  <a:pt x="613" y="336"/>
                </a:lnTo>
                <a:lnTo>
                  <a:pt x="616" y="334"/>
                </a:lnTo>
                <a:lnTo>
                  <a:pt x="621" y="332"/>
                </a:lnTo>
                <a:lnTo>
                  <a:pt x="626" y="332"/>
                </a:lnTo>
                <a:lnTo>
                  <a:pt x="715" y="332"/>
                </a:lnTo>
                <a:lnTo>
                  <a:pt x="715" y="332"/>
                </a:lnTo>
                <a:lnTo>
                  <a:pt x="719" y="332"/>
                </a:lnTo>
                <a:lnTo>
                  <a:pt x="723" y="334"/>
                </a:lnTo>
                <a:lnTo>
                  <a:pt x="727" y="336"/>
                </a:lnTo>
                <a:lnTo>
                  <a:pt x="730" y="338"/>
                </a:lnTo>
                <a:lnTo>
                  <a:pt x="733" y="342"/>
                </a:lnTo>
                <a:lnTo>
                  <a:pt x="735" y="346"/>
                </a:lnTo>
                <a:lnTo>
                  <a:pt x="736" y="350"/>
                </a:lnTo>
                <a:lnTo>
                  <a:pt x="736" y="355"/>
                </a:lnTo>
                <a:lnTo>
                  <a:pt x="736" y="526"/>
                </a:lnTo>
                <a:lnTo>
                  <a:pt x="736" y="526"/>
                </a:lnTo>
                <a:lnTo>
                  <a:pt x="736" y="530"/>
                </a:lnTo>
                <a:lnTo>
                  <a:pt x="735" y="534"/>
                </a:lnTo>
                <a:lnTo>
                  <a:pt x="733" y="539"/>
                </a:lnTo>
                <a:lnTo>
                  <a:pt x="730" y="543"/>
                </a:lnTo>
                <a:lnTo>
                  <a:pt x="727" y="545"/>
                </a:lnTo>
                <a:lnTo>
                  <a:pt x="723" y="548"/>
                </a:lnTo>
                <a:lnTo>
                  <a:pt x="719" y="549"/>
                </a:lnTo>
                <a:lnTo>
                  <a:pt x="715" y="549"/>
                </a:lnTo>
                <a:lnTo>
                  <a:pt x="626" y="549"/>
                </a:lnTo>
                <a:lnTo>
                  <a:pt x="626" y="549"/>
                </a:lnTo>
                <a:lnTo>
                  <a:pt x="621" y="549"/>
                </a:lnTo>
                <a:lnTo>
                  <a:pt x="616" y="548"/>
                </a:lnTo>
                <a:lnTo>
                  <a:pt x="613" y="545"/>
                </a:lnTo>
                <a:lnTo>
                  <a:pt x="610" y="543"/>
                </a:lnTo>
                <a:lnTo>
                  <a:pt x="607" y="539"/>
                </a:lnTo>
                <a:lnTo>
                  <a:pt x="605" y="534"/>
                </a:lnTo>
                <a:lnTo>
                  <a:pt x="604" y="530"/>
                </a:lnTo>
                <a:lnTo>
                  <a:pt x="603" y="526"/>
                </a:lnTo>
                <a:lnTo>
                  <a:pt x="603" y="355"/>
                </a:lnTo>
                <a:close/>
                <a:moveTo>
                  <a:pt x="420" y="86"/>
                </a:moveTo>
                <a:lnTo>
                  <a:pt x="420" y="86"/>
                </a:lnTo>
                <a:lnTo>
                  <a:pt x="420" y="82"/>
                </a:lnTo>
                <a:lnTo>
                  <a:pt x="422" y="78"/>
                </a:lnTo>
                <a:lnTo>
                  <a:pt x="424" y="73"/>
                </a:lnTo>
                <a:lnTo>
                  <a:pt x="426" y="69"/>
                </a:lnTo>
                <a:lnTo>
                  <a:pt x="429" y="67"/>
                </a:lnTo>
                <a:lnTo>
                  <a:pt x="433" y="65"/>
                </a:lnTo>
                <a:lnTo>
                  <a:pt x="437" y="63"/>
                </a:lnTo>
                <a:lnTo>
                  <a:pt x="442" y="63"/>
                </a:lnTo>
                <a:lnTo>
                  <a:pt x="532" y="63"/>
                </a:lnTo>
                <a:lnTo>
                  <a:pt x="532" y="63"/>
                </a:lnTo>
                <a:lnTo>
                  <a:pt x="536" y="63"/>
                </a:lnTo>
                <a:lnTo>
                  <a:pt x="540" y="65"/>
                </a:lnTo>
                <a:lnTo>
                  <a:pt x="544" y="67"/>
                </a:lnTo>
                <a:lnTo>
                  <a:pt x="547" y="69"/>
                </a:lnTo>
                <a:lnTo>
                  <a:pt x="550" y="73"/>
                </a:lnTo>
                <a:lnTo>
                  <a:pt x="551" y="78"/>
                </a:lnTo>
                <a:lnTo>
                  <a:pt x="553" y="82"/>
                </a:lnTo>
                <a:lnTo>
                  <a:pt x="553" y="86"/>
                </a:lnTo>
                <a:lnTo>
                  <a:pt x="553" y="257"/>
                </a:lnTo>
                <a:lnTo>
                  <a:pt x="553" y="257"/>
                </a:lnTo>
                <a:lnTo>
                  <a:pt x="553" y="262"/>
                </a:lnTo>
                <a:lnTo>
                  <a:pt x="551" y="266"/>
                </a:lnTo>
                <a:lnTo>
                  <a:pt x="549" y="270"/>
                </a:lnTo>
                <a:lnTo>
                  <a:pt x="547" y="274"/>
                </a:lnTo>
                <a:lnTo>
                  <a:pt x="544" y="276"/>
                </a:lnTo>
                <a:lnTo>
                  <a:pt x="540" y="278"/>
                </a:lnTo>
                <a:lnTo>
                  <a:pt x="536" y="280"/>
                </a:lnTo>
                <a:lnTo>
                  <a:pt x="532" y="280"/>
                </a:lnTo>
                <a:lnTo>
                  <a:pt x="442" y="280"/>
                </a:lnTo>
                <a:lnTo>
                  <a:pt x="442" y="280"/>
                </a:lnTo>
                <a:lnTo>
                  <a:pt x="437" y="280"/>
                </a:lnTo>
                <a:lnTo>
                  <a:pt x="433" y="278"/>
                </a:lnTo>
                <a:lnTo>
                  <a:pt x="429" y="276"/>
                </a:lnTo>
                <a:lnTo>
                  <a:pt x="426" y="274"/>
                </a:lnTo>
                <a:lnTo>
                  <a:pt x="424" y="270"/>
                </a:lnTo>
                <a:lnTo>
                  <a:pt x="422" y="266"/>
                </a:lnTo>
                <a:lnTo>
                  <a:pt x="420" y="262"/>
                </a:lnTo>
                <a:lnTo>
                  <a:pt x="420" y="257"/>
                </a:lnTo>
                <a:lnTo>
                  <a:pt x="420" y="86"/>
                </a:lnTo>
                <a:close/>
                <a:moveTo>
                  <a:pt x="420" y="355"/>
                </a:moveTo>
                <a:lnTo>
                  <a:pt x="420" y="355"/>
                </a:lnTo>
                <a:lnTo>
                  <a:pt x="420" y="350"/>
                </a:lnTo>
                <a:lnTo>
                  <a:pt x="422" y="346"/>
                </a:lnTo>
                <a:lnTo>
                  <a:pt x="424" y="342"/>
                </a:lnTo>
                <a:lnTo>
                  <a:pt x="426" y="338"/>
                </a:lnTo>
                <a:lnTo>
                  <a:pt x="429" y="336"/>
                </a:lnTo>
                <a:lnTo>
                  <a:pt x="433" y="334"/>
                </a:lnTo>
                <a:lnTo>
                  <a:pt x="437" y="332"/>
                </a:lnTo>
                <a:lnTo>
                  <a:pt x="442" y="332"/>
                </a:lnTo>
                <a:lnTo>
                  <a:pt x="532" y="332"/>
                </a:lnTo>
                <a:lnTo>
                  <a:pt x="532" y="332"/>
                </a:lnTo>
                <a:lnTo>
                  <a:pt x="536" y="332"/>
                </a:lnTo>
                <a:lnTo>
                  <a:pt x="540" y="334"/>
                </a:lnTo>
                <a:lnTo>
                  <a:pt x="544" y="336"/>
                </a:lnTo>
                <a:lnTo>
                  <a:pt x="547" y="338"/>
                </a:lnTo>
                <a:lnTo>
                  <a:pt x="550" y="342"/>
                </a:lnTo>
                <a:lnTo>
                  <a:pt x="551" y="346"/>
                </a:lnTo>
                <a:lnTo>
                  <a:pt x="553" y="350"/>
                </a:lnTo>
                <a:lnTo>
                  <a:pt x="553" y="355"/>
                </a:lnTo>
                <a:lnTo>
                  <a:pt x="553" y="526"/>
                </a:lnTo>
                <a:lnTo>
                  <a:pt x="553" y="526"/>
                </a:lnTo>
                <a:lnTo>
                  <a:pt x="553" y="530"/>
                </a:lnTo>
                <a:lnTo>
                  <a:pt x="551" y="534"/>
                </a:lnTo>
                <a:lnTo>
                  <a:pt x="549" y="539"/>
                </a:lnTo>
                <a:lnTo>
                  <a:pt x="547" y="543"/>
                </a:lnTo>
                <a:lnTo>
                  <a:pt x="544" y="545"/>
                </a:lnTo>
                <a:lnTo>
                  <a:pt x="540" y="548"/>
                </a:lnTo>
                <a:lnTo>
                  <a:pt x="536" y="549"/>
                </a:lnTo>
                <a:lnTo>
                  <a:pt x="532" y="549"/>
                </a:lnTo>
                <a:lnTo>
                  <a:pt x="442" y="549"/>
                </a:lnTo>
                <a:lnTo>
                  <a:pt x="442" y="549"/>
                </a:lnTo>
                <a:lnTo>
                  <a:pt x="437" y="549"/>
                </a:lnTo>
                <a:lnTo>
                  <a:pt x="433" y="548"/>
                </a:lnTo>
                <a:lnTo>
                  <a:pt x="429" y="545"/>
                </a:lnTo>
                <a:lnTo>
                  <a:pt x="426" y="543"/>
                </a:lnTo>
                <a:lnTo>
                  <a:pt x="424" y="539"/>
                </a:lnTo>
                <a:lnTo>
                  <a:pt x="422" y="534"/>
                </a:lnTo>
                <a:lnTo>
                  <a:pt x="420" y="530"/>
                </a:lnTo>
                <a:lnTo>
                  <a:pt x="420" y="526"/>
                </a:lnTo>
                <a:lnTo>
                  <a:pt x="420" y="355"/>
                </a:lnTo>
                <a:close/>
                <a:moveTo>
                  <a:pt x="1854" y="1306"/>
                </a:moveTo>
                <a:lnTo>
                  <a:pt x="1854" y="1306"/>
                </a:lnTo>
                <a:lnTo>
                  <a:pt x="1853" y="1311"/>
                </a:lnTo>
                <a:lnTo>
                  <a:pt x="1851" y="1317"/>
                </a:lnTo>
                <a:lnTo>
                  <a:pt x="1849" y="1321"/>
                </a:lnTo>
                <a:lnTo>
                  <a:pt x="1845" y="1326"/>
                </a:lnTo>
                <a:lnTo>
                  <a:pt x="1841" y="1329"/>
                </a:lnTo>
                <a:lnTo>
                  <a:pt x="1837" y="1332"/>
                </a:lnTo>
                <a:lnTo>
                  <a:pt x="1831" y="1334"/>
                </a:lnTo>
                <a:lnTo>
                  <a:pt x="1825" y="1335"/>
                </a:lnTo>
                <a:lnTo>
                  <a:pt x="1710" y="1335"/>
                </a:lnTo>
                <a:lnTo>
                  <a:pt x="1710" y="1335"/>
                </a:lnTo>
                <a:lnTo>
                  <a:pt x="1703" y="1334"/>
                </a:lnTo>
                <a:lnTo>
                  <a:pt x="1698" y="1332"/>
                </a:lnTo>
                <a:lnTo>
                  <a:pt x="1693" y="1329"/>
                </a:lnTo>
                <a:lnTo>
                  <a:pt x="1689" y="1326"/>
                </a:lnTo>
                <a:lnTo>
                  <a:pt x="1685" y="1321"/>
                </a:lnTo>
                <a:lnTo>
                  <a:pt x="1683" y="1317"/>
                </a:lnTo>
                <a:lnTo>
                  <a:pt x="1681" y="1311"/>
                </a:lnTo>
                <a:lnTo>
                  <a:pt x="1681" y="1306"/>
                </a:lnTo>
                <a:lnTo>
                  <a:pt x="1681" y="1096"/>
                </a:lnTo>
                <a:lnTo>
                  <a:pt x="1681" y="1096"/>
                </a:lnTo>
                <a:lnTo>
                  <a:pt x="1681" y="1090"/>
                </a:lnTo>
                <a:lnTo>
                  <a:pt x="1683" y="1084"/>
                </a:lnTo>
                <a:lnTo>
                  <a:pt x="1685" y="1079"/>
                </a:lnTo>
                <a:lnTo>
                  <a:pt x="1689" y="1075"/>
                </a:lnTo>
                <a:lnTo>
                  <a:pt x="1693" y="1072"/>
                </a:lnTo>
                <a:lnTo>
                  <a:pt x="1698" y="1069"/>
                </a:lnTo>
                <a:lnTo>
                  <a:pt x="1703" y="1067"/>
                </a:lnTo>
                <a:lnTo>
                  <a:pt x="1710" y="1067"/>
                </a:lnTo>
                <a:lnTo>
                  <a:pt x="1825" y="1067"/>
                </a:lnTo>
                <a:lnTo>
                  <a:pt x="1825" y="1067"/>
                </a:lnTo>
                <a:lnTo>
                  <a:pt x="1831" y="1067"/>
                </a:lnTo>
                <a:lnTo>
                  <a:pt x="1837" y="1069"/>
                </a:lnTo>
                <a:lnTo>
                  <a:pt x="1841" y="1072"/>
                </a:lnTo>
                <a:lnTo>
                  <a:pt x="1845" y="1075"/>
                </a:lnTo>
                <a:lnTo>
                  <a:pt x="1849" y="1079"/>
                </a:lnTo>
                <a:lnTo>
                  <a:pt x="1851" y="1084"/>
                </a:lnTo>
                <a:lnTo>
                  <a:pt x="1853" y="1090"/>
                </a:lnTo>
                <a:lnTo>
                  <a:pt x="1854" y="1096"/>
                </a:lnTo>
                <a:lnTo>
                  <a:pt x="1854" y="1306"/>
                </a:lnTo>
                <a:close/>
              </a:path>
            </a:pathLst>
          </a:custGeom>
          <a:solidFill>
            <a:srgbClr val="CB94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grpSp>
        <p:nvGrpSpPr>
          <p:cNvPr id="113" name="그룹 166"/>
          <p:cNvGrpSpPr/>
          <p:nvPr/>
        </p:nvGrpSpPr>
        <p:grpSpPr>
          <a:xfrm>
            <a:off x="7526532" y="2172696"/>
            <a:ext cx="933900" cy="861910"/>
            <a:chOff x="10169546" y="5975891"/>
            <a:chExt cx="858247" cy="704031"/>
          </a:xfrm>
          <a:solidFill>
            <a:srgbClr val="CB940E"/>
          </a:solidFill>
        </p:grpSpPr>
        <p:sp>
          <p:nvSpPr>
            <p:cNvPr id="114" name="Freeform 5"/>
            <p:cNvSpPr>
              <a:spLocks/>
            </p:cNvSpPr>
            <p:nvPr/>
          </p:nvSpPr>
          <p:spPr bwMode="auto">
            <a:xfrm>
              <a:off x="10895511" y="6317771"/>
              <a:ext cx="132282" cy="73731"/>
            </a:xfrm>
            <a:custGeom>
              <a:avLst/>
              <a:gdLst>
                <a:gd name="T0" fmla="*/ 60 w 122"/>
                <a:gd name="T1" fmla="*/ 0 h 68"/>
                <a:gd name="T2" fmla="*/ 60 w 122"/>
                <a:gd name="T3" fmla="*/ 0 h 68"/>
                <a:gd name="T4" fmla="*/ 38 w 122"/>
                <a:gd name="T5" fmla="*/ 2 h 68"/>
                <a:gd name="T6" fmla="*/ 18 w 122"/>
                <a:gd name="T7" fmla="*/ 8 h 68"/>
                <a:gd name="T8" fmla="*/ 10 w 122"/>
                <a:gd name="T9" fmla="*/ 10 h 68"/>
                <a:gd name="T10" fmla="*/ 4 w 122"/>
                <a:gd name="T11" fmla="*/ 14 h 68"/>
                <a:gd name="T12" fmla="*/ 0 w 122"/>
                <a:gd name="T13" fmla="*/ 18 h 68"/>
                <a:gd name="T14" fmla="*/ 0 w 122"/>
                <a:gd name="T15" fmla="*/ 24 h 68"/>
                <a:gd name="T16" fmla="*/ 0 w 122"/>
                <a:gd name="T17" fmla="*/ 46 h 68"/>
                <a:gd name="T18" fmla="*/ 0 w 122"/>
                <a:gd name="T19" fmla="*/ 46 h 68"/>
                <a:gd name="T20" fmla="*/ 0 w 122"/>
                <a:gd name="T21" fmla="*/ 46 h 68"/>
                <a:gd name="T22" fmla="*/ 0 w 122"/>
                <a:gd name="T23" fmla="*/ 50 h 68"/>
                <a:gd name="T24" fmla="*/ 4 w 122"/>
                <a:gd name="T25" fmla="*/ 54 h 68"/>
                <a:gd name="T26" fmla="*/ 10 w 122"/>
                <a:gd name="T27" fmla="*/ 58 h 68"/>
                <a:gd name="T28" fmla="*/ 18 w 122"/>
                <a:gd name="T29" fmla="*/ 62 h 68"/>
                <a:gd name="T30" fmla="*/ 38 w 122"/>
                <a:gd name="T31" fmla="*/ 66 h 68"/>
                <a:gd name="T32" fmla="*/ 60 w 122"/>
                <a:gd name="T33" fmla="*/ 68 h 68"/>
                <a:gd name="T34" fmla="*/ 60 w 122"/>
                <a:gd name="T35" fmla="*/ 68 h 68"/>
                <a:gd name="T36" fmla="*/ 84 w 122"/>
                <a:gd name="T37" fmla="*/ 66 h 68"/>
                <a:gd name="T38" fmla="*/ 104 w 122"/>
                <a:gd name="T39" fmla="*/ 62 h 68"/>
                <a:gd name="T40" fmla="*/ 112 w 122"/>
                <a:gd name="T41" fmla="*/ 58 h 68"/>
                <a:gd name="T42" fmla="*/ 118 w 122"/>
                <a:gd name="T43" fmla="*/ 54 h 68"/>
                <a:gd name="T44" fmla="*/ 120 w 122"/>
                <a:gd name="T45" fmla="*/ 50 h 68"/>
                <a:gd name="T46" fmla="*/ 122 w 122"/>
                <a:gd name="T47" fmla="*/ 46 h 68"/>
                <a:gd name="T48" fmla="*/ 122 w 122"/>
                <a:gd name="T49" fmla="*/ 46 h 68"/>
                <a:gd name="T50" fmla="*/ 122 w 122"/>
                <a:gd name="T51" fmla="*/ 24 h 68"/>
                <a:gd name="T52" fmla="*/ 122 w 122"/>
                <a:gd name="T53" fmla="*/ 24 h 68"/>
                <a:gd name="T54" fmla="*/ 120 w 122"/>
                <a:gd name="T55" fmla="*/ 18 h 68"/>
                <a:gd name="T56" fmla="*/ 118 w 122"/>
                <a:gd name="T57" fmla="*/ 14 h 68"/>
                <a:gd name="T58" fmla="*/ 112 w 122"/>
                <a:gd name="T59" fmla="*/ 10 h 68"/>
                <a:gd name="T60" fmla="*/ 104 w 122"/>
                <a:gd name="T61" fmla="*/ 8 h 68"/>
                <a:gd name="T62" fmla="*/ 84 w 122"/>
                <a:gd name="T63" fmla="*/ 2 h 68"/>
                <a:gd name="T64" fmla="*/ 60 w 122"/>
                <a:gd name="T65" fmla="*/ 0 h 68"/>
                <a:gd name="T66" fmla="*/ 60 w 122"/>
                <a:gd name="T6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2" h="68">
                  <a:moveTo>
                    <a:pt x="60" y="0"/>
                  </a:moveTo>
                  <a:lnTo>
                    <a:pt x="60" y="0"/>
                  </a:lnTo>
                  <a:lnTo>
                    <a:pt x="38" y="2"/>
                  </a:lnTo>
                  <a:lnTo>
                    <a:pt x="18" y="8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4" y="54"/>
                  </a:lnTo>
                  <a:lnTo>
                    <a:pt x="10" y="58"/>
                  </a:lnTo>
                  <a:lnTo>
                    <a:pt x="18" y="62"/>
                  </a:lnTo>
                  <a:lnTo>
                    <a:pt x="38" y="66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84" y="66"/>
                  </a:lnTo>
                  <a:lnTo>
                    <a:pt x="104" y="62"/>
                  </a:lnTo>
                  <a:lnTo>
                    <a:pt x="112" y="58"/>
                  </a:lnTo>
                  <a:lnTo>
                    <a:pt x="118" y="54"/>
                  </a:lnTo>
                  <a:lnTo>
                    <a:pt x="120" y="50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0" y="18"/>
                  </a:lnTo>
                  <a:lnTo>
                    <a:pt x="118" y="14"/>
                  </a:lnTo>
                  <a:lnTo>
                    <a:pt x="112" y="10"/>
                  </a:lnTo>
                  <a:lnTo>
                    <a:pt x="104" y="8"/>
                  </a:lnTo>
                  <a:lnTo>
                    <a:pt x="84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15" name="Freeform 6"/>
            <p:cNvSpPr>
              <a:spLocks/>
            </p:cNvSpPr>
            <p:nvPr/>
          </p:nvSpPr>
          <p:spPr bwMode="auto">
            <a:xfrm>
              <a:off x="10895511" y="6534628"/>
              <a:ext cx="132282" cy="49877"/>
            </a:xfrm>
            <a:custGeom>
              <a:avLst/>
              <a:gdLst>
                <a:gd name="T0" fmla="*/ 60 w 122"/>
                <a:gd name="T1" fmla="*/ 24 h 46"/>
                <a:gd name="T2" fmla="*/ 60 w 122"/>
                <a:gd name="T3" fmla="*/ 24 h 46"/>
                <a:gd name="T4" fmla="*/ 38 w 122"/>
                <a:gd name="T5" fmla="*/ 22 h 46"/>
                <a:gd name="T6" fmla="*/ 18 w 122"/>
                <a:gd name="T7" fmla="*/ 16 h 46"/>
                <a:gd name="T8" fmla="*/ 10 w 122"/>
                <a:gd name="T9" fmla="*/ 14 h 46"/>
                <a:gd name="T10" fmla="*/ 4 w 122"/>
                <a:gd name="T11" fmla="*/ 10 h 46"/>
                <a:gd name="T12" fmla="*/ 0 w 122"/>
                <a:gd name="T13" fmla="*/ 6 h 46"/>
                <a:gd name="T14" fmla="*/ 0 w 122"/>
                <a:gd name="T15" fmla="*/ 0 h 46"/>
                <a:gd name="T16" fmla="*/ 0 w 122"/>
                <a:gd name="T17" fmla="*/ 24 h 46"/>
                <a:gd name="T18" fmla="*/ 0 w 122"/>
                <a:gd name="T19" fmla="*/ 24 h 46"/>
                <a:gd name="T20" fmla="*/ 0 w 122"/>
                <a:gd name="T21" fmla="*/ 28 h 46"/>
                <a:gd name="T22" fmla="*/ 4 w 122"/>
                <a:gd name="T23" fmla="*/ 32 h 46"/>
                <a:gd name="T24" fmla="*/ 10 w 122"/>
                <a:gd name="T25" fmla="*/ 36 h 46"/>
                <a:gd name="T26" fmla="*/ 18 w 122"/>
                <a:gd name="T27" fmla="*/ 38 h 46"/>
                <a:gd name="T28" fmla="*/ 38 w 122"/>
                <a:gd name="T29" fmla="*/ 44 h 46"/>
                <a:gd name="T30" fmla="*/ 60 w 122"/>
                <a:gd name="T31" fmla="*/ 46 h 46"/>
                <a:gd name="T32" fmla="*/ 60 w 122"/>
                <a:gd name="T33" fmla="*/ 46 h 46"/>
                <a:gd name="T34" fmla="*/ 84 w 122"/>
                <a:gd name="T35" fmla="*/ 44 h 46"/>
                <a:gd name="T36" fmla="*/ 104 w 122"/>
                <a:gd name="T37" fmla="*/ 38 h 46"/>
                <a:gd name="T38" fmla="*/ 112 w 122"/>
                <a:gd name="T39" fmla="*/ 36 h 46"/>
                <a:gd name="T40" fmla="*/ 118 w 122"/>
                <a:gd name="T41" fmla="*/ 32 h 46"/>
                <a:gd name="T42" fmla="*/ 120 w 122"/>
                <a:gd name="T43" fmla="*/ 28 h 46"/>
                <a:gd name="T44" fmla="*/ 122 w 122"/>
                <a:gd name="T45" fmla="*/ 24 h 46"/>
                <a:gd name="T46" fmla="*/ 122 w 122"/>
                <a:gd name="T47" fmla="*/ 0 h 46"/>
                <a:gd name="T48" fmla="*/ 122 w 122"/>
                <a:gd name="T49" fmla="*/ 0 h 46"/>
                <a:gd name="T50" fmla="*/ 120 w 122"/>
                <a:gd name="T51" fmla="*/ 6 h 46"/>
                <a:gd name="T52" fmla="*/ 118 w 122"/>
                <a:gd name="T53" fmla="*/ 10 h 46"/>
                <a:gd name="T54" fmla="*/ 112 w 122"/>
                <a:gd name="T55" fmla="*/ 14 h 46"/>
                <a:gd name="T56" fmla="*/ 104 w 122"/>
                <a:gd name="T57" fmla="*/ 16 h 46"/>
                <a:gd name="T58" fmla="*/ 84 w 122"/>
                <a:gd name="T59" fmla="*/ 22 h 46"/>
                <a:gd name="T60" fmla="*/ 60 w 122"/>
                <a:gd name="T61" fmla="*/ 24 h 46"/>
                <a:gd name="T62" fmla="*/ 60 w 122"/>
                <a:gd name="T63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6">
                  <a:moveTo>
                    <a:pt x="60" y="24"/>
                  </a:moveTo>
                  <a:lnTo>
                    <a:pt x="60" y="24"/>
                  </a:lnTo>
                  <a:lnTo>
                    <a:pt x="38" y="22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38" y="44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84" y="44"/>
                  </a:lnTo>
                  <a:lnTo>
                    <a:pt x="104" y="38"/>
                  </a:lnTo>
                  <a:lnTo>
                    <a:pt x="112" y="36"/>
                  </a:lnTo>
                  <a:lnTo>
                    <a:pt x="118" y="32"/>
                  </a:lnTo>
                  <a:lnTo>
                    <a:pt x="120" y="28"/>
                  </a:lnTo>
                  <a:lnTo>
                    <a:pt x="122" y="24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6"/>
                  </a:lnTo>
                  <a:lnTo>
                    <a:pt x="118" y="10"/>
                  </a:lnTo>
                  <a:lnTo>
                    <a:pt x="112" y="14"/>
                  </a:lnTo>
                  <a:lnTo>
                    <a:pt x="104" y="16"/>
                  </a:lnTo>
                  <a:lnTo>
                    <a:pt x="84" y="22"/>
                  </a:lnTo>
                  <a:lnTo>
                    <a:pt x="60" y="24"/>
                  </a:ln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16" name="Freeform 7"/>
            <p:cNvSpPr>
              <a:spLocks/>
            </p:cNvSpPr>
            <p:nvPr/>
          </p:nvSpPr>
          <p:spPr bwMode="auto">
            <a:xfrm>
              <a:off x="10895511" y="6486919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10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8 h 44"/>
                <a:gd name="T22" fmla="*/ 4 w 122"/>
                <a:gd name="T23" fmla="*/ 32 h 44"/>
                <a:gd name="T24" fmla="*/ 10 w 122"/>
                <a:gd name="T25" fmla="*/ 36 h 44"/>
                <a:gd name="T26" fmla="*/ 18 w 122"/>
                <a:gd name="T27" fmla="*/ 38 h 44"/>
                <a:gd name="T28" fmla="*/ 38 w 122"/>
                <a:gd name="T29" fmla="*/ 44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4 h 44"/>
                <a:gd name="T36" fmla="*/ 104 w 122"/>
                <a:gd name="T37" fmla="*/ 38 h 44"/>
                <a:gd name="T38" fmla="*/ 112 w 122"/>
                <a:gd name="T39" fmla="*/ 36 h 44"/>
                <a:gd name="T40" fmla="*/ 118 w 122"/>
                <a:gd name="T41" fmla="*/ 32 h 44"/>
                <a:gd name="T42" fmla="*/ 120 w 122"/>
                <a:gd name="T43" fmla="*/ 28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10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38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4"/>
                  </a:lnTo>
                  <a:lnTo>
                    <a:pt x="104" y="38"/>
                  </a:lnTo>
                  <a:lnTo>
                    <a:pt x="112" y="36"/>
                  </a:lnTo>
                  <a:lnTo>
                    <a:pt x="118" y="32"/>
                  </a:lnTo>
                  <a:lnTo>
                    <a:pt x="120" y="28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10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17" name="Freeform 8"/>
            <p:cNvSpPr>
              <a:spLocks/>
            </p:cNvSpPr>
            <p:nvPr/>
          </p:nvSpPr>
          <p:spPr bwMode="auto">
            <a:xfrm>
              <a:off x="10895511" y="6439211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18" name="Freeform 9"/>
            <p:cNvSpPr>
              <a:spLocks/>
            </p:cNvSpPr>
            <p:nvPr/>
          </p:nvSpPr>
          <p:spPr bwMode="auto">
            <a:xfrm>
              <a:off x="10895511" y="6391502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19" name="Freeform 10"/>
            <p:cNvSpPr>
              <a:spLocks/>
            </p:cNvSpPr>
            <p:nvPr/>
          </p:nvSpPr>
          <p:spPr bwMode="auto">
            <a:xfrm>
              <a:off x="10895511" y="6584505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10895511" y="6632213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1" name="Freeform 12"/>
            <p:cNvSpPr>
              <a:spLocks/>
            </p:cNvSpPr>
            <p:nvPr/>
          </p:nvSpPr>
          <p:spPr bwMode="auto">
            <a:xfrm>
              <a:off x="10739374" y="6463065"/>
              <a:ext cx="132282" cy="71563"/>
            </a:xfrm>
            <a:custGeom>
              <a:avLst/>
              <a:gdLst>
                <a:gd name="T0" fmla="*/ 60 w 122"/>
                <a:gd name="T1" fmla="*/ 0 h 66"/>
                <a:gd name="T2" fmla="*/ 60 w 122"/>
                <a:gd name="T3" fmla="*/ 0 h 66"/>
                <a:gd name="T4" fmla="*/ 36 w 122"/>
                <a:gd name="T5" fmla="*/ 2 h 66"/>
                <a:gd name="T6" fmla="*/ 18 w 122"/>
                <a:gd name="T7" fmla="*/ 6 h 66"/>
                <a:gd name="T8" fmla="*/ 10 w 122"/>
                <a:gd name="T9" fmla="*/ 10 h 66"/>
                <a:gd name="T10" fmla="*/ 4 w 122"/>
                <a:gd name="T11" fmla="*/ 14 h 66"/>
                <a:gd name="T12" fmla="*/ 0 w 122"/>
                <a:gd name="T13" fmla="*/ 18 h 66"/>
                <a:gd name="T14" fmla="*/ 0 w 122"/>
                <a:gd name="T15" fmla="*/ 22 h 66"/>
                <a:gd name="T16" fmla="*/ 0 w 122"/>
                <a:gd name="T17" fmla="*/ 44 h 66"/>
                <a:gd name="T18" fmla="*/ 0 w 122"/>
                <a:gd name="T19" fmla="*/ 44 h 66"/>
                <a:gd name="T20" fmla="*/ 0 w 122"/>
                <a:gd name="T21" fmla="*/ 50 h 66"/>
                <a:gd name="T22" fmla="*/ 4 w 122"/>
                <a:gd name="T23" fmla="*/ 54 h 66"/>
                <a:gd name="T24" fmla="*/ 10 w 122"/>
                <a:gd name="T25" fmla="*/ 58 h 66"/>
                <a:gd name="T26" fmla="*/ 18 w 122"/>
                <a:gd name="T27" fmla="*/ 60 h 66"/>
                <a:gd name="T28" fmla="*/ 36 w 122"/>
                <a:gd name="T29" fmla="*/ 66 h 66"/>
                <a:gd name="T30" fmla="*/ 60 w 122"/>
                <a:gd name="T31" fmla="*/ 66 h 66"/>
                <a:gd name="T32" fmla="*/ 60 w 122"/>
                <a:gd name="T33" fmla="*/ 66 h 66"/>
                <a:gd name="T34" fmla="*/ 84 w 122"/>
                <a:gd name="T35" fmla="*/ 66 h 66"/>
                <a:gd name="T36" fmla="*/ 104 w 122"/>
                <a:gd name="T37" fmla="*/ 60 h 66"/>
                <a:gd name="T38" fmla="*/ 112 w 122"/>
                <a:gd name="T39" fmla="*/ 58 h 66"/>
                <a:gd name="T40" fmla="*/ 116 w 122"/>
                <a:gd name="T41" fmla="*/ 54 h 66"/>
                <a:gd name="T42" fmla="*/ 120 w 122"/>
                <a:gd name="T43" fmla="*/ 50 h 66"/>
                <a:gd name="T44" fmla="*/ 122 w 122"/>
                <a:gd name="T45" fmla="*/ 44 h 66"/>
                <a:gd name="T46" fmla="*/ 122 w 122"/>
                <a:gd name="T47" fmla="*/ 22 h 66"/>
                <a:gd name="T48" fmla="*/ 122 w 122"/>
                <a:gd name="T49" fmla="*/ 22 h 66"/>
                <a:gd name="T50" fmla="*/ 120 w 122"/>
                <a:gd name="T51" fmla="*/ 18 h 66"/>
                <a:gd name="T52" fmla="*/ 116 w 122"/>
                <a:gd name="T53" fmla="*/ 14 h 66"/>
                <a:gd name="T54" fmla="*/ 112 w 122"/>
                <a:gd name="T55" fmla="*/ 10 h 66"/>
                <a:gd name="T56" fmla="*/ 104 w 122"/>
                <a:gd name="T57" fmla="*/ 6 h 66"/>
                <a:gd name="T58" fmla="*/ 84 w 122"/>
                <a:gd name="T59" fmla="*/ 2 h 66"/>
                <a:gd name="T60" fmla="*/ 60 w 122"/>
                <a:gd name="T61" fmla="*/ 0 h 66"/>
                <a:gd name="T62" fmla="*/ 60 w 122"/>
                <a:gd name="T6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66">
                  <a:moveTo>
                    <a:pt x="60" y="0"/>
                  </a:moveTo>
                  <a:lnTo>
                    <a:pt x="60" y="0"/>
                  </a:lnTo>
                  <a:lnTo>
                    <a:pt x="36" y="2"/>
                  </a:lnTo>
                  <a:lnTo>
                    <a:pt x="18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4" y="54"/>
                  </a:lnTo>
                  <a:lnTo>
                    <a:pt x="10" y="58"/>
                  </a:lnTo>
                  <a:lnTo>
                    <a:pt x="18" y="60"/>
                  </a:lnTo>
                  <a:lnTo>
                    <a:pt x="36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84" y="66"/>
                  </a:lnTo>
                  <a:lnTo>
                    <a:pt x="104" y="60"/>
                  </a:lnTo>
                  <a:lnTo>
                    <a:pt x="112" y="58"/>
                  </a:lnTo>
                  <a:lnTo>
                    <a:pt x="116" y="54"/>
                  </a:lnTo>
                  <a:lnTo>
                    <a:pt x="120" y="50"/>
                  </a:lnTo>
                  <a:lnTo>
                    <a:pt x="122" y="44"/>
                  </a:lnTo>
                  <a:lnTo>
                    <a:pt x="122" y="22"/>
                  </a:lnTo>
                  <a:lnTo>
                    <a:pt x="122" y="22"/>
                  </a:lnTo>
                  <a:lnTo>
                    <a:pt x="120" y="18"/>
                  </a:lnTo>
                  <a:lnTo>
                    <a:pt x="116" y="14"/>
                  </a:lnTo>
                  <a:lnTo>
                    <a:pt x="112" y="10"/>
                  </a:lnTo>
                  <a:lnTo>
                    <a:pt x="104" y="6"/>
                  </a:lnTo>
                  <a:lnTo>
                    <a:pt x="84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83" name="Freeform 13"/>
            <p:cNvSpPr>
              <a:spLocks/>
            </p:cNvSpPr>
            <p:nvPr/>
          </p:nvSpPr>
          <p:spPr bwMode="auto">
            <a:xfrm>
              <a:off x="10739374" y="6534628"/>
              <a:ext cx="132282" cy="49877"/>
            </a:xfrm>
            <a:custGeom>
              <a:avLst/>
              <a:gdLst>
                <a:gd name="T0" fmla="*/ 60 w 122"/>
                <a:gd name="T1" fmla="*/ 24 h 46"/>
                <a:gd name="T2" fmla="*/ 60 w 122"/>
                <a:gd name="T3" fmla="*/ 24 h 46"/>
                <a:gd name="T4" fmla="*/ 36 w 122"/>
                <a:gd name="T5" fmla="*/ 22 h 46"/>
                <a:gd name="T6" fmla="*/ 18 w 122"/>
                <a:gd name="T7" fmla="*/ 16 h 46"/>
                <a:gd name="T8" fmla="*/ 10 w 122"/>
                <a:gd name="T9" fmla="*/ 14 h 46"/>
                <a:gd name="T10" fmla="*/ 4 w 122"/>
                <a:gd name="T11" fmla="*/ 10 h 46"/>
                <a:gd name="T12" fmla="*/ 0 w 122"/>
                <a:gd name="T13" fmla="*/ 6 h 46"/>
                <a:gd name="T14" fmla="*/ 0 w 122"/>
                <a:gd name="T15" fmla="*/ 0 h 46"/>
                <a:gd name="T16" fmla="*/ 0 w 122"/>
                <a:gd name="T17" fmla="*/ 24 h 46"/>
                <a:gd name="T18" fmla="*/ 0 w 122"/>
                <a:gd name="T19" fmla="*/ 24 h 46"/>
                <a:gd name="T20" fmla="*/ 0 w 122"/>
                <a:gd name="T21" fmla="*/ 28 h 46"/>
                <a:gd name="T22" fmla="*/ 4 w 122"/>
                <a:gd name="T23" fmla="*/ 32 h 46"/>
                <a:gd name="T24" fmla="*/ 10 w 122"/>
                <a:gd name="T25" fmla="*/ 36 h 46"/>
                <a:gd name="T26" fmla="*/ 18 w 122"/>
                <a:gd name="T27" fmla="*/ 38 h 46"/>
                <a:gd name="T28" fmla="*/ 36 w 122"/>
                <a:gd name="T29" fmla="*/ 44 h 46"/>
                <a:gd name="T30" fmla="*/ 60 w 122"/>
                <a:gd name="T31" fmla="*/ 46 h 46"/>
                <a:gd name="T32" fmla="*/ 60 w 122"/>
                <a:gd name="T33" fmla="*/ 46 h 46"/>
                <a:gd name="T34" fmla="*/ 84 w 122"/>
                <a:gd name="T35" fmla="*/ 44 h 46"/>
                <a:gd name="T36" fmla="*/ 104 w 122"/>
                <a:gd name="T37" fmla="*/ 38 h 46"/>
                <a:gd name="T38" fmla="*/ 112 w 122"/>
                <a:gd name="T39" fmla="*/ 36 h 46"/>
                <a:gd name="T40" fmla="*/ 116 w 122"/>
                <a:gd name="T41" fmla="*/ 32 h 46"/>
                <a:gd name="T42" fmla="*/ 120 w 122"/>
                <a:gd name="T43" fmla="*/ 28 h 46"/>
                <a:gd name="T44" fmla="*/ 122 w 122"/>
                <a:gd name="T45" fmla="*/ 24 h 46"/>
                <a:gd name="T46" fmla="*/ 122 w 122"/>
                <a:gd name="T47" fmla="*/ 0 h 46"/>
                <a:gd name="T48" fmla="*/ 122 w 122"/>
                <a:gd name="T49" fmla="*/ 0 h 46"/>
                <a:gd name="T50" fmla="*/ 120 w 122"/>
                <a:gd name="T51" fmla="*/ 6 h 46"/>
                <a:gd name="T52" fmla="*/ 116 w 122"/>
                <a:gd name="T53" fmla="*/ 10 h 46"/>
                <a:gd name="T54" fmla="*/ 112 w 122"/>
                <a:gd name="T55" fmla="*/ 14 h 46"/>
                <a:gd name="T56" fmla="*/ 104 w 122"/>
                <a:gd name="T57" fmla="*/ 16 h 46"/>
                <a:gd name="T58" fmla="*/ 84 w 122"/>
                <a:gd name="T59" fmla="*/ 22 h 46"/>
                <a:gd name="T60" fmla="*/ 60 w 122"/>
                <a:gd name="T61" fmla="*/ 24 h 46"/>
                <a:gd name="T62" fmla="*/ 60 w 122"/>
                <a:gd name="T63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6">
                  <a:moveTo>
                    <a:pt x="60" y="24"/>
                  </a:moveTo>
                  <a:lnTo>
                    <a:pt x="60" y="24"/>
                  </a:lnTo>
                  <a:lnTo>
                    <a:pt x="36" y="22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36" y="44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84" y="44"/>
                  </a:lnTo>
                  <a:lnTo>
                    <a:pt x="104" y="38"/>
                  </a:lnTo>
                  <a:lnTo>
                    <a:pt x="112" y="36"/>
                  </a:lnTo>
                  <a:lnTo>
                    <a:pt x="116" y="32"/>
                  </a:lnTo>
                  <a:lnTo>
                    <a:pt x="120" y="28"/>
                  </a:lnTo>
                  <a:lnTo>
                    <a:pt x="122" y="24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6"/>
                  </a:lnTo>
                  <a:lnTo>
                    <a:pt x="116" y="10"/>
                  </a:lnTo>
                  <a:lnTo>
                    <a:pt x="112" y="14"/>
                  </a:lnTo>
                  <a:lnTo>
                    <a:pt x="104" y="16"/>
                  </a:lnTo>
                  <a:lnTo>
                    <a:pt x="84" y="22"/>
                  </a:lnTo>
                  <a:lnTo>
                    <a:pt x="60" y="24"/>
                  </a:ln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84" name="Freeform 14"/>
            <p:cNvSpPr>
              <a:spLocks/>
            </p:cNvSpPr>
            <p:nvPr/>
          </p:nvSpPr>
          <p:spPr bwMode="auto">
            <a:xfrm>
              <a:off x="10739374" y="6584505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6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6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6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6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6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6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6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6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85" name="Freeform 15"/>
            <p:cNvSpPr>
              <a:spLocks/>
            </p:cNvSpPr>
            <p:nvPr/>
          </p:nvSpPr>
          <p:spPr bwMode="auto">
            <a:xfrm>
              <a:off x="10739374" y="6632213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6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6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6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6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6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6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6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6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86" name="Freeform 16"/>
            <p:cNvSpPr>
              <a:spLocks/>
            </p:cNvSpPr>
            <p:nvPr/>
          </p:nvSpPr>
          <p:spPr bwMode="auto">
            <a:xfrm>
              <a:off x="10169546" y="6145556"/>
              <a:ext cx="659244" cy="518287"/>
            </a:xfrm>
            <a:custGeom>
              <a:avLst/>
              <a:gdLst>
                <a:gd name="T0" fmla="*/ 608 w 608"/>
                <a:gd name="T1" fmla="*/ 278 h 478"/>
                <a:gd name="T2" fmla="*/ 608 w 608"/>
                <a:gd name="T3" fmla="*/ 278 h 478"/>
                <a:gd name="T4" fmla="*/ 598 w 608"/>
                <a:gd name="T5" fmla="*/ 254 h 478"/>
                <a:gd name="T6" fmla="*/ 586 w 608"/>
                <a:gd name="T7" fmla="*/ 226 h 478"/>
                <a:gd name="T8" fmla="*/ 568 w 608"/>
                <a:gd name="T9" fmla="*/ 196 h 478"/>
                <a:gd name="T10" fmla="*/ 546 w 608"/>
                <a:gd name="T11" fmla="*/ 162 h 478"/>
                <a:gd name="T12" fmla="*/ 518 w 608"/>
                <a:gd name="T13" fmla="*/ 126 h 478"/>
                <a:gd name="T14" fmla="*/ 486 w 608"/>
                <a:gd name="T15" fmla="*/ 86 h 478"/>
                <a:gd name="T16" fmla="*/ 446 w 608"/>
                <a:gd name="T17" fmla="*/ 44 h 478"/>
                <a:gd name="T18" fmla="*/ 400 w 608"/>
                <a:gd name="T19" fmla="*/ 2 h 478"/>
                <a:gd name="T20" fmla="*/ 400 w 608"/>
                <a:gd name="T21" fmla="*/ 0 h 478"/>
                <a:gd name="T22" fmla="*/ 400 w 608"/>
                <a:gd name="T23" fmla="*/ 0 h 478"/>
                <a:gd name="T24" fmla="*/ 222 w 608"/>
                <a:gd name="T25" fmla="*/ 0 h 478"/>
                <a:gd name="T26" fmla="*/ 222 w 608"/>
                <a:gd name="T27" fmla="*/ 0 h 478"/>
                <a:gd name="T28" fmla="*/ 222 w 608"/>
                <a:gd name="T29" fmla="*/ 2 h 478"/>
                <a:gd name="T30" fmla="*/ 222 w 608"/>
                <a:gd name="T31" fmla="*/ 2 h 478"/>
                <a:gd name="T32" fmla="*/ 180 w 608"/>
                <a:gd name="T33" fmla="*/ 40 h 478"/>
                <a:gd name="T34" fmla="*/ 144 w 608"/>
                <a:gd name="T35" fmla="*/ 78 h 478"/>
                <a:gd name="T36" fmla="*/ 112 w 608"/>
                <a:gd name="T37" fmla="*/ 114 h 478"/>
                <a:gd name="T38" fmla="*/ 86 w 608"/>
                <a:gd name="T39" fmla="*/ 148 h 478"/>
                <a:gd name="T40" fmla="*/ 64 w 608"/>
                <a:gd name="T41" fmla="*/ 180 h 478"/>
                <a:gd name="T42" fmla="*/ 46 w 608"/>
                <a:gd name="T43" fmla="*/ 208 h 478"/>
                <a:gd name="T44" fmla="*/ 32 w 608"/>
                <a:gd name="T45" fmla="*/ 236 h 478"/>
                <a:gd name="T46" fmla="*/ 22 w 608"/>
                <a:gd name="T47" fmla="*/ 260 h 478"/>
                <a:gd name="T48" fmla="*/ 12 w 608"/>
                <a:gd name="T49" fmla="*/ 282 h 478"/>
                <a:gd name="T50" fmla="*/ 8 w 608"/>
                <a:gd name="T51" fmla="*/ 302 h 478"/>
                <a:gd name="T52" fmla="*/ 2 w 608"/>
                <a:gd name="T53" fmla="*/ 332 h 478"/>
                <a:gd name="T54" fmla="*/ 0 w 608"/>
                <a:gd name="T55" fmla="*/ 350 h 478"/>
                <a:gd name="T56" fmla="*/ 0 w 608"/>
                <a:gd name="T57" fmla="*/ 356 h 478"/>
                <a:gd name="T58" fmla="*/ 0 w 608"/>
                <a:gd name="T59" fmla="*/ 356 h 478"/>
                <a:gd name="T60" fmla="*/ 0 w 608"/>
                <a:gd name="T61" fmla="*/ 368 h 478"/>
                <a:gd name="T62" fmla="*/ 2 w 608"/>
                <a:gd name="T63" fmla="*/ 382 h 478"/>
                <a:gd name="T64" fmla="*/ 6 w 608"/>
                <a:gd name="T65" fmla="*/ 392 h 478"/>
                <a:gd name="T66" fmla="*/ 10 w 608"/>
                <a:gd name="T67" fmla="*/ 404 h 478"/>
                <a:gd name="T68" fmla="*/ 22 w 608"/>
                <a:gd name="T69" fmla="*/ 424 h 478"/>
                <a:gd name="T70" fmla="*/ 36 w 608"/>
                <a:gd name="T71" fmla="*/ 442 h 478"/>
                <a:gd name="T72" fmla="*/ 54 w 608"/>
                <a:gd name="T73" fmla="*/ 458 h 478"/>
                <a:gd name="T74" fmla="*/ 74 w 608"/>
                <a:gd name="T75" fmla="*/ 468 h 478"/>
                <a:gd name="T76" fmla="*/ 86 w 608"/>
                <a:gd name="T77" fmla="*/ 474 h 478"/>
                <a:gd name="T78" fmla="*/ 98 w 608"/>
                <a:gd name="T79" fmla="*/ 476 h 478"/>
                <a:gd name="T80" fmla="*/ 110 w 608"/>
                <a:gd name="T81" fmla="*/ 478 h 478"/>
                <a:gd name="T82" fmla="*/ 122 w 608"/>
                <a:gd name="T83" fmla="*/ 478 h 478"/>
                <a:gd name="T84" fmla="*/ 500 w 608"/>
                <a:gd name="T85" fmla="*/ 478 h 478"/>
                <a:gd name="T86" fmla="*/ 500 w 608"/>
                <a:gd name="T87" fmla="*/ 478 h 478"/>
                <a:gd name="T88" fmla="*/ 512 w 608"/>
                <a:gd name="T89" fmla="*/ 478 h 478"/>
                <a:gd name="T90" fmla="*/ 512 w 608"/>
                <a:gd name="T91" fmla="*/ 344 h 478"/>
                <a:gd name="T92" fmla="*/ 512 w 608"/>
                <a:gd name="T93" fmla="*/ 322 h 478"/>
                <a:gd name="T94" fmla="*/ 512 w 608"/>
                <a:gd name="T95" fmla="*/ 322 h 478"/>
                <a:gd name="T96" fmla="*/ 514 w 608"/>
                <a:gd name="T97" fmla="*/ 312 h 478"/>
                <a:gd name="T98" fmla="*/ 518 w 608"/>
                <a:gd name="T99" fmla="*/ 302 h 478"/>
                <a:gd name="T100" fmla="*/ 528 w 608"/>
                <a:gd name="T101" fmla="*/ 294 h 478"/>
                <a:gd name="T102" fmla="*/ 538 w 608"/>
                <a:gd name="T103" fmla="*/ 288 h 478"/>
                <a:gd name="T104" fmla="*/ 552 w 608"/>
                <a:gd name="T105" fmla="*/ 284 h 478"/>
                <a:gd name="T106" fmla="*/ 566 w 608"/>
                <a:gd name="T107" fmla="*/ 280 h 478"/>
                <a:gd name="T108" fmla="*/ 580 w 608"/>
                <a:gd name="T109" fmla="*/ 278 h 478"/>
                <a:gd name="T110" fmla="*/ 594 w 608"/>
                <a:gd name="T111" fmla="*/ 278 h 478"/>
                <a:gd name="T112" fmla="*/ 594 w 608"/>
                <a:gd name="T113" fmla="*/ 278 h 478"/>
                <a:gd name="T114" fmla="*/ 608 w 608"/>
                <a:gd name="T115" fmla="*/ 278 h 478"/>
                <a:gd name="T116" fmla="*/ 608 w 608"/>
                <a:gd name="T117" fmla="*/ 2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8" h="478">
                  <a:moveTo>
                    <a:pt x="608" y="278"/>
                  </a:moveTo>
                  <a:lnTo>
                    <a:pt x="608" y="278"/>
                  </a:lnTo>
                  <a:lnTo>
                    <a:pt x="598" y="254"/>
                  </a:lnTo>
                  <a:lnTo>
                    <a:pt x="586" y="226"/>
                  </a:lnTo>
                  <a:lnTo>
                    <a:pt x="568" y="196"/>
                  </a:lnTo>
                  <a:lnTo>
                    <a:pt x="546" y="162"/>
                  </a:lnTo>
                  <a:lnTo>
                    <a:pt x="518" y="126"/>
                  </a:lnTo>
                  <a:lnTo>
                    <a:pt x="486" y="86"/>
                  </a:lnTo>
                  <a:lnTo>
                    <a:pt x="446" y="44"/>
                  </a:lnTo>
                  <a:lnTo>
                    <a:pt x="400" y="2"/>
                  </a:lnTo>
                  <a:lnTo>
                    <a:pt x="400" y="0"/>
                  </a:lnTo>
                  <a:lnTo>
                    <a:pt x="400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2"/>
                  </a:lnTo>
                  <a:lnTo>
                    <a:pt x="222" y="2"/>
                  </a:lnTo>
                  <a:lnTo>
                    <a:pt x="180" y="40"/>
                  </a:lnTo>
                  <a:lnTo>
                    <a:pt x="144" y="78"/>
                  </a:lnTo>
                  <a:lnTo>
                    <a:pt x="112" y="114"/>
                  </a:lnTo>
                  <a:lnTo>
                    <a:pt x="86" y="148"/>
                  </a:lnTo>
                  <a:lnTo>
                    <a:pt x="64" y="180"/>
                  </a:lnTo>
                  <a:lnTo>
                    <a:pt x="46" y="208"/>
                  </a:lnTo>
                  <a:lnTo>
                    <a:pt x="32" y="236"/>
                  </a:lnTo>
                  <a:lnTo>
                    <a:pt x="22" y="260"/>
                  </a:lnTo>
                  <a:lnTo>
                    <a:pt x="12" y="282"/>
                  </a:lnTo>
                  <a:lnTo>
                    <a:pt x="8" y="302"/>
                  </a:lnTo>
                  <a:lnTo>
                    <a:pt x="2" y="332"/>
                  </a:lnTo>
                  <a:lnTo>
                    <a:pt x="0" y="350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68"/>
                  </a:lnTo>
                  <a:lnTo>
                    <a:pt x="2" y="382"/>
                  </a:lnTo>
                  <a:lnTo>
                    <a:pt x="6" y="392"/>
                  </a:lnTo>
                  <a:lnTo>
                    <a:pt x="10" y="404"/>
                  </a:lnTo>
                  <a:lnTo>
                    <a:pt x="22" y="424"/>
                  </a:lnTo>
                  <a:lnTo>
                    <a:pt x="36" y="442"/>
                  </a:lnTo>
                  <a:lnTo>
                    <a:pt x="54" y="458"/>
                  </a:lnTo>
                  <a:lnTo>
                    <a:pt x="74" y="468"/>
                  </a:lnTo>
                  <a:lnTo>
                    <a:pt x="86" y="474"/>
                  </a:lnTo>
                  <a:lnTo>
                    <a:pt x="98" y="476"/>
                  </a:lnTo>
                  <a:lnTo>
                    <a:pt x="110" y="478"/>
                  </a:lnTo>
                  <a:lnTo>
                    <a:pt x="122" y="478"/>
                  </a:lnTo>
                  <a:lnTo>
                    <a:pt x="500" y="478"/>
                  </a:lnTo>
                  <a:lnTo>
                    <a:pt x="500" y="478"/>
                  </a:lnTo>
                  <a:lnTo>
                    <a:pt x="512" y="478"/>
                  </a:lnTo>
                  <a:lnTo>
                    <a:pt x="512" y="344"/>
                  </a:lnTo>
                  <a:lnTo>
                    <a:pt x="512" y="322"/>
                  </a:lnTo>
                  <a:lnTo>
                    <a:pt x="512" y="322"/>
                  </a:lnTo>
                  <a:lnTo>
                    <a:pt x="514" y="312"/>
                  </a:lnTo>
                  <a:lnTo>
                    <a:pt x="518" y="302"/>
                  </a:lnTo>
                  <a:lnTo>
                    <a:pt x="528" y="294"/>
                  </a:lnTo>
                  <a:lnTo>
                    <a:pt x="538" y="288"/>
                  </a:lnTo>
                  <a:lnTo>
                    <a:pt x="552" y="284"/>
                  </a:lnTo>
                  <a:lnTo>
                    <a:pt x="566" y="280"/>
                  </a:lnTo>
                  <a:lnTo>
                    <a:pt x="580" y="278"/>
                  </a:lnTo>
                  <a:lnTo>
                    <a:pt x="594" y="278"/>
                  </a:lnTo>
                  <a:lnTo>
                    <a:pt x="594" y="278"/>
                  </a:lnTo>
                  <a:lnTo>
                    <a:pt x="608" y="278"/>
                  </a:lnTo>
                  <a:lnTo>
                    <a:pt x="608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87" name="Freeform 17"/>
            <p:cNvSpPr>
              <a:spLocks/>
            </p:cNvSpPr>
            <p:nvPr/>
          </p:nvSpPr>
          <p:spPr bwMode="auto">
            <a:xfrm>
              <a:off x="10331684" y="5975891"/>
              <a:ext cx="331790" cy="145294"/>
            </a:xfrm>
            <a:custGeom>
              <a:avLst/>
              <a:gdLst>
                <a:gd name="T0" fmla="*/ 152 w 306"/>
                <a:gd name="T1" fmla="*/ 134 h 134"/>
                <a:gd name="T2" fmla="*/ 152 w 306"/>
                <a:gd name="T3" fmla="*/ 134 h 134"/>
                <a:gd name="T4" fmla="*/ 154 w 306"/>
                <a:gd name="T5" fmla="*/ 134 h 134"/>
                <a:gd name="T6" fmla="*/ 154 w 306"/>
                <a:gd name="T7" fmla="*/ 134 h 134"/>
                <a:gd name="T8" fmla="*/ 154 w 306"/>
                <a:gd name="T9" fmla="*/ 134 h 134"/>
                <a:gd name="T10" fmla="*/ 242 w 306"/>
                <a:gd name="T11" fmla="*/ 134 h 134"/>
                <a:gd name="T12" fmla="*/ 242 w 306"/>
                <a:gd name="T13" fmla="*/ 134 h 134"/>
                <a:gd name="T14" fmla="*/ 256 w 306"/>
                <a:gd name="T15" fmla="*/ 120 h 134"/>
                <a:gd name="T16" fmla="*/ 270 w 306"/>
                <a:gd name="T17" fmla="*/ 104 h 134"/>
                <a:gd name="T18" fmla="*/ 284 w 306"/>
                <a:gd name="T19" fmla="*/ 86 h 134"/>
                <a:gd name="T20" fmla="*/ 296 w 306"/>
                <a:gd name="T21" fmla="*/ 66 h 134"/>
                <a:gd name="T22" fmla="*/ 304 w 306"/>
                <a:gd name="T23" fmla="*/ 48 h 134"/>
                <a:gd name="T24" fmla="*/ 306 w 306"/>
                <a:gd name="T25" fmla="*/ 40 h 134"/>
                <a:gd name="T26" fmla="*/ 306 w 306"/>
                <a:gd name="T27" fmla="*/ 32 h 134"/>
                <a:gd name="T28" fmla="*/ 302 w 306"/>
                <a:gd name="T29" fmla="*/ 26 h 134"/>
                <a:gd name="T30" fmla="*/ 298 w 306"/>
                <a:gd name="T31" fmla="*/ 22 h 134"/>
                <a:gd name="T32" fmla="*/ 298 w 306"/>
                <a:gd name="T33" fmla="*/ 22 h 134"/>
                <a:gd name="T34" fmla="*/ 280 w 306"/>
                <a:gd name="T35" fmla="*/ 14 h 134"/>
                <a:gd name="T36" fmla="*/ 262 w 306"/>
                <a:gd name="T37" fmla="*/ 8 h 134"/>
                <a:gd name="T38" fmla="*/ 246 w 306"/>
                <a:gd name="T39" fmla="*/ 2 h 134"/>
                <a:gd name="T40" fmla="*/ 232 w 306"/>
                <a:gd name="T41" fmla="*/ 0 h 134"/>
                <a:gd name="T42" fmla="*/ 232 w 306"/>
                <a:gd name="T43" fmla="*/ 0 h 134"/>
                <a:gd name="T44" fmla="*/ 222 w 306"/>
                <a:gd name="T45" fmla="*/ 2 h 134"/>
                <a:gd name="T46" fmla="*/ 214 w 306"/>
                <a:gd name="T47" fmla="*/ 4 h 134"/>
                <a:gd name="T48" fmla="*/ 196 w 306"/>
                <a:gd name="T49" fmla="*/ 12 h 134"/>
                <a:gd name="T50" fmla="*/ 176 w 306"/>
                <a:gd name="T51" fmla="*/ 20 h 134"/>
                <a:gd name="T52" fmla="*/ 166 w 306"/>
                <a:gd name="T53" fmla="*/ 22 h 134"/>
                <a:gd name="T54" fmla="*/ 154 w 306"/>
                <a:gd name="T55" fmla="*/ 22 h 134"/>
                <a:gd name="T56" fmla="*/ 154 w 306"/>
                <a:gd name="T57" fmla="*/ 22 h 134"/>
                <a:gd name="T58" fmla="*/ 142 w 306"/>
                <a:gd name="T59" fmla="*/ 22 h 134"/>
                <a:gd name="T60" fmla="*/ 130 w 306"/>
                <a:gd name="T61" fmla="*/ 20 h 134"/>
                <a:gd name="T62" fmla="*/ 110 w 306"/>
                <a:gd name="T63" fmla="*/ 12 h 134"/>
                <a:gd name="T64" fmla="*/ 92 w 306"/>
                <a:gd name="T65" fmla="*/ 4 h 134"/>
                <a:gd name="T66" fmla="*/ 84 w 306"/>
                <a:gd name="T67" fmla="*/ 2 h 134"/>
                <a:gd name="T68" fmla="*/ 74 w 306"/>
                <a:gd name="T69" fmla="*/ 0 h 134"/>
                <a:gd name="T70" fmla="*/ 74 w 306"/>
                <a:gd name="T71" fmla="*/ 0 h 134"/>
                <a:gd name="T72" fmla="*/ 60 w 306"/>
                <a:gd name="T73" fmla="*/ 2 h 134"/>
                <a:gd name="T74" fmla="*/ 44 w 306"/>
                <a:gd name="T75" fmla="*/ 8 h 134"/>
                <a:gd name="T76" fmla="*/ 26 w 306"/>
                <a:gd name="T77" fmla="*/ 14 h 134"/>
                <a:gd name="T78" fmla="*/ 8 w 306"/>
                <a:gd name="T79" fmla="*/ 22 h 134"/>
                <a:gd name="T80" fmla="*/ 8 w 306"/>
                <a:gd name="T81" fmla="*/ 22 h 134"/>
                <a:gd name="T82" fmla="*/ 4 w 306"/>
                <a:gd name="T83" fmla="*/ 26 h 134"/>
                <a:gd name="T84" fmla="*/ 0 w 306"/>
                <a:gd name="T85" fmla="*/ 32 h 134"/>
                <a:gd name="T86" fmla="*/ 0 w 306"/>
                <a:gd name="T87" fmla="*/ 40 h 134"/>
                <a:gd name="T88" fmla="*/ 2 w 306"/>
                <a:gd name="T89" fmla="*/ 48 h 134"/>
                <a:gd name="T90" fmla="*/ 10 w 306"/>
                <a:gd name="T91" fmla="*/ 66 h 134"/>
                <a:gd name="T92" fmla="*/ 22 w 306"/>
                <a:gd name="T93" fmla="*/ 86 h 134"/>
                <a:gd name="T94" fmla="*/ 36 w 306"/>
                <a:gd name="T95" fmla="*/ 104 h 134"/>
                <a:gd name="T96" fmla="*/ 50 w 306"/>
                <a:gd name="T97" fmla="*/ 120 h 134"/>
                <a:gd name="T98" fmla="*/ 64 w 306"/>
                <a:gd name="T99" fmla="*/ 134 h 134"/>
                <a:gd name="T100" fmla="*/ 152 w 306"/>
                <a:gd name="T101" fmla="*/ 134 h 134"/>
                <a:gd name="T102" fmla="*/ 152 w 306"/>
                <a:gd name="T10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" h="134">
                  <a:moveTo>
                    <a:pt x="152" y="134"/>
                  </a:moveTo>
                  <a:lnTo>
                    <a:pt x="152" y="134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56" y="120"/>
                  </a:lnTo>
                  <a:lnTo>
                    <a:pt x="270" y="104"/>
                  </a:lnTo>
                  <a:lnTo>
                    <a:pt x="284" y="86"/>
                  </a:lnTo>
                  <a:lnTo>
                    <a:pt x="296" y="66"/>
                  </a:lnTo>
                  <a:lnTo>
                    <a:pt x="304" y="48"/>
                  </a:lnTo>
                  <a:lnTo>
                    <a:pt x="306" y="40"/>
                  </a:lnTo>
                  <a:lnTo>
                    <a:pt x="306" y="32"/>
                  </a:lnTo>
                  <a:lnTo>
                    <a:pt x="302" y="26"/>
                  </a:lnTo>
                  <a:lnTo>
                    <a:pt x="298" y="22"/>
                  </a:lnTo>
                  <a:lnTo>
                    <a:pt x="298" y="22"/>
                  </a:lnTo>
                  <a:lnTo>
                    <a:pt x="280" y="14"/>
                  </a:lnTo>
                  <a:lnTo>
                    <a:pt x="262" y="8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22" y="2"/>
                  </a:lnTo>
                  <a:lnTo>
                    <a:pt x="214" y="4"/>
                  </a:lnTo>
                  <a:lnTo>
                    <a:pt x="196" y="12"/>
                  </a:lnTo>
                  <a:lnTo>
                    <a:pt x="176" y="20"/>
                  </a:lnTo>
                  <a:lnTo>
                    <a:pt x="166" y="22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42" y="22"/>
                  </a:lnTo>
                  <a:lnTo>
                    <a:pt x="130" y="20"/>
                  </a:lnTo>
                  <a:lnTo>
                    <a:pt x="110" y="12"/>
                  </a:lnTo>
                  <a:lnTo>
                    <a:pt x="92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0" y="2"/>
                  </a:lnTo>
                  <a:lnTo>
                    <a:pt x="44" y="8"/>
                  </a:lnTo>
                  <a:lnTo>
                    <a:pt x="26" y="14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26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10" y="66"/>
                  </a:lnTo>
                  <a:lnTo>
                    <a:pt x="22" y="86"/>
                  </a:lnTo>
                  <a:lnTo>
                    <a:pt x="36" y="104"/>
                  </a:lnTo>
                  <a:lnTo>
                    <a:pt x="50" y="120"/>
                  </a:lnTo>
                  <a:lnTo>
                    <a:pt x="64" y="134"/>
                  </a:lnTo>
                  <a:lnTo>
                    <a:pt x="152" y="134"/>
                  </a:lnTo>
                  <a:lnTo>
                    <a:pt x="152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188" name="그룹 180"/>
          <p:cNvGrpSpPr/>
          <p:nvPr/>
        </p:nvGrpSpPr>
        <p:grpSpPr>
          <a:xfrm>
            <a:off x="7614283" y="4877793"/>
            <a:ext cx="990165" cy="756956"/>
            <a:chOff x="9651274" y="6224550"/>
            <a:chExt cx="808299" cy="633450"/>
          </a:xfrm>
          <a:solidFill>
            <a:srgbClr val="CB940E"/>
          </a:solidFill>
        </p:grpSpPr>
        <p:sp>
          <p:nvSpPr>
            <p:cNvPr id="189" name="Freeform 5"/>
            <p:cNvSpPr>
              <a:spLocks noEditPoints="1"/>
            </p:cNvSpPr>
            <p:nvPr/>
          </p:nvSpPr>
          <p:spPr bwMode="auto">
            <a:xfrm>
              <a:off x="9651274" y="6224550"/>
              <a:ext cx="808299" cy="633450"/>
            </a:xfrm>
            <a:custGeom>
              <a:avLst/>
              <a:gdLst>
                <a:gd name="T0" fmla="*/ 569 w 809"/>
                <a:gd name="T1" fmla="*/ 366 h 634"/>
                <a:gd name="T2" fmla="*/ 582 w 809"/>
                <a:gd name="T3" fmla="*/ 297 h 634"/>
                <a:gd name="T4" fmla="*/ 569 w 809"/>
                <a:gd name="T5" fmla="*/ 227 h 634"/>
                <a:gd name="T6" fmla="*/ 551 w 809"/>
                <a:gd name="T7" fmla="*/ 189 h 634"/>
                <a:gd name="T8" fmla="*/ 515 w 809"/>
                <a:gd name="T9" fmla="*/ 146 h 634"/>
                <a:gd name="T10" fmla="*/ 470 w 809"/>
                <a:gd name="T11" fmla="*/ 117 h 634"/>
                <a:gd name="T12" fmla="*/ 0 w 809"/>
                <a:gd name="T13" fmla="*/ 0 h 634"/>
                <a:gd name="T14" fmla="*/ 452 w 809"/>
                <a:gd name="T15" fmla="*/ 486 h 634"/>
                <a:gd name="T16" fmla="*/ 474 w 809"/>
                <a:gd name="T17" fmla="*/ 477 h 634"/>
                <a:gd name="T18" fmla="*/ 501 w 809"/>
                <a:gd name="T19" fmla="*/ 459 h 634"/>
                <a:gd name="T20" fmla="*/ 809 w 809"/>
                <a:gd name="T21" fmla="*/ 558 h 634"/>
                <a:gd name="T22" fmla="*/ 38 w 809"/>
                <a:gd name="T23" fmla="*/ 596 h 634"/>
                <a:gd name="T24" fmla="*/ 413 w 809"/>
                <a:gd name="T25" fmla="*/ 99 h 634"/>
                <a:gd name="T26" fmla="*/ 396 w 809"/>
                <a:gd name="T27" fmla="*/ 70 h 634"/>
                <a:gd name="T28" fmla="*/ 346 w 809"/>
                <a:gd name="T29" fmla="*/ 99 h 634"/>
                <a:gd name="T30" fmla="*/ 312 w 809"/>
                <a:gd name="T31" fmla="*/ 108 h 634"/>
                <a:gd name="T32" fmla="*/ 290 w 809"/>
                <a:gd name="T33" fmla="*/ 117 h 634"/>
                <a:gd name="T34" fmla="*/ 56 w 809"/>
                <a:gd name="T35" fmla="*/ 155 h 634"/>
                <a:gd name="T36" fmla="*/ 234 w 809"/>
                <a:gd name="T37" fmla="*/ 164 h 634"/>
                <a:gd name="T38" fmla="*/ 56 w 809"/>
                <a:gd name="T39" fmla="*/ 184 h 634"/>
                <a:gd name="T40" fmla="*/ 204 w 809"/>
                <a:gd name="T41" fmla="*/ 211 h 634"/>
                <a:gd name="T42" fmla="*/ 196 w 809"/>
                <a:gd name="T43" fmla="*/ 232 h 634"/>
                <a:gd name="T44" fmla="*/ 56 w 809"/>
                <a:gd name="T45" fmla="*/ 270 h 634"/>
                <a:gd name="T46" fmla="*/ 182 w 809"/>
                <a:gd name="T47" fmla="*/ 297 h 634"/>
                <a:gd name="T48" fmla="*/ 184 w 809"/>
                <a:gd name="T49" fmla="*/ 326 h 634"/>
                <a:gd name="T50" fmla="*/ 56 w 809"/>
                <a:gd name="T51" fmla="*/ 355 h 634"/>
                <a:gd name="T52" fmla="*/ 202 w 809"/>
                <a:gd name="T53" fmla="*/ 382 h 634"/>
                <a:gd name="T54" fmla="*/ 220 w 809"/>
                <a:gd name="T55" fmla="*/ 411 h 634"/>
                <a:gd name="T56" fmla="*/ 245 w 809"/>
                <a:gd name="T57" fmla="*/ 441 h 634"/>
                <a:gd name="T58" fmla="*/ 283 w 809"/>
                <a:gd name="T59" fmla="*/ 470 h 634"/>
                <a:gd name="T60" fmla="*/ 353 w 809"/>
                <a:gd name="T61" fmla="*/ 497 h 634"/>
                <a:gd name="T62" fmla="*/ 382 w 809"/>
                <a:gd name="T63" fmla="*/ 499 h 634"/>
                <a:gd name="T64" fmla="*/ 413 w 809"/>
                <a:gd name="T65" fmla="*/ 497 h 634"/>
                <a:gd name="T66" fmla="*/ 413 w 809"/>
                <a:gd name="T67" fmla="*/ 434 h 634"/>
                <a:gd name="T68" fmla="*/ 346 w 809"/>
                <a:gd name="T69" fmla="*/ 432 h 634"/>
                <a:gd name="T70" fmla="*/ 306 w 809"/>
                <a:gd name="T71" fmla="*/ 416 h 634"/>
                <a:gd name="T72" fmla="*/ 413 w 809"/>
                <a:gd name="T73" fmla="*/ 355 h 634"/>
                <a:gd name="T74" fmla="*/ 254 w 809"/>
                <a:gd name="T75" fmla="*/ 355 h 634"/>
                <a:gd name="T76" fmla="*/ 245 w 809"/>
                <a:gd name="T77" fmla="*/ 317 h 634"/>
                <a:gd name="T78" fmla="*/ 247 w 809"/>
                <a:gd name="T79" fmla="*/ 261 h 634"/>
                <a:gd name="T80" fmla="*/ 249 w 809"/>
                <a:gd name="T81" fmla="*/ 252 h 634"/>
                <a:gd name="T82" fmla="*/ 258 w 809"/>
                <a:gd name="T83" fmla="*/ 232 h 634"/>
                <a:gd name="T84" fmla="*/ 319 w 809"/>
                <a:gd name="T85" fmla="*/ 173 h 634"/>
                <a:gd name="T86" fmla="*/ 339 w 809"/>
                <a:gd name="T87" fmla="*/ 164 h 634"/>
                <a:gd name="T88" fmla="*/ 382 w 809"/>
                <a:gd name="T89" fmla="*/ 157 h 634"/>
                <a:gd name="T90" fmla="*/ 413 w 809"/>
                <a:gd name="T91" fmla="*/ 162 h 634"/>
                <a:gd name="T92" fmla="*/ 452 w 809"/>
                <a:gd name="T93" fmla="*/ 175 h 634"/>
                <a:gd name="T94" fmla="*/ 440 w 809"/>
                <a:gd name="T95" fmla="*/ 427 h 634"/>
                <a:gd name="T96" fmla="*/ 508 w 809"/>
                <a:gd name="T97" fmla="*/ 362 h 634"/>
                <a:gd name="T98" fmla="*/ 515 w 809"/>
                <a:gd name="T99" fmla="*/ 250 h 634"/>
                <a:gd name="T100" fmla="*/ 524 w 809"/>
                <a:gd name="T101" fmla="*/ 299 h 634"/>
                <a:gd name="T102" fmla="*/ 515 w 809"/>
                <a:gd name="T103" fmla="*/ 34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634">
                  <a:moveTo>
                    <a:pt x="560" y="389"/>
                  </a:moveTo>
                  <a:lnTo>
                    <a:pt x="560" y="389"/>
                  </a:lnTo>
                  <a:lnTo>
                    <a:pt x="569" y="366"/>
                  </a:lnTo>
                  <a:lnTo>
                    <a:pt x="575" y="344"/>
                  </a:lnTo>
                  <a:lnTo>
                    <a:pt x="580" y="319"/>
                  </a:lnTo>
                  <a:lnTo>
                    <a:pt x="582" y="297"/>
                  </a:lnTo>
                  <a:lnTo>
                    <a:pt x="580" y="274"/>
                  </a:lnTo>
                  <a:lnTo>
                    <a:pt x="575" y="250"/>
                  </a:lnTo>
                  <a:lnTo>
                    <a:pt x="569" y="227"/>
                  </a:lnTo>
                  <a:lnTo>
                    <a:pt x="560" y="207"/>
                  </a:lnTo>
                  <a:lnTo>
                    <a:pt x="560" y="207"/>
                  </a:lnTo>
                  <a:lnTo>
                    <a:pt x="551" y="189"/>
                  </a:lnTo>
                  <a:lnTo>
                    <a:pt x="539" y="173"/>
                  </a:lnTo>
                  <a:lnTo>
                    <a:pt x="528" y="160"/>
                  </a:lnTo>
                  <a:lnTo>
                    <a:pt x="515" y="146"/>
                  </a:lnTo>
                  <a:lnTo>
                    <a:pt x="501" y="135"/>
                  </a:lnTo>
                  <a:lnTo>
                    <a:pt x="485" y="124"/>
                  </a:lnTo>
                  <a:lnTo>
                    <a:pt x="470" y="117"/>
                  </a:lnTo>
                  <a:lnTo>
                    <a:pt x="452" y="108"/>
                  </a:lnTo>
                  <a:lnTo>
                    <a:pt x="452" y="0"/>
                  </a:lnTo>
                  <a:lnTo>
                    <a:pt x="0" y="0"/>
                  </a:lnTo>
                  <a:lnTo>
                    <a:pt x="0" y="634"/>
                  </a:lnTo>
                  <a:lnTo>
                    <a:pt x="452" y="634"/>
                  </a:lnTo>
                  <a:lnTo>
                    <a:pt x="452" y="486"/>
                  </a:lnTo>
                  <a:lnTo>
                    <a:pt x="452" y="486"/>
                  </a:lnTo>
                  <a:lnTo>
                    <a:pt x="463" y="481"/>
                  </a:lnTo>
                  <a:lnTo>
                    <a:pt x="474" y="477"/>
                  </a:lnTo>
                  <a:lnTo>
                    <a:pt x="474" y="477"/>
                  </a:lnTo>
                  <a:lnTo>
                    <a:pt x="488" y="468"/>
                  </a:lnTo>
                  <a:lnTo>
                    <a:pt x="501" y="459"/>
                  </a:lnTo>
                  <a:lnTo>
                    <a:pt x="526" y="436"/>
                  </a:lnTo>
                  <a:lnTo>
                    <a:pt x="775" y="607"/>
                  </a:lnTo>
                  <a:lnTo>
                    <a:pt x="809" y="558"/>
                  </a:lnTo>
                  <a:lnTo>
                    <a:pt x="560" y="389"/>
                  </a:lnTo>
                  <a:close/>
                  <a:moveTo>
                    <a:pt x="413" y="596"/>
                  </a:moveTo>
                  <a:lnTo>
                    <a:pt x="38" y="596"/>
                  </a:lnTo>
                  <a:lnTo>
                    <a:pt x="38" y="38"/>
                  </a:lnTo>
                  <a:lnTo>
                    <a:pt x="413" y="38"/>
                  </a:lnTo>
                  <a:lnTo>
                    <a:pt x="413" y="99"/>
                  </a:lnTo>
                  <a:lnTo>
                    <a:pt x="413" y="99"/>
                  </a:lnTo>
                  <a:lnTo>
                    <a:pt x="396" y="97"/>
                  </a:lnTo>
                  <a:lnTo>
                    <a:pt x="396" y="70"/>
                  </a:lnTo>
                  <a:lnTo>
                    <a:pt x="56" y="70"/>
                  </a:lnTo>
                  <a:lnTo>
                    <a:pt x="56" y="99"/>
                  </a:lnTo>
                  <a:lnTo>
                    <a:pt x="346" y="99"/>
                  </a:lnTo>
                  <a:lnTo>
                    <a:pt x="346" y="99"/>
                  </a:lnTo>
                  <a:lnTo>
                    <a:pt x="328" y="101"/>
                  </a:lnTo>
                  <a:lnTo>
                    <a:pt x="312" y="108"/>
                  </a:lnTo>
                  <a:lnTo>
                    <a:pt x="312" y="108"/>
                  </a:lnTo>
                  <a:lnTo>
                    <a:pt x="290" y="117"/>
                  </a:lnTo>
                  <a:lnTo>
                    <a:pt x="290" y="117"/>
                  </a:lnTo>
                  <a:lnTo>
                    <a:pt x="274" y="126"/>
                  </a:lnTo>
                  <a:lnTo>
                    <a:pt x="56" y="126"/>
                  </a:lnTo>
                  <a:lnTo>
                    <a:pt x="56" y="155"/>
                  </a:lnTo>
                  <a:lnTo>
                    <a:pt x="243" y="155"/>
                  </a:lnTo>
                  <a:lnTo>
                    <a:pt x="243" y="155"/>
                  </a:lnTo>
                  <a:lnTo>
                    <a:pt x="234" y="164"/>
                  </a:lnTo>
                  <a:lnTo>
                    <a:pt x="234" y="164"/>
                  </a:lnTo>
                  <a:lnTo>
                    <a:pt x="220" y="184"/>
                  </a:lnTo>
                  <a:lnTo>
                    <a:pt x="56" y="184"/>
                  </a:lnTo>
                  <a:lnTo>
                    <a:pt x="56" y="211"/>
                  </a:lnTo>
                  <a:lnTo>
                    <a:pt x="204" y="211"/>
                  </a:lnTo>
                  <a:lnTo>
                    <a:pt x="204" y="211"/>
                  </a:lnTo>
                  <a:lnTo>
                    <a:pt x="200" y="223"/>
                  </a:lnTo>
                  <a:lnTo>
                    <a:pt x="200" y="223"/>
                  </a:lnTo>
                  <a:lnTo>
                    <a:pt x="196" y="232"/>
                  </a:lnTo>
                  <a:lnTo>
                    <a:pt x="191" y="241"/>
                  </a:lnTo>
                  <a:lnTo>
                    <a:pt x="56" y="241"/>
                  </a:lnTo>
                  <a:lnTo>
                    <a:pt x="56" y="270"/>
                  </a:lnTo>
                  <a:lnTo>
                    <a:pt x="184" y="270"/>
                  </a:lnTo>
                  <a:lnTo>
                    <a:pt x="184" y="270"/>
                  </a:lnTo>
                  <a:lnTo>
                    <a:pt x="182" y="297"/>
                  </a:lnTo>
                  <a:lnTo>
                    <a:pt x="56" y="297"/>
                  </a:lnTo>
                  <a:lnTo>
                    <a:pt x="56" y="326"/>
                  </a:lnTo>
                  <a:lnTo>
                    <a:pt x="184" y="326"/>
                  </a:lnTo>
                  <a:lnTo>
                    <a:pt x="184" y="326"/>
                  </a:lnTo>
                  <a:lnTo>
                    <a:pt x="191" y="355"/>
                  </a:lnTo>
                  <a:lnTo>
                    <a:pt x="56" y="355"/>
                  </a:lnTo>
                  <a:lnTo>
                    <a:pt x="56" y="382"/>
                  </a:lnTo>
                  <a:lnTo>
                    <a:pt x="200" y="382"/>
                  </a:lnTo>
                  <a:lnTo>
                    <a:pt x="202" y="382"/>
                  </a:lnTo>
                  <a:lnTo>
                    <a:pt x="202" y="382"/>
                  </a:lnTo>
                  <a:lnTo>
                    <a:pt x="211" y="400"/>
                  </a:lnTo>
                  <a:lnTo>
                    <a:pt x="220" y="411"/>
                  </a:lnTo>
                  <a:lnTo>
                    <a:pt x="56" y="411"/>
                  </a:lnTo>
                  <a:lnTo>
                    <a:pt x="56" y="441"/>
                  </a:lnTo>
                  <a:lnTo>
                    <a:pt x="245" y="441"/>
                  </a:lnTo>
                  <a:lnTo>
                    <a:pt x="245" y="441"/>
                  </a:lnTo>
                  <a:lnTo>
                    <a:pt x="263" y="454"/>
                  </a:lnTo>
                  <a:lnTo>
                    <a:pt x="283" y="470"/>
                  </a:lnTo>
                  <a:lnTo>
                    <a:pt x="56" y="470"/>
                  </a:lnTo>
                  <a:lnTo>
                    <a:pt x="56" y="497"/>
                  </a:lnTo>
                  <a:lnTo>
                    <a:pt x="353" y="497"/>
                  </a:lnTo>
                  <a:lnTo>
                    <a:pt x="353" y="497"/>
                  </a:lnTo>
                  <a:lnTo>
                    <a:pt x="382" y="499"/>
                  </a:lnTo>
                  <a:lnTo>
                    <a:pt x="382" y="499"/>
                  </a:lnTo>
                  <a:lnTo>
                    <a:pt x="387" y="499"/>
                  </a:lnTo>
                  <a:lnTo>
                    <a:pt x="387" y="499"/>
                  </a:lnTo>
                  <a:lnTo>
                    <a:pt x="413" y="497"/>
                  </a:lnTo>
                  <a:lnTo>
                    <a:pt x="413" y="596"/>
                  </a:lnTo>
                  <a:lnTo>
                    <a:pt x="413" y="596"/>
                  </a:lnTo>
                  <a:close/>
                  <a:moveTo>
                    <a:pt x="413" y="434"/>
                  </a:moveTo>
                  <a:lnTo>
                    <a:pt x="413" y="432"/>
                  </a:lnTo>
                  <a:lnTo>
                    <a:pt x="346" y="432"/>
                  </a:lnTo>
                  <a:lnTo>
                    <a:pt x="346" y="432"/>
                  </a:lnTo>
                  <a:lnTo>
                    <a:pt x="333" y="429"/>
                  </a:lnTo>
                  <a:lnTo>
                    <a:pt x="319" y="423"/>
                  </a:lnTo>
                  <a:lnTo>
                    <a:pt x="306" y="416"/>
                  </a:lnTo>
                  <a:lnTo>
                    <a:pt x="294" y="402"/>
                  </a:lnTo>
                  <a:lnTo>
                    <a:pt x="413" y="402"/>
                  </a:lnTo>
                  <a:lnTo>
                    <a:pt x="413" y="355"/>
                  </a:lnTo>
                  <a:lnTo>
                    <a:pt x="396" y="355"/>
                  </a:lnTo>
                  <a:lnTo>
                    <a:pt x="254" y="355"/>
                  </a:lnTo>
                  <a:lnTo>
                    <a:pt x="254" y="355"/>
                  </a:lnTo>
                  <a:lnTo>
                    <a:pt x="245" y="326"/>
                  </a:lnTo>
                  <a:lnTo>
                    <a:pt x="245" y="326"/>
                  </a:lnTo>
                  <a:lnTo>
                    <a:pt x="245" y="317"/>
                  </a:lnTo>
                  <a:lnTo>
                    <a:pt x="413" y="317"/>
                  </a:lnTo>
                  <a:lnTo>
                    <a:pt x="413" y="261"/>
                  </a:lnTo>
                  <a:lnTo>
                    <a:pt x="247" y="261"/>
                  </a:lnTo>
                  <a:lnTo>
                    <a:pt x="247" y="261"/>
                  </a:lnTo>
                  <a:lnTo>
                    <a:pt x="249" y="252"/>
                  </a:lnTo>
                  <a:lnTo>
                    <a:pt x="249" y="252"/>
                  </a:lnTo>
                  <a:lnTo>
                    <a:pt x="254" y="241"/>
                  </a:lnTo>
                  <a:lnTo>
                    <a:pt x="254" y="241"/>
                  </a:lnTo>
                  <a:lnTo>
                    <a:pt x="258" y="232"/>
                  </a:lnTo>
                  <a:lnTo>
                    <a:pt x="413" y="232"/>
                  </a:lnTo>
                  <a:lnTo>
                    <a:pt x="413" y="173"/>
                  </a:lnTo>
                  <a:lnTo>
                    <a:pt x="319" y="173"/>
                  </a:lnTo>
                  <a:lnTo>
                    <a:pt x="319" y="173"/>
                  </a:lnTo>
                  <a:lnTo>
                    <a:pt x="326" y="171"/>
                  </a:lnTo>
                  <a:lnTo>
                    <a:pt x="339" y="164"/>
                  </a:lnTo>
                  <a:lnTo>
                    <a:pt x="357" y="160"/>
                  </a:lnTo>
                  <a:lnTo>
                    <a:pt x="382" y="157"/>
                  </a:lnTo>
                  <a:lnTo>
                    <a:pt x="382" y="157"/>
                  </a:lnTo>
                  <a:lnTo>
                    <a:pt x="398" y="157"/>
                  </a:lnTo>
                  <a:lnTo>
                    <a:pt x="413" y="162"/>
                  </a:lnTo>
                  <a:lnTo>
                    <a:pt x="413" y="162"/>
                  </a:lnTo>
                  <a:lnTo>
                    <a:pt x="434" y="166"/>
                  </a:lnTo>
                  <a:lnTo>
                    <a:pt x="443" y="171"/>
                  </a:lnTo>
                  <a:lnTo>
                    <a:pt x="452" y="175"/>
                  </a:lnTo>
                  <a:lnTo>
                    <a:pt x="452" y="420"/>
                  </a:lnTo>
                  <a:lnTo>
                    <a:pt x="452" y="420"/>
                  </a:lnTo>
                  <a:lnTo>
                    <a:pt x="440" y="427"/>
                  </a:lnTo>
                  <a:lnTo>
                    <a:pt x="413" y="434"/>
                  </a:lnTo>
                  <a:lnTo>
                    <a:pt x="413" y="434"/>
                  </a:lnTo>
                  <a:close/>
                  <a:moveTo>
                    <a:pt x="508" y="362"/>
                  </a:moveTo>
                  <a:lnTo>
                    <a:pt x="508" y="234"/>
                  </a:lnTo>
                  <a:lnTo>
                    <a:pt x="508" y="234"/>
                  </a:lnTo>
                  <a:lnTo>
                    <a:pt x="515" y="250"/>
                  </a:lnTo>
                  <a:lnTo>
                    <a:pt x="519" y="265"/>
                  </a:lnTo>
                  <a:lnTo>
                    <a:pt x="524" y="283"/>
                  </a:lnTo>
                  <a:lnTo>
                    <a:pt x="524" y="299"/>
                  </a:lnTo>
                  <a:lnTo>
                    <a:pt x="521" y="315"/>
                  </a:lnTo>
                  <a:lnTo>
                    <a:pt x="519" y="330"/>
                  </a:lnTo>
                  <a:lnTo>
                    <a:pt x="515" y="346"/>
                  </a:lnTo>
                  <a:lnTo>
                    <a:pt x="508" y="362"/>
                  </a:lnTo>
                  <a:lnTo>
                    <a:pt x="508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90" name="Rectangle 6"/>
            <p:cNvSpPr>
              <a:spLocks noChangeArrowheads="1"/>
            </p:cNvSpPr>
            <p:nvPr/>
          </p:nvSpPr>
          <p:spPr bwMode="auto">
            <a:xfrm>
              <a:off x="9707225" y="6750094"/>
              <a:ext cx="339705" cy="28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41" name="모서리가 둥근 직사각형 40"/>
          <p:cNvSpPr/>
          <p:nvPr/>
        </p:nvSpPr>
        <p:spPr>
          <a:xfrm>
            <a:off x="476250" y="6093296"/>
            <a:ext cx="8172450" cy="6480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CB8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시가와 구매가가 다를 경우</a:t>
            </a:r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영수증 등으로 구매가를 증명하면 구매가 기준</a:t>
            </a:r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,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 아니면 시가 기준</a:t>
            </a:r>
            <a:endParaRPr lang="en-US" altLang="ko-KR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algn="ctr"/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(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단</a:t>
            </a:r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일률적 할인이 아닌 구입자에 대하여 특별한 할인이 이루어진 경우 그 할인액을 제외</a:t>
            </a:r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)</a:t>
            </a:r>
            <a:endParaRPr lang="ko-KR" altLang="en-US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8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정리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pic>
        <p:nvPicPr>
          <p:cNvPr id="105" name="그림 10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-75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421"/>
          <a:stretch/>
        </p:blipFill>
        <p:spPr>
          <a:xfrm>
            <a:off x="212501" y="1604789"/>
            <a:ext cx="7679457" cy="3504406"/>
          </a:xfrm>
          <a:prstGeom prst="rect">
            <a:avLst/>
          </a:prstGeom>
        </p:spPr>
      </p:pic>
      <p:sp>
        <p:nvSpPr>
          <p:cNvPr id="106" name="모서리가 둥근 직사각형 105"/>
          <p:cNvSpPr/>
          <p:nvPr/>
        </p:nvSpPr>
        <p:spPr bwMode="auto">
          <a:xfrm>
            <a:off x="395536" y="1268760"/>
            <a:ext cx="8319181" cy="5328592"/>
          </a:xfrm>
          <a:prstGeom prst="roundRect">
            <a:avLst>
              <a:gd name="adj" fmla="val 6297"/>
            </a:avLst>
          </a:prstGeom>
          <a:gradFill flip="none" rotWithShape="1">
            <a:gsLst>
              <a:gs pos="0">
                <a:srgbClr val="C2CEDC">
                  <a:alpha val="40000"/>
                </a:srgbClr>
              </a:gs>
              <a:gs pos="69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5715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 extrusionH="1778000" prstMaterial="metal">
            <a:bevelT w="38100" h="38100"/>
            <a:extrusionClr>
              <a:schemeClr val="bg1"/>
            </a:extrusionClr>
          </a:sp3d>
        </p:spPr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400" b="1" dirty="0">
              <a:solidFill>
                <a:srgbClr val="660066"/>
              </a:solidFill>
              <a:latin typeface="맑은 고딕"/>
              <a:ea typeface="맑은 고딕"/>
            </a:endParaRPr>
          </a:p>
        </p:txBody>
      </p:sp>
      <p:graphicFrame>
        <p:nvGraphicFramePr>
          <p:cNvPr id="107" name="표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3332200"/>
              </p:ext>
            </p:extLst>
          </p:nvPr>
        </p:nvGraphicFramePr>
        <p:xfrm>
          <a:off x="672212" y="1499617"/>
          <a:ext cx="7727580" cy="2409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800"/>
                <a:gridCol w="1872208"/>
                <a:gridCol w="1901367"/>
                <a:gridCol w="1954205"/>
              </a:tblGrid>
              <a:tr h="48922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금 액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직무관련성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err="1" smtClean="0">
                          <a:latin typeface="KoPub돋움체 Bold" pitchFamily="18" charset="-127"/>
                          <a:ea typeface="KoPub돋움체 Bold" pitchFamily="18" charset="-127"/>
                        </a:rPr>
                        <a:t>대가성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제재수단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4840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1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회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100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만원초과</a:t>
                      </a:r>
                      <a:endParaRPr lang="en-US" altLang="ko-KR" dirty="0" smtClean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1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년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300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만원초과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불문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○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/ X)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불문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○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/ X)</a:t>
                      </a:r>
                      <a:endParaRPr lang="ko-KR" altLang="en-US" dirty="0" smtClean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형벌</a:t>
                      </a:r>
                      <a:endParaRPr lang="en-US" altLang="ko-KR" dirty="0" smtClean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징역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,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 벌금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)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4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1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회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100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만원 이하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있는 경우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○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)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불문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○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/ X)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과태료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5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상관없음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있는 경우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○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)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있는 경우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○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)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형벌</a:t>
                      </a:r>
                      <a:endParaRPr lang="en-US" altLang="ko-KR" dirty="0" smtClean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뇌물수수죄</a:t>
                      </a:r>
                    </a:p>
                    <a:p>
                      <a:pPr algn="ctr" latinLnBrk="1"/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징역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,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 벌금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)</a:t>
                      </a:r>
                      <a:endParaRPr lang="ko-KR" altLang="en-US" dirty="0" smtClean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8" name="표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97261142"/>
              </p:ext>
            </p:extLst>
          </p:nvPr>
        </p:nvGraphicFramePr>
        <p:xfrm>
          <a:off x="691336" y="4461088"/>
          <a:ext cx="772758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536"/>
                <a:gridCol w="4999044"/>
              </a:tblGrid>
              <a:tr h="2937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kern="120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허용범위</a:t>
                      </a:r>
                      <a:endParaRPr lang="ko-KR" altLang="en-US" sz="1800" b="1" kern="1200" dirty="0">
                        <a:solidFill>
                          <a:schemeClr val="lt1"/>
                        </a:solidFill>
                        <a:latin typeface="KoPub돋움체 Bold" pitchFamily="18" charset="-127"/>
                        <a:ea typeface="KoPub돋움체 Bold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사 유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음식물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: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3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만원 이하</a:t>
                      </a:r>
                      <a:endParaRPr lang="en-US" altLang="ko-KR" dirty="0" smtClean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원활한</a:t>
                      </a:r>
                      <a:r>
                        <a:rPr lang="en-US" altLang="ko-KR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 </a:t>
                      </a:r>
                      <a:r>
                        <a:rPr lang="ko-KR" altLang="en-US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직무수행</a:t>
                      </a:r>
                      <a:r>
                        <a:rPr lang="en-US" altLang="ko-KR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, </a:t>
                      </a:r>
                      <a:r>
                        <a:rPr lang="ko-KR" altLang="en-US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사교</a:t>
                      </a:r>
                      <a:r>
                        <a:rPr lang="en-US" altLang="ko-KR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, </a:t>
                      </a:r>
                      <a:r>
                        <a:rPr lang="ko-KR" altLang="en-US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의례</a:t>
                      </a:r>
                      <a:r>
                        <a:rPr lang="en-US" altLang="ko-KR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, </a:t>
                      </a:r>
                      <a:r>
                        <a:rPr lang="ko-KR" altLang="en-US" baseline="0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부조 등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선물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: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5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만원 이하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경조사비 </a:t>
                      </a:r>
                      <a:r>
                        <a:rPr lang="en-US" altLang="ko-KR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: 10</a:t>
                      </a:r>
                      <a:r>
                        <a:rPr lang="ko-KR" altLang="en-US" dirty="0" smtClean="0">
                          <a:latin typeface="KoPub돋움체 Bold" pitchFamily="18" charset="-127"/>
                          <a:ea typeface="KoPub돋움체 Bold" pitchFamily="18" charset="-127"/>
                        </a:rPr>
                        <a:t>만원 이하</a:t>
                      </a:r>
                      <a:endParaRPr lang="ko-KR" altLang="en-US" dirty="0">
                        <a:latin typeface="KoPub돋움체 Bold" pitchFamily="18" charset="-127"/>
                        <a:ea typeface="KoPub돋움체 Bold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9" name="TextBox 108"/>
          <p:cNvSpPr txBox="1"/>
          <p:nvPr/>
        </p:nvSpPr>
        <p:spPr>
          <a:xfrm>
            <a:off x="755576" y="400506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KoPub돋움체 Bold" pitchFamily="18" charset="-127"/>
                <a:ea typeface="KoPub돋움체 Bold" pitchFamily="18" charset="-127"/>
              </a:rPr>
              <a:t>※ </a:t>
            </a:r>
            <a:r>
              <a:rPr lang="ko-KR" altLang="en-US" dirty="0" smtClean="0">
                <a:latin typeface="KoPub돋움체 Bold" pitchFamily="18" charset="-127"/>
                <a:ea typeface="KoPub돋움체 Bold" pitchFamily="18" charset="-127"/>
              </a:rPr>
              <a:t>직무관련성이 있는 경우의 예외</a:t>
            </a:r>
            <a:endParaRPr lang="ko-KR" altLang="en-US" dirty="0">
              <a:latin typeface="KoPub돋움체 Bold" pitchFamily="18" charset="-127"/>
              <a:ea typeface="KoPub돋움체 Bold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928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260648"/>
            <a:ext cx="9144001" cy="60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텍스트 개체 틀 5"/>
          <p:cNvSpPr txBox="1">
            <a:spLocks/>
          </p:cNvSpPr>
          <p:nvPr/>
        </p:nvSpPr>
        <p:spPr>
          <a:xfrm>
            <a:off x="290514" y="142852"/>
            <a:ext cx="5715009" cy="642938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kumimoji="1" sz="3400" kern="1200">
                <a:gradFill>
                  <a:gsLst>
                    <a:gs pos="0">
                      <a:srgbClr val="0856A4"/>
                    </a:gs>
                    <a:gs pos="100000">
                      <a:srgbClr val="0856A4"/>
                    </a:gs>
                  </a:gsLst>
                  <a:lin ang="5400000" scaled="0"/>
                </a:gradFill>
                <a:latin typeface="산돌고딕B" pitchFamily="18" charset="-127"/>
                <a:ea typeface="산돌고딕B" pitchFamily="18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mtClean="0"/>
              <a:t>마스터 텍스트 스타일을 </a:t>
            </a:r>
            <a:endParaRPr lang="ko-KR" altLang="en-US" dirty="0" smtClean="0"/>
          </a:p>
        </p:txBody>
      </p:sp>
      <p:pic>
        <p:nvPicPr>
          <p:cNvPr id="7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02" t="14390" r="417" b="68110"/>
          <a:stretch/>
        </p:blipFill>
        <p:spPr bwMode="auto">
          <a:xfrm>
            <a:off x="-18913" y="1"/>
            <a:ext cx="9151801" cy="98072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5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02" t="14390" r="417" b="68110"/>
          <a:stretch/>
        </p:blipFill>
        <p:spPr bwMode="auto">
          <a:xfrm>
            <a:off x="0" y="6275698"/>
            <a:ext cx="9151801" cy="5823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521149" y="159604"/>
            <a:ext cx="1728192" cy="67710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196850">
            <a:bevelT w="101600"/>
          </a:sp3d>
        </p:spPr>
        <p:txBody>
          <a:bodyPr lIns="0" tIns="0" rIns="0" bIns="0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6600" b="1" spc="-150" baseline="-3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oPub돋움체 Bold" pitchFamily="18" charset="-127"/>
                <a:ea typeface="KoPub돋움체 Bold" pitchFamily="18" charset="-127"/>
                <a:cs typeface="Arial" pitchFamily="34" charset="0"/>
              </a:rPr>
              <a:t>목  차</a:t>
            </a:r>
          </a:p>
        </p:txBody>
      </p:sp>
      <p:pic>
        <p:nvPicPr>
          <p:cNvPr id="17" name="Picture 3" descr="D:\진행중\교과부_공시제도\png\bar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341785"/>
            <a:ext cx="6408737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타원 17"/>
          <p:cNvSpPr/>
          <p:nvPr/>
        </p:nvSpPr>
        <p:spPr bwMode="auto">
          <a:xfrm>
            <a:off x="3075295" y="1299934"/>
            <a:ext cx="440295" cy="36719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a typeface="KoPub돋움체 Bold" pitchFamily="18" charset="-127"/>
            </a:endParaRPr>
          </a:p>
        </p:txBody>
      </p:sp>
      <p:pic>
        <p:nvPicPr>
          <p:cNvPr id="19" name="Picture 3" descr="D:\진행중\교과부_공시제도\png\bar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63" y="2194272"/>
            <a:ext cx="64087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타원 19"/>
          <p:cNvSpPr/>
          <p:nvPr/>
        </p:nvSpPr>
        <p:spPr bwMode="auto">
          <a:xfrm>
            <a:off x="3077230" y="2008467"/>
            <a:ext cx="440295" cy="36719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a typeface="KoPub돋움체 Bold" pitchFamily="18" charset="-127"/>
            </a:endParaRPr>
          </a:p>
        </p:txBody>
      </p:sp>
      <p:pic>
        <p:nvPicPr>
          <p:cNvPr id="21" name="Picture 3" descr="D:\진행중\교과부_공시제도\png\bar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63" y="3057872"/>
            <a:ext cx="64087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D:\진행중\교과부_공시제도\png\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8138" y="2986435"/>
            <a:ext cx="76676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3756024" y="1475135"/>
            <a:ext cx="49924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2400" dirty="0" smtClean="0">
                <a:latin typeface="KoPub돋움체 Bold" pitchFamily="18" charset="-127"/>
                <a:ea typeface="KoPub돋움체 Bold" pitchFamily="18" charset="-127"/>
              </a:rPr>
              <a:t>청탁금지법의 적용대상</a:t>
            </a:r>
            <a:endParaRPr kumimoji="0" lang="ko-KR" altLang="en-US" sz="2400" dirty="0"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24" name="TextBox 8"/>
          <p:cNvSpPr txBox="1">
            <a:spLocks noChangeArrowheads="1"/>
          </p:cNvSpPr>
          <p:nvPr/>
        </p:nvSpPr>
        <p:spPr bwMode="auto">
          <a:xfrm>
            <a:off x="3757613" y="2295872"/>
            <a:ext cx="4738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2400" dirty="0" smtClean="0">
                <a:latin typeface="KoPub돋움체 Bold" pitchFamily="18" charset="-127"/>
                <a:ea typeface="KoPub돋움체 Bold" pitchFamily="18" charset="-127"/>
              </a:rPr>
              <a:t>부정청탁의 금지</a:t>
            </a:r>
            <a:endParaRPr kumimoji="0" lang="ko-KR" altLang="en-US" sz="2400" dirty="0"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25" name="TextBox 9"/>
          <p:cNvSpPr txBox="1">
            <a:spLocks noChangeArrowheads="1"/>
          </p:cNvSpPr>
          <p:nvPr/>
        </p:nvSpPr>
        <p:spPr bwMode="auto">
          <a:xfrm>
            <a:off x="3756025" y="3203922"/>
            <a:ext cx="23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en-US" altLang="ko-KR" sz="2000" dirty="0">
                <a:latin typeface="KoPub돋움체 Bold" pitchFamily="18" charset="-127"/>
                <a:ea typeface="KoPub돋움체 Bold" pitchFamily="18" charset="-127"/>
              </a:rPr>
              <a:t> </a:t>
            </a:r>
            <a:endParaRPr kumimoji="0" lang="ko-KR" altLang="en-US" sz="2000" dirty="0"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3756025" y="3046760"/>
            <a:ext cx="23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en-US" altLang="ko-KR" sz="2000" dirty="0">
                <a:latin typeface="KoPub돋움체 Bold" pitchFamily="18" charset="-127"/>
                <a:ea typeface="KoPub돋움체 Bold" pitchFamily="18" charset="-127"/>
              </a:rPr>
              <a:t> </a:t>
            </a:r>
            <a:endParaRPr kumimoji="0" lang="ko-KR" altLang="en-US" sz="2000" dirty="0"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3743325" y="3162647"/>
            <a:ext cx="47529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24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kumimoji="0" lang="ko-KR" altLang="en-US" sz="2400" dirty="0" smtClean="0">
                <a:latin typeface="KoPub돋움체 Bold" pitchFamily="18" charset="-127"/>
                <a:ea typeface="KoPub돋움체 Bold" pitchFamily="18" charset="-127"/>
              </a:rPr>
              <a:t> 수수 금지</a:t>
            </a:r>
            <a:endParaRPr kumimoji="0" lang="ko-KR" altLang="en-US" sz="2400" dirty="0">
              <a:latin typeface="KoPub돋움체 Bold" pitchFamily="18" charset="-127"/>
              <a:ea typeface="KoPub돋움체 Bold" pitchFamily="18" charset="-127"/>
            </a:endParaRPr>
          </a:p>
        </p:txBody>
      </p:sp>
      <p:pic>
        <p:nvPicPr>
          <p:cNvPr id="28" name="Picture 3" descr="D:\진행중\교과부_공시제도\png\bar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63" y="3923060"/>
            <a:ext cx="64087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 descr="D:\진행중\교과부_공시제도\png\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9725" y="3826222"/>
            <a:ext cx="766763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3757613" y="4024660"/>
            <a:ext cx="4449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2400" dirty="0" smtClean="0">
                <a:latin typeface="KoPub돋움체 Bold" pitchFamily="18" charset="-127"/>
                <a:ea typeface="KoPub돋움체 Bold" pitchFamily="18" charset="-127"/>
              </a:rPr>
              <a:t>외부강의 신고</a:t>
            </a:r>
            <a:endParaRPr kumimoji="0" lang="ko-KR" altLang="en-US" sz="2400" dirty="0">
              <a:latin typeface="KoPub돋움체 Bold" pitchFamily="18" charset="-127"/>
              <a:ea typeface="KoPub돋움체 Bold" pitchFamily="18" charset="-127"/>
            </a:endParaRPr>
          </a:p>
        </p:txBody>
      </p:sp>
      <p:pic>
        <p:nvPicPr>
          <p:cNvPr id="31" name="Picture 4" descr="D:\진행중\교과부_공시제도\png\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8138" y="2133947"/>
            <a:ext cx="76676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" descr="D:\진행중\교과부_공시제도\png\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8138" y="1268760"/>
            <a:ext cx="76676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 bwMode="auto">
          <a:xfrm>
            <a:off x="3036747" y="1413495"/>
            <a:ext cx="51987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KoPub돋움체 Bold" pitchFamily="18" charset="-127"/>
              </a:rPr>
              <a:t>1</a:t>
            </a:r>
            <a:endParaRPr kumimoji="0"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KoPub돋움체 Bold" pitchFamily="18" charset="-127"/>
            </a:endParaRPr>
          </a:p>
        </p:txBody>
      </p:sp>
      <p:sp>
        <p:nvSpPr>
          <p:cNvPr id="34" name="직사각형 33"/>
          <p:cNvSpPr/>
          <p:nvPr/>
        </p:nvSpPr>
        <p:spPr bwMode="auto">
          <a:xfrm>
            <a:off x="3036747" y="2277591"/>
            <a:ext cx="51987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KoPub돋움체 Bold" pitchFamily="18" charset="-127"/>
              </a:rPr>
              <a:t>2</a:t>
            </a:r>
            <a:endParaRPr kumimoji="0"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KoPub돋움체 Bold" pitchFamily="18" charset="-127"/>
            </a:endParaRPr>
          </a:p>
        </p:txBody>
      </p:sp>
      <p:sp>
        <p:nvSpPr>
          <p:cNvPr id="35" name="직사각형 34"/>
          <p:cNvSpPr/>
          <p:nvPr/>
        </p:nvSpPr>
        <p:spPr bwMode="auto">
          <a:xfrm>
            <a:off x="3036747" y="3141687"/>
            <a:ext cx="51987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KoPub돋움체 Bold" pitchFamily="18" charset="-127"/>
              </a:rPr>
              <a:t>3</a:t>
            </a:r>
            <a:endParaRPr kumimoji="0"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KoPub돋움체 Bold" pitchFamily="18" charset="-127"/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3036747" y="3933775"/>
            <a:ext cx="51987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KoPub돋움체 Bold" pitchFamily="18" charset="-127"/>
              </a:rPr>
              <a:t>4</a:t>
            </a:r>
            <a:endParaRPr kumimoji="0"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KoPub돋움체 Bold" pitchFamily="18" charset="-127"/>
            </a:endParaRPr>
          </a:p>
        </p:txBody>
      </p:sp>
      <p:pic>
        <p:nvPicPr>
          <p:cNvPr id="37" name="Picture 3" descr="D:\진행중\교과부_공시제도\png\bar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49974"/>
            <a:ext cx="64087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" descr="D:\진행중\교과부_공시제도\png\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4254" y="4653136"/>
            <a:ext cx="766763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722142" y="4851574"/>
            <a:ext cx="4774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2400" dirty="0" smtClean="0">
                <a:latin typeface="KoPub돋움체 Bold" pitchFamily="18" charset="-127"/>
                <a:ea typeface="KoPub돋움체 Bold" pitchFamily="18" charset="-127"/>
              </a:rPr>
              <a:t>위반행위 신고 및 처리 </a:t>
            </a:r>
            <a:r>
              <a:rPr kumimoji="0" lang="en-US" altLang="ko-KR" sz="2400" dirty="0" smtClean="0">
                <a:latin typeface="KoPub돋움체 Bold" pitchFamily="18" charset="-127"/>
                <a:ea typeface="KoPub돋움체 Bold" pitchFamily="18" charset="-127"/>
              </a:rPr>
              <a:t>/ </a:t>
            </a:r>
            <a:r>
              <a:rPr kumimoji="0" lang="ko-KR" altLang="en-US" sz="2400" dirty="0" smtClean="0">
                <a:latin typeface="KoPub돋움체 Bold" pitchFamily="18" charset="-127"/>
                <a:ea typeface="KoPub돋움체 Bold" pitchFamily="18" charset="-127"/>
              </a:rPr>
              <a:t>과태료 재판</a:t>
            </a:r>
            <a:endParaRPr kumimoji="0" lang="ko-KR" altLang="en-US" sz="2400" dirty="0"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40" name="직사각형 39"/>
          <p:cNvSpPr/>
          <p:nvPr/>
        </p:nvSpPr>
        <p:spPr bwMode="auto">
          <a:xfrm>
            <a:off x="3001276" y="4760689"/>
            <a:ext cx="51987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KoPub돋움체 Bold" pitchFamily="18" charset="-127"/>
              </a:rPr>
              <a:t>5</a:t>
            </a:r>
            <a:endParaRPr kumimoji="0"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KoPub돋움체 Bold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5984" y="5993972"/>
            <a:ext cx="8344488" cy="531372"/>
          </a:xfrm>
          <a:prstGeom prst="rect">
            <a:avLst/>
          </a:prstGeom>
          <a:solidFill>
            <a:srgbClr val="1A61B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본 자료는 국민권익위원회 관련 자료를 학교 실정에 맞게 수정한 것임</a:t>
            </a:r>
            <a:r>
              <a:rPr lang="en-US" altLang="ko-KR" sz="2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</a:t>
            </a:r>
            <a:endParaRPr lang="ko-KR" altLang="en-US" sz="2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1485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신고 절차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37" name="아래쪽 화살표 246"/>
          <p:cNvSpPr/>
          <p:nvPr/>
        </p:nvSpPr>
        <p:spPr>
          <a:xfrm rot="16200000">
            <a:off x="1254602" y="3216749"/>
            <a:ext cx="4605974" cy="1000128"/>
          </a:xfrm>
          <a:custGeom>
            <a:avLst/>
            <a:gdLst>
              <a:gd name="connsiteX0" fmla="*/ 0 w 4580212"/>
              <a:gd name="connsiteY0" fmla="*/ 964683 h 1929365"/>
              <a:gd name="connsiteX1" fmla="*/ 1145053 w 4580212"/>
              <a:gd name="connsiteY1" fmla="*/ 964683 h 1929365"/>
              <a:gd name="connsiteX2" fmla="*/ 1145053 w 4580212"/>
              <a:gd name="connsiteY2" fmla="*/ 0 h 1929365"/>
              <a:gd name="connsiteX3" fmla="*/ 3435159 w 4580212"/>
              <a:gd name="connsiteY3" fmla="*/ 0 h 1929365"/>
              <a:gd name="connsiteX4" fmla="*/ 3435159 w 4580212"/>
              <a:gd name="connsiteY4" fmla="*/ 964683 h 1929365"/>
              <a:gd name="connsiteX5" fmla="*/ 4580212 w 4580212"/>
              <a:gd name="connsiteY5" fmla="*/ 964683 h 1929365"/>
              <a:gd name="connsiteX6" fmla="*/ 2290106 w 4580212"/>
              <a:gd name="connsiteY6" fmla="*/ 1929365 h 1929365"/>
              <a:gd name="connsiteX7" fmla="*/ 0 w 4580212"/>
              <a:gd name="connsiteY7" fmla="*/ 964683 h 1929365"/>
              <a:gd name="connsiteX0" fmla="*/ 2817347 w 7397559"/>
              <a:gd name="connsiteY0" fmla="*/ 3208011 h 4172693"/>
              <a:gd name="connsiteX1" fmla="*/ 3962400 w 7397559"/>
              <a:gd name="connsiteY1" fmla="*/ 3208011 h 4172693"/>
              <a:gd name="connsiteX2" fmla="*/ 0 w 7397559"/>
              <a:gd name="connsiteY2" fmla="*/ 0 h 4172693"/>
              <a:gd name="connsiteX3" fmla="*/ 6252506 w 7397559"/>
              <a:gd name="connsiteY3" fmla="*/ 2243328 h 4172693"/>
              <a:gd name="connsiteX4" fmla="*/ 6252506 w 7397559"/>
              <a:gd name="connsiteY4" fmla="*/ 3208011 h 4172693"/>
              <a:gd name="connsiteX5" fmla="*/ 7397559 w 7397559"/>
              <a:gd name="connsiteY5" fmla="*/ 3208011 h 4172693"/>
              <a:gd name="connsiteX6" fmla="*/ 5107453 w 7397559"/>
              <a:gd name="connsiteY6" fmla="*/ 4172693 h 4172693"/>
              <a:gd name="connsiteX7" fmla="*/ 2817347 w 7397559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53306" h="4270229">
                <a:moveTo>
                  <a:pt x="4060931" y="3305547"/>
                </a:moveTo>
                <a:lnTo>
                  <a:pt x="4852416" y="3281163"/>
                </a:lnTo>
                <a:cubicBezTo>
                  <a:pt x="3580384" y="1626610"/>
                  <a:pt x="2125472" y="654809"/>
                  <a:pt x="0" y="0"/>
                </a:cubicBezTo>
                <a:lnTo>
                  <a:pt x="12653306" y="109728"/>
                </a:lnTo>
                <a:cubicBezTo>
                  <a:pt x="10958618" y="638553"/>
                  <a:pt x="8922554" y="1801362"/>
                  <a:pt x="7764314" y="3293355"/>
                </a:cubicBezTo>
                <a:lnTo>
                  <a:pt x="8641143" y="3305547"/>
                </a:lnTo>
                <a:lnTo>
                  <a:pt x="6351037" y="4270229"/>
                </a:lnTo>
                <a:lnTo>
                  <a:pt x="4060931" y="3305547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75000"/>
                </a:schemeClr>
              </a:gs>
              <a:gs pos="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1004693" y="1376362"/>
            <a:ext cx="1632341" cy="37920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713557" y="2962169"/>
            <a:ext cx="2232167" cy="85731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수수 금지 </a:t>
            </a:r>
            <a:r>
              <a:rPr lang="ko-KR" altLang="en-US" sz="12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금품등을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받거나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제공의 약속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의사표시를 받은 경우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소속기관장에게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지체 없이 신고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CB81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pic>
        <p:nvPicPr>
          <p:cNvPr id="6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>
            <a:off x="449263" y="2821921"/>
            <a:ext cx="2737005" cy="10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Freeform 5"/>
          <p:cNvSpPr>
            <a:spLocks/>
          </p:cNvSpPr>
          <p:nvPr/>
        </p:nvSpPr>
        <p:spPr bwMode="auto">
          <a:xfrm>
            <a:off x="1321599" y="1880043"/>
            <a:ext cx="997681" cy="941968"/>
          </a:xfrm>
          <a:custGeom>
            <a:avLst/>
            <a:gdLst>
              <a:gd name="T0" fmla="*/ 522 w 716"/>
              <a:gd name="T1" fmla="*/ 458 h 716"/>
              <a:gd name="T2" fmla="*/ 400 w 716"/>
              <a:gd name="T3" fmla="*/ 688 h 716"/>
              <a:gd name="T4" fmla="*/ 390 w 716"/>
              <a:gd name="T5" fmla="*/ 444 h 716"/>
              <a:gd name="T6" fmla="*/ 384 w 716"/>
              <a:gd name="T7" fmla="*/ 432 h 716"/>
              <a:gd name="T8" fmla="*/ 412 w 716"/>
              <a:gd name="T9" fmla="*/ 424 h 716"/>
              <a:gd name="T10" fmla="*/ 440 w 716"/>
              <a:gd name="T11" fmla="*/ 366 h 716"/>
              <a:gd name="T12" fmla="*/ 456 w 716"/>
              <a:gd name="T13" fmla="*/ 340 h 716"/>
              <a:gd name="T14" fmla="*/ 472 w 716"/>
              <a:gd name="T15" fmla="*/ 298 h 716"/>
              <a:gd name="T16" fmla="*/ 476 w 716"/>
              <a:gd name="T17" fmla="*/ 284 h 716"/>
              <a:gd name="T18" fmla="*/ 486 w 716"/>
              <a:gd name="T19" fmla="*/ 280 h 716"/>
              <a:gd name="T20" fmla="*/ 496 w 716"/>
              <a:gd name="T21" fmla="*/ 260 h 716"/>
              <a:gd name="T22" fmla="*/ 500 w 716"/>
              <a:gd name="T23" fmla="*/ 206 h 716"/>
              <a:gd name="T24" fmla="*/ 494 w 716"/>
              <a:gd name="T25" fmla="*/ 196 h 716"/>
              <a:gd name="T26" fmla="*/ 492 w 716"/>
              <a:gd name="T27" fmla="*/ 186 h 716"/>
              <a:gd name="T28" fmla="*/ 494 w 716"/>
              <a:gd name="T29" fmla="*/ 142 h 716"/>
              <a:gd name="T30" fmla="*/ 486 w 716"/>
              <a:gd name="T31" fmla="*/ 110 h 716"/>
              <a:gd name="T32" fmla="*/ 486 w 716"/>
              <a:gd name="T33" fmla="*/ 94 h 716"/>
              <a:gd name="T34" fmla="*/ 476 w 716"/>
              <a:gd name="T35" fmla="*/ 62 h 716"/>
              <a:gd name="T36" fmla="*/ 434 w 716"/>
              <a:gd name="T37" fmla="*/ 22 h 716"/>
              <a:gd name="T38" fmla="*/ 414 w 716"/>
              <a:gd name="T39" fmla="*/ 10 h 716"/>
              <a:gd name="T40" fmla="*/ 356 w 716"/>
              <a:gd name="T41" fmla="*/ 0 h 716"/>
              <a:gd name="T42" fmla="*/ 296 w 716"/>
              <a:gd name="T43" fmla="*/ 12 h 716"/>
              <a:gd name="T44" fmla="*/ 280 w 716"/>
              <a:gd name="T45" fmla="*/ 18 h 716"/>
              <a:gd name="T46" fmla="*/ 256 w 716"/>
              <a:gd name="T47" fmla="*/ 20 h 716"/>
              <a:gd name="T48" fmla="*/ 244 w 716"/>
              <a:gd name="T49" fmla="*/ 38 h 716"/>
              <a:gd name="T50" fmla="*/ 246 w 716"/>
              <a:gd name="T51" fmla="*/ 64 h 716"/>
              <a:gd name="T52" fmla="*/ 238 w 716"/>
              <a:gd name="T53" fmla="*/ 74 h 716"/>
              <a:gd name="T54" fmla="*/ 226 w 716"/>
              <a:gd name="T55" fmla="*/ 118 h 716"/>
              <a:gd name="T56" fmla="*/ 222 w 716"/>
              <a:gd name="T57" fmla="*/ 154 h 716"/>
              <a:gd name="T58" fmla="*/ 226 w 716"/>
              <a:gd name="T59" fmla="*/ 192 h 716"/>
              <a:gd name="T60" fmla="*/ 216 w 716"/>
              <a:gd name="T61" fmla="*/ 206 h 716"/>
              <a:gd name="T62" fmla="*/ 218 w 716"/>
              <a:gd name="T63" fmla="*/ 248 h 716"/>
              <a:gd name="T64" fmla="*/ 228 w 716"/>
              <a:gd name="T65" fmla="*/ 280 h 716"/>
              <a:gd name="T66" fmla="*/ 236 w 716"/>
              <a:gd name="T67" fmla="*/ 284 h 716"/>
              <a:gd name="T68" fmla="*/ 242 w 716"/>
              <a:gd name="T69" fmla="*/ 282 h 716"/>
              <a:gd name="T70" fmla="*/ 254 w 716"/>
              <a:gd name="T71" fmla="*/ 328 h 716"/>
              <a:gd name="T72" fmla="*/ 276 w 716"/>
              <a:gd name="T73" fmla="*/ 366 h 716"/>
              <a:gd name="T74" fmla="*/ 298 w 716"/>
              <a:gd name="T75" fmla="*/ 420 h 716"/>
              <a:gd name="T76" fmla="*/ 334 w 716"/>
              <a:gd name="T77" fmla="*/ 432 h 716"/>
              <a:gd name="T78" fmla="*/ 326 w 716"/>
              <a:gd name="T79" fmla="*/ 444 h 716"/>
              <a:gd name="T80" fmla="*/ 270 w 716"/>
              <a:gd name="T81" fmla="*/ 412 h 716"/>
              <a:gd name="T82" fmla="*/ 192 w 716"/>
              <a:gd name="T83" fmla="*/ 458 h 716"/>
              <a:gd name="T84" fmla="*/ 112 w 716"/>
              <a:gd name="T85" fmla="*/ 500 h 716"/>
              <a:gd name="T86" fmla="*/ 58 w 716"/>
              <a:gd name="T87" fmla="*/ 546 h 716"/>
              <a:gd name="T88" fmla="*/ 24 w 716"/>
              <a:gd name="T89" fmla="*/ 604 h 716"/>
              <a:gd name="T90" fmla="*/ 2 w 716"/>
              <a:gd name="T91" fmla="*/ 688 h 716"/>
              <a:gd name="T92" fmla="*/ 716 w 716"/>
              <a:gd name="T93" fmla="*/ 716 h 716"/>
              <a:gd name="T94" fmla="*/ 698 w 716"/>
              <a:gd name="T95" fmla="*/ 622 h 716"/>
              <a:gd name="T96" fmla="*/ 672 w 716"/>
              <a:gd name="T97" fmla="*/ 566 h 716"/>
              <a:gd name="T98" fmla="*/ 624 w 716"/>
              <a:gd name="T99" fmla="*/ 514 h 716"/>
              <a:gd name="T100" fmla="*/ 582 w 716"/>
              <a:gd name="T101" fmla="*/ 488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6" h="716">
                <a:moveTo>
                  <a:pt x="582" y="488"/>
                </a:moveTo>
                <a:lnTo>
                  <a:pt x="582" y="488"/>
                </a:lnTo>
                <a:lnTo>
                  <a:pt x="522" y="458"/>
                </a:lnTo>
                <a:lnTo>
                  <a:pt x="478" y="432"/>
                </a:lnTo>
                <a:lnTo>
                  <a:pt x="444" y="412"/>
                </a:lnTo>
                <a:lnTo>
                  <a:pt x="400" y="688"/>
                </a:lnTo>
                <a:lnTo>
                  <a:pt x="372" y="484"/>
                </a:lnTo>
                <a:lnTo>
                  <a:pt x="390" y="444"/>
                </a:lnTo>
                <a:lnTo>
                  <a:pt x="390" y="444"/>
                </a:lnTo>
                <a:lnTo>
                  <a:pt x="390" y="440"/>
                </a:lnTo>
                <a:lnTo>
                  <a:pt x="390" y="438"/>
                </a:lnTo>
                <a:lnTo>
                  <a:pt x="384" y="432"/>
                </a:lnTo>
                <a:lnTo>
                  <a:pt x="384" y="432"/>
                </a:lnTo>
                <a:lnTo>
                  <a:pt x="398" y="430"/>
                </a:lnTo>
                <a:lnTo>
                  <a:pt x="412" y="424"/>
                </a:lnTo>
                <a:lnTo>
                  <a:pt x="426" y="416"/>
                </a:lnTo>
                <a:lnTo>
                  <a:pt x="440" y="408"/>
                </a:lnTo>
                <a:lnTo>
                  <a:pt x="440" y="366"/>
                </a:lnTo>
                <a:lnTo>
                  <a:pt x="440" y="366"/>
                </a:lnTo>
                <a:lnTo>
                  <a:pt x="446" y="360"/>
                </a:lnTo>
                <a:lnTo>
                  <a:pt x="456" y="340"/>
                </a:lnTo>
                <a:lnTo>
                  <a:pt x="462" y="328"/>
                </a:lnTo>
                <a:lnTo>
                  <a:pt x="468" y="314"/>
                </a:lnTo>
                <a:lnTo>
                  <a:pt x="472" y="298"/>
                </a:lnTo>
                <a:lnTo>
                  <a:pt x="474" y="282"/>
                </a:lnTo>
                <a:lnTo>
                  <a:pt x="474" y="282"/>
                </a:lnTo>
                <a:lnTo>
                  <a:pt x="476" y="284"/>
                </a:lnTo>
                <a:lnTo>
                  <a:pt x="480" y="284"/>
                </a:lnTo>
                <a:lnTo>
                  <a:pt x="486" y="280"/>
                </a:lnTo>
                <a:lnTo>
                  <a:pt x="486" y="280"/>
                </a:lnTo>
                <a:lnTo>
                  <a:pt x="488" y="280"/>
                </a:lnTo>
                <a:lnTo>
                  <a:pt x="492" y="270"/>
                </a:lnTo>
                <a:lnTo>
                  <a:pt x="496" y="260"/>
                </a:lnTo>
                <a:lnTo>
                  <a:pt x="498" y="248"/>
                </a:lnTo>
                <a:lnTo>
                  <a:pt x="498" y="228"/>
                </a:lnTo>
                <a:lnTo>
                  <a:pt x="500" y="206"/>
                </a:lnTo>
                <a:lnTo>
                  <a:pt x="500" y="206"/>
                </a:lnTo>
                <a:lnTo>
                  <a:pt x="496" y="200"/>
                </a:lnTo>
                <a:lnTo>
                  <a:pt x="494" y="196"/>
                </a:lnTo>
                <a:lnTo>
                  <a:pt x="490" y="192"/>
                </a:lnTo>
                <a:lnTo>
                  <a:pt x="490" y="192"/>
                </a:lnTo>
                <a:lnTo>
                  <a:pt x="492" y="186"/>
                </a:lnTo>
                <a:lnTo>
                  <a:pt x="494" y="170"/>
                </a:lnTo>
                <a:lnTo>
                  <a:pt x="494" y="156"/>
                </a:lnTo>
                <a:lnTo>
                  <a:pt x="494" y="142"/>
                </a:lnTo>
                <a:lnTo>
                  <a:pt x="492" y="128"/>
                </a:lnTo>
                <a:lnTo>
                  <a:pt x="486" y="110"/>
                </a:lnTo>
                <a:lnTo>
                  <a:pt x="486" y="110"/>
                </a:lnTo>
                <a:lnTo>
                  <a:pt x="486" y="102"/>
                </a:lnTo>
                <a:lnTo>
                  <a:pt x="486" y="102"/>
                </a:lnTo>
                <a:lnTo>
                  <a:pt x="486" y="94"/>
                </a:lnTo>
                <a:lnTo>
                  <a:pt x="486" y="86"/>
                </a:lnTo>
                <a:lnTo>
                  <a:pt x="482" y="74"/>
                </a:lnTo>
                <a:lnTo>
                  <a:pt x="476" y="62"/>
                </a:lnTo>
                <a:lnTo>
                  <a:pt x="466" y="50"/>
                </a:lnTo>
                <a:lnTo>
                  <a:pt x="454" y="36"/>
                </a:lnTo>
                <a:lnTo>
                  <a:pt x="434" y="22"/>
                </a:lnTo>
                <a:lnTo>
                  <a:pt x="434" y="22"/>
                </a:lnTo>
                <a:lnTo>
                  <a:pt x="426" y="16"/>
                </a:lnTo>
                <a:lnTo>
                  <a:pt x="414" y="10"/>
                </a:lnTo>
                <a:lnTo>
                  <a:pt x="400" y="6"/>
                </a:lnTo>
                <a:lnTo>
                  <a:pt x="380" y="0"/>
                </a:lnTo>
                <a:lnTo>
                  <a:pt x="356" y="0"/>
                </a:lnTo>
                <a:lnTo>
                  <a:pt x="328" y="2"/>
                </a:lnTo>
                <a:lnTo>
                  <a:pt x="314" y="6"/>
                </a:lnTo>
                <a:lnTo>
                  <a:pt x="296" y="12"/>
                </a:lnTo>
                <a:lnTo>
                  <a:pt x="296" y="12"/>
                </a:lnTo>
                <a:lnTo>
                  <a:pt x="292" y="14"/>
                </a:lnTo>
                <a:lnTo>
                  <a:pt x="280" y="18"/>
                </a:lnTo>
                <a:lnTo>
                  <a:pt x="272" y="20"/>
                </a:lnTo>
                <a:lnTo>
                  <a:pt x="264" y="20"/>
                </a:lnTo>
                <a:lnTo>
                  <a:pt x="256" y="20"/>
                </a:lnTo>
                <a:lnTo>
                  <a:pt x="250" y="16"/>
                </a:lnTo>
                <a:lnTo>
                  <a:pt x="250" y="16"/>
                </a:lnTo>
                <a:lnTo>
                  <a:pt x="244" y="38"/>
                </a:lnTo>
                <a:lnTo>
                  <a:pt x="242" y="54"/>
                </a:lnTo>
                <a:lnTo>
                  <a:pt x="244" y="60"/>
                </a:lnTo>
                <a:lnTo>
                  <a:pt x="246" y="64"/>
                </a:lnTo>
                <a:lnTo>
                  <a:pt x="246" y="64"/>
                </a:lnTo>
                <a:lnTo>
                  <a:pt x="244" y="66"/>
                </a:lnTo>
                <a:lnTo>
                  <a:pt x="238" y="74"/>
                </a:lnTo>
                <a:lnTo>
                  <a:pt x="232" y="90"/>
                </a:lnTo>
                <a:lnTo>
                  <a:pt x="226" y="118"/>
                </a:lnTo>
                <a:lnTo>
                  <a:pt x="226" y="118"/>
                </a:lnTo>
                <a:lnTo>
                  <a:pt x="226" y="128"/>
                </a:lnTo>
                <a:lnTo>
                  <a:pt x="226" y="128"/>
                </a:lnTo>
                <a:lnTo>
                  <a:pt x="222" y="154"/>
                </a:lnTo>
                <a:lnTo>
                  <a:pt x="224" y="174"/>
                </a:lnTo>
                <a:lnTo>
                  <a:pt x="226" y="192"/>
                </a:lnTo>
                <a:lnTo>
                  <a:pt x="226" y="192"/>
                </a:lnTo>
                <a:lnTo>
                  <a:pt x="222" y="196"/>
                </a:lnTo>
                <a:lnTo>
                  <a:pt x="220" y="200"/>
                </a:lnTo>
                <a:lnTo>
                  <a:pt x="216" y="206"/>
                </a:lnTo>
                <a:lnTo>
                  <a:pt x="216" y="206"/>
                </a:lnTo>
                <a:lnTo>
                  <a:pt x="218" y="228"/>
                </a:lnTo>
                <a:lnTo>
                  <a:pt x="218" y="248"/>
                </a:lnTo>
                <a:lnTo>
                  <a:pt x="220" y="260"/>
                </a:lnTo>
                <a:lnTo>
                  <a:pt x="224" y="270"/>
                </a:lnTo>
                <a:lnTo>
                  <a:pt x="228" y="280"/>
                </a:lnTo>
                <a:lnTo>
                  <a:pt x="230" y="280"/>
                </a:lnTo>
                <a:lnTo>
                  <a:pt x="230" y="280"/>
                </a:lnTo>
                <a:lnTo>
                  <a:pt x="236" y="284"/>
                </a:lnTo>
                <a:lnTo>
                  <a:pt x="240" y="284"/>
                </a:lnTo>
                <a:lnTo>
                  <a:pt x="242" y="282"/>
                </a:lnTo>
                <a:lnTo>
                  <a:pt x="242" y="282"/>
                </a:lnTo>
                <a:lnTo>
                  <a:pt x="244" y="298"/>
                </a:lnTo>
                <a:lnTo>
                  <a:pt x="248" y="314"/>
                </a:lnTo>
                <a:lnTo>
                  <a:pt x="254" y="328"/>
                </a:lnTo>
                <a:lnTo>
                  <a:pt x="260" y="340"/>
                </a:lnTo>
                <a:lnTo>
                  <a:pt x="270" y="360"/>
                </a:lnTo>
                <a:lnTo>
                  <a:pt x="276" y="366"/>
                </a:lnTo>
                <a:lnTo>
                  <a:pt x="276" y="408"/>
                </a:lnTo>
                <a:lnTo>
                  <a:pt x="276" y="408"/>
                </a:lnTo>
                <a:lnTo>
                  <a:pt x="298" y="420"/>
                </a:lnTo>
                <a:lnTo>
                  <a:pt x="314" y="426"/>
                </a:lnTo>
                <a:lnTo>
                  <a:pt x="334" y="432"/>
                </a:lnTo>
                <a:lnTo>
                  <a:pt x="334" y="432"/>
                </a:lnTo>
                <a:lnTo>
                  <a:pt x="328" y="436"/>
                </a:lnTo>
                <a:lnTo>
                  <a:pt x="326" y="440"/>
                </a:lnTo>
                <a:lnTo>
                  <a:pt x="326" y="444"/>
                </a:lnTo>
                <a:lnTo>
                  <a:pt x="344" y="484"/>
                </a:lnTo>
                <a:lnTo>
                  <a:pt x="314" y="692"/>
                </a:lnTo>
                <a:lnTo>
                  <a:pt x="270" y="412"/>
                </a:lnTo>
                <a:lnTo>
                  <a:pt x="270" y="412"/>
                </a:lnTo>
                <a:lnTo>
                  <a:pt x="236" y="434"/>
                </a:lnTo>
                <a:lnTo>
                  <a:pt x="192" y="458"/>
                </a:lnTo>
                <a:lnTo>
                  <a:pt x="134" y="488"/>
                </a:lnTo>
                <a:lnTo>
                  <a:pt x="134" y="488"/>
                </a:lnTo>
                <a:lnTo>
                  <a:pt x="112" y="500"/>
                </a:lnTo>
                <a:lnTo>
                  <a:pt x="92" y="514"/>
                </a:lnTo>
                <a:lnTo>
                  <a:pt x="74" y="530"/>
                </a:lnTo>
                <a:lnTo>
                  <a:pt x="58" y="546"/>
                </a:lnTo>
                <a:lnTo>
                  <a:pt x="44" y="566"/>
                </a:lnTo>
                <a:lnTo>
                  <a:pt x="34" y="584"/>
                </a:lnTo>
                <a:lnTo>
                  <a:pt x="24" y="604"/>
                </a:lnTo>
                <a:lnTo>
                  <a:pt x="18" y="622"/>
                </a:lnTo>
                <a:lnTo>
                  <a:pt x="8" y="658"/>
                </a:lnTo>
                <a:lnTo>
                  <a:pt x="2" y="688"/>
                </a:lnTo>
                <a:lnTo>
                  <a:pt x="0" y="716"/>
                </a:lnTo>
                <a:lnTo>
                  <a:pt x="716" y="716"/>
                </a:lnTo>
                <a:lnTo>
                  <a:pt x="716" y="716"/>
                </a:lnTo>
                <a:lnTo>
                  <a:pt x="714" y="688"/>
                </a:lnTo>
                <a:lnTo>
                  <a:pt x="708" y="658"/>
                </a:lnTo>
                <a:lnTo>
                  <a:pt x="698" y="622"/>
                </a:lnTo>
                <a:lnTo>
                  <a:pt x="692" y="604"/>
                </a:lnTo>
                <a:lnTo>
                  <a:pt x="682" y="584"/>
                </a:lnTo>
                <a:lnTo>
                  <a:pt x="672" y="566"/>
                </a:lnTo>
                <a:lnTo>
                  <a:pt x="658" y="546"/>
                </a:lnTo>
                <a:lnTo>
                  <a:pt x="642" y="530"/>
                </a:lnTo>
                <a:lnTo>
                  <a:pt x="624" y="514"/>
                </a:lnTo>
                <a:lnTo>
                  <a:pt x="604" y="500"/>
                </a:lnTo>
                <a:lnTo>
                  <a:pt x="582" y="488"/>
                </a:lnTo>
                <a:lnTo>
                  <a:pt x="582" y="48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1398013" y="1418807"/>
            <a:ext cx="823941" cy="294318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algn="ctr"/>
            <a:r>
              <a:rPr lang="ko-KR" altLang="en-US" sz="1600" spc="-5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공직자등</a:t>
            </a:r>
            <a:endParaRPr lang="ko-KR" altLang="en-US" sz="1600" spc="-5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13557" y="4093150"/>
            <a:ext cx="2232167" cy="49931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수수 금지 </a:t>
            </a:r>
            <a:r>
              <a:rPr lang="ko-KR" altLang="en-US" sz="12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금품등을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제공자에게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반환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혹은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거부 의사 표시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92D0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3557" y="4865435"/>
            <a:ext cx="2232167" cy="70780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받은 </a:t>
            </a:r>
            <a:r>
              <a:rPr lang="ko-KR" altLang="en-US" sz="12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금품등이</a:t>
            </a:r>
            <a:r>
              <a:rPr lang="en-US" altLang="ko-KR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멸실</a:t>
            </a:r>
            <a:r>
              <a:rPr lang="en-US" altLang="ko-KR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부패</a:t>
            </a:r>
            <a:r>
              <a:rPr lang="en-US" altLang="ko-KR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변질 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우려 등이 있는 경우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소속기관장에게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인도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1639021" y="3776826"/>
            <a:ext cx="377851" cy="356751"/>
            <a:chOff x="5361132" y="3865676"/>
            <a:chExt cx="415636" cy="415636"/>
          </a:xfrm>
        </p:grpSpPr>
        <p:sp>
          <p:nvSpPr>
            <p:cNvPr id="70" name="타원 69"/>
            <p:cNvSpPr/>
            <p:nvPr/>
          </p:nvSpPr>
          <p:spPr>
            <a:xfrm>
              <a:off x="5361132" y="3865676"/>
              <a:ext cx="415636" cy="41563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십자형 70"/>
            <p:cNvSpPr/>
            <p:nvPr/>
          </p:nvSpPr>
          <p:spPr>
            <a:xfrm>
              <a:off x="5442999" y="3947544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1639021" y="4558104"/>
            <a:ext cx="377851" cy="356751"/>
            <a:chOff x="5361132" y="3876773"/>
            <a:chExt cx="415636" cy="415636"/>
          </a:xfrm>
        </p:grpSpPr>
        <p:sp>
          <p:nvSpPr>
            <p:cNvPr id="73" name="타원 72"/>
            <p:cNvSpPr/>
            <p:nvPr/>
          </p:nvSpPr>
          <p:spPr>
            <a:xfrm>
              <a:off x="5361132" y="3876773"/>
              <a:ext cx="415636" cy="41563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십자형 73"/>
            <p:cNvSpPr/>
            <p:nvPr/>
          </p:nvSpPr>
          <p:spPr>
            <a:xfrm>
              <a:off x="5442999" y="3958641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5" name="직사각형 74"/>
          <p:cNvSpPr/>
          <p:nvPr/>
        </p:nvSpPr>
        <p:spPr>
          <a:xfrm>
            <a:off x="4352450" y="1376362"/>
            <a:ext cx="1632341" cy="379209"/>
          </a:xfrm>
          <a:prstGeom prst="rect">
            <a:avLst/>
          </a:prstGeom>
          <a:solidFill>
            <a:srgbClr val="7890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230642" y="3928847"/>
            <a:ext cx="1844766" cy="684000"/>
          </a:xfrm>
          <a:prstGeom prst="roundRect">
            <a:avLst/>
          </a:prstGeom>
          <a:solidFill>
            <a:schemeClr val="bg1"/>
          </a:solidFill>
          <a:ln>
            <a:solidFill>
              <a:srgbClr val="9AB929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수사 필요성 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있을 경우</a:t>
            </a:r>
            <a:endParaRPr lang="en-US" altLang="ko-KR" sz="12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수사기관에 통보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211592" y="2965310"/>
            <a:ext cx="1844766" cy="684000"/>
          </a:xfrm>
          <a:prstGeom prst="roundRect">
            <a:avLst/>
          </a:prstGeom>
          <a:solidFill>
            <a:schemeClr val="bg1"/>
          </a:solidFill>
          <a:ln>
            <a:solidFill>
              <a:srgbClr val="9AB929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수수 금지 </a:t>
            </a:r>
            <a:r>
              <a:rPr lang="ko-KR" altLang="en-US" sz="12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금품등에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대해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반환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인도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또는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거부 의사 표시 요구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18679" y="3552977"/>
            <a:ext cx="1980000" cy="2268000"/>
          </a:xfrm>
          <a:prstGeom prst="roundRect">
            <a:avLst>
              <a:gd name="adj" fmla="val 6481"/>
            </a:avLst>
          </a:prstGeom>
          <a:gradFill>
            <a:gsLst>
              <a:gs pos="0">
                <a:srgbClr val="A6C62F"/>
              </a:gs>
              <a:gs pos="100000">
                <a:srgbClr val="92AF27"/>
              </a:gs>
            </a:gsLst>
            <a:lin ang="5400000" scaled="1"/>
          </a:gradFill>
          <a:ln>
            <a:noFill/>
          </a:ln>
        </p:spPr>
        <p:txBody>
          <a:bodyPr wrap="none" rtlCol="0" anchor="ctr">
            <a:noAutofit/>
          </a:bodyPr>
          <a:lstStyle>
            <a:defPPr>
              <a:defRPr lang="ko-KR"/>
            </a:defPPr>
            <a:lvl1pPr algn="ctr">
              <a:defRPr sz="1200" spc="-7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defRPr>
            </a:lvl1pPr>
          </a:lstStyle>
          <a:p>
            <a:endParaRPr lang="en-US" altLang="ko-KR"/>
          </a:p>
        </p:txBody>
      </p:sp>
      <p:pic>
        <p:nvPicPr>
          <p:cNvPr id="7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>
            <a:off x="3758248" y="2821921"/>
            <a:ext cx="2737005" cy="10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4745771" y="1418807"/>
            <a:ext cx="823941" cy="294318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algn="ctr"/>
            <a:r>
              <a:rPr lang="ko-KR" altLang="en-US" sz="1600" spc="-5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소속기관장</a:t>
            </a:r>
            <a:endParaRPr lang="ko-KR" altLang="en-US" sz="1600" spc="-5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1" name="Freeform 5"/>
          <p:cNvSpPr>
            <a:spLocks/>
          </p:cNvSpPr>
          <p:nvPr/>
        </p:nvSpPr>
        <p:spPr bwMode="auto">
          <a:xfrm>
            <a:off x="4633499" y="1880043"/>
            <a:ext cx="997681" cy="941968"/>
          </a:xfrm>
          <a:custGeom>
            <a:avLst/>
            <a:gdLst>
              <a:gd name="T0" fmla="*/ 522 w 716"/>
              <a:gd name="T1" fmla="*/ 458 h 716"/>
              <a:gd name="T2" fmla="*/ 400 w 716"/>
              <a:gd name="T3" fmla="*/ 688 h 716"/>
              <a:gd name="T4" fmla="*/ 390 w 716"/>
              <a:gd name="T5" fmla="*/ 444 h 716"/>
              <a:gd name="T6" fmla="*/ 384 w 716"/>
              <a:gd name="T7" fmla="*/ 432 h 716"/>
              <a:gd name="T8" fmla="*/ 412 w 716"/>
              <a:gd name="T9" fmla="*/ 424 h 716"/>
              <a:gd name="T10" fmla="*/ 440 w 716"/>
              <a:gd name="T11" fmla="*/ 366 h 716"/>
              <a:gd name="T12" fmla="*/ 456 w 716"/>
              <a:gd name="T13" fmla="*/ 340 h 716"/>
              <a:gd name="T14" fmla="*/ 472 w 716"/>
              <a:gd name="T15" fmla="*/ 298 h 716"/>
              <a:gd name="T16" fmla="*/ 476 w 716"/>
              <a:gd name="T17" fmla="*/ 284 h 716"/>
              <a:gd name="T18" fmla="*/ 486 w 716"/>
              <a:gd name="T19" fmla="*/ 280 h 716"/>
              <a:gd name="T20" fmla="*/ 496 w 716"/>
              <a:gd name="T21" fmla="*/ 260 h 716"/>
              <a:gd name="T22" fmla="*/ 500 w 716"/>
              <a:gd name="T23" fmla="*/ 206 h 716"/>
              <a:gd name="T24" fmla="*/ 494 w 716"/>
              <a:gd name="T25" fmla="*/ 196 h 716"/>
              <a:gd name="T26" fmla="*/ 492 w 716"/>
              <a:gd name="T27" fmla="*/ 186 h 716"/>
              <a:gd name="T28" fmla="*/ 494 w 716"/>
              <a:gd name="T29" fmla="*/ 142 h 716"/>
              <a:gd name="T30" fmla="*/ 486 w 716"/>
              <a:gd name="T31" fmla="*/ 110 h 716"/>
              <a:gd name="T32" fmla="*/ 486 w 716"/>
              <a:gd name="T33" fmla="*/ 94 h 716"/>
              <a:gd name="T34" fmla="*/ 476 w 716"/>
              <a:gd name="T35" fmla="*/ 62 h 716"/>
              <a:gd name="T36" fmla="*/ 434 w 716"/>
              <a:gd name="T37" fmla="*/ 22 h 716"/>
              <a:gd name="T38" fmla="*/ 414 w 716"/>
              <a:gd name="T39" fmla="*/ 10 h 716"/>
              <a:gd name="T40" fmla="*/ 356 w 716"/>
              <a:gd name="T41" fmla="*/ 0 h 716"/>
              <a:gd name="T42" fmla="*/ 296 w 716"/>
              <a:gd name="T43" fmla="*/ 12 h 716"/>
              <a:gd name="T44" fmla="*/ 280 w 716"/>
              <a:gd name="T45" fmla="*/ 18 h 716"/>
              <a:gd name="T46" fmla="*/ 256 w 716"/>
              <a:gd name="T47" fmla="*/ 20 h 716"/>
              <a:gd name="T48" fmla="*/ 244 w 716"/>
              <a:gd name="T49" fmla="*/ 38 h 716"/>
              <a:gd name="T50" fmla="*/ 246 w 716"/>
              <a:gd name="T51" fmla="*/ 64 h 716"/>
              <a:gd name="T52" fmla="*/ 238 w 716"/>
              <a:gd name="T53" fmla="*/ 74 h 716"/>
              <a:gd name="T54" fmla="*/ 226 w 716"/>
              <a:gd name="T55" fmla="*/ 118 h 716"/>
              <a:gd name="T56" fmla="*/ 222 w 716"/>
              <a:gd name="T57" fmla="*/ 154 h 716"/>
              <a:gd name="T58" fmla="*/ 226 w 716"/>
              <a:gd name="T59" fmla="*/ 192 h 716"/>
              <a:gd name="T60" fmla="*/ 216 w 716"/>
              <a:gd name="T61" fmla="*/ 206 h 716"/>
              <a:gd name="T62" fmla="*/ 218 w 716"/>
              <a:gd name="T63" fmla="*/ 248 h 716"/>
              <a:gd name="T64" fmla="*/ 228 w 716"/>
              <a:gd name="T65" fmla="*/ 280 h 716"/>
              <a:gd name="T66" fmla="*/ 236 w 716"/>
              <a:gd name="T67" fmla="*/ 284 h 716"/>
              <a:gd name="T68" fmla="*/ 242 w 716"/>
              <a:gd name="T69" fmla="*/ 282 h 716"/>
              <a:gd name="T70" fmla="*/ 254 w 716"/>
              <a:gd name="T71" fmla="*/ 328 h 716"/>
              <a:gd name="T72" fmla="*/ 276 w 716"/>
              <a:gd name="T73" fmla="*/ 366 h 716"/>
              <a:gd name="T74" fmla="*/ 298 w 716"/>
              <a:gd name="T75" fmla="*/ 420 h 716"/>
              <a:gd name="T76" fmla="*/ 334 w 716"/>
              <a:gd name="T77" fmla="*/ 432 h 716"/>
              <a:gd name="T78" fmla="*/ 326 w 716"/>
              <a:gd name="T79" fmla="*/ 444 h 716"/>
              <a:gd name="T80" fmla="*/ 270 w 716"/>
              <a:gd name="T81" fmla="*/ 412 h 716"/>
              <a:gd name="T82" fmla="*/ 192 w 716"/>
              <a:gd name="T83" fmla="*/ 458 h 716"/>
              <a:gd name="T84" fmla="*/ 112 w 716"/>
              <a:gd name="T85" fmla="*/ 500 h 716"/>
              <a:gd name="T86" fmla="*/ 58 w 716"/>
              <a:gd name="T87" fmla="*/ 546 h 716"/>
              <a:gd name="T88" fmla="*/ 24 w 716"/>
              <a:gd name="T89" fmla="*/ 604 h 716"/>
              <a:gd name="T90" fmla="*/ 2 w 716"/>
              <a:gd name="T91" fmla="*/ 688 h 716"/>
              <a:gd name="T92" fmla="*/ 716 w 716"/>
              <a:gd name="T93" fmla="*/ 716 h 716"/>
              <a:gd name="T94" fmla="*/ 698 w 716"/>
              <a:gd name="T95" fmla="*/ 622 h 716"/>
              <a:gd name="T96" fmla="*/ 672 w 716"/>
              <a:gd name="T97" fmla="*/ 566 h 716"/>
              <a:gd name="T98" fmla="*/ 624 w 716"/>
              <a:gd name="T99" fmla="*/ 514 h 716"/>
              <a:gd name="T100" fmla="*/ 582 w 716"/>
              <a:gd name="T101" fmla="*/ 488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6" h="716">
                <a:moveTo>
                  <a:pt x="582" y="488"/>
                </a:moveTo>
                <a:lnTo>
                  <a:pt x="582" y="488"/>
                </a:lnTo>
                <a:lnTo>
                  <a:pt x="522" y="458"/>
                </a:lnTo>
                <a:lnTo>
                  <a:pt x="478" y="432"/>
                </a:lnTo>
                <a:lnTo>
                  <a:pt x="444" y="412"/>
                </a:lnTo>
                <a:lnTo>
                  <a:pt x="400" y="688"/>
                </a:lnTo>
                <a:lnTo>
                  <a:pt x="372" y="484"/>
                </a:lnTo>
                <a:lnTo>
                  <a:pt x="390" y="444"/>
                </a:lnTo>
                <a:lnTo>
                  <a:pt x="390" y="444"/>
                </a:lnTo>
                <a:lnTo>
                  <a:pt x="390" y="440"/>
                </a:lnTo>
                <a:lnTo>
                  <a:pt x="390" y="438"/>
                </a:lnTo>
                <a:lnTo>
                  <a:pt x="384" y="432"/>
                </a:lnTo>
                <a:lnTo>
                  <a:pt x="384" y="432"/>
                </a:lnTo>
                <a:lnTo>
                  <a:pt x="398" y="430"/>
                </a:lnTo>
                <a:lnTo>
                  <a:pt x="412" y="424"/>
                </a:lnTo>
                <a:lnTo>
                  <a:pt x="426" y="416"/>
                </a:lnTo>
                <a:lnTo>
                  <a:pt x="440" y="408"/>
                </a:lnTo>
                <a:lnTo>
                  <a:pt x="440" y="366"/>
                </a:lnTo>
                <a:lnTo>
                  <a:pt x="440" y="366"/>
                </a:lnTo>
                <a:lnTo>
                  <a:pt x="446" y="360"/>
                </a:lnTo>
                <a:lnTo>
                  <a:pt x="456" y="340"/>
                </a:lnTo>
                <a:lnTo>
                  <a:pt x="462" y="328"/>
                </a:lnTo>
                <a:lnTo>
                  <a:pt x="468" y="314"/>
                </a:lnTo>
                <a:lnTo>
                  <a:pt x="472" y="298"/>
                </a:lnTo>
                <a:lnTo>
                  <a:pt x="474" y="282"/>
                </a:lnTo>
                <a:lnTo>
                  <a:pt x="474" y="282"/>
                </a:lnTo>
                <a:lnTo>
                  <a:pt x="476" y="284"/>
                </a:lnTo>
                <a:lnTo>
                  <a:pt x="480" y="284"/>
                </a:lnTo>
                <a:lnTo>
                  <a:pt x="486" y="280"/>
                </a:lnTo>
                <a:lnTo>
                  <a:pt x="486" y="280"/>
                </a:lnTo>
                <a:lnTo>
                  <a:pt x="488" y="280"/>
                </a:lnTo>
                <a:lnTo>
                  <a:pt x="492" y="270"/>
                </a:lnTo>
                <a:lnTo>
                  <a:pt x="496" y="260"/>
                </a:lnTo>
                <a:lnTo>
                  <a:pt x="498" y="248"/>
                </a:lnTo>
                <a:lnTo>
                  <a:pt x="498" y="228"/>
                </a:lnTo>
                <a:lnTo>
                  <a:pt x="500" y="206"/>
                </a:lnTo>
                <a:lnTo>
                  <a:pt x="500" y="206"/>
                </a:lnTo>
                <a:lnTo>
                  <a:pt x="496" y="200"/>
                </a:lnTo>
                <a:lnTo>
                  <a:pt x="494" y="196"/>
                </a:lnTo>
                <a:lnTo>
                  <a:pt x="490" y="192"/>
                </a:lnTo>
                <a:lnTo>
                  <a:pt x="490" y="192"/>
                </a:lnTo>
                <a:lnTo>
                  <a:pt x="492" y="186"/>
                </a:lnTo>
                <a:lnTo>
                  <a:pt x="494" y="170"/>
                </a:lnTo>
                <a:lnTo>
                  <a:pt x="494" y="156"/>
                </a:lnTo>
                <a:lnTo>
                  <a:pt x="494" y="142"/>
                </a:lnTo>
                <a:lnTo>
                  <a:pt x="492" y="128"/>
                </a:lnTo>
                <a:lnTo>
                  <a:pt x="486" y="110"/>
                </a:lnTo>
                <a:lnTo>
                  <a:pt x="486" y="110"/>
                </a:lnTo>
                <a:lnTo>
                  <a:pt x="486" y="102"/>
                </a:lnTo>
                <a:lnTo>
                  <a:pt x="486" y="102"/>
                </a:lnTo>
                <a:lnTo>
                  <a:pt x="486" y="94"/>
                </a:lnTo>
                <a:lnTo>
                  <a:pt x="486" y="86"/>
                </a:lnTo>
                <a:lnTo>
                  <a:pt x="482" y="74"/>
                </a:lnTo>
                <a:lnTo>
                  <a:pt x="476" y="62"/>
                </a:lnTo>
                <a:lnTo>
                  <a:pt x="466" y="50"/>
                </a:lnTo>
                <a:lnTo>
                  <a:pt x="454" y="36"/>
                </a:lnTo>
                <a:lnTo>
                  <a:pt x="434" y="22"/>
                </a:lnTo>
                <a:lnTo>
                  <a:pt x="434" y="22"/>
                </a:lnTo>
                <a:lnTo>
                  <a:pt x="426" y="16"/>
                </a:lnTo>
                <a:lnTo>
                  <a:pt x="414" y="10"/>
                </a:lnTo>
                <a:lnTo>
                  <a:pt x="400" y="6"/>
                </a:lnTo>
                <a:lnTo>
                  <a:pt x="380" y="0"/>
                </a:lnTo>
                <a:lnTo>
                  <a:pt x="356" y="0"/>
                </a:lnTo>
                <a:lnTo>
                  <a:pt x="328" y="2"/>
                </a:lnTo>
                <a:lnTo>
                  <a:pt x="314" y="6"/>
                </a:lnTo>
                <a:lnTo>
                  <a:pt x="296" y="12"/>
                </a:lnTo>
                <a:lnTo>
                  <a:pt x="296" y="12"/>
                </a:lnTo>
                <a:lnTo>
                  <a:pt x="292" y="14"/>
                </a:lnTo>
                <a:lnTo>
                  <a:pt x="280" y="18"/>
                </a:lnTo>
                <a:lnTo>
                  <a:pt x="272" y="20"/>
                </a:lnTo>
                <a:lnTo>
                  <a:pt x="264" y="20"/>
                </a:lnTo>
                <a:lnTo>
                  <a:pt x="256" y="20"/>
                </a:lnTo>
                <a:lnTo>
                  <a:pt x="250" y="16"/>
                </a:lnTo>
                <a:lnTo>
                  <a:pt x="250" y="16"/>
                </a:lnTo>
                <a:lnTo>
                  <a:pt x="244" y="38"/>
                </a:lnTo>
                <a:lnTo>
                  <a:pt x="242" y="54"/>
                </a:lnTo>
                <a:lnTo>
                  <a:pt x="244" y="60"/>
                </a:lnTo>
                <a:lnTo>
                  <a:pt x="246" y="64"/>
                </a:lnTo>
                <a:lnTo>
                  <a:pt x="246" y="64"/>
                </a:lnTo>
                <a:lnTo>
                  <a:pt x="244" y="66"/>
                </a:lnTo>
                <a:lnTo>
                  <a:pt x="238" y="74"/>
                </a:lnTo>
                <a:lnTo>
                  <a:pt x="232" y="90"/>
                </a:lnTo>
                <a:lnTo>
                  <a:pt x="226" y="118"/>
                </a:lnTo>
                <a:lnTo>
                  <a:pt x="226" y="118"/>
                </a:lnTo>
                <a:lnTo>
                  <a:pt x="226" y="128"/>
                </a:lnTo>
                <a:lnTo>
                  <a:pt x="226" y="128"/>
                </a:lnTo>
                <a:lnTo>
                  <a:pt x="222" y="154"/>
                </a:lnTo>
                <a:lnTo>
                  <a:pt x="224" y="174"/>
                </a:lnTo>
                <a:lnTo>
                  <a:pt x="226" y="192"/>
                </a:lnTo>
                <a:lnTo>
                  <a:pt x="226" y="192"/>
                </a:lnTo>
                <a:lnTo>
                  <a:pt x="222" y="196"/>
                </a:lnTo>
                <a:lnTo>
                  <a:pt x="220" y="200"/>
                </a:lnTo>
                <a:lnTo>
                  <a:pt x="216" y="206"/>
                </a:lnTo>
                <a:lnTo>
                  <a:pt x="216" y="206"/>
                </a:lnTo>
                <a:lnTo>
                  <a:pt x="218" y="228"/>
                </a:lnTo>
                <a:lnTo>
                  <a:pt x="218" y="248"/>
                </a:lnTo>
                <a:lnTo>
                  <a:pt x="220" y="260"/>
                </a:lnTo>
                <a:lnTo>
                  <a:pt x="224" y="270"/>
                </a:lnTo>
                <a:lnTo>
                  <a:pt x="228" y="280"/>
                </a:lnTo>
                <a:lnTo>
                  <a:pt x="230" y="280"/>
                </a:lnTo>
                <a:lnTo>
                  <a:pt x="230" y="280"/>
                </a:lnTo>
                <a:lnTo>
                  <a:pt x="236" y="284"/>
                </a:lnTo>
                <a:lnTo>
                  <a:pt x="240" y="284"/>
                </a:lnTo>
                <a:lnTo>
                  <a:pt x="242" y="282"/>
                </a:lnTo>
                <a:lnTo>
                  <a:pt x="242" y="282"/>
                </a:lnTo>
                <a:lnTo>
                  <a:pt x="244" y="298"/>
                </a:lnTo>
                <a:lnTo>
                  <a:pt x="248" y="314"/>
                </a:lnTo>
                <a:lnTo>
                  <a:pt x="254" y="328"/>
                </a:lnTo>
                <a:lnTo>
                  <a:pt x="260" y="340"/>
                </a:lnTo>
                <a:lnTo>
                  <a:pt x="270" y="360"/>
                </a:lnTo>
                <a:lnTo>
                  <a:pt x="276" y="366"/>
                </a:lnTo>
                <a:lnTo>
                  <a:pt x="276" y="408"/>
                </a:lnTo>
                <a:lnTo>
                  <a:pt x="276" y="408"/>
                </a:lnTo>
                <a:lnTo>
                  <a:pt x="298" y="420"/>
                </a:lnTo>
                <a:lnTo>
                  <a:pt x="314" y="426"/>
                </a:lnTo>
                <a:lnTo>
                  <a:pt x="334" y="432"/>
                </a:lnTo>
                <a:lnTo>
                  <a:pt x="334" y="432"/>
                </a:lnTo>
                <a:lnTo>
                  <a:pt x="328" y="436"/>
                </a:lnTo>
                <a:lnTo>
                  <a:pt x="326" y="440"/>
                </a:lnTo>
                <a:lnTo>
                  <a:pt x="326" y="444"/>
                </a:lnTo>
                <a:lnTo>
                  <a:pt x="344" y="484"/>
                </a:lnTo>
                <a:lnTo>
                  <a:pt x="314" y="692"/>
                </a:lnTo>
                <a:lnTo>
                  <a:pt x="270" y="412"/>
                </a:lnTo>
                <a:lnTo>
                  <a:pt x="270" y="412"/>
                </a:lnTo>
                <a:lnTo>
                  <a:pt x="236" y="434"/>
                </a:lnTo>
                <a:lnTo>
                  <a:pt x="192" y="458"/>
                </a:lnTo>
                <a:lnTo>
                  <a:pt x="134" y="488"/>
                </a:lnTo>
                <a:lnTo>
                  <a:pt x="134" y="488"/>
                </a:lnTo>
                <a:lnTo>
                  <a:pt x="112" y="500"/>
                </a:lnTo>
                <a:lnTo>
                  <a:pt x="92" y="514"/>
                </a:lnTo>
                <a:lnTo>
                  <a:pt x="74" y="530"/>
                </a:lnTo>
                <a:lnTo>
                  <a:pt x="58" y="546"/>
                </a:lnTo>
                <a:lnTo>
                  <a:pt x="44" y="566"/>
                </a:lnTo>
                <a:lnTo>
                  <a:pt x="34" y="584"/>
                </a:lnTo>
                <a:lnTo>
                  <a:pt x="24" y="604"/>
                </a:lnTo>
                <a:lnTo>
                  <a:pt x="18" y="622"/>
                </a:lnTo>
                <a:lnTo>
                  <a:pt x="8" y="658"/>
                </a:lnTo>
                <a:lnTo>
                  <a:pt x="2" y="688"/>
                </a:lnTo>
                <a:lnTo>
                  <a:pt x="0" y="716"/>
                </a:lnTo>
                <a:lnTo>
                  <a:pt x="716" y="716"/>
                </a:lnTo>
                <a:lnTo>
                  <a:pt x="716" y="716"/>
                </a:lnTo>
                <a:lnTo>
                  <a:pt x="714" y="688"/>
                </a:lnTo>
                <a:lnTo>
                  <a:pt x="708" y="658"/>
                </a:lnTo>
                <a:lnTo>
                  <a:pt x="698" y="622"/>
                </a:lnTo>
                <a:lnTo>
                  <a:pt x="692" y="604"/>
                </a:lnTo>
                <a:lnTo>
                  <a:pt x="682" y="584"/>
                </a:lnTo>
                <a:lnTo>
                  <a:pt x="672" y="566"/>
                </a:lnTo>
                <a:lnTo>
                  <a:pt x="658" y="546"/>
                </a:lnTo>
                <a:lnTo>
                  <a:pt x="642" y="530"/>
                </a:lnTo>
                <a:lnTo>
                  <a:pt x="624" y="514"/>
                </a:lnTo>
                <a:lnTo>
                  <a:pt x="604" y="500"/>
                </a:lnTo>
                <a:lnTo>
                  <a:pt x="582" y="488"/>
                </a:lnTo>
                <a:lnTo>
                  <a:pt x="582" y="488"/>
                </a:lnTo>
                <a:close/>
              </a:path>
            </a:pathLst>
          </a:custGeom>
          <a:gradFill flip="none" rotWithShape="1">
            <a:gsLst>
              <a:gs pos="100000">
                <a:srgbClr val="9AB929"/>
              </a:gs>
              <a:gs pos="0">
                <a:srgbClr val="B2D234"/>
              </a:gs>
            </a:gsLst>
            <a:lin ang="54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solidFill>
                <a:schemeClr val="lt1"/>
              </a:solidFill>
            </a:endParaRPr>
          </a:p>
        </p:txBody>
      </p:sp>
      <p:grpSp>
        <p:nvGrpSpPr>
          <p:cNvPr id="82" name="그룹 41"/>
          <p:cNvGrpSpPr/>
          <p:nvPr/>
        </p:nvGrpSpPr>
        <p:grpSpPr>
          <a:xfrm>
            <a:off x="4948225" y="3615043"/>
            <a:ext cx="377851" cy="356751"/>
            <a:chOff x="5361132" y="3865676"/>
            <a:chExt cx="415636" cy="415636"/>
          </a:xfrm>
        </p:grpSpPr>
        <p:sp>
          <p:nvSpPr>
            <p:cNvPr id="83" name="타원 82"/>
            <p:cNvSpPr/>
            <p:nvPr/>
          </p:nvSpPr>
          <p:spPr>
            <a:xfrm>
              <a:off x="5361132" y="3865676"/>
              <a:ext cx="415636" cy="415636"/>
            </a:xfrm>
            <a:prstGeom prst="ellipse">
              <a:avLst/>
            </a:prstGeom>
            <a:gradFill flip="none" rotWithShape="1">
              <a:gsLst>
                <a:gs pos="100000">
                  <a:srgbClr val="9AB929"/>
                </a:gs>
                <a:gs pos="0">
                  <a:srgbClr val="B2D23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lt1"/>
                </a:solidFill>
              </a:endParaRPr>
            </a:p>
          </p:txBody>
        </p:sp>
        <p:sp>
          <p:nvSpPr>
            <p:cNvPr id="84" name="십자형 83"/>
            <p:cNvSpPr/>
            <p:nvPr/>
          </p:nvSpPr>
          <p:spPr>
            <a:xfrm>
              <a:off x="5442999" y="3947543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85" name="직선 연결선 84"/>
          <p:cNvCxnSpPr/>
          <p:nvPr/>
        </p:nvCxnSpPr>
        <p:spPr>
          <a:xfrm>
            <a:off x="5979774" y="1542152"/>
            <a:ext cx="1414800" cy="0"/>
          </a:xfrm>
          <a:prstGeom prst="line">
            <a:avLst/>
          </a:prstGeom>
          <a:ln w="28575" cap="rnd">
            <a:solidFill>
              <a:srgbClr val="789020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472303" y="3598370"/>
            <a:ext cx="1872000" cy="468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 참여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일시정지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72303" y="4111574"/>
            <a:ext cx="1872000" cy="468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대리자의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지정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472303" y="5482027"/>
            <a:ext cx="1872000" cy="288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전보</a:t>
            </a:r>
            <a:endParaRPr lang="en-US" altLang="ko-KR" sz="1400" spc="-7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48590" y="5586033"/>
            <a:ext cx="2361310" cy="43286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marL="152400" indent="-152400"/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신고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인도는 감독기관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감사원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수사기관</a:t>
            </a:r>
            <a: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1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또는 국민권익위원회에도 가능</a:t>
            </a:r>
            <a:endParaRPr lang="en-US" altLang="ko-KR" sz="11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230642" y="4896959"/>
            <a:ext cx="1844766" cy="684000"/>
          </a:xfrm>
          <a:prstGeom prst="roundRect">
            <a:avLst/>
          </a:prstGeom>
          <a:solidFill>
            <a:schemeClr val="bg1"/>
          </a:solidFill>
          <a:ln>
            <a:solidFill>
              <a:srgbClr val="9AB929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과태료 부과대상인 경우</a:t>
            </a:r>
            <a:endParaRPr lang="en-US" altLang="ko-KR" sz="12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관할법원에 위반사실 </a:t>
            </a: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통보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91" name="그룹 82"/>
          <p:cNvGrpSpPr/>
          <p:nvPr/>
        </p:nvGrpSpPr>
        <p:grpSpPr>
          <a:xfrm>
            <a:off x="4948225" y="4572566"/>
            <a:ext cx="377851" cy="356751"/>
            <a:chOff x="5361132" y="3954452"/>
            <a:chExt cx="415636" cy="415636"/>
          </a:xfrm>
        </p:grpSpPr>
        <p:sp>
          <p:nvSpPr>
            <p:cNvPr id="92" name="타원 91"/>
            <p:cNvSpPr/>
            <p:nvPr/>
          </p:nvSpPr>
          <p:spPr>
            <a:xfrm>
              <a:off x="5361132" y="3954452"/>
              <a:ext cx="415636" cy="415636"/>
            </a:xfrm>
            <a:prstGeom prst="ellipse">
              <a:avLst/>
            </a:prstGeom>
            <a:gradFill flip="none" rotWithShape="1">
              <a:gsLst>
                <a:gs pos="100000">
                  <a:srgbClr val="9AB929"/>
                </a:gs>
                <a:gs pos="0">
                  <a:srgbClr val="B2D23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lt1"/>
                </a:solidFill>
              </a:endParaRPr>
            </a:p>
          </p:txBody>
        </p:sp>
        <p:sp>
          <p:nvSpPr>
            <p:cNvPr id="93" name="십자형 92"/>
            <p:cNvSpPr/>
            <p:nvPr/>
          </p:nvSpPr>
          <p:spPr>
            <a:xfrm>
              <a:off x="5442999" y="4036320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4" name="모서리가 둥근 직사각형 93"/>
          <p:cNvSpPr/>
          <p:nvPr/>
        </p:nvSpPr>
        <p:spPr>
          <a:xfrm>
            <a:off x="476250" y="6067425"/>
            <a:ext cx="8153400" cy="4095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CB8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pc="-15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공직자등이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1E40EA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지체 없이 신고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하거나 </a:t>
            </a:r>
            <a:r>
              <a:rPr lang="ko-KR" altLang="en-US" spc="-15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금품등을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1E40EA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반환</a:t>
            </a:r>
            <a:r>
              <a: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1E40EA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1E40EA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인도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한 경우 형사처벌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KoPub돋움체 Medium" panose="02020603020101020101" pitchFamily="18" charset="-127"/>
                <a:cs typeface="Arial"/>
              </a:rPr>
              <a:t>∙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과태료 부과 대상에서 제외</a:t>
            </a:r>
            <a:endParaRPr lang="ko-KR" altLang="en-US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413613" y="2965963"/>
            <a:ext cx="1980000" cy="514800"/>
          </a:xfrm>
          <a:prstGeom prst="roundRect">
            <a:avLst>
              <a:gd name="adj" fmla="val 20838"/>
            </a:avLst>
          </a:prstGeom>
          <a:gradFill>
            <a:gsLst>
              <a:gs pos="0">
                <a:srgbClr val="A6C62F"/>
              </a:gs>
              <a:gs pos="100000">
                <a:srgbClr val="92AF27"/>
              </a:gs>
            </a:gsLst>
            <a:lin ang="5400000" scaled="1"/>
          </a:gradFill>
          <a:ln>
            <a:noFill/>
          </a:ln>
        </p:spPr>
        <p:txBody>
          <a:bodyPr wrap="none" rtlCol="0" anchor="ctr">
            <a:noAutofit/>
          </a:bodyPr>
          <a:lstStyle>
            <a:defPPr>
              <a:defRPr lang="ko-KR"/>
            </a:defPPr>
            <a:lvl1pPr algn="ctr">
              <a:defRPr sz="1200" spc="-7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defRPr>
            </a:lvl1pPr>
          </a:lstStyle>
          <a:p>
            <a:endParaRPr lang="en-US" altLang="ko-KR"/>
          </a:p>
        </p:txBody>
      </p:sp>
      <p:grpSp>
        <p:nvGrpSpPr>
          <p:cNvPr id="96" name="그룹 86"/>
          <p:cNvGrpSpPr/>
          <p:nvPr/>
        </p:nvGrpSpPr>
        <p:grpSpPr>
          <a:xfrm>
            <a:off x="6409829" y="2952332"/>
            <a:ext cx="1984332" cy="540254"/>
            <a:chOff x="6324104" y="1418807"/>
            <a:chExt cx="1984332" cy="540254"/>
          </a:xfrm>
        </p:grpSpPr>
        <p:sp>
          <p:nvSpPr>
            <p:cNvPr id="97" name="TextBox 96"/>
            <p:cNvSpPr txBox="1"/>
            <p:nvPr/>
          </p:nvSpPr>
          <p:spPr>
            <a:xfrm>
              <a:off x="6904300" y="1418807"/>
              <a:ext cx="823941" cy="294318"/>
            </a:xfrm>
            <a:prstGeom prst="rect">
              <a:avLst/>
            </a:prstGeom>
            <a:noFill/>
          </p:spPr>
          <p:txBody>
            <a:bodyPr wrap="none" rtlCol="0" anchor="t">
              <a:noAutofit/>
            </a:bodyPr>
            <a:lstStyle/>
            <a:p>
              <a:pPr algn="ctr"/>
              <a:r>
                <a:rPr lang="ko-KR" altLang="en-US" sz="1600" spc="-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조치사항</a:t>
              </a:r>
              <a:endParaRPr lang="ko-KR" altLang="en-US" sz="1600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324104" y="1678800"/>
              <a:ext cx="1984332" cy="28026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noAutofit/>
            </a:bodyPr>
            <a:lstStyle/>
            <a:p>
              <a:pPr algn="ctr"/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수수 금지 </a:t>
              </a:r>
              <a:r>
                <a:rPr lang="ko-KR" altLang="en-US" sz="1200" spc="-7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금품등을</a:t>
              </a:r>
              <a:r>
                <a:rPr lang="ko-KR" altLang="en-US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받은</a:t>
              </a:r>
              <a:r>
                <a:rPr lang="en-US" altLang="ko-KR" sz="1200" spc="-7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200" spc="-7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공직자등</a:t>
              </a:r>
              <a:endPara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cxnSp>
        <p:nvCxnSpPr>
          <p:cNvPr id="99" name="직선 연결선 98"/>
          <p:cNvCxnSpPr/>
          <p:nvPr/>
        </p:nvCxnSpPr>
        <p:spPr>
          <a:xfrm rot="16200000">
            <a:off x="6701238" y="2245957"/>
            <a:ext cx="1404000" cy="0"/>
          </a:xfrm>
          <a:prstGeom prst="line">
            <a:avLst/>
          </a:prstGeom>
          <a:ln w="28575" cap="rnd">
            <a:solidFill>
              <a:srgbClr val="789020"/>
            </a:solidFill>
            <a:prstDash val="sysDot"/>
            <a:round/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72303" y="4625924"/>
            <a:ext cx="1872000" cy="468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공동수행자의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지정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72303" y="5139127"/>
            <a:ext cx="1872000" cy="288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사무분장의 변경</a:t>
            </a:r>
            <a:endParaRPr lang="en-US" altLang="ko-KR" sz="14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8902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624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배우자 관련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38" name="직사각형 37"/>
          <p:cNvSpPr/>
          <p:nvPr/>
        </p:nvSpPr>
        <p:spPr>
          <a:xfrm>
            <a:off x="1187624" y="1033567"/>
            <a:ext cx="4104456" cy="37920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/>
          </a:p>
        </p:txBody>
      </p:sp>
      <p:sp>
        <p:nvSpPr>
          <p:cNvPr id="39" name="TextBox 38"/>
          <p:cNvSpPr txBox="1"/>
          <p:nvPr/>
        </p:nvSpPr>
        <p:spPr>
          <a:xfrm>
            <a:off x="6350601" y="1431946"/>
            <a:ext cx="2419662" cy="105417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배우자가 수수 금지 </a:t>
            </a:r>
            <a:r>
              <a:rPr lang="ko-KR" altLang="en-US" sz="14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금품등을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받거나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제공의 약속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의사표시를 받은 경우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소속기관장에게</a:t>
            </a:r>
            <a:r>
              <a:rPr lang="en-US" altLang="ko-KR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지체 없이 신고</a:t>
            </a:r>
            <a:endParaRPr lang="en-US" altLang="ko-KR" sz="16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CB81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pic>
        <p:nvPicPr>
          <p:cNvPr id="6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>
            <a:off x="2097466" y="4093240"/>
            <a:ext cx="2737005" cy="10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2731094" y="1076012"/>
            <a:ext cx="904802" cy="294318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algn="ctr"/>
            <a:r>
              <a:rPr lang="ko-KR" altLang="en-US" spc="-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공직자의 배우자 </a:t>
            </a:r>
            <a:r>
              <a:rPr lang="en-US" altLang="ko-KR" spc="-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b="1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직무관련성이 있는 경우만</a:t>
            </a:r>
            <a:endParaRPr lang="ko-KR" altLang="en-US" b="1" spc="-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333387" y="3041059"/>
            <a:ext cx="2436876" cy="67390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수수 금지 </a:t>
            </a:r>
            <a:r>
              <a:rPr lang="ko-KR" altLang="en-US" sz="14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금품등을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제공자에게</a:t>
            </a:r>
            <a: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반환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혹은 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거부 의사 표시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92D0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350601" y="4219752"/>
            <a:ext cx="2469871" cy="70780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받은 </a:t>
            </a:r>
            <a:r>
              <a:rPr lang="ko-KR" altLang="en-US" sz="1400" spc="-7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금품등이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멸실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부패</a:t>
            </a:r>
            <a:r>
              <a:rPr lang="en-US" altLang="ko-KR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변질 </a:t>
            </a: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우려 등이 있는 경우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소속기관장에게 </a:t>
            </a:r>
            <a:r>
              <a:rPr lang="ko-KR" altLang="en-US" sz="16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8902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인도</a:t>
            </a:r>
            <a:endParaRPr lang="en-US" altLang="ko-KR" sz="16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7277363" y="2541442"/>
            <a:ext cx="377851" cy="356751"/>
            <a:chOff x="5361132" y="3865676"/>
            <a:chExt cx="415636" cy="415636"/>
          </a:xfrm>
        </p:grpSpPr>
        <p:sp>
          <p:nvSpPr>
            <p:cNvPr id="70" name="타원 69"/>
            <p:cNvSpPr/>
            <p:nvPr/>
          </p:nvSpPr>
          <p:spPr>
            <a:xfrm>
              <a:off x="5361132" y="3865676"/>
              <a:ext cx="415636" cy="41563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십자형 70"/>
            <p:cNvSpPr/>
            <p:nvPr/>
          </p:nvSpPr>
          <p:spPr>
            <a:xfrm>
              <a:off x="5442999" y="3947544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7262939" y="3788909"/>
            <a:ext cx="377851" cy="356751"/>
            <a:chOff x="5361132" y="3876773"/>
            <a:chExt cx="415636" cy="415636"/>
          </a:xfrm>
        </p:grpSpPr>
        <p:sp>
          <p:nvSpPr>
            <p:cNvPr id="73" name="타원 72"/>
            <p:cNvSpPr/>
            <p:nvPr/>
          </p:nvSpPr>
          <p:spPr>
            <a:xfrm>
              <a:off x="5361132" y="3876773"/>
              <a:ext cx="415636" cy="41563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십자형 73"/>
            <p:cNvSpPr/>
            <p:nvPr/>
          </p:nvSpPr>
          <p:spPr>
            <a:xfrm>
              <a:off x="5442999" y="3958641"/>
              <a:ext cx="251901" cy="251901"/>
            </a:xfrm>
            <a:prstGeom prst="plus">
              <a:avLst>
                <a:gd name="adj" fmla="val 3437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6285634" y="4940350"/>
            <a:ext cx="2361310" cy="43286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marL="152400" indent="-152400"/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신고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인도는 감독기관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감사원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수사기관</a:t>
            </a:r>
            <a: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또는 국민권익위원회에도 가능</a:t>
            </a:r>
            <a:endParaRPr lang="en-US" altLang="ko-KR" sz="1200" spc="-7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94" name="모서리가 둥근 직사각형 93"/>
          <p:cNvSpPr/>
          <p:nvPr/>
        </p:nvSpPr>
        <p:spPr>
          <a:xfrm>
            <a:off x="764282" y="6067425"/>
            <a:ext cx="7840166" cy="4095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CB8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pc="-15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공직자등이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1E40EA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지체 없이 신고 및 반환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하거나 </a:t>
            </a:r>
            <a:r>
              <a:rPr lang="ko-KR" altLang="en-US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배우자의 금품수수 등을 몰랐을 경우 제재 받지 않음</a:t>
            </a:r>
            <a:endParaRPr lang="ko-KR" altLang="en-US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56" name="그룹 86"/>
          <p:cNvGrpSpPr/>
          <p:nvPr/>
        </p:nvGrpSpPr>
        <p:grpSpPr>
          <a:xfrm>
            <a:off x="2682769" y="2851106"/>
            <a:ext cx="1444026" cy="1109557"/>
            <a:chOff x="4612800" y="5367858"/>
            <a:chExt cx="918446" cy="747211"/>
          </a:xfrm>
        </p:grpSpPr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5110940" y="5402884"/>
              <a:ext cx="420306" cy="626568"/>
            </a:xfrm>
            <a:custGeom>
              <a:avLst/>
              <a:gdLst>
                <a:gd name="T0" fmla="*/ 14 w 216"/>
                <a:gd name="T1" fmla="*/ 134 h 322"/>
                <a:gd name="T2" fmla="*/ 10 w 216"/>
                <a:gd name="T3" fmla="*/ 146 h 322"/>
                <a:gd name="T4" fmla="*/ 8 w 216"/>
                <a:gd name="T5" fmla="*/ 152 h 322"/>
                <a:gd name="T6" fmla="*/ 46 w 216"/>
                <a:gd name="T7" fmla="*/ 166 h 322"/>
                <a:gd name="T8" fmla="*/ 46 w 216"/>
                <a:gd name="T9" fmla="*/ 180 h 322"/>
                <a:gd name="T10" fmla="*/ 30 w 216"/>
                <a:gd name="T11" fmla="*/ 190 h 322"/>
                <a:gd name="T12" fmla="*/ 26 w 216"/>
                <a:gd name="T13" fmla="*/ 200 h 322"/>
                <a:gd name="T14" fmla="*/ 44 w 216"/>
                <a:gd name="T15" fmla="*/ 210 h 322"/>
                <a:gd name="T16" fmla="*/ 62 w 216"/>
                <a:gd name="T17" fmla="*/ 226 h 322"/>
                <a:gd name="T18" fmla="*/ 70 w 216"/>
                <a:gd name="T19" fmla="*/ 238 h 322"/>
                <a:gd name="T20" fmla="*/ 70 w 216"/>
                <a:gd name="T21" fmla="*/ 246 h 322"/>
                <a:gd name="T22" fmla="*/ 86 w 216"/>
                <a:gd name="T23" fmla="*/ 304 h 322"/>
                <a:gd name="T24" fmla="*/ 216 w 216"/>
                <a:gd name="T25" fmla="*/ 322 h 322"/>
                <a:gd name="T26" fmla="*/ 212 w 216"/>
                <a:gd name="T27" fmla="*/ 244 h 322"/>
                <a:gd name="T28" fmla="*/ 206 w 216"/>
                <a:gd name="T29" fmla="*/ 234 h 322"/>
                <a:gd name="T30" fmla="*/ 196 w 216"/>
                <a:gd name="T31" fmla="*/ 224 h 322"/>
                <a:gd name="T32" fmla="*/ 192 w 216"/>
                <a:gd name="T33" fmla="*/ 224 h 322"/>
                <a:gd name="T34" fmla="*/ 166 w 216"/>
                <a:gd name="T35" fmla="*/ 216 h 322"/>
                <a:gd name="T36" fmla="*/ 160 w 216"/>
                <a:gd name="T37" fmla="*/ 212 h 322"/>
                <a:gd name="T38" fmla="*/ 140 w 216"/>
                <a:gd name="T39" fmla="*/ 202 h 322"/>
                <a:gd name="T40" fmla="*/ 134 w 216"/>
                <a:gd name="T41" fmla="*/ 198 h 322"/>
                <a:gd name="T42" fmla="*/ 130 w 216"/>
                <a:gd name="T43" fmla="*/ 190 h 322"/>
                <a:gd name="T44" fmla="*/ 116 w 216"/>
                <a:gd name="T45" fmla="*/ 180 h 322"/>
                <a:gd name="T46" fmla="*/ 146 w 216"/>
                <a:gd name="T47" fmla="*/ 156 h 322"/>
                <a:gd name="T48" fmla="*/ 154 w 216"/>
                <a:gd name="T49" fmla="*/ 152 h 322"/>
                <a:gd name="T50" fmla="*/ 150 w 216"/>
                <a:gd name="T51" fmla="*/ 146 h 322"/>
                <a:gd name="T52" fmla="*/ 146 w 216"/>
                <a:gd name="T53" fmla="*/ 134 h 322"/>
                <a:gd name="T54" fmla="*/ 152 w 216"/>
                <a:gd name="T55" fmla="*/ 140 h 322"/>
                <a:gd name="T56" fmla="*/ 162 w 216"/>
                <a:gd name="T57" fmla="*/ 148 h 322"/>
                <a:gd name="T58" fmla="*/ 156 w 216"/>
                <a:gd name="T59" fmla="*/ 138 h 322"/>
                <a:gd name="T60" fmla="*/ 150 w 216"/>
                <a:gd name="T61" fmla="*/ 118 h 322"/>
                <a:gd name="T62" fmla="*/ 144 w 216"/>
                <a:gd name="T63" fmla="*/ 90 h 322"/>
                <a:gd name="T64" fmla="*/ 140 w 216"/>
                <a:gd name="T65" fmla="*/ 66 h 322"/>
                <a:gd name="T66" fmla="*/ 134 w 216"/>
                <a:gd name="T67" fmla="*/ 36 h 322"/>
                <a:gd name="T68" fmla="*/ 128 w 216"/>
                <a:gd name="T69" fmla="*/ 24 h 322"/>
                <a:gd name="T70" fmla="*/ 118 w 216"/>
                <a:gd name="T71" fmla="*/ 14 h 322"/>
                <a:gd name="T72" fmla="*/ 104 w 216"/>
                <a:gd name="T73" fmla="*/ 6 h 322"/>
                <a:gd name="T74" fmla="*/ 82 w 216"/>
                <a:gd name="T75" fmla="*/ 0 h 322"/>
                <a:gd name="T76" fmla="*/ 80 w 216"/>
                <a:gd name="T77" fmla="*/ 0 h 322"/>
                <a:gd name="T78" fmla="*/ 80 w 216"/>
                <a:gd name="T79" fmla="*/ 0 h 322"/>
                <a:gd name="T80" fmla="*/ 68 w 216"/>
                <a:gd name="T81" fmla="*/ 2 h 322"/>
                <a:gd name="T82" fmla="*/ 44 w 216"/>
                <a:gd name="T83" fmla="*/ 14 h 322"/>
                <a:gd name="T84" fmla="*/ 38 w 216"/>
                <a:gd name="T85" fmla="*/ 18 h 322"/>
                <a:gd name="T86" fmla="*/ 28 w 216"/>
                <a:gd name="T87" fmla="*/ 36 h 322"/>
                <a:gd name="T88" fmla="*/ 24 w 216"/>
                <a:gd name="T89" fmla="*/ 48 h 322"/>
                <a:gd name="T90" fmla="*/ 18 w 216"/>
                <a:gd name="T91" fmla="*/ 90 h 322"/>
                <a:gd name="T92" fmla="*/ 16 w 216"/>
                <a:gd name="T93" fmla="*/ 102 h 322"/>
                <a:gd name="T94" fmla="*/ 12 w 216"/>
                <a:gd name="T95" fmla="*/ 120 h 322"/>
                <a:gd name="T96" fmla="*/ 0 w 216"/>
                <a:gd name="T97" fmla="*/ 148 h 322"/>
                <a:gd name="T98" fmla="*/ 4 w 216"/>
                <a:gd name="T99" fmla="*/ 146 h 322"/>
                <a:gd name="T100" fmla="*/ 14 w 216"/>
                <a:gd name="T101" fmla="*/ 13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6" h="322">
                  <a:moveTo>
                    <a:pt x="14" y="134"/>
                  </a:moveTo>
                  <a:lnTo>
                    <a:pt x="14" y="134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16" y="156"/>
                  </a:lnTo>
                  <a:lnTo>
                    <a:pt x="46" y="166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38" y="184"/>
                  </a:lnTo>
                  <a:lnTo>
                    <a:pt x="30" y="190"/>
                  </a:lnTo>
                  <a:lnTo>
                    <a:pt x="30" y="190"/>
                  </a:lnTo>
                  <a:lnTo>
                    <a:pt x="26" y="200"/>
                  </a:lnTo>
                  <a:lnTo>
                    <a:pt x="26" y="200"/>
                  </a:lnTo>
                  <a:lnTo>
                    <a:pt x="44" y="210"/>
                  </a:lnTo>
                  <a:lnTo>
                    <a:pt x="58" y="220"/>
                  </a:lnTo>
                  <a:lnTo>
                    <a:pt x="62" y="226"/>
                  </a:lnTo>
                  <a:lnTo>
                    <a:pt x="66" y="232"/>
                  </a:lnTo>
                  <a:lnTo>
                    <a:pt x="70" y="238"/>
                  </a:lnTo>
                  <a:lnTo>
                    <a:pt x="70" y="246"/>
                  </a:lnTo>
                  <a:lnTo>
                    <a:pt x="70" y="246"/>
                  </a:lnTo>
                  <a:lnTo>
                    <a:pt x="78" y="280"/>
                  </a:lnTo>
                  <a:lnTo>
                    <a:pt x="86" y="304"/>
                  </a:lnTo>
                  <a:lnTo>
                    <a:pt x="88" y="322"/>
                  </a:lnTo>
                  <a:lnTo>
                    <a:pt x="216" y="322"/>
                  </a:lnTo>
                  <a:lnTo>
                    <a:pt x="216" y="322"/>
                  </a:lnTo>
                  <a:lnTo>
                    <a:pt x="212" y="244"/>
                  </a:lnTo>
                  <a:lnTo>
                    <a:pt x="212" y="244"/>
                  </a:lnTo>
                  <a:lnTo>
                    <a:pt x="206" y="234"/>
                  </a:lnTo>
                  <a:lnTo>
                    <a:pt x="200" y="228"/>
                  </a:lnTo>
                  <a:lnTo>
                    <a:pt x="196" y="224"/>
                  </a:lnTo>
                  <a:lnTo>
                    <a:pt x="192" y="224"/>
                  </a:lnTo>
                  <a:lnTo>
                    <a:pt x="192" y="224"/>
                  </a:lnTo>
                  <a:lnTo>
                    <a:pt x="174" y="218"/>
                  </a:lnTo>
                  <a:lnTo>
                    <a:pt x="166" y="216"/>
                  </a:lnTo>
                  <a:lnTo>
                    <a:pt x="160" y="212"/>
                  </a:lnTo>
                  <a:lnTo>
                    <a:pt x="160" y="212"/>
                  </a:lnTo>
                  <a:lnTo>
                    <a:pt x="150" y="208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4" y="198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24" y="184"/>
                  </a:lnTo>
                  <a:lnTo>
                    <a:pt x="116" y="180"/>
                  </a:lnTo>
                  <a:lnTo>
                    <a:pt x="116" y="166"/>
                  </a:lnTo>
                  <a:lnTo>
                    <a:pt x="146" y="156"/>
                  </a:lnTo>
                  <a:lnTo>
                    <a:pt x="146" y="156"/>
                  </a:lnTo>
                  <a:lnTo>
                    <a:pt x="154" y="152"/>
                  </a:lnTo>
                  <a:lnTo>
                    <a:pt x="154" y="152"/>
                  </a:lnTo>
                  <a:lnTo>
                    <a:pt x="150" y="146"/>
                  </a:lnTo>
                  <a:lnTo>
                    <a:pt x="150" y="146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52" y="140"/>
                  </a:lnTo>
                  <a:lnTo>
                    <a:pt x="158" y="146"/>
                  </a:lnTo>
                  <a:lnTo>
                    <a:pt x="162" y="148"/>
                  </a:lnTo>
                  <a:lnTo>
                    <a:pt x="162" y="148"/>
                  </a:lnTo>
                  <a:lnTo>
                    <a:pt x="156" y="138"/>
                  </a:lnTo>
                  <a:lnTo>
                    <a:pt x="150" y="118"/>
                  </a:lnTo>
                  <a:lnTo>
                    <a:pt x="150" y="118"/>
                  </a:lnTo>
                  <a:lnTo>
                    <a:pt x="146" y="100"/>
                  </a:lnTo>
                  <a:lnTo>
                    <a:pt x="144" y="90"/>
                  </a:lnTo>
                  <a:lnTo>
                    <a:pt x="144" y="90"/>
                  </a:lnTo>
                  <a:lnTo>
                    <a:pt x="140" y="66"/>
                  </a:lnTo>
                  <a:lnTo>
                    <a:pt x="138" y="4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28" y="24"/>
                  </a:lnTo>
                  <a:lnTo>
                    <a:pt x="124" y="18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04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8" y="2"/>
                  </a:lnTo>
                  <a:lnTo>
                    <a:pt x="58" y="6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38" y="18"/>
                  </a:lnTo>
                  <a:lnTo>
                    <a:pt x="34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48"/>
                  </a:lnTo>
                  <a:lnTo>
                    <a:pt x="22" y="66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6" y="102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6" y="13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4" y="146"/>
                  </a:lnTo>
                  <a:lnTo>
                    <a:pt x="10" y="140"/>
                  </a:lnTo>
                  <a:lnTo>
                    <a:pt x="14" y="134"/>
                  </a:lnTo>
                  <a:lnTo>
                    <a:pt x="14" y="134"/>
                  </a:lnTo>
                  <a:close/>
                </a:path>
              </a:pathLst>
            </a:custGeom>
            <a:solidFill>
              <a:srgbClr val="745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612800" y="5367858"/>
              <a:ext cx="657701" cy="747211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solidFill>
              <a:srgbClr val="B985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61" name="그룹 30"/>
          <p:cNvGrpSpPr/>
          <p:nvPr/>
        </p:nvGrpSpPr>
        <p:grpSpPr>
          <a:xfrm>
            <a:off x="4019469" y="3513829"/>
            <a:ext cx="985408" cy="453455"/>
            <a:chOff x="4041099" y="3600749"/>
            <a:chExt cx="866718" cy="417513"/>
          </a:xfrm>
          <a:solidFill>
            <a:srgbClr val="FCB811"/>
          </a:solidFill>
        </p:grpSpPr>
        <p:sp>
          <p:nvSpPr>
            <p:cNvPr id="62" name="Rectangle 9"/>
            <p:cNvSpPr>
              <a:spLocks noChangeArrowheads="1"/>
            </p:cNvSpPr>
            <p:nvPr/>
          </p:nvSpPr>
          <p:spPr bwMode="auto">
            <a:xfrm>
              <a:off x="4041099" y="3615037"/>
              <a:ext cx="128531" cy="246063"/>
            </a:xfrm>
            <a:prstGeom prst="rect">
              <a:avLst/>
            </a:prstGeom>
            <a:solidFill>
              <a:srgbClr val="A2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4460142" y="3703937"/>
              <a:ext cx="447675" cy="314325"/>
            </a:xfrm>
            <a:custGeom>
              <a:avLst/>
              <a:gdLst>
                <a:gd name="T0" fmla="*/ 915 w 936"/>
                <a:gd name="T1" fmla="*/ 125 h 655"/>
                <a:gd name="T2" fmla="*/ 915 w 936"/>
                <a:gd name="T3" fmla="*/ 125 h 655"/>
                <a:gd name="T4" fmla="*/ 912 w 936"/>
                <a:gd name="T5" fmla="*/ 123 h 655"/>
                <a:gd name="T6" fmla="*/ 907 w 936"/>
                <a:gd name="T7" fmla="*/ 121 h 655"/>
                <a:gd name="T8" fmla="*/ 445 w 936"/>
                <a:gd name="T9" fmla="*/ 0 h 655"/>
                <a:gd name="T10" fmla="*/ 445 w 936"/>
                <a:gd name="T11" fmla="*/ 0 h 655"/>
                <a:gd name="T12" fmla="*/ 398 w 936"/>
                <a:gd name="T13" fmla="*/ 47 h 655"/>
                <a:gd name="T14" fmla="*/ 445 w 936"/>
                <a:gd name="T15" fmla="*/ 94 h 655"/>
                <a:gd name="T16" fmla="*/ 655 w 936"/>
                <a:gd name="T17" fmla="*/ 164 h 655"/>
                <a:gd name="T18" fmla="*/ 538 w 936"/>
                <a:gd name="T19" fmla="*/ 176 h 655"/>
                <a:gd name="T20" fmla="*/ 117 w 936"/>
                <a:gd name="T21" fmla="*/ 176 h 655"/>
                <a:gd name="T22" fmla="*/ 70 w 936"/>
                <a:gd name="T23" fmla="*/ 223 h 655"/>
                <a:gd name="T24" fmla="*/ 117 w 936"/>
                <a:gd name="T25" fmla="*/ 269 h 655"/>
                <a:gd name="T26" fmla="*/ 468 w 936"/>
                <a:gd name="T27" fmla="*/ 269 h 655"/>
                <a:gd name="T28" fmla="*/ 468 w 936"/>
                <a:gd name="T29" fmla="*/ 305 h 655"/>
                <a:gd name="T30" fmla="*/ 47 w 936"/>
                <a:gd name="T31" fmla="*/ 305 h 655"/>
                <a:gd name="T32" fmla="*/ 0 w 936"/>
                <a:gd name="T33" fmla="*/ 351 h 655"/>
                <a:gd name="T34" fmla="*/ 47 w 936"/>
                <a:gd name="T35" fmla="*/ 398 h 655"/>
                <a:gd name="T36" fmla="*/ 468 w 936"/>
                <a:gd name="T37" fmla="*/ 398 h 655"/>
                <a:gd name="T38" fmla="*/ 468 w 936"/>
                <a:gd name="T39" fmla="*/ 433 h 655"/>
                <a:gd name="T40" fmla="*/ 117 w 936"/>
                <a:gd name="T41" fmla="*/ 433 h 655"/>
                <a:gd name="T42" fmla="*/ 70 w 936"/>
                <a:gd name="T43" fmla="*/ 480 h 655"/>
                <a:gd name="T44" fmla="*/ 117 w 936"/>
                <a:gd name="T45" fmla="*/ 527 h 655"/>
                <a:gd name="T46" fmla="*/ 468 w 936"/>
                <a:gd name="T47" fmla="*/ 527 h 655"/>
                <a:gd name="T48" fmla="*/ 468 w 936"/>
                <a:gd name="T49" fmla="*/ 562 h 655"/>
                <a:gd name="T50" fmla="*/ 234 w 936"/>
                <a:gd name="T51" fmla="*/ 562 h 655"/>
                <a:gd name="T52" fmla="*/ 187 w 936"/>
                <a:gd name="T53" fmla="*/ 609 h 655"/>
                <a:gd name="T54" fmla="*/ 234 w 936"/>
                <a:gd name="T55" fmla="*/ 655 h 655"/>
                <a:gd name="T56" fmla="*/ 554 w 936"/>
                <a:gd name="T57" fmla="*/ 655 h 655"/>
                <a:gd name="T58" fmla="*/ 554 w 936"/>
                <a:gd name="T59" fmla="*/ 655 h 655"/>
                <a:gd name="T60" fmla="*/ 915 w 936"/>
                <a:gd name="T61" fmla="*/ 531 h 655"/>
                <a:gd name="T62" fmla="*/ 915 w 936"/>
                <a:gd name="T63" fmla="*/ 531 h 655"/>
                <a:gd name="T64" fmla="*/ 936 w 936"/>
                <a:gd name="T65" fmla="*/ 492 h 655"/>
                <a:gd name="T66" fmla="*/ 936 w 936"/>
                <a:gd name="T67" fmla="*/ 164 h 655"/>
                <a:gd name="T68" fmla="*/ 915 w 936"/>
                <a:gd name="T69" fmla="*/ 1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655">
                  <a:moveTo>
                    <a:pt x="915" y="125"/>
                  </a:moveTo>
                  <a:cubicBezTo>
                    <a:pt x="915" y="125"/>
                    <a:pt x="915" y="125"/>
                    <a:pt x="915" y="125"/>
                  </a:cubicBezTo>
                  <a:cubicBezTo>
                    <a:pt x="915" y="125"/>
                    <a:pt x="914" y="124"/>
                    <a:pt x="912" y="123"/>
                  </a:cubicBezTo>
                  <a:cubicBezTo>
                    <a:pt x="910" y="122"/>
                    <a:pt x="909" y="121"/>
                    <a:pt x="907" y="121"/>
                  </a:cubicBezTo>
                  <a:cubicBezTo>
                    <a:pt x="864" y="99"/>
                    <a:pt x="654" y="0"/>
                    <a:pt x="445" y="0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19" y="0"/>
                    <a:pt x="398" y="21"/>
                    <a:pt x="398" y="47"/>
                  </a:cubicBezTo>
                  <a:cubicBezTo>
                    <a:pt x="398" y="73"/>
                    <a:pt x="419" y="94"/>
                    <a:pt x="445" y="94"/>
                  </a:cubicBezTo>
                  <a:cubicBezTo>
                    <a:pt x="562" y="94"/>
                    <a:pt x="655" y="164"/>
                    <a:pt x="655" y="164"/>
                  </a:cubicBezTo>
                  <a:cubicBezTo>
                    <a:pt x="621" y="177"/>
                    <a:pt x="538" y="176"/>
                    <a:pt x="538" y="176"/>
                  </a:cubicBezTo>
                  <a:cubicBezTo>
                    <a:pt x="117" y="176"/>
                    <a:pt x="117" y="176"/>
                    <a:pt x="117" y="176"/>
                  </a:cubicBezTo>
                  <a:cubicBezTo>
                    <a:pt x="91" y="176"/>
                    <a:pt x="70" y="197"/>
                    <a:pt x="70" y="223"/>
                  </a:cubicBezTo>
                  <a:cubicBezTo>
                    <a:pt x="70" y="248"/>
                    <a:pt x="91" y="269"/>
                    <a:pt x="117" y="269"/>
                  </a:cubicBezTo>
                  <a:cubicBezTo>
                    <a:pt x="468" y="269"/>
                    <a:pt x="468" y="269"/>
                    <a:pt x="468" y="269"/>
                  </a:cubicBezTo>
                  <a:cubicBezTo>
                    <a:pt x="468" y="305"/>
                    <a:pt x="468" y="305"/>
                    <a:pt x="468" y="305"/>
                  </a:cubicBezTo>
                  <a:cubicBezTo>
                    <a:pt x="47" y="305"/>
                    <a:pt x="47" y="305"/>
                    <a:pt x="47" y="305"/>
                  </a:cubicBezTo>
                  <a:cubicBezTo>
                    <a:pt x="21" y="305"/>
                    <a:pt x="0" y="325"/>
                    <a:pt x="0" y="351"/>
                  </a:cubicBezTo>
                  <a:cubicBezTo>
                    <a:pt x="0" y="377"/>
                    <a:pt x="21" y="398"/>
                    <a:pt x="47" y="398"/>
                  </a:cubicBezTo>
                  <a:cubicBezTo>
                    <a:pt x="468" y="398"/>
                    <a:pt x="468" y="398"/>
                    <a:pt x="468" y="398"/>
                  </a:cubicBezTo>
                  <a:cubicBezTo>
                    <a:pt x="468" y="433"/>
                    <a:pt x="468" y="433"/>
                    <a:pt x="468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91" y="433"/>
                    <a:pt x="70" y="454"/>
                    <a:pt x="70" y="480"/>
                  </a:cubicBezTo>
                  <a:cubicBezTo>
                    <a:pt x="70" y="506"/>
                    <a:pt x="91" y="527"/>
                    <a:pt x="117" y="527"/>
                  </a:cubicBezTo>
                  <a:cubicBezTo>
                    <a:pt x="468" y="527"/>
                    <a:pt x="468" y="527"/>
                    <a:pt x="468" y="527"/>
                  </a:cubicBezTo>
                  <a:cubicBezTo>
                    <a:pt x="468" y="562"/>
                    <a:pt x="468" y="562"/>
                    <a:pt x="468" y="562"/>
                  </a:cubicBezTo>
                  <a:cubicBezTo>
                    <a:pt x="234" y="562"/>
                    <a:pt x="234" y="562"/>
                    <a:pt x="234" y="562"/>
                  </a:cubicBezTo>
                  <a:cubicBezTo>
                    <a:pt x="208" y="562"/>
                    <a:pt x="187" y="583"/>
                    <a:pt x="187" y="609"/>
                  </a:cubicBezTo>
                  <a:cubicBezTo>
                    <a:pt x="187" y="635"/>
                    <a:pt x="208" y="655"/>
                    <a:pt x="234" y="655"/>
                  </a:cubicBezTo>
                  <a:cubicBezTo>
                    <a:pt x="554" y="655"/>
                    <a:pt x="554" y="655"/>
                    <a:pt x="554" y="655"/>
                  </a:cubicBezTo>
                  <a:cubicBezTo>
                    <a:pt x="554" y="655"/>
                    <a:pt x="554" y="655"/>
                    <a:pt x="554" y="655"/>
                  </a:cubicBezTo>
                  <a:cubicBezTo>
                    <a:pt x="753" y="652"/>
                    <a:pt x="827" y="586"/>
                    <a:pt x="915" y="531"/>
                  </a:cubicBezTo>
                  <a:cubicBezTo>
                    <a:pt x="915" y="531"/>
                    <a:pt x="915" y="531"/>
                    <a:pt x="915" y="531"/>
                  </a:cubicBezTo>
                  <a:cubicBezTo>
                    <a:pt x="928" y="523"/>
                    <a:pt x="936" y="508"/>
                    <a:pt x="936" y="492"/>
                  </a:cubicBezTo>
                  <a:cubicBezTo>
                    <a:pt x="936" y="164"/>
                    <a:pt x="936" y="164"/>
                    <a:pt x="936" y="164"/>
                  </a:cubicBezTo>
                  <a:cubicBezTo>
                    <a:pt x="936" y="148"/>
                    <a:pt x="928" y="133"/>
                    <a:pt x="915" y="125"/>
                  </a:cubicBezTo>
                  <a:close/>
                </a:path>
              </a:pathLst>
            </a:custGeom>
            <a:solidFill>
              <a:srgbClr val="A2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02" name="Freeform 11"/>
            <p:cNvSpPr>
              <a:spLocks/>
            </p:cNvSpPr>
            <p:nvPr/>
          </p:nvSpPr>
          <p:spPr bwMode="auto">
            <a:xfrm>
              <a:off x="4190267" y="3600749"/>
              <a:ext cx="436563" cy="288925"/>
            </a:xfrm>
            <a:custGeom>
              <a:avLst/>
              <a:gdLst>
                <a:gd name="T0" fmla="*/ 515 w 913"/>
                <a:gd name="T1" fmla="*/ 568 h 604"/>
                <a:gd name="T2" fmla="*/ 547 w 913"/>
                <a:gd name="T3" fmla="*/ 498 h 604"/>
                <a:gd name="T4" fmla="*/ 164 w 913"/>
                <a:gd name="T5" fmla="*/ 498 h 604"/>
                <a:gd name="T6" fmla="*/ 164 w 913"/>
                <a:gd name="T7" fmla="*/ 147 h 604"/>
                <a:gd name="T8" fmla="*/ 244 w 913"/>
                <a:gd name="T9" fmla="*/ 147 h 604"/>
                <a:gd name="T10" fmla="*/ 341 w 913"/>
                <a:gd name="T11" fmla="*/ 247 h 604"/>
                <a:gd name="T12" fmla="*/ 375 w 913"/>
                <a:gd name="T13" fmla="*/ 261 h 604"/>
                <a:gd name="T14" fmla="*/ 375 w 913"/>
                <a:gd name="T15" fmla="*/ 261 h 604"/>
                <a:gd name="T16" fmla="*/ 422 w 913"/>
                <a:gd name="T17" fmla="*/ 215 h 604"/>
                <a:gd name="T18" fmla="*/ 416 w 913"/>
                <a:gd name="T19" fmla="*/ 192 h 604"/>
                <a:gd name="T20" fmla="*/ 398 w 913"/>
                <a:gd name="T21" fmla="*/ 147 h 604"/>
                <a:gd name="T22" fmla="*/ 866 w 913"/>
                <a:gd name="T23" fmla="*/ 147 h 604"/>
                <a:gd name="T24" fmla="*/ 866 w 913"/>
                <a:gd name="T25" fmla="*/ 346 h 604"/>
                <a:gd name="T26" fmla="*/ 913 w 913"/>
                <a:gd name="T27" fmla="*/ 346 h 604"/>
                <a:gd name="T28" fmla="*/ 913 w 913"/>
                <a:gd name="T29" fmla="*/ 100 h 604"/>
                <a:gd name="T30" fmla="*/ 375 w 913"/>
                <a:gd name="T31" fmla="*/ 100 h 604"/>
                <a:gd name="T32" fmla="*/ 305 w 913"/>
                <a:gd name="T33" fmla="*/ 10 h 604"/>
                <a:gd name="T34" fmla="*/ 256 w 913"/>
                <a:gd name="T35" fmla="*/ 0 h 604"/>
                <a:gd name="T36" fmla="*/ 204 w 913"/>
                <a:gd name="T37" fmla="*/ 5 h 604"/>
                <a:gd name="T38" fmla="*/ 0 w 913"/>
                <a:gd name="T39" fmla="*/ 64 h 604"/>
                <a:gd name="T40" fmla="*/ 0 w 913"/>
                <a:gd name="T41" fmla="*/ 504 h 604"/>
                <a:gd name="T42" fmla="*/ 305 w 913"/>
                <a:gd name="T43" fmla="*/ 604 h 604"/>
                <a:gd name="T44" fmla="*/ 523 w 913"/>
                <a:gd name="T45" fmla="*/ 604 h 604"/>
                <a:gd name="T46" fmla="*/ 515 w 913"/>
                <a:gd name="T47" fmla="*/ 5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3" h="604">
                  <a:moveTo>
                    <a:pt x="515" y="568"/>
                  </a:moveTo>
                  <a:cubicBezTo>
                    <a:pt x="515" y="540"/>
                    <a:pt x="528" y="515"/>
                    <a:pt x="547" y="498"/>
                  </a:cubicBezTo>
                  <a:cubicBezTo>
                    <a:pt x="164" y="498"/>
                    <a:pt x="164" y="498"/>
                    <a:pt x="164" y="498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73" y="176"/>
                    <a:pt x="308" y="213"/>
                    <a:pt x="341" y="247"/>
                  </a:cubicBezTo>
                  <a:cubicBezTo>
                    <a:pt x="350" y="257"/>
                    <a:pt x="362" y="261"/>
                    <a:pt x="375" y="261"/>
                  </a:cubicBezTo>
                  <a:cubicBezTo>
                    <a:pt x="375" y="261"/>
                    <a:pt x="375" y="261"/>
                    <a:pt x="375" y="261"/>
                  </a:cubicBezTo>
                  <a:cubicBezTo>
                    <a:pt x="401" y="261"/>
                    <a:pt x="422" y="241"/>
                    <a:pt x="422" y="215"/>
                  </a:cubicBezTo>
                  <a:cubicBezTo>
                    <a:pt x="422" y="207"/>
                    <a:pt x="420" y="199"/>
                    <a:pt x="416" y="192"/>
                  </a:cubicBezTo>
                  <a:cubicBezTo>
                    <a:pt x="412" y="180"/>
                    <a:pt x="405" y="164"/>
                    <a:pt x="398" y="147"/>
                  </a:cubicBezTo>
                  <a:cubicBezTo>
                    <a:pt x="866" y="147"/>
                    <a:pt x="866" y="147"/>
                    <a:pt x="866" y="147"/>
                  </a:cubicBezTo>
                  <a:cubicBezTo>
                    <a:pt x="866" y="346"/>
                    <a:pt x="866" y="346"/>
                    <a:pt x="866" y="346"/>
                  </a:cubicBezTo>
                  <a:cubicBezTo>
                    <a:pt x="913" y="346"/>
                    <a:pt x="913" y="346"/>
                    <a:pt x="913" y="346"/>
                  </a:cubicBezTo>
                  <a:cubicBezTo>
                    <a:pt x="913" y="100"/>
                    <a:pt x="913" y="100"/>
                    <a:pt x="913" y="100"/>
                  </a:cubicBezTo>
                  <a:cubicBezTo>
                    <a:pt x="375" y="100"/>
                    <a:pt x="375" y="100"/>
                    <a:pt x="375" y="100"/>
                  </a:cubicBezTo>
                  <a:cubicBezTo>
                    <a:pt x="355" y="62"/>
                    <a:pt x="330" y="25"/>
                    <a:pt x="305" y="10"/>
                  </a:cubicBezTo>
                  <a:cubicBezTo>
                    <a:pt x="293" y="3"/>
                    <a:pt x="278" y="0"/>
                    <a:pt x="256" y="0"/>
                  </a:cubicBezTo>
                  <a:cubicBezTo>
                    <a:pt x="232" y="0"/>
                    <a:pt x="207" y="4"/>
                    <a:pt x="204" y="5"/>
                  </a:cubicBezTo>
                  <a:cubicBezTo>
                    <a:pt x="200" y="5"/>
                    <a:pt x="67" y="39"/>
                    <a:pt x="0" y="6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56" y="534"/>
                    <a:pt x="198" y="604"/>
                    <a:pt x="305" y="604"/>
                  </a:cubicBezTo>
                  <a:cubicBezTo>
                    <a:pt x="523" y="604"/>
                    <a:pt x="523" y="604"/>
                    <a:pt x="523" y="604"/>
                  </a:cubicBezTo>
                  <a:cubicBezTo>
                    <a:pt x="518" y="593"/>
                    <a:pt x="515" y="581"/>
                    <a:pt x="515" y="568"/>
                  </a:cubicBezTo>
                  <a:close/>
                </a:path>
              </a:pathLst>
            </a:custGeom>
            <a:solidFill>
              <a:srgbClr val="A2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2145945" y="2360363"/>
            <a:ext cx="882326" cy="323855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600" spc="-8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공직자등 </a:t>
            </a:r>
            <a:endParaRPr lang="ko-KR" altLang="en-US" sz="1400" spc="-8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879437" y="2360363"/>
            <a:ext cx="894505" cy="323855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배우자</a:t>
            </a:r>
            <a: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법률혼</a:t>
            </a:r>
            <a:r>
              <a:rPr lang="en-US" altLang="ko-KR" sz="16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endParaRPr lang="ko-KR" altLang="en-US" sz="14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07" name="자유형 106"/>
          <p:cNvSpPr/>
          <p:nvPr/>
        </p:nvSpPr>
        <p:spPr>
          <a:xfrm>
            <a:off x="2244045" y="2668187"/>
            <a:ext cx="946150" cy="353843"/>
          </a:xfrm>
          <a:custGeom>
            <a:avLst/>
            <a:gdLst>
              <a:gd name="connsiteX0" fmla="*/ 0 w 946150"/>
              <a:gd name="connsiteY0" fmla="*/ 0 h 374650"/>
              <a:gd name="connsiteX1" fmla="*/ 635000 w 946150"/>
              <a:gd name="connsiteY1" fmla="*/ 0 h 374650"/>
              <a:gd name="connsiteX2" fmla="*/ 946150 w 946150"/>
              <a:gd name="connsiteY2" fmla="*/ 37465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150" h="374650">
                <a:moveTo>
                  <a:pt x="0" y="0"/>
                </a:moveTo>
                <a:lnTo>
                  <a:pt x="635000" y="0"/>
                </a:lnTo>
                <a:lnTo>
                  <a:pt x="946150" y="374650"/>
                </a:lnTo>
              </a:path>
            </a:pathLst>
          </a:custGeom>
          <a:noFill/>
          <a:ln>
            <a:solidFill>
              <a:srgbClr val="B98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sp>
        <p:nvSpPr>
          <p:cNvPr id="108" name="자유형 107"/>
          <p:cNvSpPr/>
          <p:nvPr/>
        </p:nvSpPr>
        <p:spPr>
          <a:xfrm flipH="1">
            <a:off x="3627376" y="2668187"/>
            <a:ext cx="1042369" cy="389827"/>
          </a:xfrm>
          <a:custGeom>
            <a:avLst/>
            <a:gdLst>
              <a:gd name="connsiteX0" fmla="*/ 0 w 946150"/>
              <a:gd name="connsiteY0" fmla="*/ 0 h 374650"/>
              <a:gd name="connsiteX1" fmla="*/ 635000 w 946150"/>
              <a:gd name="connsiteY1" fmla="*/ 0 h 374650"/>
              <a:gd name="connsiteX2" fmla="*/ 946150 w 946150"/>
              <a:gd name="connsiteY2" fmla="*/ 37465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150" h="374650">
                <a:moveTo>
                  <a:pt x="0" y="0"/>
                </a:moveTo>
                <a:lnTo>
                  <a:pt x="635000" y="0"/>
                </a:lnTo>
                <a:lnTo>
                  <a:pt x="946150" y="374650"/>
                </a:lnTo>
              </a:path>
            </a:pathLst>
          </a:custGeom>
          <a:noFill/>
          <a:ln>
            <a:solidFill>
              <a:srgbClr val="745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grpSp>
        <p:nvGrpSpPr>
          <p:cNvPr id="164" name="그룹 29"/>
          <p:cNvGrpSpPr/>
          <p:nvPr/>
        </p:nvGrpSpPr>
        <p:grpSpPr>
          <a:xfrm>
            <a:off x="1539090" y="3944539"/>
            <a:ext cx="4161571" cy="996629"/>
            <a:chOff x="1027353" y="2871431"/>
            <a:chExt cx="4161571" cy="1055234"/>
          </a:xfrm>
        </p:grpSpPr>
        <p:sp>
          <p:nvSpPr>
            <p:cNvPr id="165" name="TextBox 164"/>
            <p:cNvSpPr txBox="1"/>
            <p:nvPr/>
          </p:nvSpPr>
          <p:spPr>
            <a:xfrm>
              <a:off x="1099038" y="3127441"/>
              <a:ext cx="4089886" cy="771012"/>
            </a:xfrm>
            <a:prstGeom prst="rect">
              <a:avLst/>
            </a:prstGeom>
            <a:solidFill>
              <a:srgbClr val="98B628"/>
            </a:solidFill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직무관련성이 있는 경우 </a:t>
              </a:r>
              <a:endPara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>
                <a:lnSpc>
                  <a:spcPct val="90000"/>
                </a:lnSpc>
              </a:pPr>
              <a:r>
                <a:rPr lang="ko-KR" altLang="en-US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금액 불문</a:t>
              </a:r>
              <a:r>
                <a:rPr lang="en-US" altLang="ko-KR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(100</a:t>
              </a:r>
              <a:r>
                <a:rPr lang="ko-KR" altLang="en-US" spc="-8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만원이하</a:t>
              </a:r>
              <a:r>
                <a:rPr lang="en-US" altLang="ko-KR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, 100</a:t>
              </a:r>
              <a:r>
                <a:rPr lang="ko-KR" altLang="en-US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 초과 모두</a:t>
              </a:r>
              <a:r>
                <a:rPr lang="en-US" altLang="ko-KR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)</a:t>
              </a:r>
              <a:r>
                <a:rPr lang="ko-KR" altLang="en-US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                </a:t>
              </a:r>
              <a:endParaRPr lang="ko-KR" altLang="en-US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167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5400000">
              <a:off x="535652" y="3363132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5" name="TextBox 184"/>
          <p:cNvSpPr txBox="1"/>
          <p:nvPr/>
        </p:nvSpPr>
        <p:spPr>
          <a:xfrm>
            <a:off x="722729" y="4889222"/>
            <a:ext cx="4081953" cy="113206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공직자가 배우자의 금품수수 등에 대하여</a:t>
            </a:r>
            <a:endParaRPr lang="en-US" altLang="ko-KR" spc="-8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5C46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신고하지 않았을 경우</a:t>
            </a:r>
            <a:endParaRPr lang="en-US" altLang="ko-KR" spc="-8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5C46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수수금액이 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100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 초과 형사처벌 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/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100</a:t>
            </a:r>
            <a:r>
              <a:rPr lang="ko-KR" altLang="en-US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5C46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 이하 과태료 부과 </a:t>
            </a:r>
            <a:endParaRPr lang="ko-KR" altLang="en-US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5C46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16727" y="1484784"/>
            <a:ext cx="2298425" cy="700768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marL="228600" indent="-228600">
              <a:buAutoNum type="arabicPeriod"/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모른 경우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28600" indent="-228600">
              <a:buAutoNum type="arabicPeriod"/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알고 신고한 경우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28600" indent="-228600">
              <a:buAutoNum type="arabicPeriod"/>
            </a:pPr>
            <a:r>
              <a:rPr lang="ko-KR" altLang="en-US" sz="14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알고 신고하지 않은 경우</a:t>
            </a:r>
            <a:endParaRPr lang="en-US" altLang="ko-KR" sz="14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1" name="이등변 삼각형 50"/>
          <p:cNvSpPr/>
          <p:nvPr/>
        </p:nvSpPr>
        <p:spPr>
          <a:xfrm rot="5400000" flipH="1" flipV="1">
            <a:off x="2316975" y="2210643"/>
            <a:ext cx="161926" cy="101602"/>
          </a:xfrm>
          <a:prstGeom prst="triangle">
            <a:avLst>
              <a:gd name="adj" fmla="val 1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53" name="직사각형 52"/>
          <p:cNvSpPr/>
          <p:nvPr/>
        </p:nvSpPr>
        <p:spPr>
          <a:xfrm>
            <a:off x="398669" y="2906642"/>
            <a:ext cx="2214488" cy="747591"/>
          </a:xfrm>
          <a:prstGeom prst="rect">
            <a:avLst/>
          </a:prstGeom>
          <a:solidFill>
            <a:srgbClr val="00B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이등변 삼각형 53"/>
          <p:cNvSpPr/>
          <p:nvPr/>
        </p:nvSpPr>
        <p:spPr>
          <a:xfrm flipH="1">
            <a:off x="2315203" y="2728023"/>
            <a:ext cx="194042" cy="180594"/>
          </a:xfrm>
          <a:prstGeom prst="triangle">
            <a:avLst/>
          </a:prstGeom>
          <a:solidFill>
            <a:srgbClr val="00B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408194" y="2906520"/>
            <a:ext cx="2178914" cy="747713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marL="342900" indent="-342900"/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1. 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제재대상 아님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342900" indent="-342900"/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2. 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제재대상 아님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Medium" pitchFamily="18" charset="-127"/>
              <a:ea typeface="KoPub돋움체 Medium" pitchFamily="18" charset="-127"/>
            </a:endParaRPr>
          </a:p>
          <a:p>
            <a:pPr marL="342900" indent="-342900"/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3. 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형사처벌 또는 과태료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4188493" y="2922672"/>
            <a:ext cx="1794416" cy="373795"/>
          </a:xfrm>
          <a:prstGeom prst="rect">
            <a:avLst/>
          </a:prstGeom>
          <a:solidFill>
            <a:srgbClr val="00B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이등변 삼각형 74"/>
          <p:cNvSpPr/>
          <p:nvPr/>
        </p:nvSpPr>
        <p:spPr>
          <a:xfrm flipH="1">
            <a:off x="4415152" y="2744053"/>
            <a:ext cx="194042" cy="180594"/>
          </a:xfrm>
          <a:prstGeom prst="triangle">
            <a:avLst/>
          </a:prstGeom>
          <a:solidFill>
            <a:srgbClr val="00B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4198018" y="2922551"/>
            <a:ext cx="1784891" cy="37391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marL="342900" indent="-342900"/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1. ~  3.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제재대상 아님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77" name="이등변 삼각형 76"/>
          <p:cNvSpPr/>
          <p:nvPr/>
        </p:nvSpPr>
        <p:spPr>
          <a:xfrm rot="5400000" flipH="1" flipV="1">
            <a:off x="4118898" y="2224504"/>
            <a:ext cx="161926" cy="101602"/>
          </a:xfrm>
          <a:prstGeom prst="triangle">
            <a:avLst>
              <a:gd name="adj" fmla="val 1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</p:spTree>
    <p:extLst>
      <p:ext uri="{BB962C8B-B14F-4D97-AF65-F5344CB8AC3E}">
        <p14:creationId xmlns:p14="http://schemas.microsoft.com/office/powerpoint/2010/main" xmlns="" val="168158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>
                <a:latin typeface="KoPub돋움체 Bold" pitchFamily="18" charset="-127"/>
                <a:ea typeface="KoPub돋움체 Bold" pitchFamily="18" charset="-127"/>
              </a:rPr>
              <a:t>1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81" name="모서리가 둥근 직사각형 80"/>
          <p:cNvSpPr/>
          <p:nvPr/>
        </p:nvSpPr>
        <p:spPr>
          <a:xfrm>
            <a:off x="466725" y="1661764"/>
            <a:ext cx="8201025" cy="1028701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-1" y="980728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611188" y="1010097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회계연도 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관련 사례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0239" y="1709464"/>
            <a:ext cx="7866062" cy="923851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가 평소 친분이 있는 회계사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로부터 작년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3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월부터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12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월까지  합계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350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만원 </a:t>
            </a:r>
            <a:endParaRPr lang="en-US" altLang="ko-KR" sz="1400" dirty="0" smtClean="0">
              <a:latin typeface="KoPub돋움체 Bold" pitchFamily="18" charset="-127"/>
              <a:ea typeface="KoPub돋움체 Bold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상당의 </a:t>
            </a:r>
            <a:r>
              <a:rPr lang="ko-KR" altLang="en-US" sz="1400" dirty="0" err="1" smtClean="0">
                <a:latin typeface="KoPub돋움체 Light" pitchFamily="18" charset="-127"/>
                <a:ea typeface="KoPub돋움체 Light" pitchFamily="18" charset="-127"/>
              </a:rPr>
              <a:t>금품등을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 받은 경우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en-US" altLang="ko-KR" sz="1150" dirty="0" smtClean="0">
                <a:latin typeface="KoPub돋움체 Light" pitchFamily="18" charset="-127"/>
                <a:ea typeface="KoPub돋움체 Light" pitchFamily="18" charset="-127"/>
              </a:rPr>
              <a:t>(※ </a:t>
            </a:r>
            <a:r>
              <a:rPr lang="ko-KR" altLang="en-US" sz="1150" dirty="0" smtClean="0">
                <a:latin typeface="KoPub돋움체 Light" pitchFamily="18" charset="-127"/>
                <a:ea typeface="KoPub돋움체 Light" pitchFamily="18" charset="-127"/>
              </a:rPr>
              <a:t>회계사 </a:t>
            </a:r>
            <a:r>
              <a:rPr lang="en-US" altLang="ko-KR" sz="115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150" dirty="0" smtClean="0">
                <a:latin typeface="KoPub돋움체 Light" pitchFamily="18" charset="-127"/>
                <a:ea typeface="KoPub돋움체 Light" pitchFamily="18" charset="-127"/>
              </a:rPr>
              <a:t>는 교수 </a:t>
            </a:r>
            <a:r>
              <a:rPr lang="en-US" altLang="ko-KR" sz="115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150" dirty="0" smtClean="0">
                <a:latin typeface="KoPub돋움체 Light" pitchFamily="18" charset="-127"/>
                <a:ea typeface="KoPub돋움체 Light" pitchFamily="18" charset="-127"/>
              </a:rPr>
              <a:t>가 근무하는 충남대학교 관련 업무를 한 적이 없고 향후에도 그러한 계획이 없으며 어떤 청탁도 하지 않았음</a:t>
            </a:r>
            <a:r>
              <a:rPr lang="en-US" altLang="ko-KR" sz="1150" dirty="0" smtClean="0">
                <a:latin typeface="KoPub돋움체 Light" pitchFamily="18" charset="-127"/>
                <a:ea typeface="KoPub돋움체 Light" pitchFamily="18" charset="-127"/>
              </a:rPr>
              <a:t>)</a:t>
            </a:r>
            <a:endParaRPr lang="ko-KR" altLang="en-US" sz="1150" dirty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20713" y="4114988"/>
            <a:ext cx="7837487" cy="57888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/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723938" y="4839166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회계사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B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7" name="오른쪽 화살표 86"/>
          <p:cNvSpPr/>
          <p:nvPr/>
        </p:nvSpPr>
        <p:spPr>
          <a:xfrm>
            <a:off x="2438399" y="4074639"/>
            <a:ext cx="4000514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016"/>
          <a:stretch/>
        </p:blipFill>
        <p:spPr bwMode="auto">
          <a:xfrm>
            <a:off x="246535" y="4722923"/>
            <a:ext cx="8640000" cy="1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6546812" y="4839166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교수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0" name="Freeform 8"/>
          <p:cNvSpPr>
            <a:spLocks/>
          </p:cNvSpPr>
          <p:nvPr/>
        </p:nvSpPr>
        <p:spPr bwMode="auto">
          <a:xfrm>
            <a:off x="6426774" y="3550403"/>
            <a:ext cx="1033200" cy="1173600"/>
          </a:xfrm>
          <a:custGeom>
            <a:avLst/>
            <a:gdLst>
              <a:gd name="T0" fmla="*/ 338 w 338"/>
              <a:gd name="T1" fmla="*/ 384 h 384"/>
              <a:gd name="T2" fmla="*/ 334 w 338"/>
              <a:gd name="T3" fmla="*/ 356 h 384"/>
              <a:gd name="T4" fmla="*/ 312 w 338"/>
              <a:gd name="T5" fmla="*/ 264 h 384"/>
              <a:gd name="T6" fmla="*/ 310 w 338"/>
              <a:gd name="T7" fmla="*/ 260 h 384"/>
              <a:gd name="T8" fmla="*/ 304 w 338"/>
              <a:gd name="T9" fmla="*/ 248 h 384"/>
              <a:gd name="T10" fmla="*/ 280 w 338"/>
              <a:gd name="T11" fmla="*/ 234 h 384"/>
              <a:gd name="T12" fmla="*/ 256 w 338"/>
              <a:gd name="T13" fmla="*/ 226 h 384"/>
              <a:gd name="T14" fmla="*/ 232 w 338"/>
              <a:gd name="T15" fmla="*/ 216 h 384"/>
              <a:gd name="T16" fmla="*/ 222 w 338"/>
              <a:gd name="T17" fmla="*/ 210 h 384"/>
              <a:gd name="T18" fmla="*/ 220 w 338"/>
              <a:gd name="T19" fmla="*/ 202 h 384"/>
              <a:gd name="T20" fmla="*/ 208 w 338"/>
              <a:gd name="T21" fmla="*/ 194 h 384"/>
              <a:gd name="T22" fmla="*/ 206 w 338"/>
              <a:gd name="T23" fmla="*/ 178 h 384"/>
              <a:gd name="T24" fmla="*/ 212 w 338"/>
              <a:gd name="T25" fmla="*/ 176 h 384"/>
              <a:gd name="T26" fmla="*/ 218 w 338"/>
              <a:gd name="T27" fmla="*/ 160 h 384"/>
              <a:gd name="T28" fmla="*/ 220 w 338"/>
              <a:gd name="T29" fmla="*/ 146 h 384"/>
              <a:gd name="T30" fmla="*/ 222 w 338"/>
              <a:gd name="T31" fmla="*/ 146 h 384"/>
              <a:gd name="T32" fmla="*/ 230 w 338"/>
              <a:gd name="T33" fmla="*/ 138 h 384"/>
              <a:gd name="T34" fmla="*/ 234 w 338"/>
              <a:gd name="T35" fmla="*/ 128 h 384"/>
              <a:gd name="T36" fmla="*/ 238 w 338"/>
              <a:gd name="T37" fmla="*/ 112 h 384"/>
              <a:gd name="T38" fmla="*/ 236 w 338"/>
              <a:gd name="T39" fmla="*/ 102 h 384"/>
              <a:gd name="T40" fmla="*/ 228 w 338"/>
              <a:gd name="T41" fmla="*/ 100 h 384"/>
              <a:gd name="T42" fmla="*/ 230 w 338"/>
              <a:gd name="T43" fmla="*/ 82 h 384"/>
              <a:gd name="T44" fmla="*/ 228 w 338"/>
              <a:gd name="T45" fmla="*/ 44 h 384"/>
              <a:gd name="T46" fmla="*/ 226 w 338"/>
              <a:gd name="T47" fmla="*/ 32 h 384"/>
              <a:gd name="T48" fmla="*/ 216 w 338"/>
              <a:gd name="T49" fmla="*/ 16 h 384"/>
              <a:gd name="T50" fmla="*/ 200 w 338"/>
              <a:gd name="T51" fmla="*/ 6 h 384"/>
              <a:gd name="T52" fmla="*/ 170 w 338"/>
              <a:gd name="T53" fmla="*/ 0 h 384"/>
              <a:gd name="T54" fmla="*/ 138 w 338"/>
              <a:gd name="T55" fmla="*/ 6 h 384"/>
              <a:gd name="T56" fmla="*/ 128 w 338"/>
              <a:gd name="T57" fmla="*/ 12 h 384"/>
              <a:gd name="T58" fmla="*/ 128 w 338"/>
              <a:gd name="T59" fmla="*/ 18 h 384"/>
              <a:gd name="T60" fmla="*/ 122 w 338"/>
              <a:gd name="T61" fmla="*/ 18 h 384"/>
              <a:gd name="T62" fmla="*/ 114 w 338"/>
              <a:gd name="T63" fmla="*/ 22 h 384"/>
              <a:gd name="T64" fmla="*/ 106 w 338"/>
              <a:gd name="T65" fmla="*/ 36 h 384"/>
              <a:gd name="T66" fmla="*/ 104 w 338"/>
              <a:gd name="T67" fmla="*/ 72 h 384"/>
              <a:gd name="T68" fmla="*/ 110 w 338"/>
              <a:gd name="T69" fmla="*/ 102 h 384"/>
              <a:gd name="T70" fmla="*/ 106 w 338"/>
              <a:gd name="T71" fmla="*/ 104 h 384"/>
              <a:gd name="T72" fmla="*/ 104 w 338"/>
              <a:gd name="T73" fmla="*/ 116 h 384"/>
              <a:gd name="T74" fmla="*/ 108 w 338"/>
              <a:gd name="T75" fmla="*/ 132 h 384"/>
              <a:gd name="T76" fmla="*/ 110 w 338"/>
              <a:gd name="T77" fmla="*/ 142 h 384"/>
              <a:gd name="T78" fmla="*/ 116 w 338"/>
              <a:gd name="T79" fmla="*/ 146 h 384"/>
              <a:gd name="T80" fmla="*/ 118 w 338"/>
              <a:gd name="T81" fmla="*/ 146 h 384"/>
              <a:gd name="T82" fmla="*/ 122 w 338"/>
              <a:gd name="T83" fmla="*/ 164 h 384"/>
              <a:gd name="T84" fmla="*/ 132 w 338"/>
              <a:gd name="T85" fmla="*/ 178 h 384"/>
              <a:gd name="T86" fmla="*/ 134 w 338"/>
              <a:gd name="T87" fmla="*/ 178 h 384"/>
              <a:gd name="T88" fmla="*/ 134 w 338"/>
              <a:gd name="T89" fmla="*/ 194 h 384"/>
              <a:gd name="T90" fmla="*/ 122 w 338"/>
              <a:gd name="T91" fmla="*/ 196 h 384"/>
              <a:gd name="T92" fmla="*/ 120 w 338"/>
              <a:gd name="T93" fmla="*/ 208 h 384"/>
              <a:gd name="T94" fmla="*/ 104 w 338"/>
              <a:gd name="T95" fmla="*/ 216 h 384"/>
              <a:gd name="T96" fmla="*/ 88 w 338"/>
              <a:gd name="T97" fmla="*/ 224 h 384"/>
              <a:gd name="T98" fmla="*/ 46 w 338"/>
              <a:gd name="T99" fmla="*/ 246 h 384"/>
              <a:gd name="T100" fmla="*/ 30 w 338"/>
              <a:gd name="T101" fmla="*/ 260 h 384"/>
              <a:gd name="T102" fmla="*/ 22 w 338"/>
              <a:gd name="T103" fmla="*/ 276 h 384"/>
              <a:gd name="T104" fmla="*/ 8 w 338"/>
              <a:gd name="T105" fmla="*/ 338 h 384"/>
              <a:gd name="T106" fmla="*/ 338 w 338"/>
              <a:gd name="T107" fmla="*/ 38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8" h="384">
                <a:moveTo>
                  <a:pt x="338" y="384"/>
                </a:moveTo>
                <a:lnTo>
                  <a:pt x="338" y="384"/>
                </a:lnTo>
                <a:lnTo>
                  <a:pt x="336" y="372"/>
                </a:lnTo>
                <a:lnTo>
                  <a:pt x="334" y="356"/>
                </a:lnTo>
                <a:lnTo>
                  <a:pt x="324" y="316"/>
                </a:lnTo>
                <a:lnTo>
                  <a:pt x="312" y="264"/>
                </a:lnTo>
                <a:lnTo>
                  <a:pt x="312" y="264"/>
                </a:lnTo>
                <a:lnTo>
                  <a:pt x="310" y="260"/>
                </a:lnTo>
                <a:lnTo>
                  <a:pt x="308" y="254"/>
                </a:lnTo>
                <a:lnTo>
                  <a:pt x="304" y="248"/>
                </a:lnTo>
                <a:lnTo>
                  <a:pt x="298" y="244"/>
                </a:lnTo>
                <a:lnTo>
                  <a:pt x="280" y="234"/>
                </a:lnTo>
                <a:lnTo>
                  <a:pt x="256" y="226"/>
                </a:lnTo>
                <a:lnTo>
                  <a:pt x="256" y="226"/>
                </a:lnTo>
                <a:lnTo>
                  <a:pt x="242" y="220"/>
                </a:lnTo>
                <a:lnTo>
                  <a:pt x="232" y="216"/>
                </a:lnTo>
                <a:lnTo>
                  <a:pt x="222" y="210"/>
                </a:lnTo>
                <a:lnTo>
                  <a:pt x="222" y="210"/>
                </a:lnTo>
                <a:lnTo>
                  <a:pt x="220" y="206"/>
                </a:lnTo>
                <a:lnTo>
                  <a:pt x="220" y="202"/>
                </a:lnTo>
                <a:lnTo>
                  <a:pt x="220" y="196"/>
                </a:lnTo>
                <a:lnTo>
                  <a:pt x="208" y="194"/>
                </a:lnTo>
                <a:lnTo>
                  <a:pt x="208" y="194"/>
                </a:lnTo>
                <a:lnTo>
                  <a:pt x="206" y="178"/>
                </a:lnTo>
                <a:lnTo>
                  <a:pt x="206" y="178"/>
                </a:lnTo>
                <a:lnTo>
                  <a:pt x="212" y="176"/>
                </a:lnTo>
                <a:lnTo>
                  <a:pt x="214" y="170"/>
                </a:lnTo>
                <a:lnTo>
                  <a:pt x="218" y="160"/>
                </a:lnTo>
                <a:lnTo>
                  <a:pt x="220" y="150"/>
                </a:lnTo>
                <a:lnTo>
                  <a:pt x="220" y="146"/>
                </a:lnTo>
                <a:lnTo>
                  <a:pt x="220" y="146"/>
                </a:lnTo>
                <a:lnTo>
                  <a:pt x="222" y="146"/>
                </a:lnTo>
                <a:lnTo>
                  <a:pt x="226" y="144"/>
                </a:lnTo>
                <a:lnTo>
                  <a:pt x="230" y="138"/>
                </a:lnTo>
                <a:lnTo>
                  <a:pt x="234" y="128"/>
                </a:lnTo>
                <a:lnTo>
                  <a:pt x="234" y="128"/>
                </a:lnTo>
                <a:lnTo>
                  <a:pt x="236" y="118"/>
                </a:lnTo>
                <a:lnTo>
                  <a:pt x="238" y="112"/>
                </a:lnTo>
                <a:lnTo>
                  <a:pt x="236" y="106"/>
                </a:lnTo>
                <a:lnTo>
                  <a:pt x="236" y="102"/>
                </a:lnTo>
                <a:lnTo>
                  <a:pt x="230" y="100"/>
                </a:lnTo>
                <a:lnTo>
                  <a:pt x="228" y="100"/>
                </a:lnTo>
                <a:lnTo>
                  <a:pt x="228" y="100"/>
                </a:lnTo>
                <a:lnTo>
                  <a:pt x="230" y="82"/>
                </a:lnTo>
                <a:lnTo>
                  <a:pt x="230" y="64"/>
                </a:lnTo>
                <a:lnTo>
                  <a:pt x="228" y="44"/>
                </a:lnTo>
                <a:lnTo>
                  <a:pt x="228" y="44"/>
                </a:lnTo>
                <a:lnTo>
                  <a:pt x="226" y="32"/>
                </a:lnTo>
                <a:lnTo>
                  <a:pt x="222" y="24"/>
                </a:lnTo>
                <a:lnTo>
                  <a:pt x="216" y="16"/>
                </a:lnTo>
                <a:lnTo>
                  <a:pt x="208" y="10"/>
                </a:lnTo>
                <a:lnTo>
                  <a:pt x="200" y="6"/>
                </a:lnTo>
                <a:lnTo>
                  <a:pt x="190" y="4"/>
                </a:lnTo>
                <a:lnTo>
                  <a:pt x="170" y="0"/>
                </a:lnTo>
                <a:lnTo>
                  <a:pt x="152" y="2"/>
                </a:lnTo>
                <a:lnTo>
                  <a:pt x="138" y="6"/>
                </a:lnTo>
                <a:lnTo>
                  <a:pt x="132" y="8"/>
                </a:lnTo>
                <a:lnTo>
                  <a:pt x="128" y="12"/>
                </a:lnTo>
                <a:lnTo>
                  <a:pt x="126" y="16"/>
                </a:lnTo>
                <a:lnTo>
                  <a:pt x="128" y="18"/>
                </a:lnTo>
                <a:lnTo>
                  <a:pt x="128" y="18"/>
                </a:lnTo>
                <a:lnTo>
                  <a:pt x="122" y="18"/>
                </a:lnTo>
                <a:lnTo>
                  <a:pt x="118" y="20"/>
                </a:lnTo>
                <a:lnTo>
                  <a:pt x="114" y="22"/>
                </a:lnTo>
                <a:lnTo>
                  <a:pt x="112" y="26"/>
                </a:lnTo>
                <a:lnTo>
                  <a:pt x="106" y="36"/>
                </a:lnTo>
                <a:lnTo>
                  <a:pt x="104" y="48"/>
                </a:lnTo>
                <a:lnTo>
                  <a:pt x="104" y="72"/>
                </a:lnTo>
                <a:lnTo>
                  <a:pt x="104" y="84"/>
                </a:lnTo>
                <a:lnTo>
                  <a:pt x="110" y="102"/>
                </a:lnTo>
                <a:lnTo>
                  <a:pt x="110" y="102"/>
                </a:lnTo>
                <a:lnTo>
                  <a:pt x="106" y="104"/>
                </a:lnTo>
                <a:lnTo>
                  <a:pt x="104" y="108"/>
                </a:lnTo>
                <a:lnTo>
                  <a:pt x="104" y="116"/>
                </a:lnTo>
                <a:lnTo>
                  <a:pt x="106" y="124"/>
                </a:lnTo>
                <a:lnTo>
                  <a:pt x="108" y="132"/>
                </a:lnTo>
                <a:lnTo>
                  <a:pt x="108" y="132"/>
                </a:lnTo>
                <a:lnTo>
                  <a:pt x="110" y="142"/>
                </a:lnTo>
                <a:lnTo>
                  <a:pt x="114" y="146"/>
                </a:lnTo>
                <a:lnTo>
                  <a:pt x="116" y="146"/>
                </a:lnTo>
                <a:lnTo>
                  <a:pt x="118" y="146"/>
                </a:lnTo>
                <a:lnTo>
                  <a:pt x="118" y="146"/>
                </a:lnTo>
                <a:lnTo>
                  <a:pt x="120" y="156"/>
                </a:lnTo>
                <a:lnTo>
                  <a:pt x="122" y="164"/>
                </a:lnTo>
                <a:lnTo>
                  <a:pt x="126" y="174"/>
                </a:lnTo>
                <a:lnTo>
                  <a:pt x="132" y="178"/>
                </a:lnTo>
                <a:lnTo>
                  <a:pt x="134" y="178"/>
                </a:lnTo>
                <a:lnTo>
                  <a:pt x="134" y="178"/>
                </a:lnTo>
                <a:lnTo>
                  <a:pt x="136" y="192"/>
                </a:lnTo>
                <a:lnTo>
                  <a:pt x="134" y="194"/>
                </a:lnTo>
                <a:lnTo>
                  <a:pt x="122" y="196"/>
                </a:lnTo>
                <a:lnTo>
                  <a:pt x="122" y="196"/>
                </a:lnTo>
                <a:lnTo>
                  <a:pt x="122" y="204"/>
                </a:lnTo>
                <a:lnTo>
                  <a:pt x="120" y="208"/>
                </a:lnTo>
                <a:lnTo>
                  <a:pt x="120" y="208"/>
                </a:lnTo>
                <a:lnTo>
                  <a:pt x="104" y="216"/>
                </a:lnTo>
                <a:lnTo>
                  <a:pt x="88" y="224"/>
                </a:lnTo>
                <a:lnTo>
                  <a:pt x="88" y="224"/>
                </a:lnTo>
                <a:lnTo>
                  <a:pt x="66" y="234"/>
                </a:lnTo>
                <a:lnTo>
                  <a:pt x="46" y="246"/>
                </a:lnTo>
                <a:lnTo>
                  <a:pt x="38" y="252"/>
                </a:lnTo>
                <a:lnTo>
                  <a:pt x="30" y="260"/>
                </a:lnTo>
                <a:lnTo>
                  <a:pt x="26" y="268"/>
                </a:lnTo>
                <a:lnTo>
                  <a:pt x="22" y="276"/>
                </a:lnTo>
                <a:lnTo>
                  <a:pt x="22" y="276"/>
                </a:lnTo>
                <a:lnTo>
                  <a:pt x="8" y="338"/>
                </a:lnTo>
                <a:lnTo>
                  <a:pt x="0" y="384"/>
                </a:lnTo>
                <a:lnTo>
                  <a:pt x="338" y="384"/>
                </a:lnTo>
                <a:lnTo>
                  <a:pt x="338" y="384"/>
                </a:lnTo>
                <a:close/>
              </a:path>
            </a:pathLst>
          </a:custGeom>
          <a:solidFill>
            <a:srgbClr val="B9850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TextBox 90"/>
          <p:cNvSpPr txBox="1"/>
          <p:nvPr/>
        </p:nvSpPr>
        <p:spPr>
          <a:xfrm>
            <a:off x="3518388" y="3008700"/>
            <a:ext cx="1844187" cy="771012"/>
          </a:xfrm>
          <a:prstGeom prst="rect">
            <a:avLst/>
          </a:prstGeom>
          <a:solidFill>
            <a:srgbClr val="98B628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ko-KR" sz="11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3</a:t>
            </a:r>
            <a:r>
              <a:rPr lang="ko-KR" altLang="en-US" sz="11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월부터 </a:t>
            </a:r>
            <a:r>
              <a:rPr lang="en-US" altLang="ko-KR" sz="11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12</a:t>
            </a:r>
            <a:r>
              <a:rPr lang="ko-KR" altLang="en-US" sz="11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월 까지</a:t>
            </a:r>
            <a:endParaRPr lang="en-US" altLang="ko-KR" sz="1100" spc="-8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90000"/>
              </a:lnSpc>
            </a:pPr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합계 </a:t>
            </a:r>
            <a:r>
              <a:rPr lang="en-US" altLang="ko-KR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350</a:t>
            </a:r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</a:t>
            </a:r>
            <a:endParaRPr lang="ko-KR" altLang="en-US" sz="14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FF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2" name="직각 삼각형 91"/>
          <p:cNvSpPr/>
          <p:nvPr/>
        </p:nvSpPr>
        <p:spPr>
          <a:xfrm rot="5400000">
            <a:off x="4108450" y="3779003"/>
            <a:ext cx="355600" cy="355600"/>
          </a:xfrm>
          <a:prstGeom prst="rtTriangle">
            <a:avLst/>
          </a:prstGeom>
          <a:gradFill flip="none" rotWithShape="1">
            <a:gsLst>
              <a:gs pos="100000">
                <a:srgbClr val="B2D234"/>
              </a:gs>
              <a:gs pos="510">
                <a:srgbClr val="7D96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 rot="5400000">
            <a:off x="2955002" y="3325785"/>
            <a:ext cx="1055234" cy="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4" name="그룹 53"/>
          <p:cNvGrpSpPr/>
          <p:nvPr/>
        </p:nvGrpSpPr>
        <p:grpSpPr>
          <a:xfrm>
            <a:off x="4622420" y="3166486"/>
            <a:ext cx="889069" cy="572536"/>
            <a:chOff x="3402974" y="5205999"/>
            <a:chExt cx="898284" cy="578469"/>
          </a:xfrm>
          <a:solidFill>
            <a:schemeClr val="bg1"/>
          </a:solidFill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>
              <a:off x="3402974" y="5388204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8"/>
            <p:cNvSpPr>
              <a:spLocks noEditPoints="1"/>
            </p:cNvSpPr>
            <p:nvPr/>
          </p:nvSpPr>
          <p:spPr bwMode="auto">
            <a:xfrm>
              <a:off x="3402974" y="5205999"/>
              <a:ext cx="898284" cy="449779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 rot="16200000">
            <a:off x="4875242" y="3325785"/>
            <a:ext cx="1055234" cy="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Freeform 5"/>
          <p:cNvSpPr>
            <a:spLocks/>
          </p:cNvSpPr>
          <p:nvPr/>
        </p:nvSpPr>
        <p:spPr bwMode="auto">
          <a:xfrm>
            <a:off x="1609724" y="3785840"/>
            <a:ext cx="1000125" cy="940756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01" name="그룹 24"/>
          <p:cNvGrpSpPr/>
          <p:nvPr/>
        </p:nvGrpSpPr>
        <p:grpSpPr>
          <a:xfrm>
            <a:off x="1162050" y="5047387"/>
            <a:ext cx="1885949" cy="967303"/>
            <a:chOff x="914400" y="5260975"/>
            <a:chExt cx="1885949" cy="1096982"/>
          </a:xfrm>
        </p:grpSpPr>
        <p:sp>
          <p:nvSpPr>
            <p:cNvPr id="122" name="직사각형 121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914400" y="5428990"/>
              <a:ext cx="1885949" cy="9289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년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징역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 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또는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천만원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벌금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  <p:sp>
          <p:nvSpPr>
            <p:cNvPr id="124" name="이등변 삼각형 123"/>
            <p:cNvSpPr/>
            <p:nvPr/>
          </p:nvSpPr>
          <p:spPr>
            <a:xfrm flipH="1">
              <a:off x="1775408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5" name="그룹 52"/>
          <p:cNvGrpSpPr/>
          <p:nvPr/>
        </p:nvGrpSpPr>
        <p:grpSpPr>
          <a:xfrm>
            <a:off x="5981700" y="5047387"/>
            <a:ext cx="1885341" cy="960097"/>
            <a:chOff x="5686425" y="5443022"/>
            <a:chExt cx="1885341" cy="960097"/>
          </a:xfrm>
        </p:grpSpPr>
        <p:grpSp>
          <p:nvGrpSpPr>
            <p:cNvPr id="126" name="그룹 24"/>
            <p:cNvGrpSpPr/>
            <p:nvPr/>
          </p:nvGrpSpPr>
          <p:grpSpPr>
            <a:xfrm>
              <a:off x="5690845" y="5443022"/>
              <a:ext cx="1880921" cy="960097"/>
              <a:chOff x="918820" y="5260975"/>
              <a:chExt cx="1880921" cy="1137295"/>
            </a:xfrm>
          </p:grpSpPr>
          <p:sp>
            <p:nvSpPr>
              <p:cNvPr id="128" name="직사각형 127"/>
              <p:cNvSpPr/>
              <p:nvPr/>
            </p:nvSpPr>
            <p:spPr>
              <a:xfrm>
                <a:off x="918820" y="5438774"/>
                <a:ext cx="1880921" cy="959496"/>
              </a:xfrm>
              <a:prstGeom prst="rect">
                <a:avLst/>
              </a:prstGeom>
              <a:solidFill>
                <a:srgbClr val="00B0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이등변 삼각형 128"/>
              <p:cNvSpPr/>
              <p:nvPr/>
            </p:nvSpPr>
            <p:spPr>
              <a:xfrm flipH="1">
                <a:off x="1784933" y="5260975"/>
                <a:ext cx="164814" cy="181563"/>
              </a:xfrm>
              <a:prstGeom prst="triangle">
                <a:avLst/>
              </a:prstGeom>
              <a:solidFill>
                <a:srgbClr val="00B0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5686425" y="5591176"/>
              <a:ext cx="1876425" cy="809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년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징역  또는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천만원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벌금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508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2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81" name="모서리가 둥근 직사각형 80"/>
          <p:cNvSpPr/>
          <p:nvPr/>
        </p:nvSpPr>
        <p:spPr>
          <a:xfrm>
            <a:off x="466725" y="1661764"/>
            <a:ext cx="8201025" cy="734567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-1" y="980728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611188" y="1010097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주례 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관련 사례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0239" y="1709464"/>
            <a:ext cx="7866062" cy="686867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가 제자인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B(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이미 졸업을 하였음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)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의 결혼식에 주례를 맡아 달라는 요청을 받고 이에 응했다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.</a:t>
            </a:r>
          </a:p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결혼식이 끝나고 제자인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가 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에서 감사하다는 의미에서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120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만원 상당의 양복을 전달한 경우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20713" y="3917817"/>
            <a:ext cx="7837487" cy="57888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/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723938" y="4641995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제자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B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7" name="오른쪽 화살표 86"/>
          <p:cNvSpPr/>
          <p:nvPr/>
        </p:nvSpPr>
        <p:spPr>
          <a:xfrm>
            <a:off x="2438399" y="3877468"/>
            <a:ext cx="4000514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016"/>
          <a:stretch/>
        </p:blipFill>
        <p:spPr bwMode="auto">
          <a:xfrm>
            <a:off x="246535" y="4525752"/>
            <a:ext cx="8640000" cy="1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6546812" y="4641995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교수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0" name="Freeform 8"/>
          <p:cNvSpPr>
            <a:spLocks/>
          </p:cNvSpPr>
          <p:nvPr/>
        </p:nvSpPr>
        <p:spPr bwMode="auto">
          <a:xfrm>
            <a:off x="6426774" y="3353232"/>
            <a:ext cx="1033200" cy="1173600"/>
          </a:xfrm>
          <a:custGeom>
            <a:avLst/>
            <a:gdLst>
              <a:gd name="T0" fmla="*/ 338 w 338"/>
              <a:gd name="T1" fmla="*/ 384 h 384"/>
              <a:gd name="T2" fmla="*/ 334 w 338"/>
              <a:gd name="T3" fmla="*/ 356 h 384"/>
              <a:gd name="T4" fmla="*/ 312 w 338"/>
              <a:gd name="T5" fmla="*/ 264 h 384"/>
              <a:gd name="T6" fmla="*/ 310 w 338"/>
              <a:gd name="T7" fmla="*/ 260 h 384"/>
              <a:gd name="T8" fmla="*/ 304 w 338"/>
              <a:gd name="T9" fmla="*/ 248 h 384"/>
              <a:gd name="T10" fmla="*/ 280 w 338"/>
              <a:gd name="T11" fmla="*/ 234 h 384"/>
              <a:gd name="T12" fmla="*/ 256 w 338"/>
              <a:gd name="T13" fmla="*/ 226 h 384"/>
              <a:gd name="T14" fmla="*/ 232 w 338"/>
              <a:gd name="T15" fmla="*/ 216 h 384"/>
              <a:gd name="T16" fmla="*/ 222 w 338"/>
              <a:gd name="T17" fmla="*/ 210 h 384"/>
              <a:gd name="T18" fmla="*/ 220 w 338"/>
              <a:gd name="T19" fmla="*/ 202 h 384"/>
              <a:gd name="T20" fmla="*/ 208 w 338"/>
              <a:gd name="T21" fmla="*/ 194 h 384"/>
              <a:gd name="T22" fmla="*/ 206 w 338"/>
              <a:gd name="T23" fmla="*/ 178 h 384"/>
              <a:gd name="T24" fmla="*/ 212 w 338"/>
              <a:gd name="T25" fmla="*/ 176 h 384"/>
              <a:gd name="T26" fmla="*/ 218 w 338"/>
              <a:gd name="T27" fmla="*/ 160 h 384"/>
              <a:gd name="T28" fmla="*/ 220 w 338"/>
              <a:gd name="T29" fmla="*/ 146 h 384"/>
              <a:gd name="T30" fmla="*/ 222 w 338"/>
              <a:gd name="T31" fmla="*/ 146 h 384"/>
              <a:gd name="T32" fmla="*/ 230 w 338"/>
              <a:gd name="T33" fmla="*/ 138 h 384"/>
              <a:gd name="T34" fmla="*/ 234 w 338"/>
              <a:gd name="T35" fmla="*/ 128 h 384"/>
              <a:gd name="T36" fmla="*/ 238 w 338"/>
              <a:gd name="T37" fmla="*/ 112 h 384"/>
              <a:gd name="T38" fmla="*/ 236 w 338"/>
              <a:gd name="T39" fmla="*/ 102 h 384"/>
              <a:gd name="T40" fmla="*/ 228 w 338"/>
              <a:gd name="T41" fmla="*/ 100 h 384"/>
              <a:gd name="T42" fmla="*/ 230 w 338"/>
              <a:gd name="T43" fmla="*/ 82 h 384"/>
              <a:gd name="T44" fmla="*/ 228 w 338"/>
              <a:gd name="T45" fmla="*/ 44 h 384"/>
              <a:gd name="T46" fmla="*/ 226 w 338"/>
              <a:gd name="T47" fmla="*/ 32 h 384"/>
              <a:gd name="T48" fmla="*/ 216 w 338"/>
              <a:gd name="T49" fmla="*/ 16 h 384"/>
              <a:gd name="T50" fmla="*/ 200 w 338"/>
              <a:gd name="T51" fmla="*/ 6 h 384"/>
              <a:gd name="T52" fmla="*/ 170 w 338"/>
              <a:gd name="T53" fmla="*/ 0 h 384"/>
              <a:gd name="T54" fmla="*/ 138 w 338"/>
              <a:gd name="T55" fmla="*/ 6 h 384"/>
              <a:gd name="T56" fmla="*/ 128 w 338"/>
              <a:gd name="T57" fmla="*/ 12 h 384"/>
              <a:gd name="T58" fmla="*/ 128 w 338"/>
              <a:gd name="T59" fmla="*/ 18 h 384"/>
              <a:gd name="T60" fmla="*/ 122 w 338"/>
              <a:gd name="T61" fmla="*/ 18 h 384"/>
              <a:gd name="T62" fmla="*/ 114 w 338"/>
              <a:gd name="T63" fmla="*/ 22 h 384"/>
              <a:gd name="T64" fmla="*/ 106 w 338"/>
              <a:gd name="T65" fmla="*/ 36 h 384"/>
              <a:gd name="T66" fmla="*/ 104 w 338"/>
              <a:gd name="T67" fmla="*/ 72 h 384"/>
              <a:gd name="T68" fmla="*/ 110 w 338"/>
              <a:gd name="T69" fmla="*/ 102 h 384"/>
              <a:gd name="T70" fmla="*/ 106 w 338"/>
              <a:gd name="T71" fmla="*/ 104 h 384"/>
              <a:gd name="T72" fmla="*/ 104 w 338"/>
              <a:gd name="T73" fmla="*/ 116 h 384"/>
              <a:gd name="T74" fmla="*/ 108 w 338"/>
              <a:gd name="T75" fmla="*/ 132 h 384"/>
              <a:gd name="T76" fmla="*/ 110 w 338"/>
              <a:gd name="T77" fmla="*/ 142 h 384"/>
              <a:gd name="T78" fmla="*/ 116 w 338"/>
              <a:gd name="T79" fmla="*/ 146 h 384"/>
              <a:gd name="T80" fmla="*/ 118 w 338"/>
              <a:gd name="T81" fmla="*/ 146 h 384"/>
              <a:gd name="T82" fmla="*/ 122 w 338"/>
              <a:gd name="T83" fmla="*/ 164 h 384"/>
              <a:gd name="T84" fmla="*/ 132 w 338"/>
              <a:gd name="T85" fmla="*/ 178 h 384"/>
              <a:gd name="T86" fmla="*/ 134 w 338"/>
              <a:gd name="T87" fmla="*/ 178 h 384"/>
              <a:gd name="T88" fmla="*/ 134 w 338"/>
              <a:gd name="T89" fmla="*/ 194 h 384"/>
              <a:gd name="T90" fmla="*/ 122 w 338"/>
              <a:gd name="T91" fmla="*/ 196 h 384"/>
              <a:gd name="T92" fmla="*/ 120 w 338"/>
              <a:gd name="T93" fmla="*/ 208 h 384"/>
              <a:gd name="T94" fmla="*/ 104 w 338"/>
              <a:gd name="T95" fmla="*/ 216 h 384"/>
              <a:gd name="T96" fmla="*/ 88 w 338"/>
              <a:gd name="T97" fmla="*/ 224 h 384"/>
              <a:gd name="T98" fmla="*/ 46 w 338"/>
              <a:gd name="T99" fmla="*/ 246 h 384"/>
              <a:gd name="T100" fmla="*/ 30 w 338"/>
              <a:gd name="T101" fmla="*/ 260 h 384"/>
              <a:gd name="T102" fmla="*/ 22 w 338"/>
              <a:gd name="T103" fmla="*/ 276 h 384"/>
              <a:gd name="T104" fmla="*/ 8 w 338"/>
              <a:gd name="T105" fmla="*/ 338 h 384"/>
              <a:gd name="T106" fmla="*/ 338 w 338"/>
              <a:gd name="T107" fmla="*/ 38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8" h="384">
                <a:moveTo>
                  <a:pt x="338" y="384"/>
                </a:moveTo>
                <a:lnTo>
                  <a:pt x="338" y="384"/>
                </a:lnTo>
                <a:lnTo>
                  <a:pt x="336" y="372"/>
                </a:lnTo>
                <a:lnTo>
                  <a:pt x="334" y="356"/>
                </a:lnTo>
                <a:lnTo>
                  <a:pt x="324" y="316"/>
                </a:lnTo>
                <a:lnTo>
                  <a:pt x="312" y="264"/>
                </a:lnTo>
                <a:lnTo>
                  <a:pt x="312" y="264"/>
                </a:lnTo>
                <a:lnTo>
                  <a:pt x="310" y="260"/>
                </a:lnTo>
                <a:lnTo>
                  <a:pt x="308" y="254"/>
                </a:lnTo>
                <a:lnTo>
                  <a:pt x="304" y="248"/>
                </a:lnTo>
                <a:lnTo>
                  <a:pt x="298" y="244"/>
                </a:lnTo>
                <a:lnTo>
                  <a:pt x="280" y="234"/>
                </a:lnTo>
                <a:lnTo>
                  <a:pt x="256" y="226"/>
                </a:lnTo>
                <a:lnTo>
                  <a:pt x="256" y="226"/>
                </a:lnTo>
                <a:lnTo>
                  <a:pt x="242" y="220"/>
                </a:lnTo>
                <a:lnTo>
                  <a:pt x="232" y="216"/>
                </a:lnTo>
                <a:lnTo>
                  <a:pt x="222" y="210"/>
                </a:lnTo>
                <a:lnTo>
                  <a:pt x="222" y="210"/>
                </a:lnTo>
                <a:lnTo>
                  <a:pt x="220" y="206"/>
                </a:lnTo>
                <a:lnTo>
                  <a:pt x="220" y="202"/>
                </a:lnTo>
                <a:lnTo>
                  <a:pt x="220" y="196"/>
                </a:lnTo>
                <a:lnTo>
                  <a:pt x="208" y="194"/>
                </a:lnTo>
                <a:lnTo>
                  <a:pt x="208" y="194"/>
                </a:lnTo>
                <a:lnTo>
                  <a:pt x="206" y="178"/>
                </a:lnTo>
                <a:lnTo>
                  <a:pt x="206" y="178"/>
                </a:lnTo>
                <a:lnTo>
                  <a:pt x="212" y="176"/>
                </a:lnTo>
                <a:lnTo>
                  <a:pt x="214" y="170"/>
                </a:lnTo>
                <a:lnTo>
                  <a:pt x="218" y="160"/>
                </a:lnTo>
                <a:lnTo>
                  <a:pt x="220" y="150"/>
                </a:lnTo>
                <a:lnTo>
                  <a:pt x="220" y="146"/>
                </a:lnTo>
                <a:lnTo>
                  <a:pt x="220" y="146"/>
                </a:lnTo>
                <a:lnTo>
                  <a:pt x="222" y="146"/>
                </a:lnTo>
                <a:lnTo>
                  <a:pt x="226" y="144"/>
                </a:lnTo>
                <a:lnTo>
                  <a:pt x="230" y="138"/>
                </a:lnTo>
                <a:lnTo>
                  <a:pt x="234" y="128"/>
                </a:lnTo>
                <a:lnTo>
                  <a:pt x="234" y="128"/>
                </a:lnTo>
                <a:lnTo>
                  <a:pt x="236" y="118"/>
                </a:lnTo>
                <a:lnTo>
                  <a:pt x="238" y="112"/>
                </a:lnTo>
                <a:lnTo>
                  <a:pt x="236" y="106"/>
                </a:lnTo>
                <a:lnTo>
                  <a:pt x="236" y="102"/>
                </a:lnTo>
                <a:lnTo>
                  <a:pt x="230" y="100"/>
                </a:lnTo>
                <a:lnTo>
                  <a:pt x="228" y="100"/>
                </a:lnTo>
                <a:lnTo>
                  <a:pt x="228" y="100"/>
                </a:lnTo>
                <a:lnTo>
                  <a:pt x="230" y="82"/>
                </a:lnTo>
                <a:lnTo>
                  <a:pt x="230" y="64"/>
                </a:lnTo>
                <a:lnTo>
                  <a:pt x="228" y="44"/>
                </a:lnTo>
                <a:lnTo>
                  <a:pt x="228" y="44"/>
                </a:lnTo>
                <a:lnTo>
                  <a:pt x="226" y="32"/>
                </a:lnTo>
                <a:lnTo>
                  <a:pt x="222" y="24"/>
                </a:lnTo>
                <a:lnTo>
                  <a:pt x="216" y="16"/>
                </a:lnTo>
                <a:lnTo>
                  <a:pt x="208" y="10"/>
                </a:lnTo>
                <a:lnTo>
                  <a:pt x="200" y="6"/>
                </a:lnTo>
                <a:lnTo>
                  <a:pt x="190" y="4"/>
                </a:lnTo>
                <a:lnTo>
                  <a:pt x="170" y="0"/>
                </a:lnTo>
                <a:lnTo>
                  <a:pt x="152" y="2"/>
                </a:lnTo>
                <a:lnTo>
                  <a:pt x="138" y="6"/>
                </a:lnTo>
                <a:lnTo>
                  <a:pt x="132" y="8"/>
                </a:lnTo>
                <a:lnTo>
                  <a:pt x="128" y="12"/>
                </a:lnTo>
                <a:lnTo>
                  <a:pt x="126" y="16"/>
                </a:lnTo>
                <a:lnTo>
                  <a:pt x="128" y="18"/>
                </a:lnTo>
                <a:lnTo>
                  <a:pt x="128" y="18"/>
                </a:lnTo>
                <a:lnTo>
                  <a:pt x="122" y="18"/>
                </a:lnTo>
                <a:lnTo>
                  <a:pt x="118" y="20"/>
                </a:lnTo>
                <a:lnTo>
                  <a:pt x="114" y="22"/>
                </a:lnTo>
                <a:lnTo>
                  <a:pt x="112" y="26"/>
                </a:lnTo>
                <a:lnTo>
                  <a:pt x="106" y="36"/>
                </a:lnTo>
                <a:lnTo>
                  <a:pt x="104" y="48"/>
                </a:lnTo>
                <a:lnTo>
                  <a:pt x="104" y="72"/>
                </a:lnTo>
                <a:lnTo>
                  <a:pt x="104" y="84"/>
                </a:lnTo>
                <a:lnTo>
                  <a:pt x="110" y="102"/>
                </a:lnTo>
                <a:lnTo>
                  <a:pt x="110" y="102"/>
                </a:lnTo>
                <a:lnTo>
                  <a:pt x="106" y="104"/>
                </a:lnTo>
                <a:lnTo>
                  <a:pt x="104" y="108"/>
                </a:lnTo>
                <a:lnTo>
                  <a:pt x="104" y="116"/>
                </a:lnTo>
                <a:lnTo>
                  <a:pt x="106" y="124"/>
                </a:lnTo>
                <a:lnTo>
                  <a:pt x="108" y="132"/>
                </a:lnTo>
                <a:lnTo>
                  <a:pt x="108" y="132"/>
                </a:lnTo>
                <a:lnTo>
                  <a:pt x="110" y="142"/>
                </a:lnTo>
                <a:lnTo>
                  <a:pt x="114" y="146"/>
                </a:lnTo>
                <a:lnTo>
                  <a:pt x="116" y="146"/>
                </a:lnTo>
                <a:lnTo>
                  <a:pt x="118" y="146"/>
                </a:lnTo>
                <a:lnTo>
                  <a:pt x="118" y="146"/>
                </a:lnTo>
                <a:lnTo>
                  <a:pt x="120" y="156"/>
                </a:lnTo>
                <a:lnTo>
                  <a:pt x="122" y="164"/>
                </a:lnTo>
                <a:lnTo>
                  <a:pt x="126" y="174"/>
                </a:lnTo>
                <a:lnTo>
                  <a:pt x="132" y="178"/>
                </a:lnTo>
                <a:lnTo>
                  <a:pt x="134" y="178"/>
                </a:lnTo>
                <a:lnTo>
                  <a:pt x="134" y="178"/>
                </a:lnTo>
                <a:lnTo>
                  <a:pt x="136" y="192"/>
                </a:lnTo>
                <a:lnTo>
                  <a:pt x="134" y="194"/>
                </a:lnTo>
                <a:lnTo>
                  <a:pt x="122" y="196"/>
                </a:lnTo>
                <a:lnTo>
                  <a:pt x="122" y="196"/>
                </a:lnTo>
                <a:lnTo>
                  <a:pt x="122" y="204"/>
                </a:lnTo>
                <a:lnTo>
                  <a:pt x="120" y="208"/>
                </a:lnTo>
                <a:lnTo>
                  <a:pt x="120" y="208"/>
                </a:lnTo>
                <a:lnTo>
                  <a:pt x="104" y="216"/>
                </a:lnTo>
                <a:lnTo>
                  <a:pt x="88" y="224"/>
                </a:lnTo>
                <a:lnTo>
                  <a:pt x="88" y="224"/>
                </a:lnTo>
                <a:lnTo>
                  <a:pt x="66" y="234"/>
                </a:lnTo>
                <a:lnTo>
                  <a:pt x="46" y="246"/>
                </a:lnTo>
                <a:lnTo>
                  <a:pt x="38" y="252"/>
                </a:lnTo>
                <a:lnTo>
                  <a:pt x="30" y="260"/>
                </a:lnTo>
                <a:lnTo>
                  <a:pt x="26" y="268"/>
                </a:lnTo>
                <a:lnTo>
                  <a:pt x="22" y="276"/>
                </a:lnTo>
                <a:lnTo>
                  <a:pt x="22" y="276"/>
                </a:lnTo>
                <a:lnTo>
                  <a:pt x="8" y="338"/>
                </a:lnTo>
                <a:lnTo>
                  <a:pt x="0" y="384"/>
                </a:lnTo>
                <a:lnTo>
                  <a:pt x="338" y="384"/>
                </a:lnTo>
                <a:lnTo>
                  <a:pt x="338" y="384"/>
                </a:lnTo>
                <a:close/>
              </a:path>
            </a:pathLst>
          </a:custGeom>
          <a:solidFill>
            <a:srgbClr val="B9850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TextBox 90"/>
          <p:cNvSpPr txBox="1"/>
          <p:nvPr/>
        </p:nvSpPr>
        <p:spPr>
          <a:xfrm>
            <a:off x="3518388" y="2811529"/>
            <a:ext cx="1844187" cy="771012"/>
          </a:xfrm>
          <a:prstGeom prst="rect">
            <a:avLst/>
          </a:prstGeom>
          <a:solidFill>
            <a:srgbClr val="98B628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양복</a:t>
            </a:r>
            <a:r>
              <a:rPr lang="en-US" altLang="ko-KR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(120</a:t>
            </a:r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</a:t>
            </a:r>
            <a:r>
              <a:rPr lang="en-US" altLang="ko-KR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endParaRPr lang="ko-KR" altLang="en-US" sz="14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FF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2" name="직각 삼각형 91"/>
          <p:cNvSpPr/>
          <p:nvPr/>
        </p:nvSpPr>
        <p:spPr>
          <a:xfrm rot="5400000">
            <a:off x="4108450" y="3581832"/>
            <a:ext cx="355600" cy="355600"/>
          </a:xfrm>
          <a:prstGeom prst="rtTriangle">
            <a:avLst/>
          </a:prstGeom>
          <a:gradFill flip="none" rotWithShape="1">
            <a:gsLst>
              <a:gs pos="100000">
                <a:srgbClr val="B2D234"/>
              </a:gs>
              <a:gs pos="510">
                <a:srgbClr val="7D96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 rot="5400000">
            <a:off x="2955002" y="3128614"/>
            <a:ext cx="1055234" cy="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4" name="그룹 53"/>
          <p:cNvGrpSpPr/>
          <p:nvPr/>
        </p:nvGrpSpPr>
        <p:grpSpPr>
          <a:xfrm>
            <a:off x="4622420" y="2969315"/>
            <a:ext cx="889069" cy="572536"/>
            <a:chOff x="3402974" y="5205999"/>
            <a:chExt cx="898284" cy="578469"/>
          </a:xfrm>
          <a:solidFill>
            <a:schemeClr val="bg1"/>
          </a:solidFill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>
              <a:off x="3402974" y="5388204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8"/>
            <p:cNvSpPr>
              <a:spLocks noEditPoints="1"/>
            </p:cNvSpPr>
            <p:nvPr/>
          </p:nvSpPr>
          <p:spPr bwMode="auto">
            <a:xfrm>
              <a:off x="3402974" y="5205999"/>
              <a:ext cx="898284" cy="449779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9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 rot="16200000">
            <a:off x="4875242" y="3128614"/>
            <a:ext cx="1055234" cy="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Freeform 5"/>
          <p:cNvSpPr>
            <a:spLocks/>
          </p:cNvSpPr>
          <p:nvPr/>
        </p:nvSpPr>
        <p:spPr bwMode="auto">
          <a:xfrm>
            <a:off x="1609724" y="3588669"/>
            <a:ext cx="1000125" cy="940756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1979712" y="6021288"/>
            <a:ext cx="5908079" cy="531372"/>
          </a:xfrm>
          <a:prstGeom prst="rect">
            <a:avLst/>
          </a:prstGeom>
          <a:solidFill>
            <a:srgbClr val="1A61B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en-US" altLang="ko-KR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100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 이하의 </a:t>
            </a:r>
            <a:r>
              <a:rPr lang="ko-KR" altLang="en-US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주례비는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받을 수 있음</a:t>
            </a:r>
            <a:r>
              <a:rPr lang="en-US" altLang="ko-KR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직무관련성 없는 경우</a:t>
            </a:r>
            <a:r>
              <a:rPr lang="en-US" altLang="ko-KR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52" name="그룹 24"/>
          <p:cNvGrpSpPr/>
          <p:nvPr/>
        </p:nvGrpSpPr>
        <p:grpSpPr>
          <a:xfrm>
            <a:off x="1175425" y="4869888"/>
            <a:ext cx="1885949" cy="967303"/>
            <a:chOff x="914400" y="5260975"/>
            <a:chExt cx="1885949" cy="1096982"/>
          </a:xfrm>
        </p:grpSpPr>
        <p:sp>
          <p:nvSpPr>
            <p:cNvPr id="53" name="직사각형 52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4400" y="5428990"/>
              <a:ext cx="1885949" cy="9289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년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징역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 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또는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천만원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벌금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  <p:sp>
          <p:nvSpPr>
            <p:cNvPr id="55" name="이등변 삼각형 54"/>
            <p:cNvSpPr/>
            <p:nvPr/>
          </p:nvSpPr>
          <p:spPr>
            <a:xfrm flipH="1">
              <a:off x="1775408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6" name="그룹 24"/>
          <p:cNvGrpSpPr/>
          <p:nvPr/>
        </p:nvGrpSpPr>
        <p:grpSpPr>
          <a:xfrm>
            <a:off x="6000399" y="4869888"/>
            <a:ext cx="1885949" cy="967303"/>
            <a:chOff x="914400" y="5260975"/>
            <a:chExt cx="1885949" cy="1096982"/>
          </a:xfrm>
        </p:grpSpPr>
        <p:sp>
          <p:nvSpPr>
            <p:cNvPr id="57" name="직사각형 56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14400" y="5428990"/>
              <a:ext cx="1885949" cy="9289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년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징역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 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또는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천만원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벌금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  <p:sp>
          <p:nvSpPr>
            <p:cNvPr id="59" name="이등변 삼각형 58"/>
            <p:cNvSpPr/>
            <p:nvPr/>
          </p:nvSpPr>
          <p:spPr>
            <a:xfrm flipH="1">
              <a:off x="1775408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39601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3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108" name="직사각형 107"/>
          <p:cNvSpPr/>
          <p:nvPr/>
        </p:nvSpPr>
        <p:spPr>
          <a:xfrm>
            <a:off x="-1" y="980728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109" name="TextBox 108"/>
          <p:cNvSpPr txBox="1"/>
          <p:nvPr/>
        </p:nvSpPr>
        <p:spPr>
          <a:xfrm>
            <a:off x="611188" y="1010097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식사 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관련 사례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grpSp>
        <p:nvGrpSpPr>
          <p:cNvPr id="110" name="그룹 79"/>
          <p:cNvGrpSpPr/>
          <p:nvPr/>
        </p:nvGrpSpPr>
        <p:grpSpPr>
          <a:xfrm>
            <a:off x="3775324" y="3195642"/>
            <a:ext cx="1228724" cy="1546646"/>
            <a:chOff x="6648452" y="3714329"/>
            <a:chExt cx="1228724" cy="1546646"/>
          </a:xfrm>
        </p:grpSpPr>
        <p:sp>
          <p:nvSpPr>
            <p:cNvPr id="111" name="TextBox 110"/>
            <p:cNvSpPr txBox="1"/>
            <p:nvPr/>
          </p:nvSpPr>
          <p:spPr>
            <a:xfrm>
              <a:off x="6648452" y="4913260"/>
              <a:ext cx="1228724" cy="34771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교수 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A</a:t>
              </a:r>
            </a:p>
          </p:txBody>
        </p:sp>
        <p:sp>
          <p:nvSpPr>
            <p:cNvPr id="112" name="Freeform 8"/>
            <p:cNvSpPr>
              <a:spLocks/>
            </p:cNvSpPr>
            <p:nvPr/>
          </p:nvSpPr>
          <p:spPr bwMode="auto">
            <a:xfrm>
              <a:off x="6742413" y="3714329"/>
              <a:ext cx="1033200" cy="1173600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solidFill>
              <a:srgbClr val="B985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16" name="오른쪽 화살표 115"/>
          <p:cNvSpPr/>
          <p:nvPr/>
        </p:nvSpPr>
        <p:spPr>
          <a:xfrm rot="529967">
            <a:off x="1199584" y="3215913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sp>
        <p:nvSpPr>
          <p:cNvPr id="117" name="오른쪽 화살표 116"/>
          <p:cNvSpPr/>
          <p:nvPr/>
        </p:nvSpPr>
        <p:spPr>
          <a:xfrm>
            <a:off x="1164192" y="3810651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sp>
        <p:nvSpPr>
          <p:cNvPr id="118" name="오른쪽 화살표 117"/>
          <p:cNvSpPr/>
          <p:nvPr/>
        </p:nvSpPr>
        <p:spPr>
          <a:xfrm rot="20973468">
            <a:off x="1209109" y="4427939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grpSp>
        <p:nvGrpSpPr>
          <p:cNvPr id="119" name="그룹 34"/>
          <p:cNvGrpSpPr/>
          <p:nvPr/>
        </p:nvGrpSpPr>
        <p:grpSpPr>
          <a:xfrm>
            <a:off x="1800101" y="3121802"/>
            <a:ext cx="1261818" cy="642942"/>
            <a:chOff x="3518389" y="3229719"/>
            <a:chExt cx="1859750" cy="1055234"/>
          </a:xfrm>
        </p:grpSpPr>
        <p:grpSp>
          <p:nvGrpSpPr>
            <p:cNvPr id="120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130" name="TextBox 129"/>
              <p:cNvSpPr txBox="1"/>
              <p:nvPr/>
            </p:nvSpPr>
            <p:spPr>
              <a:xfrm>
                <a:off x="3518389" y="3404335"/>
                <a:ext cx="1600200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식사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31" name="그룹 53"/>
              <p:cNvGrpSpPr/>
              <p:nvPr/>
            </p:nvGrpSpPr>
            <p:grpSpPr>
              <a:xfrm>
                <a:off x="4489070" y="3562121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32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3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4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5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2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6" name="그룹 34"/>
          <p:cNvGrpSpPr/>
          <p:nvPr/>
        </p:nvGrpSpPr>
        <p:grpSpPr>
          <a:xfrm>
            <a:off x="1800101" y="3699407"/>
            <a:ext cx="1261817" cy="642942"/>
            <a:chOff x="3518390" y="3229719"/>
            <a:chExt cx="1859749" cy="1055234"/>
          </a:xfrm>
        </p:grpSpPr>
        <p:grpSp>
          <p:nvGrpSpPr>
            <p:cNvPr id="137" name="그룹 55"/>
            <p:cNvGrpSpPr/>
            <p:nvPr/>
          </p:nvGrpSpPr>
          <p:grpSpPr>
            <a:xfrm>
              <a:off x="3518390" y="3404337"/>
              <a:ext cx="1859749" cy="771012"/>
              <a:chOff x="3518390" y="3404337"/>
              <a:chExt cx="1859749" cy="771012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3518390" y="3404337"/>
                <a:ext cx="1600200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식사</a:t>
                </a:r>
                <a:endParaRPr lang="ko-KR" altLang="en-US" sz="1400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40" name="그룹 53"/>
              <p:cNvGrpSpPr/>
              <p:nvPr/>
            </p:nvGrpSpPr>
            <p:grpSpPr>
              <a:xfrm>
                <a:off x="4489070" y="3562123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41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2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3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4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38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5" name="그룹 34"/>
          <p:cNvGrpSpPr/>
          <p:nvPr/>
        </p:nvGrpSpPr>
        <p:grpSpPr>
          <a:xfrm>
            <a:off x="1793102" y="4268523"/>
            <a:ext cx="1261818" cy="642942"/>
            <a:chOff x="3518389" y="3229719"/>
            <a:chExt cx="1859750" cy="1055234"/>
          </a:xfrm>
        </p:grpSpPr>
        <p:grpSp>
          <p:nvGrpSpPr>
            <p:cNvPr id="146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148" name="TextBox 147"/>
              <p:cNvSpPr txBox="1"/>
              <p:nvPr/>
            </p:nvSpPr>
            <p:spPr>
              <a:xfrm>
                <a:off x="3518389" y="3404335"/>
                <a:ext cx="1600199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식사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49" name="그룹 53"/>
              <p:cNvGrpSpPr/>
              <p:nvPr/>
            </p:nvGrpSpPr>
            <p:grpSpPr>
              <a:xfrm>
                <a:off x="4489070" y="3562123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50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3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4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4" name="그룹 78"/>
          <p:cNvGrpSpPr/>
          <p:nvPr/>
        </p:nvGrpSpPr>
        <p:grpSpPr>
          <a:xfrm>
            <a:off x="971600" y="2590871"/>
            <a:ext cx="576064" cy="2887448"/>
            <a:chOff x="3991965" y="2885784"/>
            <a:chExt cx="576064" cy="2887448"/>
          </a:xfrm>
        </p:grpSpPr>
        <p:grpSp>
          <p:nvGrpSpPr>
            <p:cNvPr id="155" name="그룹 74"/>
            <p:cNvGrpSpPr/>
            <p:nvPr/>
          </p:nvGrpSpPr>
          <p:grpSpPr>
            <a:xfrm>
              <a:off x="4003935" y="2885784"/>
              <a:ext cx="544762" cy="865552"/>
              <a:chOff x="4003935" y="3009609"/>
              <a:chExt cx="544762" cy="865552"/>
            </a:xfrm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4003935" y="3009609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4008697" y="3657681"/>
                <a:ext cx="540000" cy="2174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직무관련자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/>
                </a:r>
                <a:b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</a:br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일반인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  <p:grpSp>
          <p:nvGrpSpPr>
            <p:cNvPr id="156" name="그룹 75"/>
            <p:cNvGrpSpPr/>
            <p:nvPr/>
          </p:nvGrpSpPr>
          <p:grpSpPr>
            <a:xfrm>
              <a:off x="3991965" y="3895606"/>
              <a:ext cx="559754" cy="862362"/>
              <a:chOff x="3991965" y="4276606"/>
              <a:chExt cx="559754" cy="862362"/>
            </a:xfrm>
          </p:grpSpPr>
          <p:sp>
            <p:nvSpPr>
              <p:cNvPr id="160" name="Freeform 5"/>
              <p:cNvSpPr>
                <a:spLocks/>
              </p:cNvSpPr>
              <p:nvPr/>
            </p:nvSpPr>
            <p:spPr bwMode="auto">
              <a:xfrm>
                <a:off x="4011719" y="4276606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3991965" y="4922968"/>
                <a:ext cx="540000" cy="2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일반인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/>
                </a:r>
                <a:b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</a:b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(</a:t>
                </a:r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직무관련 없음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)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  <p:grpSp>
          <p:nvGrpSpPr>
            <p:cNvPr id="157" name="그룹 76"/>
            <p:cNvGrpSpPr/>
            <p:nvPr/>
          </p:nvGrpSpPr>
          <p:grpSpPr>
            <a:xfrm>
              <a:off x="4028029" y="4976057"/>
              <a:ext cx="540000" cy="797175"/>
              <a:chOff x="4028029" y="5709482"/>
              <a:chExt cx="540000" cy="797175"/>
            </a:xfrm>
          </p:grpSpPr>
          <p:sp>
            <p:nvSpPr>
              <p:cNvPr id="158" name="Freeform 5"/>
              <p:cNvSpPr>
                <a:spLocks/>
              </p:cNvSpPr>
              <p:nvPr/>
            </p:nvSpPr>
            <p:spPr bwMode="auto">
              <a:xfrm>
                <a:off x="4028029" y="5709482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4028029" y="6290657"/>
                <a:ext cx="540000" cy="2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동료 교수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</p:grpSp>
      <p:sp>
        <p:nvSpPr>
          <p:cNvPr id="165" name="모서리가 둥근 직사각형 164"/>
          <p:cNvSpPr/>
          <p:nvPr/>
        </p:nvSpPr>
        <p:spPr>
          <a:xfrm>
            <a:off x="466725" y="1661764"/>
            <a:ext cx="8201025" cy="745006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87363" y="1709464"/>
            <a:ext cx="8133701" cy="783432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식사 대접과 관련하여 여러 사안을 한번에 알아보자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.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여기에서 </a:t>
            </a:r>
            <a:r>
              <a:rPr lang="ko-KR" altLang="en-US" sz="1400" dirty="0" smtClean="0">
                <a:solidFill>
                  <a:srgbClr val="0228C8"/>
                </a:solidFill>
                <a:latin typeface="KoPub돋움체 Light" pitchFamily="18" charset="-127"/>
                <a:ea typeface="KoPub돋움체 Light" pitchFamily="18" charset="-127"/>
              </a:rPr>
              <a:t>일반인은 공직자가 아닌 사람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이다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.</a:t>
            </a:r>
          </a:p>
          <a:p>
            <a:pPr fontAlgn="base">
              <a:lnSpc>
                <a:spcPct val="130000"/>
              </a:lnSpc>
            </a:pPr>
            <a:r>
              <a:rPr lang="ko-KR" altLang="en-US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아래는 </a:t>
            </a:r>
            <a:r>
              <a:rPr lang="en-US" altLang="ko-KR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&lt;</a:t>
            </a:r>
            <a:r>
              <a:rPr lang="ko-KR" altLang="en-US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다른 일시</a:t>
            </a:r>
            <a:r>
              <a:rPr lang="en-US" altLang="ko-KR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&gt;</a:t>
            </a:r>
            <a:r>
              <a:rPr lang="ko-KR" altLang="en-US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에 </a:t>
            </a:r>
            <a:r>
              <a:rPr lang="en-US" altLang="ko-KR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&lt;</a:t>
            </a:r>
            <a:r>
              <a:rPr lang="ko-KR" altLang="en-US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해당사람</a:t>
            </a:r>
            <a:r>
              <a:rPr lang="en-US" altLang="ko-KR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&gt;</a:t>
            </a:r>
            <a:r>
              <a:rPr lang="ko-KR" altLang="en-US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과 각각 만난 것이다</a:t>
            </a:r>
            <a:r>
              <a:rPr lang="en-US" altLang="ko-KR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강의 편의를 위해 한 면에 정리해 놓았을 뿐이다</a:t>
            </a:r>
            <a:r>
              <a:rPr lang="en-US" altLang="ko-KR" sz="1400" b="1" dirty="0" smtClean="0">
                <a:solidFill>
                  <a:srgbClr val="FF0000"/>
                </a:solidFill>
                <a:latin typeface="KoPub돋움체 Light" pitchFamily="18" charset="-127"/>
                <a:ea typeface="KoPub돋움체 Light" pitchFamily="18" charset="-127"/>
              </a:rPr>
              <a:t>).</a:t>
            </a:r>
          </a:p>
        </p:txBody>
      </p:sp>
      <p:grpSp>
        <p:nvGrpSpPr>
          <p:cNvPr id="167" name="그룹 91"/>
          <p:cNvGrpSpPr/>
          <p:nvPr/>
        </p:nvGrpSpPr>
        <p:grpSpPr>
          <a:xfrm>
            <a:off x="2894630" y="7094258"/>
            <a:ext cx="2371724" cy="871316"/>
            <a:chOff x="2806701" y="5717325"/>
            <a:chExt cx="2371724" cy="871316"/>
          </a:xfrm>
        </p:grpSpPr>
        <p:grpSp>
          <p:nvGrpSpPr>
            <p:cNvPr id="168" name="그룹 85"/>
            <p:cNvGrpSpPr/>
            <p:nvPr/>
          </p:nvGrpSpPr>
          <p:grpSpPr>
            <a:xfrm>
              <a:off x="2806701" y="5840928"/>
              <a:ext cx="2371724" cy="747713"/>
              <a:chOff x="3025776" y="5888553"/>
              <a:chExt cx="2371724" cy="747713"/>
            </a:xfrm>
          </p:grpSpPr>
          <p:sp>
            <p:nvSpPr>
              <p:cNvPr id="170" name="직사각형 169"/>
              <p:cNvSpPr/>
              <p:nvPr/>
            </p:nvSpPr>
            <p:spPr>
              <a:xfrm>
                <a:off x="3025776" y="5888675"/>
                <a:ext cx="2371724" cy="747591"/>
              </a:xfrm>
              <a:prstGeom prst="rect">
                <a:avLst/>
              </a:prstGeom>
              <a:solidFill>
                <a:srgbClr val="00B0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3035301" y="5888553"/>
                <a:ext cx="2333624" cy="7477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marL="342900" indent="-342900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B : 140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350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marL="342900" indent="-342900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C :</a:t>
                </a:r>
                <a:r>
                  <a:rPr lang="en-US" altLang="ko-KR" sz="10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60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 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endParaRPr>
              </a:p>
              <a:p>
                <a:pPr marL="342900" indent="-342900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D :</a:t>
                </a:r>
                <a:r>
                  <a:rPr lang="en-US" altLang="ko-KR" sz="10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60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</p:grpSp>
        <p:sp>
          <p:nvSpPr>
            <p:cNvPr id="169" name="이등변 삼각형 168"/>
            <p:cNvSpPr/>
            <p:nvPr/>
          </p:nvSpPr>
          <p:spPr>
            <a:xfrm flipH="1">
              <a:off x="3072521" y="5717325"/>
              <a:ext cx="203260" cy="127850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2" name="그룹 24"/>
          <p:cNvGrpSpPr/>
          <p:nvPr/>
        </p:nvGrpSpPr>
        <p:grpSpPr>
          <a:xfrm>
            <a:off x="6144767" y="7111573"/>
            <a:ext cx="1910106" cy="876299"/>
            <a:chOff x="787528" y="5260975"/>
            <a:chExt cx="1548816" cy="1244452"/>
          </a:xfrm>
        </p:grpSpPr>
        <p:sp>
          <p:nvSpPr>
            <p:cNvPr id="173" name="직사각형 172"/>
            <p:cNvSpPr/>
            <p:nvPr/>
          </p:nvSpPr>
          <p:spPr>
            <a:xfrm>
              <a:off x="787528" y="5438774"/>
              <a:ext cx="1548816" cy="1063388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986461" y="5432313"/>
              <a:ext cx="1172240" cy="10731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년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징역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 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또는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천만원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벌금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  <p:sp>
          <p:nvSpPr>
            <p:cNvPr id="175" name="이등변 삼각형 174"/>
            <p:cNvSpPr/>
            <p:nvPr/>
          </p:nvSpPr>
          <p:spPr>
            <a:xfrm flipH="1">
              <a:off x="1475762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0" name="그룹 85"/>
          <p:cNvGrpSpPr/>
          <p:nvPr/>
        </p:nvGrpSpPr>
        <p:grpSpPr>
          <a:xfrm>
            <a:off x="2051720" y="8037582"/>
            <a:ext cx="2516857" cy="431978"/>
            <a:chOff x="3025776" y="5888553"/>
            <a:chExt cx="2371724" cy="747713"/>
          </a:xfrm>
        </p:grpSpPr>
        <p:sp>
          <p:nvSpPr>
            <p:cNvPr id="82" name="직사각형 81"/>
            <p:cNvSpPr/>
            <p:nvPr/>
          </p:nvSpPr>
          <p:spPr>
            <a:xfrm>
              <a:off x="3025776" y="5888675"/>
              <a:ext cx="2371724" cy="747591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035301" y="5888553"/>
              <a:ext cx="2333624" cy="7477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marL="342900" indent="-342900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2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이상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5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이하 상당 금액 과태료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sp>
        <p:nvSpPr>
          <p:cNvPr id="95" name="오른쪽 화살표 94"/>
          <p:cNvSpPr/>
          <p:nvPr/>
        </p:nvSpPr>
        <p:spPr>
          <a:xfrm>
            <a:off x="4680705" y="3848281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grpSp>
        <p:nvGrpSpPr>
          <p:cNvPr id="96" name="그룹 34"/>
          <p:cNvGrpSpPr/>
          <p:nvPr/>
        </p:nvGrpSpPr>
        <p:grpSpPr>
          <a:xfrm>
            <a:off x="5316614" y="3737037"/>
            <a:ext cx="1261817" cy="642942"/>
            <a:chOff x="3518390" y="3229719"/>
            <a:chExt cx="1859749" cy="1055234"/>
          </a:xfrm>
        </p:grpSpPr>
        <p:grpSp>
          <p:nvGrpSpPr>
            <p:cNvPr id="97" name="그룹 55"/>
            <p:cNvGrpSpPr/>
            <p:nvPr/>
          </p:nvGrpSpPr>
          <p:grpSpPr>
            <a:xfrm>
              <a:off x="3518390" y="3404337"/>
              <a:ext cx="1859749" cy="771012"/>
              <a:chOff x="3518390" y="3404337"/>
              <a:chExt cx="1859749" cy="771012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3518390" y="3404337"/>
                <a:ext cx="1600200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식사</a:t>
                </a:r>
                <a:endParaRPr lang="ko-KR" altLang="en-US" sz="1400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00" name="그룹 53"/>
              <p:cNvGrpSpPr/>
              <p:nvPr/>
            </p:nvGrpSpPr>
            <p:grpSpPr>
              <a:xfrm>
                <a:off x="4489070" y="3562123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01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03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04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98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5" name="오른쪽 화살표 104"/>
          <p:cNvSpPr/>
          <p:nvPr/>
        </p:nvSpPr>
        <p:spPr>
          <a:xfrm rot="20738819">
            <a:off x="4696197" y="3332754"/>
            <a:ext cx="2520000" cy="401224"/>
          </a:xfrm>
          <a:prstGeom prst="rightArrow">
            <a:avLst>
              <a:gd name="adj1" fmla="val 50000"/>
              <a:gd name="adj2" fmla="val 42430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grpSp>
        <p:nvGrpSpPr>
          <p:cNvPr id="106" name="그룹 34"/>
          <p:cNvGrpSpPr/>
          <p:nvPr/>
        </p:nvGrpSpPr>
        <p:grpSpPr>
          <a:xfrm>
            <a:off x="5280190" y="3172065"/>
            <a:ext cx="1261818" cy="642942"/>
            <a:chOff x="3518389" y="3229719"/>
            <a:chExt cx="1859750" cy="1055234"/>
          </a:xfrm>
        </p:grpSpPr>
        <p:grpSp>
          <p:nvGrpSpPr>
            <p:cNvPr id="107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123" name="TextBox 122"/>
              <p:cNvSpPr txBox="1"/>
              <p:nvPr/>
            </p:nvSpPr>
            <p:spPr>
              <a:xfrm>
                <a:off x="3518389" y="3404335"/>
                <a:ext cx="1600199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식사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24" name="그룹 53"/>
              <p:cNvGrpSpPr/>
              <p:nvPr/>
            </p:nvGrpSpPr>
            <p:grpSpPr>
              <a:xfrm>
                <a:off x="4489070" y="3562123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25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26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27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28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22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9" name="오른쪽 화살표 128"/>
          <p:cNvSpPr/>
          <p:nvPr/>
        </p:nvSpPr>
        <p:spPr>
          <a:xfrm rot="1031112">
            <a:off x="4731878" y="4438151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grpSp>
        <p:nvGrpSpPr>
          <p:cNvPr id="181" name="그룹 34"/>
          <p:cNvGrpSpPr/>
          <p:nvPr/>
        </p:nvGrpSpPr>
        <p:grpSpPr>
          <a:xfrm>
            <a:off x="5332395" y="4344040"/>
            <a:ext cx="1261818" cy="642942"/>
            <a:chOff x="3518389" y="3229719"/>
            <a:chExt cx="1859750" cy="1055234"/>
          </a:xfrm>
        </p:grpSpPr>
        <p:grpSp>
          <p:nvGrpSpPr>
            <p:cNvPr id="182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184" name="TextBox 183"/>
              <p:cNvSpPr txBox="1"/>
              <p:nvPr/>
            </p:nvSpPr>
            <p:spPr>
              <a:xfrm>
                <a:off x="3518389" y="3404335"/>
                <a:ext cx="1600200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식사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85" name="그룹 53"/>
              <p:cNvGrpSpPr/>
              <p:nvPr/>
            </p:nvGrpSpPr>
            <p:grpSpPr>
              <a:xfrm>
                <a:off x="4489070" y="3562121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86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87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88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89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83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0" name="그룹 78"/>
          <p:cNvGrpSpPr/>
          <p:nvPr/>
        </p:nvGrpSpPr>
        <p:grpSpPr>
          <a:xfrm>
            <a:off x="7379470" y="2564904"/>
            <a:ext cx="564936" cy="3050303"/>
            <a:chOff x="4003093" y="2669760"/>
            <a:chExt cx="564936" cy="3050303"/>
          </a:xfrm>
        </p:grpSpPr>
        <p:grpSp>
          <p:nvGrpSpPr>
            <p:cNvPr id="191" name="그룹 74"/>
            <p:cNvGrpSpPr/>
            <p:nvPr/>
          </p:nvGrpSpPr>
          <p:grpSpPr>
            <a:xfrm>
              <a:off x="4003935" y="2669760"/>
              <a:ext cx="544762" cy="890063"/>
              <a:chOff x="4003935" y="2793585"/>
              <a:chExt cx="544762" cy="890063"/>
            </a:xfrm>
          </p:grpSpPr>
          <p:sp>
            <p:nvSpPr>
              <p:cNvPr id="198" name="Freeform 5"/>
              <p:cNvSpPr>
                <a:spLocks/>
              </p:cNvSpPr>
              <p:nvPr/>
            </p:nvSpPr>
            <p:spPr bwMode="auto">
              <a:xfrm>
                <a:off x="4003935" y="2793585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4008697" y="3466168"/>
                <a:ext cx="540000" cy="2174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직무관련자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/>
                </a:r>
                <a:b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</a:br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일반인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  <p:grpSp>
          <p:nvGrpSpPr>
            <p:cNvPr id="192" name="그룹 75"/>
            <p:cNvGrpSpPr/>
            <p:nvPr/>
          </p:nvGrpSpPr>
          <p:grpSpPr>
            <a:xfrm>
              <a:off x="4003093" y="3775847"/>
              <a:ext cx="540000" cy="864008"/>
              <a:chOff x="4003093" y="4156847"/>
              <a:chExt cx="540000" cy="864008"/>
            </a:xfrm>
          </p:grpSpPr>
          <p:sp>
            <p:nvSpPr>
              <p:cNvPr id="196" name="Freeform 5"/>
              <p:cNvSpPr>
                <a:spLocks/>
              </p:cNvSpPr>
              <p:nvPr/>
            </p:nvSpPr>
            <p:spPr bwMode="auto">
              <a:xfrm>
                <a:off x="4003093" y="4156847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4003093" y="4804855"/>
                <a:ext cx="540000" cy="2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일반인</a:t>
                </a:r>
                <a:endPara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  <a:p>
                <a:pPr algn="ctr"/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(</a:t>
                </a:r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직무관련 없음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)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  <p:grpSp>
          <p:nvGrpSpPr>
            <p:cNvPr id="193" name="그룹 76"/>
            <p:cNvGrpSpPr/>
            <p:nvPr/>
          </p:nvGrpSpPr>
          <p:grpSpPr>
            <a:xfrm>
              <a:off x="4028029" y="4922888"/>
              <a:ext cx="540000" cy="797175"/>
              <a:chOff x="4028029" y="5656313"/>
              <a:chExt cx="540000" cy="797175"/>
            </a:xfrm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4028029" y="5656313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4028029" y="6237488"/>
                <a:ext cx="540000" cy="2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동료 교수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</p:grpSp>
      <p:sp>
        <p:nvSpPr>
          <p:cNvPr id="2" name="도넛 1"/>
          <p:cNvSpPr/>
          <p:nvPr/>
        </p:nvSpPr>
        <p:spPr>
          <a:xfrm>
            <a:off x="8123704" y="3815007"/>
            <a:ext cx="540060" cy="517997"/>
          </a:xfrm>
          <a:prstGeom prst="donut">
            <a:avLst>
              <a:gd name="adj" fmla="val 5816"/>
            </a:avLst>
          </a:prstGeom>
          <a:solidFill>
            <a:srgbClr val="0228C8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1" name="도넛 210"/>
          <p:cNvSpPr/>
          <p:nvPr/>
        </p:nvSpPr>
        <p:spPr>
          <a:xfrm>
            <a:off x="8123704" y="4809178"/>
            <a:ext cx="540060" cy="517997"/>
          </a:xfrm>
          <a:prstGeom prst="donut">
            <a:avLst>
              <a:gd name="adj" fmla="val 5816"/>
            </a:avLst>
          </a:prstGeom>
          <a:solidFill>
            <a:srgbClr val="0228C8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2" name="도넛 211"/>
          <p:cNvSpPr/>
          <p:nvPr/>
        </p:nvSpPr>
        <p:spPr>
          <a:xfrm>
            <a:off x="301470" y="4844684"/>
            <a:ext cx="540060" cy="517997"/>
          </a:xfrm>
          <a:prstGeom prst="donut">
            <a:avLst>
              <a:gd name="adj" fmla="val 5816"/>
            </a:avLst>
          </a:prstGeom>
          <a:solidFill>
            <a:srgbClr val="0228C8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3" name="도넛 212"/>
          <p:cNvSpPr/>
          <p:nvPr/>
        </p:nvSpPr>
        <p:spPr>
          <a:xfrm>
            <a:off x="287524" y="3799508"/>
            <a:ext cx="540060" cy="517997"/>
          </a:xfrm>
          <a:prstGeom prst="donut">
            <a:avLst>
              <a:gd name="adj" fmla="val 5816"/>
            </a:avLst>
          </a:prstGeom>
          <a:solidFill>
            <a:srgbClr val="0228C8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4" name="&quot;없음&quot; 기호 213"/>
          <p:cNvSpPr/>
          <p:nvPr/>
        </p:nvSpPr>
        <p:spPr>
          <a:xfrm flipH="1">
            <a:off x="275144" y="2679634"/>
            <a:ext cx="576064" cy="538201"/>
          </a:xfrm>
          <a:prstGeom prst="noSmoking">
            <a:avLst>
              <a:gd name="adj" fmla="val 8080"/>
            </a:avLst>
          </a:prstGeom>
          <a:solidFill>
            <a:srgbClr val="FF0000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grpSp>
        <p:nvGrpSpPr>
          <p:cNvPr id="216" name="그룹 85"/>
          <p:cNvGrpSpPr/>
          <p:nvPr/>
        </p:nvGrpSpPr>
        <p:grpSpPr>
          <a:xfrm>
            <a:off x="1918230" y="5847778"/>
            <a:ext cx="4814010" cy="641574"/>
            <a:chOff x="3025776" y="5888553"/>
            <a:chExt cx="2371724" cy="747713"/>
          </a:xfrm>
        </p:grpSpPr>
        <p:sp>
          <p:nvSpPr>
            <p:cNvPr id="218" name="직사각형 217"/>
            <p:cNvSpPr/>
            <p:nvPr/>
          </p:nvSpPr>
          <p:spPr>
            <a:xfrm>
              <a:off x="3025776" y="5888675"/>
              <a:ext cx="2371724" cy="747591"/>
            </a:xfrm>
            <a:prstGeom prst="rect">
              <a:avLst/>
            </a:prstGeom>
            <a:solidFill>
              <a:srgbClr val="1A61B1"/>
            </a:solidFill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6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035301" y="5888553"/>
              <a:ext cx="2333624" cy="747713"/>
            </a:xfrm>
            <a:prstGeom prst="rect">
              <a:avLst/>
            </a:prstGeom>
            <a:solidFill>
              <a:srgbClr val="1A61B1"/>
            </a:solidFill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r>
                <a:rPr lang="ko-KR" altLang="en-US" sz="1600" dirty="0" err="1"/>
                <a:t>권익위</a:t>
              </a:r>
              <a:r>
                <a:rPr lang="ko-KR" altLang="en-US" sz="1600" dirty="0"/>
                <a:t> </a:t>
              </a:r>
              <a:r>
                <a:rPr lang="en-US" altLang="ko-KR" sz="1600" dirty="0"/>
                <a:t>: </a:t>
              </a:r>
              <a:r>
                <a:rPr lang="ko-KR" altLang="en-US" sz="1600" dirty="0"/>
                <a:t>동료교수도 인사</a:t>
              </a:r>
              <a:r>
                <a:rPr lang="en-US" altLang="ko-KR" sz="1600" dirty="0"/>
                <a:t>, </a:t>
              </a:r>
              <a:r>
                <a:rPr lang="ko-KR" altLang="en-US" sz="1600" dirty="0"/>
                <a:t>평가</a:t>
              </a:r>
              <a:r>
                <a:rPr lang="en-US" altLang="ko-KR" sz="1600" dirty="0"/>
                <a:t>, </a:t>
              </a:r>
              <a:r>
                <a:rPr lang="ko-KR" altLang="en-US" sz="1600" dirty="0"/>
                <a:t>감사 등의 기간 중에는</a:t>
              </a:r>
              <a:endParaRPr lang="en-US" altLang="ko-KR" sz="1600" dirty="0"/>
            </a:p>
            <a:p>
              <a:r>
                <a:rPr lang="ko-KR" altLang="en-US" sz="1600" dirty="0" err="1"/>
                <a:t>당해업무와</a:t>
              </a:r>
              <a:r>
                <a:rPr lang="ko-KR" altLang="en-US" sz="1600" dirty="0"/>
                <a:t> 직접적 직무관련성이 있으면 제공하거나 받을 수 없다</a:t>
              </a:r>
              <a:endParaRPr lang="en-US" altLang="ko-KR" sz="1600" dirty="0"/>
            </a:p>
          </p:txBody>
        </p:sp>
      </p:grpSp>
      <p:sp>
        <p:nvSpPr>
          <p:cNvPr id="164" name="도넛 163"/>
          <p:cNvSpPr/>
          <p:nvPr/>
        </p:nvSpPr>
        <p:spPr>
          <a:xfrm>
            <a:off x="8123704" y="2806895"/>
            <a:ext cx="540060" cy="517997"/>
          </a:xfrm>
          <a:prstGeom prst="donut">
            <a:avLst>
              <a:gd name="adj" fmla="val 5816"/>
            </a:avLst>
          </a:prstGeom>
          <a:solidFill>
            <a:srgbClr val="0228C8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76" name="Freeform 5"/>
          <p:cNvSpPr>
            <a:spLocks/>
          </p:cNvSpPr>
          <p:nvPr/>
        </p:nvSpPr>
        <p:spPr bwMode="auto">
          <a:xfrm>
            <a:off x="1007664" y="5682128"/>
            <a:ext cx="540000" cy="576000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7" name="TextBox 176"/>
          <p:cNvSpPr txBox="1"/>
          <p:nvPr/>
        </p:nvSpPr>
        <p:spPr>
          <a:xfrm>
            <a:off x="1007664" y="6263303"/>
            <a:ext cx="540000" cy="216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교무처장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180" name="Freeform 5"/>
          <p:cNvSpPr>
            <a:spLocks/>
          </p:cNvSpPr>
          <p:nvPr/>
        </p:nvSpPr>
        <p:spPr bwMode="auto">
          <a:xfrm>
            <a:off x="7416376" y="5754136"/>
            <a:ext cx="540000" cy="576000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0" name="TextBox 199"/>
          <p:cNvSpPr txBox="1"/>
          <p:nvPr/>
        </p:nvSpPr>
        <p:spPr>
          <a:xfrm>
            <a:off x="7416376" y="6381352"/>
            <a:ext cx="540000" cy="216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교무처장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201" name="&quot;없음&quot; 기호 200"/>
          <p:cNvSpPr/>
          <p:nvPr/>
        </p:nvSpPr>
        <p:spPr>
          <a:xfrm flipH="1">
            <a:off x="8096909" y="5833419"/>
            <a:ext cx="576064" cy="538201"/>
          </a:xfrm>
          <a:prstGeom prst="noSmoking">
            <a:avLst>
              <a:gd name="adj" fmla="val 8080"/>
            </a:avLst>
          </a:prstGeom>
          <a:solidFill>
            <a:srgbClr val="FF0000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02" name="오른쪽 화살표 201"/>
          <p:cNvSpPr/>
          <p:nvPr/>
        </p:nvSpPr>
        <p:spPr>
          <a:xfrm rot="1746308">
            <a:off x="4726503" y="5088044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grpSp>
        <p:nvGrpSpPr>
          <p:cNvPr id="203" name="그룹 34"/>
          <p:cNvGrpSpPr/>
          <p:nvPr/>
        </p:nvGrpSpPr>
        <p:grpSpPr>
          <a:xfrm>
            <a:off x="5327020" y="4993933"/>
            <a:ext cx="1261818" cy="642942"/>
            <a:chOff x="3518389" y="3229719"/>
            <a:chExt cx="1859750" cy="1055234"/>
          </a:xfrm>
        </p:grpSpPr>
        <p:grpSp>
          <p:nvGrpSpPr>
            <p:cNvPr id="204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206" name="TextBox 205"/>
              <p:cNvSpPr txBox="1"/>
              <p:nvPr/>
            </p:nvSpPr>
            <p:spPr>
              <a:xfrm>
                <a:off x="3518389" y="3404335"/>
                <a:ext cx="1600200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식사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207" name="그룹 53"/>
              <p:cNvGrpSpPr/>
              <p:nvPr/>
            </p:nvGrpSpPr>
            <p:grpSpPr>
              <a:xfrm>
                <a:off x="4489070" y="3562121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208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09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5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17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20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0" name="오른쪽 화살표 219"/>
          <p:cNvSpPr/>
          <p:nvPr/>
        </p:nvSpPr>
        <p:spPr>
          <a:xfrm rot="20312067">
            <a:off x="1276846" y="5094205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grpSp>
        <p:nvGrpSpPr>
          <p:cNvPr id="221" name="그룹 34"/>
          <p:cNvGrpSpPr/>
          <p:nvPr/>
        </p:nvGrpSpPr>
        <p:grpSpPr>
          <a:xfrm>
            <a:off x="1828413" y="4934789"/>
            <a:ext cx="1261818" cy="642942"/>
            <a:chOff x="3518389" y="3229719"/>
            <a:chExt cx="1859750" cy="1055234"/>
          </a:xfrm>
        </p:grpSpPr>
        <p:grpSp>
          <p:nvGrpSpPr>
            <p:cNvPr id="222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224" name="TextBox 223"/>
              <p:cNvSpPr txBox="1"/>
              <p:nvPr/>
            </p:nvSpPr>
            <p:spPr>
              <a:xfrm>
                <a:off x="3518389" y="3404335"/>
                <a:ext cx="1600199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식사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225" name="그룹 53"/>
              <p:cNvGrpSpPr/>
              <p:nvPr/>
            </p:nvGrpSpPr>
            <p:grpSpPr>
              <a:xfrm>
                <a:off x="4489070" y="3562123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226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7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8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29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223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8" name="도넛 177"/>
          <p:cNvSpPr/>
          <p:nvPr/>
        </p:nvSpPr>
        <p:spPr>
          <a:xfrm>
            <a:off x="301470" y="5863331"/>
            <a:ext cx="540060" cy="517997"/>
          </a:xfrm>
          <a:prstGeom prst="donut">
            <a:avLst>
              <a:gd name="adj" fmla="val 5816"/>
            </a:avLst>
          </a:prstGeom>
          <a:solidFill>
            <a:srgbClr val="0228C8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96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4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81" name="모서리가 둥근 직사각형 80"/>
          <p:cNvSpPr/>
          <p:nvPr/>
        </p:nvSpPr>
        <p:spPr>
          <a:xfrm>
            <a:off x="466725" y="1661764"/>
            <a:ext cx="8201025" cy="1028701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-1" y="980728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611188" y="1010097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예외사유 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관련 사례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0239" y="1709464"/>
            <a:ext cx="7866062" cy="923851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학생회 임원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와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는 스승의 날을 맞이하여 사은회 행사계획을 개최하고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,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를 초대하여 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en-US" altLang="ko-KR" sz="1400" dirty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2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만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5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천원 상당의 식사를 제공하였다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. (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여기에서 학생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와 학생</a:t>
            </a:r>
            <a:r>
              <a:rPr lang="en-US" altLang="ko-KR" sz="1400" dirty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는 현재 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의</a:t>
            </a:r>
            <a:r>
              <a:rPr lang="en-US" altLang="ko-KR" sz="1400" dirty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수업을 듣지 않고 있으나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,</a:t>
            </a:r>
          </a:p>
          <a:p>
            <a:pPr fontAlgn="base">
              <a:lnSpc>
                <a:spcPct val="130000"/>
              </a:lnSpc>
            </a:pP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졸업하기 전 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의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수업을 반드시 들어야 한다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.)</a:t>
            </a:r>
            <a:endParaRPr lang="ko-KR" altLang="en-US" sz="1150" dirty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20713" y="3959224"/>
            <a:ext cx="7837487" cy="57888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/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723938" y="4683402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학생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B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7" name="오른쪽 화살표 86"/>
          <p:cNvSpPr/>
          <p:nvPr/>
        </p:nvSpPr>
        <p:spPr>
          <a:xfrm>
            <a:off x="2438399" y="3918875"/>
            <a:ext cx="4000514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016"/>
          <a:stretch/>
        </p:blipFill>
        <p:spPr bwMode="auto">
          <a:xfrm>
            <a:off x="246535" y="4567159"/>
            <a:ext cx="8640000" cy="1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6546812" y="4683402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교수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C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0" name="Freeform 8"/>
          <p:cNvSpPr>
            <a:spLocks/>
          </p:cNvSpPr>
          <p:nvPr/>
        </p:nvSpPr>
        <p:spPr bwMode="auto">
          <a:xfrm>
            <a:off x="6426774" y="3394639"/>
            <a:ext cx="1033200" cy="1173600"/>
          </a:xfrm>
          <a:custGeom>
            <a:avLst/>
            <a:gdLst>
              <a:gd name="T0" fmla="*/ 338 w 338"/>
              <a:gd name="T1" fmla="*/ 384 h 384"/>
              <a:gd name="T2" fmla="*/ 334 w 338"/>
              <a:gd name="T3" fmla="*/ 356 h 384"/>
              <a:gd name="T4" fmla="*/ 312 w 338"/>
              <a:gd name="T5" fmla="*/ 264 h 384"/>
              <a:gd name="T6" fmla="*/ 310 w 338"/>
              <a:gd name="T7" fmla="*/ 260 h 384"/>
              <a:gd name="T8" fmla="*/ 304 w 338"/>
              <a:gd name="T9" fmla="*/ 248 h 384"/>
              <a:gd name="T10" fmla="*/ 280 w 338"/>
              <a:gd name="T11" fmla="*/ 234 h 384"/>
              <a:gd name="T12" fmla="*/ 256 w 338"/>
              <a:gd name="T13" fmla="*/ 226 h 384"/>
              <a:gd name="T14" fmla="*/ 232 w 338"/>
              <a:gd name="T15" fmla="*/ 216 h 384"/>
              <a:gd name="T16" fmla="*/ 222 w 338"/>
              <a:gd name="T17" fmla="*/ 210 h 384"/>
              <a:gd name="T18" fmla="*/ 220 w 338"/>
              <a:gd name="T19" fmla="*/ 202 h 384"/>
              <a:gd name="T20" fmla="*/ 208 w 338"/>
              <a:gd name="T21" fmla="*/ 194 h 384"/>
              <a:gd name="T22" fmla="*/ 206 w 338"/>
              <a:gd name="T23" fmla="*/ 178 h 384"/>
              <a:gd name="T24" fmla="*/ 212 w 338"/>
              <a:gd name="T25" fmla="*/ 176 h 384"/>
              <a:gd name="T26" fmla="*/ 218 w 338"/>
              <a:gd name="T27" fmla="*/ 160 h 384"/>
              <a:gd name="T28" fmla="*/ 220 w 338"/>
              <a:gd name="T29" fmla="*/ 146 h 384"/>
              <a:gd name="T30" fmla="*/ 222 w 338"/>
              <a:gd name="T31" fmla="*/ 146 h 384"/>
              <a:gd name="T32" fmla="*/ 230 w 338"/>
              <a:gd name="T33" fmla="*/ 138 h 384"/>
              <a:gd name="T34" fmla="*/ 234 w 338"/>
              <a:gd name="T35" fmla="*/ 128 h 384"/>
              <a:gd name="T36" fmla="*/ 238 w 338"/>
              <a:gd name="T37" fmla="*/ 112 h 384"/>
              <a:gd name="T38" fmla="*/ 236 w 338"/>
              <a:gd name="T39" fmla="*/ 102 h 384"/>
              <a:gd name="T40" fmla="*/ 228 w 338"/>
              <a:gd name="T41" fmla="*/ 100 h 384"/>
              <a:gd name="T42" fmla="*/ 230 w 338"/>
              <a:gd name="T43" fmla="*/ 82 h 384"/>
              <a:gd name="T44" fmla="*/ 228 w 338"/>
              <a:gd name="T45" fmla="*/ 44 h 384"/>
              <a:gd name="T46" fmla="*/ 226 w 338"/>
              <a:gd name="T47" fmla="*/ 32 h 384"/>
              <a:gd name="T48" fmla="*/ 216 w 338"/>
              <a:gd name="T49" fmla="*/ 16 h 384"/>
              <a:gd name="T50" fmla="*/ 200 w 338"/>
              <a:gd name="T51" fmla="*/ 6 h 384"/>
              <a:gd name="T52" fmla="*/ 170 w 338"/>
              <a:gd name="T53" fmla="*/ 0 h 384"/>
              <a:gd name="T54" fmla="*/ 138 w 338"/>
              <a:gd name="T55" fmla="*/ 6 h 384"/>
              <a:gd name="T56" fmla="*/ 128 w 338"/>
              <a:gd name="T57" fmla="*/ 12 h 384"/>
              <a:gd name="T58" fmla="*/ 128 w 338"/>
              <a:gd name="T59" fmla="*/ 18 h 384"/>
              <a:gd name="T60" fmla="*/ 122 w 338"/>
              <a:gd name="T61" fmla="*/ 18 h 384"/>
              <a:gd name="T62" fmla="*/ 114 w 338"/>
              <a:gd name="T63" fmla="*/ 22 h 384"/>
              <a:gd name="T64" fmla="*/ 106 w 338"/>
              <a:gd name="T65" fmla="*/ 36 h 384"/>
              <a:gd name="T66" fmla="*/ 104 w 338"/>
              <a:gd name="T67" fmla="*/ 72 h 384"/>
              <a:gd name="T68" fmla="*/ 110 w 338"/>
              <a:gd name="T69" fmla="*/ 102 h 384"/>
              <a:gd name="T70" fmla="*/ 106 w 338"/>
              <a:gd name="T71" fmla="*/ 104 h 384"/>
              <a:gd name="T72" fmla="*/ 104 w 338"/>
              <a:gd name="T73" fmla="*/ 116 h 384"/>
              <a:gd name="T74" fmla="*/ 108 w 338"/>
              <a:gd name="T75" fmla="*/ 132 h 384"/>
              <a:gd name="T76" fmla="*/ 110 w 338"/>
              <a:gd name="T77" fmla="*/ 142 h 384"/>
              <a:gd name="T78" fmla="*/ 116 w 338"/>
              <a:gd name="T79" fmla="*/ 146 h 384"/>
              <a:gd name="T80" fmla="*/ 118 w 338"/>
              <a:gd name="T81" fmla="*/ 146 h 384"/>
              <a:gd name="T82" fmla="*/ 122 w 338"/>
              <a:gd name="T83" fmla="*/ 164 h 384"/>
              <a:gd name="T84" fmla="*/ 132 w 338"/>
              <a:gd name="T85" fmla="*/ 178 h 384"/>
              <a:gd name="T86" fmla="*/ 134 w 338"/>
              <a:gd name="T87" fmla="*/ 178 h 384"/>
              <a:gd name="T88" fmla="*/ 134 w 338"/>
              <a:gd name="T89" fmla="*/ 194 h 384"/>
              <a:gd name="T90" fmla="*/ 122 w 338"/>
              <a:gd name="T91" fmla="*/ 196 h 384"/>
              <a:gd name="T92" fmla="*/ 120 w 338"/>
              <a:gd name="T93" fmla="*/ 208 h 384"/>
              <a:gd name="T94" fmla="*/ 104 w 338"/>
              <a:gd name="T95" fmla="*/ 216 h 384"/>
              <a:gd name="T96" fmla="*/ 88 w 338"/>
              <a:gd name="T97" fmla="*/ 224 h 384"/>
              <a:gd name="T98" fmla="*/ 46 w 338"/>
              <a:gd name="T99" fmla="*/ 246 h 384"/>
              <a:gd name="T100" fmla="*/ 30 w 338"/>
              <a:gd name="T101" fmla="*/ 260 h 384"/>
              <a:gd name="T102" fmla="*/ 22 w 338"/>
              <a:gd name="T103" fmla="*/ 276 h 384"/>
              <a:gd name="T104" fmla="*/ 8 w 338"/>
              <a:gd name="T105" fmla="*/ 338 h 384"/>
              <a:gd name="T106" fmla="*/ 338 w 338"/>
              <a:gd name="T107" fmla="*/ 38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8" h="384">
                <a:moveTo>
                  <a:pt x="338" y="384"/>
                </a:moveTo>
                <a:lnTo>
                  <a:pt x="338" y="384"/>
                </a:lnTo>
                <a:lnTo>
                  <a:pt x="336" y="372"/>
                </a:lnTo>
                <a:lnTo>
                  <a:pt x="334" y="356"/>
                </a:lnTo>
                <a:lnTo>
                  <a:pt x="324" y="316"/>
                </a:lnTo>
                <a:lnTo>
                  <a:pt x="312" y="264"/>
                </a:lnTo>
                <a:lnTo>
                  <a:pt x="312" y="264"/>
                </a:lnTo>
                <a:lnTo>
                  <a:pt x="310" y="260"/>
                </a:lnTo>
                <a:lnTo>
                  <a:pt x="308" y="254"/>
                </a:lnTo>
                <a:lnTo>
                  <a:pt x="304" y="248"/>
                </a:lnTo>
                <a:lnTo>
                  <a:pt x="298" y="244"/>
                </a:lnTo>
                <a:lnTo>
                  <a:pt x="280" y="234"/>
                </a:lnTo>
                <a:lnTo>
                  <a:pt x="256" y="226"/>
                </a:lnTo>
                <a:lnTo>
                  <a:pt x="256" y="226"/>
                </a:lnTo>
                <a:lnTo>
                  <a:pt x="242" y="220"/>
                </a:lnTo>
                <a:lnTo>
                  <a:pt x="232" y="216"/>
                </a:lnTo>
                <a:lnTo>
                  <a:pt x="222" y="210"/>
                </a:lnTo>
                <a:lnTo>
                  <a:pt x="222" y="210"/>
                </a:lnTo>
                <a:lnTo>
                  <a:pt x="220" y="206"/>
                </a:lnTo>
                <a:lnTo>
                  <a:pt x="220" y="202"/>
                </a:lnTo>
                <a:lnTo>
                  <a:pt x="220" y="196"/>
                </a:lnTo>
                <a:lnTo>
                  <a:pt x="208" y="194"/>
                </a:lnTo>
                <a:lnTo>
                  <a:pt x="208" y="194"/>
                </a:lnTo>
                <a:lnTo>
                  <a:pt x="206" y="178"/>
                </a:lnTo>
                <a:lnTo>
                  <a:pt x="206" y="178"/>
                </a:lnTo>
                <a:lnTo>
                  <a:pt x="212" y="176"/>
                </a:lnTo>
                <a:lnTo>
                  <a:pt x="214" y="170"/>
                </a:lnTo>
                <a:lnTo>
                  <a:pt x="218" y="160"/>
                </a:lnTo>
                <a:lnTo>
                  <a:pt x="220" y="150"/>
                </a:lnTo>
                <a:lnTo>
                  <a:pt x="220" y="146"/>
                </a:lnTo>
                <a:lnTo>
                  <a:pt x="220" y="146"/>
                </a:lnTo>
                <a:lnTo>
                  <a:pt x="222" y="146"/>
                </a:lnTo>
                <a:lnTo>
                  <a:pt x="226" y="144"/>
                </a:lnTo>
                <a:lnTo>
                  <a:pt x="230" y="138"/>
                </a:lnTo>
                <a:lnTo>
                  <a:pt x="234" y="128"/>
                </a:lnTo>
                <a:lnTo>
                  <a:pt x="234" y="128"/>
                </a:lnTo>
                <a:lnTo>
                  <a:pt x="236" y="118"/>
                </a:lnTo>
                <a:lnTo>
                  <a:pt x="238" y="112"/>
                </a:lnTo>
                <a:lnTo>
                  <a:pt x="236" y="106"/>
                </a:lnTo>
                <a:lnTo>
                  <a:pt x="236" y="102"/>
                </a:lnTo>
                <a:lnTo>
                  <a:pt x="230" y="100"/>
                </a:lnTo>
                <a:lnTo>
                  <a:pt x="228" y="100"/>
                </a:lnTo>
                <a:lnTo>
                  <a:pt x="228" y="100"/>
                </a:lnTo>
                <a:lnTo>
                  <a:pt x="230" y="82"/>
                </a:lnTo>
                <a:lnTo>
                  <a:pt x="230" y="64"/>
                </a:lnTo>
                <a:lnTo>
                  <a:pt x="228" y="44"/>
                </a:lnTo>
                <a:lnTo>
                  <a:pt x="228" y="44"/>
                </a:lnTo>
                <a:lnTo>
                  <a:pt x="226" y="32"/>
                </a:lnTo>
                <a:lnTo>
                  <a:pt x="222" y="24"/>
                </a:lnTo>
                <a:lnTo>
                  <a:pt x="216" y="16"/>
                </a:lnTo>
                <a:lnTo>
                  <a:pt x="208" y="10"/>
                </a:lnTo>
                <a:lnTo>
                  <a:pt x="200" y="6"/>
                </a:lnTo>
                <a:lnTo>
                  <a:pt x="190" y="4"/>
                </a:lnTo>
                <a:lnTo>
                  <a:pt x="170" y="0"/>
                </a:lnTo>
                <a:lnTo>
                  <a:pt x="152" y="2"/>
                </a:lnTo>
                <a:lnTo>
                  <a:pt x="138" y="6"/>
                </a:lnTo>
                <a:lnTo>
                  <a:pt x="132" y="8"/>
                </a:lnTo>
                <a:lnTo>
                  <a:pt x="128" y="12"/>
                </a:lnTo>
                <a:lnTo>
                  <a:pt x="126" y="16"/>
                </a:lnTo>
                <a:lnTo>
                  <a:pt x="128" y="18"/>
                </a:lnTo>
                <a:lnTo>
                  <a:pt x="128" y="18"/>
                </a:lnTo>
                <a:lnTo>
                  <a:pt x="122" y="18"/>
                </a:lnTo>
                <a:lnTo>
                  <a:pt x="118" y="20"/>
                </a:lnTo>
                <a:lnTo>
                  <a:pt x="114" y="22"/>
                </a:lnTo>
                <a:lnTo>
                  <a:pt x="112" y="26"/>
                </a:lnTo>
                <a:lnTo>
                  <a:pt x="106" y="36"/>
                </a:lnTo>
                <a:lnTo>
                  <a:pt x="104" y="48"/>
                </a:lnTo>
                <a:lnTo>
                  <a:pt x="104" y="72"/>
                </a:lnTo>
                <a:lnTo>
                  <a:pt x="104" y="84"/>
                </a:lnTo>
                <a:lnTo>
                  <a:pt x="110" y="102"/>
                </a:lnTo>
                <a:lnTo>
                  <a:pt x="110" y="102"/>
                </a:lnTo>
                <a:lnTo>
                  <a:pt x="106" y="104"/>
                </a:lnTo>
                <a:lnTo>
                  <a:pt x="104" y="108"/>
                </a:lnTo>
                <a:lnTo>
                  <a:pt x="104" y="116"/>
                </a:lnTo>
                <a:lnTo>
                  <a:pt x="106" y="124"/>
                </a:lnTo>
                <a:lnTo>
                  <a:pt x="108" y="132"/>
                </a:lnTo>
                <a:lnTo>
                  <a:pt x="108" y="132"/>
                </a:lnTo>
                <a:lnTo>
                  <a:pt x="110" y="142"/>
                </a:lnTo>
                <a:lnTo>
                  <a:pt x="114" y="146"/>
                </a:lnTo>
                <a:lnTo>
                  <a:pt x="116" y="146"/>
                </a:lnTo>
                <a:lnTo>
                  <a:pt x="118" y="146"/>
                </a:lnTo>
                <a:lnTo>
                  <a:pt x="118" y="146"/>
                </a:lnTo>
                <a:lnTo>
                  <a:pt x="120" y="156"/>
                </a:lnTo>
                <a:lnTo>
                  <a:pt x="122" y="164"/>
                </a:lnTo>
                <a:lnTo>
                  <a:pt x="126" y="174"/>
                </a:lnTo>
                <a:lnTo>
                  <a:pt x="132" y="178"/>
                </a:lnTo>
                <a:lnTo>
                  <a:pt x="134" y="178"/>
                </a:lnTo>
                <a:lnTo>
                  <a:pt x="134" y="178"/>
                </a:lnTo>
                <a:lnTo>
                  <a:pt x="136" y="192"/>
                </a:lnTo>
                <a:lnTo>
                  <a:pt x="134" y="194"/>
                </a:lnTo>
                <a:lnTo>
                  <a:pt x="122" y="196"/>
                </a:lnTo>
                <a:lnTo>
                  <a:pt x="122" y="196"/>
                </a:lnTo>
                <a:lnTo>
                  <a:pt x="122" y="204"/>
                </a:lnTo>
                <a:lnTo>
                  <a:pt x="120" y="208"/>
                </a:lnTo>
                <a:lnTo>
                  <a:pt x="120" y="208"/>
                </a:lnTo>
                <a:lnTo>
                  <a:pt x="104" y="216"/>
                </a:lnTo>
                <a:lnTo>
                  <a:pt x="88" y="224"/>
                </a:lnTo>
                <a:lnTo>
                  <a:pt x="88" y="224"/>
                </a:lnTo>
                <a:lnTo>
                  <a:pt x="66" y="234"/>
                </a:lnTo>
                <a:lnTo>
                  <a:pt x="46" y="246"/>
                </a:lnTo>
                <a:lnTo>
                  <a:pt x="38" y="252"/>
                </a:lnTo>
                <a:lnTo>
                  <a:pt x="30" y="260"/>
                </a:lnTo>
                <a:lnTo>
                  <a:pt x="26" y="268"/>
                </a:lnTo>
                <a:lnTo>
                  <a:pt x="22" y="276"/>
                </a:lnTo>
                <a:lnTo>
                  <a:pt x="22" y="276"/>
                </a:lnTo>
                <a:lnTo>
                  <a:pt x="8" y="338"/>
                </a:lnTo>
                <a:lnTo>
                  <a:pt x="0" y="384"/>
                </a:lnTo>
                <a:lnTo>
                  <a:pt x="338" y="384"/>
                </a:lnTo>
                <a:lnTo>
                  <a:pt x="338" y="384"/>
                </a:lnTo>
                <a:close/>
              </a:path>
            </a:pathLst>
          </a:custGeom>
          <a:solidFill>
            <a:srgbClr val="B9850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TextBox 90"/>
          <p:cNvSpPr txBox="1"/>
          <p:nvPr/>
        </p:nvSpPr>
        <p:spPr>
          <a:xfrm>
            <a:off x="3518388" y="2852936"/>
            <a:ext cx="1844187" cy="771012"/>
          </a:xfrm>
          <a:prstGeom prst="rect">
            <a:avLst/>
          </a:prstGeom>
          <a:solidFill>
            <a:srgbClr val="98B628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ko-KR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</a:t>
            </a:r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</a:t>
            </a:r>
            <a:r>
              <a:rPr lang="en-US" altLang="ko-KR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5</a:t>
            </a:r>
            <a:r>
              <a:rPr lang="ko-KR" altLang="en-US" sz="14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천원 식사</a:t>
            </a:r>
            <a:endParaRPr lang="ko-KR" altLang="en-US" sz="14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FF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2" name="직각 삼각형 91"/>
          <p:cNvSpPr/>
          <p:nvPr/>
        </p:nvSpPr>
        <p:spPr>
          <a:xfrm rot="5400000">
            <a:off x="4108450" y="3623239"/>
            <a:ext cx="355600" cy="355600"/>
          </a:xfrm>
          <a:prstGeom prst="rtTriangle">
            <a:avLst/>
          </a:prstGeom>
          <a:gradFill flip="none" rotWithShape="1">
            <a:gsLst>
              <a:gs pos="100000">
                <a:srgbClr val="B2D234"/>
              </a:gs>
              <a:gs pos="510">
                <a:srgbClr val="7D962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 rot="5400000">
            <a:off x="2955002" y="3325785"/>
            <a:ext cx="1055234" cy="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4" name="그룹 53"/>
          <p:cNvGrpSpPr/>
          <p:nvPr/>
        </p:nvGrpSpPr>
        <p:grpSpPr>
          <a:xfrm>
            <a:off x="4622420" y="3010722"/>
            <a:ext cx="889069" cy="572536"/>
            <a:chOff x="3402974" y="5205999"/>
            <a:chExt cx="898284" cy="578469"/>
          </a:xfrm>
          <a:solidFill>
            <a:schemeClr val="bg1"/>
          </a:solidFill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>
              <a:off x="3402974" y="5388204"/>
              <a:ext cx="898284" cy="309621"/>
            </a:xfrm>
            <a:custGeom>
              <a:avLst/>
              <a:gdLst>
                <a:gd name="T0" fmla="*/ 234 w 705"/>
                <a:gd name="T1" fmla="*/ 227 h 243"/>
                <a:gd name="T2" fmla="*/ 17 w 705"/>
                <a:gd name="T3" fmla="*/ 118 h 243"/>
                <a:gd name="T4" fmla="*/ 0 w 705"/>
                <a:gd name="T5" fmla="*/ 125 h 243"/>
                <a:gd name="T6" fmla="*/ 234 w 705"/>
                <a:gd name="T7" fmla="*/ 243 h 243"/>
                <a:gd name="T8" fmla="*/ 705 w 705"/>
                <a:gd name="T9" fmla="*/ 9 h 243"/>
                <a:gd name="T10" fmla="*/ 688 w 705"/>
                <a:gd name="T11" fmla="*/ 0 h 243"/>
                <a:gd name="T12" fmla="*/ 234 w 705"/>
                <a:gd name="T13" fmla="*/ 22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3">
                  <a:moveTo>
                    <a:pt x="234" y="227"/>
                  </a:moveTo>
                  <a:lnTo>
                    <a:pt x="17" y="118"/>
                  </a:lnTo>
                  <a:lnTo>
                    <a:pt x="0" y="125"/>
                  </a:lnTo>
                  <a:lnTo>
                    <a:pt x="234" y="243"/>
                  </a:lnTo>
                  <a:lnTo>
                    <a:pt x="705" y="9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3402974" y="5430251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9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10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9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10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3402974" y="5473573"/>
              <a:ext cx="898284" cy="310895"/>
            </a:xfrm>
            <a:custGeom>
              <a:avLst/>
              <a:gdLst>
                <a:gd name="T0" fmla="*/ 234 w 705"/>
                <a:gd name="T1" fmla="*/ 227 h 244"/>
                <a:gd name="T2" fmla="*/ 17 w 705"/>
                <a:gd name="T3" fmla="*/ 118 h 244"/>
                <a:gd name="T4" fmla="*/ 0 w 705"/>
                <a:gd name="T5" fmla="*/ 126 h 244"/>
                <a:gd name="T6" fmla="*/ 234 w 705"/>
                <a:gd name="T7" fmla="*/ 244 h 244"/>
                <a:gd name="T8" fmla="*/ 705 w 705"/>
                <a:gd name="T9" fmla="*/ 8 h 244"/>
                <a:gd name="T10" fmla="*/ 688 w 705"/>
                <a:gd name="T11" fmla="*/ 0 h 244"/>
                <a:gd name="T12" fmla="*/ 234 w 705"/>
                <a:gd name="T13" fmla="*/ 22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244">
                  <a:moveTo>
                    <a:pt x="234" y="227"/>
                  </a:moveTo>
                  <a:lnTo>
                    <a:pt x="17" y="118"/>
                  </a:lnTo>
                  <a:lnTo>
                    <a:pt x="0" y="126"/>
                  </a:lnTo>
                  <a:lnTo>
                    <a:pt x="234" y="244"/>
                  </a:lnTo>
                  <a:lnTo>
                    <a:pt x="705" y="8"/>
                  </a:lnTo>
                  <a:lnTo>
                    <a:pt x="688" y="0"/>
                  </a:lnTo>
                  <a:lnTo>
                    <a:pt x="234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8"/>
            <p:cNvSpPr>
              <a:spLocks noEditPoints="1"/>
            </p:cNvSpPr>
            <p:nvPr/>
          </p:nvSpPr>
          <p:spPr bwMode="auto">
            <a:xfrm>
              <a:off x="3402974" y="5205999"/>
              <a:ext cx="898284" cy="449779"/>
            </a:xfrm>
            <a:custGeom>
              <a:avLst/>
              <a:gdLst>
                <a:gd name="T0" fmla="*/ 471 w 705"/>
                <a:gd name="T1" fmla="*/ 0 h 353"/>
                <a:gd name="T2" fmla="*/ 0 w 705"/>
                <a:gd name="T3" fmla="*/ 236 h 353"/>
                <a:gd name="T4" fmla="*/ 234 w 705"/>
                <a:gd name="T5" fmla="*/ 353 h 353"/>
                <a:gd name="T6" fmla="*/ 705 w 705"/>
                <a:gd name="T7" fmla="*/ 118 h 353"/>
                <a:gd name="T8" fmla="*/ 471 w 705"/>
                <a:gd name="T9" fmla="*/ 0 h 353"/>
                <a:gd name="T10" fmla="*/ 411 w 705"/>
                <a:gd name="T11" fmla="*/ 206 h 353"/>
                <a:gd name="T12" fmla="*/ 411 w 705"/>
                <a:gd name="T13" fmla="*/ 206 h 353"/>
                <a:gd name="T14" fmla="*/ 398 w 705"/>
                <a:gd name="T15" fmla="*/ 212 h 353"/>
                <a:gd name="T16" fmla="*/ 384 w 705"/>
                <a:gd name="T17" fmla="*/ 216 h 353"/>
                <a:gd name="T18" fmla="*/ 368 w 705"/>
                <a:gd name="T19" fmla="*/ 218 h 353"/>
                <a:gd name="T20" fmla="*/ 353 w 705"/>
                <a:gd name="T21" fmla="*/ 219 h 353"/>
                <a:gd name="T22" fmla="*/ 338 w 705"/>
                <a:gd name="T23" fmla="*/ 218 h 353"/>
                <a:gd name="T24" fmla="*/ 321 w 705"/>
                <a:gd name="T25" fmla="*/ 216 h 353"/>
                <a:gd name="T26" fmla="*/ 308 w 705"/>
                <a:gd name="T27" fmla="*/ 212 h 353"/>
                <a:gd name="T28" fmla="*/ 294 w 705"/>
                <a:gd name="T29" fmla="*/ 206 h 353"/>
                <a:gd name="T30" fmla="*/ 294 w 705"/>
                <a:gd name="T31" fmla="*/ 206 h 353"/>
                <a:gd name="T32" fmla="*/ 283 w 705"/>
                <a:gd name="T33" fmla="*/ 201 h 353"/>
                <a:gd name="T34" fmla="*/ 276 w 705"/>
                <a:gd name="T35" fmla="*/ 193 h 353"/>
                <a:gd name="T36" fmla="*/ 270 w 705"/>
                <a:gd name="T37" fmla="*/ 186 h 353"/>
                <a:gd name="T38" fmla="*/ 270 w 705"/>
                <a:gd name="T39" fmla="*/ 176 h 353"/>
                <a:gd name="T40" fmla="*/ 270 w 705"/>
                <a:gd name="T41" fmla="*/ 169 h 353"/>
                <a:gd name="T42" fmla="*/ 276 w 705"/>
                <a:gd name="T43" fmla="*/ 161 h 353"/>
                <a:gd name="T44" fmla="*/ 283 w 705"/>
                <a:gd name="T45" fmla="*/ 154 h 353"/>
                <a:gd name="T46" fmla="*/ 294 w 705"/>
                <a:gd name="T47" fmla="*/ 148 h 353"/>
                <a:gd name="T48" fmla="*/ 294 w 705"/>
                <a:gd name="T49" fmla="*/ 148 h 353"/>
                <a:gd name="T50" fmla="*/ 308 w 705"/>
                <a:gd name="T51" fmla="*/ 143 h 353"/>
                <a:gd name="T52" fmla="*/ 321 w 705"/>
                <a:gd name="T53" fmla="*/ 139 h 353"/>
                <a:gd name="T54" fmla="*/ 338 w 705"/>
                <a:gd name="T55" fmla="*/ 137 h 353"/>
                <a:gd name="T56" fmla="*/ 353 w 705"/>
                <a:gd name="T57" fmla="*/ 135 h 353"/>
                <a:gd name="T58" fmla="*/ 368 w 705"/>
                <a:gd name="T59" fmla="*/ 137 h 353"/>
                <a:gd name="T60" fmla="*/ 384 w 705"/>
                <a:gd name="T61" fmla="*/ 139 h 353"/>
                <a:gd name="T62" fmla="*/ 398 w 705"/>
                <a:gd name="T63" fmla="*/ 143 h 353"/>
                <a:gd name="T64" fmla="*/ 411 w 705"/>
                <a:gd name="T65" fmla="*/ 148 h 353"/>
                <a:gd name="T66" fmla="*/ 411 w 705"/>
                <a:gd name="T67" fmla="*/ 148 h 353"/>
                <a:gd name="T68" fmla="*/ 422 w 705"/>
                <a:gd name="T69" fmla="*/ 154 h 353"/>
                <a:gd name="T70" fmla="*/ 429 w 705"/>
                <a:gd name="T71" fmla="*/ 161 h 353"/>
                <a:gd name="T72" fmla="*/ 435 w 705"/>
                <a:gd name="T73" fmla="*/ 169 h 353"/>
                <a:gd name="T74" fmla="*/ 435 w 705"/>
                <a:gd name="T75" fmla="*/ 176 h 353"/>
                <a:gd name="T76" fmla="*/ 435 w 705"/>
                <a:gd name="T77" fmla="*/ 186 h 353"/>
                <a:gd name="T78" fmla="*/ 429 w 705"/>
                <a:gd name="T79" fmla="*/ 193 h 353"/>
                <a:gd name="T80" fmla="*/ 422 w 705"/>
                <a:gd name="T81" fmla="*/ 201 h 353"/>
                <a:gd name="T82" fmla="*/ 411 w 705"/>
                <a:gd name="T83" fmla="*/ 206 h 353"/>
                <a:gd name="T84" fmla="*/ 411 w 705"/>
                <a:gd name="T85" fmla="*/ 20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5" h="353">
                  <a:moveTo>
                    <a:pt x="471" y="0"/>
                  </a:moveTo>
                  <a:lnTo>
                    <a:pt x="0" y="236"/>
                  </a:lnTo>
                  <a:lnTo>
                    <a:pt x="234" y="353"/>
                  </a:lnTo>
                  <a:lnTo>
                    <a:pt x="705" y="118"/>
                  </a:lnTo>
                  <a:lnTo>
                    <a:pt x="471" y="0"/>
                  </a:lnTo>
                  <a:close/>
                  <a:moveTo>
                    <a:pt x="411" y="206"/>
                  </a:moveTo>
                  <a:lnTo>
                    <a:pt x="411" y="206"/>
                  </a:lnTo>
                  <a:lnTo>
                    <a:pt x="398" y="212"/>
                  </a:lnTo>
                  <a:lnTo>
                    <a:pt x="384" y="216"/>
                  </a:lnTo>
                  <a:lnTo>
                    <a:pt x="368" y="218"/>
                  </a:lnTo>
                  <a:lnTo>
                    <a:pt x="353" y="219"/>
                  </a:lnTo>
                  <a:lnTo>
                    <a:pt x="338" y="218"/>
                  </a:lnTo>
                  <a:lnTo>
                    <a:pt x="321" y="216"/>
                  </a:lnTo>
                  <a:lnTo>
                    <a:pt x="308" y="212"/>
                  </a:lnTo>
                  <a:lnTo>
                    <a:pt x="294" y="206"/>
                  </a:lnTo>
                  <a:lnTo>
                    <a:pt x="294" y="206"/>
                  </a:lnTo>
                  <a:lnTo>
                    <a:pt x="283" y="201"/>
                  </a:lnTo>
                  <a:lnTo>
                    <a:pt x="276" y="193"/>
                  </a:lnTo>
                  <a:lnTo>
                    <a:pt x="270" y="186"/>
                  </a:lnTo>
                  <a:lnTo>
                    <a:pt x="270" y="176"/>
                  </a:lnTo>
                  <a:lnTo>
                    <a:pt x="270" y="169"/>
                  </a:lnTo>
                  <a:lnTo>
                    <a:pt x="276" y="161"/>
                  </a:lnTo>
                  <a:lnTo>
                    <a:pt x="283" y="154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308" y="143"/>
                  </a:lnTo>
                  <a:lnTo>
                    <a:pt x="321" y="139"/>
                  </a:lnTo>
                  <a:lnTo>
                    <a:pt x="338" y="137"/>
                  </a:lnTo>
                  <a:lnTo>
                    <a:pt x="353" y="135"/>
                  </a:lnTo>
                  <a:lnTo>
                    <a:pt x="368" y="137"/>
                  </a:lnTo>
                  <a:lnTo>
                    <a:pt x="384" y="139"/>
                  </a:lnTo>
                  <a:lnTo>
                    <a:pt x="398" y="143"/>
                  </a:lnTo>
                  <a:lnTo>
                    <a:pt x="411" y="148"/>
                  </a:lnTo>
                  <a:lnTo>
                    <a:pt x="411" y="148"/>
                  </a:lnTo>
                  <a:lnTo>
                    <a:pt x="422" y="154"/>
                  </a:lnTo>
                  <a:lnTo>
                    <a:pt x="429" y="161"/>
                  </a:lnTo>
                  <a:lnTo>
                    <a:pt x="435" y="169"/>
                  </a:lnTo>
                  <a:lnTo>
                    <a:pt x="435" y="176"/>
                  </a:lnTo>
                  <a:lnTo>
                    <a:pt x="435" y="186"/>
                  </a:lnTo>
                  <a:lnTo>
                    <a:pt x="429" y="193"/>
                  </a:lnTo>
                  <a:lnTo>
                    <a:pt x="422" y="201"/>
                  </a:lnTo>
                  <a:lnTo>
                    <a:pt x="411" y="206"/>
                  </a:lnTo>
                  <a:lnTo>
                    <a:pt x="411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926"/>
          <a:stretch/>
        </p:blipFill>
        <p:spPr bwMode="auto">
          <a:xfrm rot="16200000">
            <a:off x="4875242" y="3325785"/>
            <a:ext cx="1055234" cy="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Freeform 5"/>
          <p:cNvSpPr>
            <a:spLocks/>
          </p:cNvSpPr>
          <p:nvPr/>
        </p:nvSpPr>
        <p:spPr bwMode="auto">
          <a:xfrm>
            <a:off x="1609724" y="3630076"/>
            <a:ext cx="1000125" cy="940756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975405" y="4091409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학생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861191" y="3038083"/>
            <a:ext cx="1000125" cy="940756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54" name="그룹 24"/>
          <p:cNvGrpSpPr/>
          <p:nvPr/>
        </p:nvGrpSpPr>
        <p:grpSpPr>
          <a:xfrm>
            <a:off x="467544" y="4903864"/>
            <a:ext cx="1880921" cy="926065"/>
            <a:chOff x="918820" y="5260975"/>
            <a:chExt cx="1880921" cy="1096982"/>
          </a:xfrm>
        </p:grpSpPr>
        <p:sp>
          <p:nvSpPr>
            <p:cNvPr id="55" name="직사각형 54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84639" y="5570698"/>
              <a:ext cx="757602" cy="4637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120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  ∼ 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300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 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과태료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57" name="이등변 삼각형 56"/>
            <p:cNvSpPr/>
            <p:nvPr/>
          </p:nvSpPr>
          <p:spPr>
            <a:xfrm flipH="1">
              <a:off x="2410190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8" name="그룹 85"/>
          <p:cNvGrpSpPr/>
          <p:nvPr/>
        </p:nvGrpSpPr>
        <p:grpSpPr>
          <a:xfrm>
            <a:off x="2448507" y="5067565"/>
            <a:ext cx="2516857" cy="431978"/>
            <a:chOff x="3025776" y="5888553"/>
            <a:chExt cx="2371724" cy="747713"/>
          </a:xfrm>
        </p:grpSpPr>
        <p:sp>
          <p:nvSpPr>
            <p:cNvPr id="59" name="직사각형 58"/>
            <p:cNvSpPr/>
            <p:nvPr/>
          </p:nvSpPr>
          <p:spPr>
            <a:xfrm>
              <a:off x="3025776" y="5888675"/>
              <a:ext cx="2371724" cy="747591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035301" y="5888553"/>
              <a:ext cx="2333624" cy="7477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marL="342900" indent="-342900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2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이상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5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이하 상당 금액 과태료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61" name="그룹 24"/>
          <p:cNvGrpSpPr/>
          <p:nvPr/>
        </p:nvGrpSpPr>
        <p:grpSpPr>
          <a:xfrm>
            <a:off x="5994967" y="4980501"/>
            <a:ext cx="1880921" cy="926065"/>
            <a:chOff x="918820" y="5260975"/>
            <a:chExt cx="1880921" cy="1096982"/>
          </a:xfrm>
        </p:grpSpPr>
        <p:sp>
          <p:nvSpPr>
            <p:cNvPr id="62" name="직사각형 61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484639" y="5570698"/>
              <a:ext cx="757602" cy="4637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120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  ∼ 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300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 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과태료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4" name="이등변 삼각형 63"/>
            <p:cNvSpPr/>
            <p:nvPr/>
          </p:nvSpPr>
          <p:spPr>
            <a:xfrm flipH="1">
              <a:off x="1800109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78814" y="5949280"/>
            <a:ext cx="8857681" cy="531372"/>
          </a:xfrm>
          <a:prstGeom prst="rect">
            <a:avLst/>
          </a:prstGeom>
          <a:solidFill>
            <a:srgbClr val="1A61B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권익위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교수와 학생간의 직접적 직무관련성이 인정</a:t>
            </a:r>
            <a:r>
              <a:rPr lang="en-US" altLang="ko-KR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단순한 식사의 제공도 사교 및 의례에 해당하지 않음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51" name="그룹 85"/>
          <p:cNvGrpSpPr/>
          <p:nvPr/>
        </p:nvGrpSpPr>
        <p:grpSpPr>
          <a:xfrm>
            <a:off x="8153315" y="5633499"/>
            <a:ext cx="883180" cy="431978"/>
            <a:chOff x="3025776" y="5888553"/>
            <a:chExt cx="2371724" cy="747713"/>
          </a:xfrm>
        </p:grpSpPr>
        <p:sp>
          <p:nvSpPr>
            <p:cNvPr id="52" name="직사각형 51"/>
            <p:cNvSpPr/>
            <p:nvPr/>
          </p:nvSpPr>
          <p:spPr>
            <a:xfrm>
              <a:off x="3025776" y="5888675"/>
              <a:ext cx="2371724" cy="747591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035301" y="5888553"/>
              <a:ext cx="2333624" cy="7477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marL="342900" indent="-342900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반론 있음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2564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5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108" name="직사각형 107"/>
          <p:cNvSpPr/>
          <p:nvPr/>
        </p:nvSpPr>
        <p:spPr>
          <a:xfrm>
            <a:off x="-1" y="980728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109" name="TextBox 108"/>
          <p:cNvSpPr txBox="1"/>
          <p:nvPr/>
        </p:nvSpPr>
        <p:spPr>
          <a:xfrm>
            <a:off x="611188" y="1010097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동일인 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관련 사례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grpSp>
        <p:nvGrpSpPr>
          <p:cNvPr id="110" name="그룹 79"/>
          <p:cNvGrpSpPr/>
          <p:nvPr/>
        </p:nvGrpSpPr>
        <p:grpSpPr>
          <a:xfrm>
            <a:off x="6648452" y="3238624"/>
            <a:ext cx="1228724" cy="1546646"/>
            <a:chOff x="6648452" y="3714329"/>
            <a:chExt cx="1228724" cy="1546646"/>
          </a:xfrm>
        </p:grpSpPr>
        <p:sp>
          <p:nvSpPr>
            <p:cNvPr id="111" name="TextBox 110"/>
            <p:cNvSpPr txBox="1"/>
            <p:nvPr/>
          </p:nvSpPr>
          <p:spPr>
            <a:xfrm>
              <a:off x="6648452" y="4913260"/>
              <a:ext cx="1228724" cy="34771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건축위원회 심의위원</a:t>
              </a:r>
              <a:endPara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교수 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A</a:t>
              </a:r>
            </a:p>
          </p:txBody>
        </p:sp>
        <p:sp>
          <p:nvSpPr>
            <p:cNvPr id="112" name="Freeform 8"/>
            <p:cNvSpPr>
              <a:spLocks/>
            </p:cNvSpPr>
            <p:nvPr/>
          </p:nvSpPr>
          <p:spPr bwMode="auto">
            <a:xfrm>
              <a:off x="6742413" y="3714329"/>
              <a:ext cx="1033200" cy="1173600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solidFill>
              <a:srgbClr val="B985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13" name="그룹 77"/>
          <p:cNvGrpSpPr/>
          <p:nvPr/>
        </p:nvGrpSpPr>
        <p:grpSpPr>
          <a:xfrm>
            <a:off x="1022317" y="3319929"/>
            <a:ext cx="990619" cy="1282779"/>
            <a:chOff x="984217" y="4373571"/>
            <a:chExt cx="990619" cy="1282779"/>
          </a:xfrm>
        </p:grpSpPr>
        <p:sp>
          <p:nvSpPr>
            <p:cNvPr id="114" name="TextBox 113"/>
            <p:cNvSpPr txBox="1"/>
            <p:nvPr/>
          </p:nvSpPr>
          <p:spPr>
            <a:xfrm>
              <a:off x="984217" y="5464191"/>
              <a:ext cx="990000" cy="19215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◇◇건설회사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</a:t>
              </a:r>
              <a:r>
                <a:rPr lang="ko-KR" altLang="en-US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주</a:t>
              </a:r>
              <a:r>
                <a: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)</a:t>
              </a:r>
              <a:endPara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  <p:sp>
          <p:nvSpPr>
            <p:cNvPr id="115" name="Freeform 9"/>
            <p:cNvSpPr>
              <a:spLocks noEditPoints="1"/>
            </p:cNvSpPr>
            <p:nvPr/>
          </p:nvSpPr>
          <p:spPr bwMode="auto">
            <a:xfrm flipH="1">
              <a:off x="984235" y="4373571"/>
              <a:ext cx="990601" cy="1080000"/>
            </a:xfrm>
            <a:custGeom>
              <a:avLst/>
              <a:gdLst>
                <a:gd name="T0" fmla="*/ 1590 w 1965"/>
                <a:gd name="T1" fmla="*/ 674 h 1865"/>
                <a:gd name="T2" fmla="*/ 1283 w 1965"/>
                <a:gd name="T3" fmla="*/ 590 h 1865"/>
                <a:gd name="T4" fmla="*/ 790 w 1965"/>
                <a:gd name="T5" fmla="*/ 75 h 1865"/>
                <a:gd name="T6" fmla="*/ 743 w 1965"/>
                <a:gd name="T7" fmla="*/ 4 h 1865"/>
                <a:gd name="T8" fmla="*/ 13 w 1965"/>
                <a:gd name="T9" fmla="*/ 39 h 1865"/>
                <a:gd name="T10" fmla="*/ 1965 w 1965"/>
                <a:gd name="T11" fmla="*/ 1013 h 1865"/>
                <a:gd name="T12" fmla="*/ 187 w 1965"/>
                <a:gd name="T13" fmla="*/ 1333 h 1865"/>
                <a:gd name="T14" fmla="*/ 75 w 1965"/>
                <a:gd name="T15" fmla="*/ 1355 h 1865"/>
                <a:gd name="T16" fmla="*/ 54 w 1965"/>
                <a:gd name="T17" fmla="*/ 1157 h 1865"/>
                <a:gd name="T18" fmla="*/ 174 w 1965"/>
                <a:gd name="T19" fmla="*/ 1140 h 1865"/>
                <a:gd name="T20" fmla="*/ 185 w 1965"/>
                <a:gd name="T21" fmla="*/ 1073 h 1865"/>
                <a:gd name="T22" fmla="*/ 63 w 1965"/>
                <a:gd name="T23" fmla="*/ 1082 h 1865"/>
                <a:gd name="T24" fmla="*/ 60 w 1965"/>
                <a:gd name="T25" fmla="*/ 877 h 1865"/>
                <a:gd name="T26" fmla="*/ 183 w 1965"/>
                <a:gd name="T27" fmla="*/ 880 h 1865"/>
                <a:gd name="T28" fmla="*/ 177 w 1965"/>
                <a:gd name="T29" fmla="*/ 814 h 1865"/>
                <a:gd name="T30" fmla="*/ 55 w 1965"/>
                <a:gd name="T31" fmla="*/ 804 h 1865"/>
                <a:gd name="T32" fmla="*/ 71 w 1965"/>
                <a:gd name="T33" fmla="*/ 601 h 1865"/>
                <a:gd name="T34" fmla="*/ 187 w 1965"/>
                <a:gd name="T35" fmla="*/ 624 h 1865"/>
                <a:gd name="T36" fmla="*/ 164 w 1965"/>
                <a:gd name="T37" fmla="*/ 549 h 1865"/>
                <a:gd name="T38" fmla="*/ 54 w 1965"/>
                <a:gd name="T39" fmla="*/ 355 h 1865"/>
                <a:gd name="T40" fmla="*/ 164 w 1965"/>
                <a:gd name="T41" fmla="*/ 332 h 1865"/>
                <a:gd name="T42" fmla="*/ 187 w 1965"/>
                <a:gd name="T43" fmla="*/ 257 h 1865"/>
                <a:gd name="T44" fmla="*/ 71 w 1965"/>
                <a:gd name="T45" fmla="*/ 280 h 1865"/>
                <a:gd name="T46" fmla="*/ 55 w 1965"/>
                <a:gd name="T47" fmla="*/ 78 h 1865"/>
                <a:gd name="T48" fmla="*/ 177 w 1965"/>
                <a:gd name="T49" fmla="*/ 67 h 1865"/>
                <a:gd name="T50" fmla="*/ 366 w 1965"/>
                <a:gd name="T51" fmla="*/ 1345 h 1865"/>
                <a:gd name="T52" fmla="*/ 243 w 1965"/>
                <a:gd name="T53" fmla="*/ 1349 h 1865"/>
                <a:gd name="T54" fmla="*/ 246 w 1965"/>
                <a:gd name="T55" fmla="*/ 1142 h 1865"/>
                <a:gd name="T56" fmla="*/ 368 w 1965"/>
                <a:gd name="T57" fmla="*/ 1153 h 1865"/>
                <a:gd name="T58" fmla="*/ 357 w 1965"/>
                <a:gd name="T59" fmla="*/ 1086 h 1865"/>
                <a:gd name="T60" fmla="*/ 237 w 1965"/>
                <a:gd name="T61" fmla="*/ 1068 h 1865"/>
                <a:gd name="T62" fmla="*/ 259 w 1965"/>
                <a:gd name="T63" fmla="*/ 869 h 1865"/>
                <a:gd name="T64" fmla="*/ 370 w 1965"/>
                <a:gd name="T65" fmla="*/ 1064 h 1865"/>
                <a:gd name="T66" fmla="*/ 259 w 1965"/>
                <a:gd name="T67" fmla="*/ 818 h 1865"/>
                <a:gd name="T68" fmla="*/ 237 w 1965"/>
                <a:gd name="T69" fmla="*/ 624 h 1865"/>
                <a:gd name="T70" fmla="*/ 353 w 1965"/>
                <a:gd name="T71" fmla="*/ 601 h 1865"/>
                <a:gd name="T72" fmla="*/ 370 w 1965"/>
                <a:gd name="T73" fmla="*/ 530 h 1865"/>
                <a:gd name="T74" fmla="*/ 250 w 1965"/>
                <a:gd name="T75" fmla="*/ 548 h 1865"/>
                <a:gd name="T76" fmla="*/ 240 w 1965"/>
                <a:gd name="T77" fmla="*/ 342 h 1865"/>
                <a:gd name="T78" fmla="*/ 364 w 1965"/>
                <a:gd name="T79" fmla="*/ 338 h 1865"/>
                <a:gd name="T80" fmla="*/ 364 w 1965"/>
                <a:gd name="T81" fmla="*/ 274 h 1865"/>
                <a:gd name="T82" fmla="*/ 240 w 1965"/>
                <a:gd name="T83" fmla="*/ 270 h 1865"/>
                <a:gd name="T84" fmla="*/ 250 w 1965"/>
                <a:gd name="T85" fmla="*/ 65 h 1865"/>
                <a:gd name="T86" fmla="*/ 370 w 1965"/>
                <a:gd name="T87" fmla="*/ 82 h 1865"/>
                <a:gd name="T88" fmla="*/ 621 w 1965"/>
                <a:gd name="T89" fmla="*/ 63 h 1865"/>
                <a:gd name="T90" fmla="*/ 736 w 1965"/>
                <a:gd name="T91" fmla="*/ 86 h 1865"/>
                <a:gd name="T92" fmla="*/ 626 w 1965"/>
                <a:gd name="T93" fmla="*/ 280 h 1865"/>
                <a:gd name="T94" fmla="*/ 603 w 1965"/>
                <a:gd name="T95" fmla="*/ 355 h 1865"/>
                <a:gd name="T96" fmla="*/ 715 w 1965"/>
                <a:gd name="T97" fmla="*/ 332 h 1865"/>
                <a:gd name="T98" fmla="*/ 736 w 1965"/>
                <a:gd name="T99" fmla="*/ 530 h 1865"/>
                <a:gd name="T100" fmla="*/ 616 w 1965"/>
                <a:gd name="T101" fmla="*/ 548 h 1865"/>
                <a:gd name="T102" fmla="*/ 422 w 1965"/>
                <a:gd name="T103" fmla="*/ 78 h 1865"/>
                <a:gd name="T104" fmla="*/ 544 w 1965"/>
                <a:gd name="T105" fmla="*/ 67 h 1865"/>
                <a:gd name="T106" fmla="*/ 547 w 1965"/>
                <a:gd name="T107" fmla="*/ 274 h 1865"/>
                <a:gd name="T108" fmla="*/ 424 w 1965"/>
                <a:gd name="T109" fmla="*/ 270 h 1865"/>
                <a:gd name="T110" fmla="*/ 429 w 1965"/>
                <a:gd name="T111" fmla="*/ 336 h 1865"/>
                <a:gd name="T112" fmla="*/ 551 w 1965"/>
                <a:gd name="T113" fmla="*/ 346 h 1865"/>
                <a:gd name="T114" fmla="*/ 536 w 1965"/>
                <a:gd name="T115" fmla="*/ 549 h 1865"/>
                <a:gd name="T116" fmla="*/ 420 w 1965"/>
                <a:gd name="T117" fmla="*/ 526 h 1865"/>
                <a:gd name="T118" fmla="*/ 1825 w 1965"/>
                <a:gd name="T119" fmla="*/ 1335 h 1865"/>
                <a:gd name="T120" fmla="*/ 1681 w 1965"/>
                <a:gd name="T121" fmla="*/ 1096 h 1865"/>
                <a:gd name="T122" fmla="*/ 1825 w 1965"/>
                <a:gd name="T123" fmla="*/ 1067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65" h="1865">
                  <a:moveTo>
                    <a:pt x="1931" y="930"/>
                  </a:moveTo>
                  <a:lnTo>
                    <a:pt x="1931" y="930"/>
                  </a:lnTo>
                  <a:lnTo>
                    <a:pt x="1788" y="820"/>
                  </a:lnTo>
                  <a:lnTo>
                    <a:pt x="1684" y="738"/>
                  </a:lnTo>
                  <a:lnTo>
                    <a:pt x="1620" y="687"/>
                  </a:lnTo>
                  <a:lnTo>
                    <a:pt x="1620" y="687"/>
                  </a:lnTo>
                  <a:lnTo>
                    <a:pt x="1613" y="682"/>
                  </a:lnTo>
                  <a:lnTo>
                    <a:pt x="1607" y="679"/>
                  </a:lnTo>
                  <a:lnTo>
                    <a:pt x="1601" y="676"/>
                  </a:lnTo>
                  <a:lnTo>
                    <a:pt x="1595" y="675"/>
                  </a:lnTo>
                  <a:lnTo>
                    <a:pt x="1590" y="674"/>
                  </a:lnTo>
                  <a:lnTo>
                    <a:pt x="1584" y="674"/>
                  </a:lnTo>
                  <a:lnTo>
                    <a:pt x="1574" y="676"/>
                  </a:lnTo>
                  <a:lnTo>
                    <a:pt x="1567" y="679"/>
                  </a:lnTo>
                  <a:lnTo>
                    <a:pt x="1561" y="683"/>
                  </a:lnTo>
                  <a:lnTo>
                    <a:pt x="1554" y="687"/>
                  </a:lnTo>
                  <a:lnTo>
                    <a:pt x="1289" y="870"/>
                  </a:lnTo>
                  <a:lnTo>
                    <a:pt x="1289" y="616"/>
                  </a:lnTo>
                  <a:lnTo>
                    <a:pt x="1289" y="616"/>
                  </a:lnTo>
                  <a:lnTo>
                    <a:pt x="1289" y="608"/>
                  </a:lnTo>
                  <a:lnTo>
                    <a:pt x="1288" y="600"/>
                  </a:lnTo>
                  <a:lnTo>
                    <a:pt x="1283" y="590"/>
                  </a:lnTo>
                  <a:lnTo>
                    <a:pt x="1280" y="585"/>
                  </a:lnTo>
                  <a:lnTo>
                    <a:pt x="1277" y="581"/>
                  </a:lnTo>
                  <a:lnTo>
                    <a:pt x="1272" y="576"/>
                  </a:lnTo>
                  <a:lnTo>
                    <a:pt x="1267" y="572"/>
                  </a:lnTo>
                  <a:lnTo>
                    <a:pt x="1260" y="569"/>
                  </a:lnTo>
                  <a:lnTo>
                    <a:pt x="1251" y="567"/>
                  </a:lnTo>
                  <a:lnTo>
                    <a:pt x="1242" y="564"/>
                  </a:lnTo>
                  <a:lnTo>
                    <a:pt x="1231" y="563"/>
                  </a:lnTo>
                  <a:lnTo>
                    <a:pt x="790" y="563"/>
                  </a:lnTo>
                  <a:lnTo>
                    <a:pt x="790" y="75"/>
                  </a:lnTo>
                  <a:lnTo>
                    <a:pt x="790" y="75"/>
                  </a:lnTo>
                  <a:lnTo>
                    <a:pt x="790" y="72"/>
                  </a:lnTo>
                  <a:lnTo>
                    <a:pt x="789" y="64"/>
                  </a:lnTo>
                  <a:lnTo>
                    <a:pt x="787" y="52"/>
                  </a:lnTo>
                  <a:lnTo>
                    <a:pt x="785" y="45"/>
                  </a:lnTo>
                  <a:lnTo>
                    <a:pt x="783" y="38"/>
                  </a:lnTo>
                  <a:lnTo>
                    <a:pt x="779" y="31"/>
                  </a:lnTo>
                  <a:lnTo>
                    <a:pt x="775" y="25"/>
                  </a:lnTo>
                  <a:lnTo>
                    <a:pt x="768" y="18"/>
                  </a:lnTo>
                  <a:lnTo>
                    <a:pt x="761" y="12"/>
                  </a:lnTo>
                  <a:lnTo>
                    <a:pt x="753" y="7"/>
                  </a:lnTo>
                  <a:lnTo>
                    <a:pt x="743" y="4"/>
                  </a:lnTo>
                  <a:lnTo>
                    <a:pt x="731" y="1"/>
                  </a:lnTo>
                  <a:lnTo>
                    <a:pt x="718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65"/>
                  </a:lnTo>
                  <a:lnTo>
                    <a:pt x="1965" y="1865"/>
                  </a:lnTo>
                  <a:lnTo>
                    <a:pt x="1965" y="1865"/>
                  </a:lnTo>
                  <a:lnTo>
                    <a:pt x="1965" y="1013"/>
                  </a:lnTo>
                  <a:lnTo>
                    <a:pt x="1965" y="1013"/>
                  </a:lnTo>
                  <a:lnTo>
                    <a:pt x="1965" y="1003"/>
                  </a:lnTo>
                  <a:lnTo>
                    <a:pt x="1964" y="992"/>
                  </a:lnTo>
                  <a:lnTo>
                    <a:pt x="1962" y="983"/>
                  </a:lnTo>
                  <a:lnTo>
                    <a:pt x="1960" y="975"/>
                  </a:lnTo>
                  <a:lnTo>
                    <a:pt x="1954" y="961"/>
                  </a:lnTo>
                  <a:lnTo>
                    <a:pt x="1947" y="949"/>
                  </a:lnTo>
                  <a:lnTo>
                    <a:pt x="1941" y="941"/>
                  </a:lnTo>
                  <a:lnTo>
                    <a:pt x="1936" y="935"/>
                  </a:lnTo>
                  <a:lnTo>
                    <a:pt x="1931" y="930"/>
                  </a:lnTo>
                  <a:lnTo>
                    <a:pt x="1931" y="930"/>
                  </a:lnTo>
                  <a:close/>
                  <a:moveTo>
                    <a:pt x="187" y="1333"/>
                  </a:moveTo>
                  <a:lnTo>
                    <a:pt x="187" y="1333"/>
                  </a:lnTo>
                  <a:lnTo>
                    <a:pt x="186" y="1337"/>
                  </a:lnTo>
                  <a:lnTo>
                    <a:pt x="185" y="1342"/>
                  </a:lnTo>
                  <a:lnTo>
                    <a:pt x="183" y="1345"/>
                  </a:lnTo>
                  <a:lnTo>
                    <a:pt x="180" y="1349"/>
                  </a:lnTo>
                  <a:lnTo>
                    <a:pt x="177" y="1352"/>
                  </a:lnTo>
                  <a:lnTo>
                    <a:pt x="174" y="1354"/>
                  </a:lnTo>
                  <a:lnTo>
                    <a:pt x="170" y="1355"/>
                  </a:lnTo>
                  <a:lnTo>
                    <a:pt x="164" y="1355"/>
                  </a:lnTo>
                  <a:lnTo>
                    <a:pt x="75" y="1355"/>
                  </a:lnTo>
                  <a:lnTo>
                    <a:pt x="75" y="1355"/>
                  </a:lnTo>
                  <a:lnTo>
                    <a:pt x="71" y="1355"/>
                  </a:lnTo>
                  <a:lnTo>
                    <a:pt x="67" y="1354"/>
                  </a:lnTo>
                  <a:lnTo>
                    <a:pt x="63" y="1352"/>
                  </a:lnTo>
                  <a:lnTo>
                    <a:pt x="60" y="1349"/>
                  </a:lnTo>
                  <a:lnTo>
                    <a:pt x="57" y="1345"/>
                  </a:lnTo>
                  <a:lnTo>
                    <a:pt x="55" y="1342"/>
                  </a:lnTo>
                  <a:lnTo>
                    <a:pt x="54" y="1337"/>
                  </a:lnTo>
                  <a:lnTo>
                    <a:pt x="54" y="1333"/>
                  </a:lnTo>
                  <a:lnTo>
                    <a:pt x="54" y="1162"/>
                  </a:lnTo>
                  <a:lnTo>
                    <a:pt x="54" y="1162"/>
                  </a:lnTo>
                  <a:lnTo>
                    <a:pt x="54" y="1157"/>
                  </a:lnTo>
                  <a:lnTo>
                    <a:pt x="55" y="1153"/>
                  </a:lnTo>
                  <a:lnTo>
                    <a:pt x="57" y="1149"/>
                  </a:lnTo>
                  <a:lnTo>
                    <a:pt x="60" y="1145"/>
                  </a:lnTo>
                  <a:lnTo>
                    <a:pt x="63" y="1142"/>
                  </a:lnTo>
                  <a:lnTo>
                    <a:pt x="67" y="1140"/>
                  </a:lnTo>
                  <a:lnTo>
                    <a:pt x="71" y="1138"/>
                  </a:lnTo>
                  <a:lnTo>
                    <a:pt x="75" y="1138"/>
                  </a:lnTo>
                  <a:lnTo>
                    <a:pt x="164" y="1138"/>
                  </a:lnTo>
                  <a:lnTo>
                    <a:pt x="164" y="1138"/>
                  </a:lnTo>
                  <a:lnTo>
                    <a:pt x="170" y="1138"/>
                  </a:lnTo>
                  <a:lnTo>
                    <a:pt x="174" y="1140"/>
                  </a:lnTo>
                  <a:lnTo>
                    <a:pt x="177" y="1142"/>
                  </a:lnTo>
                  <a:lnTo>
                    <a:pt x="180" y="1145"/>
                  </a:lnTo>
                  <a:lnTo>
                    <a:pt x="183" y="1149"/>
                  </a:lnTo>
                  <a:lnTo>
                    <a:pt x="185" y="1153"/>
                  </a:lnTo>
                  <a:lnTo>
                    <a:pt x="186" y="1157"/>
                  </a:lnTo>
                  <a:lnTo>
                    <a:pt x="187" y="1162"/>
                  </a:lnTo>
                  <a:lnTo>
                    <a:pt x="187" y="1333"/>
                  </a:lnTo>
                  <a:close/>
                  <a:moveTo>
                    <a:pt x="187" y="1064"/>
                  </a:moveTo>
                  <a:lnTo>
                    <a:pt x="187" y="1064"/>
                  </a:lnTo>
                  <a:lnTo>
                    <a:pt x="186" y="1068"/>
                  </a:lnTo>
                  <a:lnTo>
                    <a:pt x="185" y="1073"/>
                  </a:lnTo>
                  <a:lnTo>
                    <a:pt x="183" y="1076"/>
                  </a:lnTo>
                  <a:lnTo>
                    <a:pt x="180" y="1080"/>
                  </a:lnTo>
                  <a:lnTo>
                    <a:pt x="177" y="1082"/>
                  </a:lnTo>
                  <a:lnTo>
                    <a:pt x="174" y="1086"/>
                  </a:lnTo>
                  <a:lnTo>
                    <a:pt x="170" y="1087"/>
                  </a:lnTo>
                  <a:lnTo>
                    <a:pt x="164" y="1087"/>
                  </a:lnTo>
                  <a:lnTo>
                    <a:pt x="75" y="1087"/>
                  </a:lnTo>
                  <a:lnTo>
                    <a:pt x="75" y="1087"/>
                  </a:lnTo>
                  <a:lnTo>
                    <a:pt x="71" y="1087"/>
                  </a:lnTo>
                  <a:lnTo>
                    <a:pt x="67" y="1086"/>
                  </a:lnTo>
                  <a:lnTo>
                    <a:pt x="63" y="1082"/>
                  </a:lnTo>
                  <a:lnTo>
                    <a:pt x="60" y="1080"/>
                  </a:lnTo>
                  <a:lnTo>
                    <a:pt x="57" y="1076"/>
                  </a:lnTo>
                  <a:lnTo>
                    <a:pt x="55" y="1073"/>
                  </a:lnTo>
                  <a:lnTo>
                    <a:pt x="54" y="1068"/>
                  </a:lnTo>
                  <a:lnTo>
                    <a:pt x="54" y="1064"/>
                  </a:lnTo>
                  <a:lnTo>
                    <a:pt x="54" y="893"/>
                  </a:lnTo>
                  <a:lnTo>
                    <a:pt x="54" y="893"/>
                  </a:lnTo>
                  <a:lnTo>
                    <a:pt x="54" y="888"/>
                  </a:lnTo>
                  <a:lnTo>
                    <a:pt x="55" y="884"/>
                  </a:lnTo>
                  <a:lnTo>
                    <a:pt x="57" y="880"/>
                  </a:lnTo>
                  <a:lnTo>
                    <a:pt x="60" y="877"/>
                  </a:lnTo>
                  <a:lnTo>
                    <a:pt x="63" y="874"/>
                  </a:lnTo>
                  <a:lnTo>
                    <a:pt x="67" y="872"/>
                  </a:lnTo>
                  <a:lnTo>
                    <a:pt x="71" y="869"/>
                  </a:lnTo>
                  <a:lnTo>
                    <a:pt x="75" y="869"/>
                  </a:lnTo>
                  <a:lnTo>
                    <a:pt x="164" y="869"/>
                  </a:lnTo>
                  <a:lnTo>
                    <a:pt x="164" y="869"/>
                  </a:lnTo>
                  <a:lnTo>
                    <a:pt x="170" y="869"/>
                  </a:lnTo>
                  <a:lnTo>
                    <a:pt x="174" y="872"/>
                  </a:lnTo>
                  <a:lnTo>
                    <a:pt x="177" y="874"/>
                  </a:lnTo>
                  <a:lnTo>
                    <a:pt x="180" y="877"/>
                  </a:lnTo>
                  <a:lnTo>
                    <a:pt x="183" y="880"/>
                  </a:lnTo>
                  <a:lnTo>
                    <a:pt x="185" y="884"/>
                  </a:lnTo>
                  <a:lnTo>
                    <a:pt x="186" y="888"/>
                  </a:lnTo>
                  <a:lnTo>
                    <a:pt x="187" y="893"/>
                  </a:lnTo>
                  <a:lnTo>
                    <a:pt x="187" y="1064"/>
                  </a:lnTo>
                  <a:close/>
                  <a:moveTo>
                    <a:pt x="187" y="795"/>
                  </a:moveTo>
                  <a:lnTo>
                    <a:pt x="187" y="795"/>
                  </a:lnTo>
                  <a:lnTo>
                    <a:pt x="186" y="799"/>
                  </a:lnTo>
                  <a:lnTo>
                    <a:pt x="185" y="804"/>
                  </a:lnTo>
                  <a:lnTo>
                    <a:pt x="183" y="807"/>
                  </a:lnTo>
                  <a:lnTo>
                    <a:pt x="180" y="812"/>
                  </a:lnTo>
                  <a:lnTo>
                    <a:pt x="177" y="814"/>
                  </a:lnTo>
                  <a:lnTo>
                    <a:pt x="174" y="817"/>
                  </a:lnTo>
                  <a:lnTo>
                    <a:pt x="170" y="818"/>
                  </a:lnTo>
                  <a:lnTo>
                    <a:pt x="164" y="818"/>
                  </a:lnTo>
                  <a:lnTo>
                    <a:pt x="75" y="818"/>
                  </a:lnTo>
                  <a:lnTo>
                    <a:pt x="75" y="818"/>
                  </a:lnTo>
                  <a:lnTo>
                    <a:pt x="71" y="818"/>
                  </a:lnTo>
                  <a:lnTo>
                    <a:pt x="67" y="817"/>
                  </a:lnTo>
                  <a:lnTo>
                    <a:pt x="63" y="814"/>
                  </a:lnTo>
                  <a:lnTo>
                    <a:pt x="60" y="812"/>
                  </a:lnTo>
                  <a:lnTo>
                    <a:pt x="57" y="807"/>
                  </a:lnTo>
                  <a:lnTo>
                    <a:pt x="55" y="804"/>
                  </a:lnTo>
                  <a:lnTo>
                    <a:pt x="54" y="799"/>
                  </a:lnTo>
                  <a:lnTo>
                    <a:pt x="54" y="795"/>
                  </a:lnTo>
                  <a:lnTo>
                    <a:pt x="54" y="624"/>
                  </a:lnTo>
                  <a:lnTo>
                    <a:pt x="54" y="624"/>
                  </a:lnTo>
                  <a:lnTo>
                    <a:pt x="54" y="619"/>
                  </a:lnTo>
                  <a:lnTo>
                    <a:pt x="55" y="615"/>
                  </a:lnTo>
                  <a:lnTo>
                    <a:pt x="57" y="611"/>
                  </a:lnTo>
                  <a:lnTo>
                    <a:pt x="60" y="608"/>
                  </a:lnTo>
                  <a:lnTo>
                    <a:pt x="63" y="605"/>
                  </a:lnTo>
                  <a:lnTo>
                    <a:pt x="67" y="603"/>
                  </a:lnTo>
                  <a:lnTo>
                    <a:pt x="71" y="601"/>
                  </a:lnTo>
                  <a:lnTo>
                    <a:pt x="75" y="601"/>
                  </a:lnTo>
                  <a:lnTo>
                    <a:pt x="164" y="601"/>
                  </a:lnTo>
                  <a:lnTo>
                    <a:pt x="164" y="601"/>
                  </a:lnTo>
                  <a:lnTo>
                    <a:pt x="170" y="601"/>
                  </a:lnTo>
                  <a:lnTo>
                    <a:pt x="174" y="603"/>
                  </a:lnTo>
                  <a:lnTo>
                    <a:pt x="177" y="605"/>
                  </a:lnTo>
                  <a:lnTo>
                    <a:pt x="180" y="608"/>
                  </a:lnTo>
                  <a:lnTo>
                    <a:pt x="183" y="611"/>
                  </a:lnTo>
                  <a:lnTo>
                    <a:pt x="185" y="615"/>
                  </a:lnTo>
                  <a:lnTo>
                    <a:pt x="186" y="619"/>
                  </a:lnTo>
                  <a:lnTo>
                    <a:pt x="187" y="624"/>
                  </a:lnTo>
                  <a:lnTo>
                    <a:pt x="187" y="795"/>
                  </a:lnTo>
                  <a:close/>
                  <a:moveTo>
                    <a:pt x="187" y="526"/>
                  </a:moveTo>
                  <a:lnTo>
                    <a:pt x="187" y="526"/>
                  </a:lnTo>
                  <a:lnTo>
                    <a:pt x="186" y="530"/>
                  </a:lnTo>
                  <a:lnTo>
                    <a:pt x="185" y="534"/>
                  </a:lnTo>
                  <a:lnTo>
                    <a:pt x="183" y="539"/>
                  </a:lnTo>
                  <a:lnTo>
                    <a:pt x="180" y="543"/>
                  </a:lnTo>
                  <a:lnTo>
                    <a:pt x="177" y="545"/>
                  </a:lnTo>
                  <a:lnTo>
                    <a:pt x="174" y="548"/>
                  </a:lnTo>
                  <a:lnTo>
                    <a:pt x="170" y="549"/>
                  </a:lnTo>
                  <a:lnTo>
                    <a:pt x="164" y="549"/>
                  </a:lnTo>
                  <a:lnTo>
                    <a:pt x="75" y="549"/>
                  </a:lnTo>
                  <a:lnTo>
                    <a:pt x="75" y="549"/>
                  </a:lnTo>
                  <a:lnTo>
                    <a:pt x="71" y="549"/>
                  </a:lnTo>
                  <a:lnTo>
                    <a:pt x="67" y="548"/>
                  </a:lnTo>
                  <a:lnTo>
                    <a:pt x="63" y="545"/>
                  </a:lnTo>
                  <a:lnTo>
                    <a:pt x="60" y="543"/>
                  </a:lnTo>
                  <a:lnTo>
                    <a:pt x="57" y="539"/>
                  </a:lnTo>
                  <a:lnTo>
                    <a:pt x="55" y="534"/>
                  </a:lnTo>
                  <a:lnTo>
                    <a:pt x="54" y="530"/>
                  </a:lnTo>
                  <a:lnTo>
                    <a:pt x="54" y="526"/>
                  </a:lnTo>
                  <a:lnTo>
                    <a:pt x="54" y="355"/>
                  </a:lnTo>
                  <a:lnTo>
                    <a:pt x="54" y="355"/>
                  </a:lnTo>
                  <a:lnTo>
                    <a:pt x="54" y="350"/>
                  </a:lnTo>
                  <a:lnTo>
                    <a:pt x="55" y="346"/>
                  </a:lnTo>
                  <a:lnTo>
                    <a:pt x="57" y="342"/>
                  </a:lnTo>
                  <a:lnTo>
                    <a:pt x="60" y="338"/>
                  </a:lnTo>
                  <a:lnTo>
                    <a:pt x="63" y="336"/>
                  </a:lnTo>
                  <a:lnTo>
                    <a:pt x="67" y="334"/>
                  </a:lnTo>
                  <a:lnTo>
                    <a:pt x="71" y="332"/>
                  </a:lnTo>
                  <a:lnTo>
                    <a:pt x="75" y="332"/>
                  </a:lnTo>
                  <a:lnTo>
                    <a:pt x="164" y="332"/>
                  </a:lnTo>
                  <a:lnTo>
                    <a:pt x="164" y="332"/>
                  </a:lnTo>
                  <a:lnTo>
                    <a:pt x="170" y="332"/>
                  </a:lnTo>
                  <a:lnTo>
                    <a:pt x="174" y="334"/>
                  </a:lnTo>
                  <a:lnTo>
                    <a:pt x="177" y="336"/>
                  </a:lnTo>
                  <a:lnTo>
                    <a:pt x="180" y="338"/>
                  </a:lnTo>
                  <a:lnTo>
                    <a:pt x="183" y="342"/>
                  </a:lnTo>
                  <a:lnTo>
                    <a:pt x="185" y="346"/>
                  </a:lnTo>
                  <a:lnTo>
                    <a:pt x="186" y="350"/>
                  </a:lnTo>
                  <a:lnTo>
                    <a:pt x="187" y="355"/>
                  </a:lnTo>
                  <a:lnTo>
                    <a:pt x="187" y="526"/>
                  </a:lnTo>
                  <a:close/>
                  <a:moveTo>
                    <a:pt x="187" y="257"/>
                  </a:moveTo>
                  <a:lnTo>
                    <a:pt x="187" y="257"/>
                  </a:lnTo>
                  <a:lnTo>
                    <a:pt x="186" y="262"/>
                  </a:lnTo>
                  <a:lnTo>
                    <a:pt x="185" y="266"/>
                  </a:lnTo>
                  <a:lnTo>
                    <a:pt x="183" y="270"/>
                  </a:lnTo>
                  <a:lnTo>
                    <a:pt x="180" y="274"/>
                  </a:lnTo>
                  <a:lnTo>
                    <a:pt x="177" y="276"/>
                  </a:lnTo>
                  <a:lnTo>
                    <a:pt x="174" y="278"/>
                  </a:lnTo>
                  <a:lnTo>
                    <a:pt x="170" y="280"/>
                  </a:lnTo>
                  <a:lnTo>
                    <a:pt x="164" y="280"/>
                  </a:lnTo>
                  <a:lnTo>
                    <a:pt x="75" y="280"/>
                  </a:lnTo>
                  <a:lnTo>
                    <a:pt x="75" y="280"/>
                  </a:lnTo>
                  <a:lnTo>
                    <a:pt x="71" y="280"/>
                  </a:lnTo>
                  <a:lnTo>
                    <a:pt x="67" y="278"/>
                  </a:lnTo>
                  <a:lnTo>
                    <a:pt x="63" y="276"/>
                  </a:lnTo>
                  <a:lnTo>
                    <a:pt x="60" y="274"/>
                  </a:lnTo>
                  <a:lnTo>
                    <a:pt x="57" y="270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7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3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1" y="63"/>
                  </a:lnTo>
                  <a:lnTo>
                    <a:pt x="75" y="63"/>
                  </a:lnTo>
                  <a:lnTo>
                    <a:pt x="164" y="63"/>
                  </a:lnTo>
                  <a:lnTo>
                    <a:pt x="164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3" y="73"/>
                  </a:lnTo>
                  <a:lnTo>
                    <a:pt x="185" y="78"/>
                  </a:lnTo>
                  <a:lnTo>
                    <a:pt x="186" y="82"/>
                  </a:lnTo>
                  <a:lnTo>
                    <a:pt x="187" y="86"/>
                  </a:lnTo>
                  <a:lnTo>
                    <a:pt x="187" y="257"/>
                  </a:lnTo>
                  <a:close/>
                  <a:moveTo>
                    <a:pt x="370" y="1333"/>
                  </a:moveTo>
                  <a:lnTo>
                    <a:pt x="370" y="1333"/>
                  </a:lnTo>
                  <a:lnTo>
                    <a:pt x="370" y="1337"/>
                  </a:lnTo>
                  <a:lnTo>
                    <a:pt x="368" y="1342"/>
                  </a:lnTo>
                  <a:lnTo>
                    <a:pt x="366" y="1345"/>
                  </a:lnTo>
                  <a:lnTo>
                    <a:pt x="364" y="1349"/>
                  </a:lnTo>
                  <a:lnTo>
                    <a:pt x="360" y="1352"/>
                  </a:lnTo>
                  <a:lnTo>
                    <a:pt x="357" y="1354"/>
                  </a:lnTo>
                  <a:lnTo>
                    <a:pt x="353" y="1355"/>
                  </a:lnTo>
                  <a:lnTo>
                    <a:pt x="349" y="1355"/>
                  </a:lnTo>
                  <a:lnTo>
                    <a:pt x="259" y="1355"/>
                  </a:lnTo>
                  <a:lnTo>
                    <a:pt x="259" y="1355"/>
                  </a:lnTo>
                  <a:lnTo>
                    <a:pt x="254" y="1355"/>
                  </a:lnTo>
                  <a:lnTo>
                    <a:pt x="250" y="1354"/>
                  </a:lnTo>
                  <a:lnTo>
                    <a:pt x="246" y="1352"/>
                  </a:lnTo>
                  <a:lnTo>
                    <a:pt x="243" y="1349"/>
                  </a:lnTo>
                  <a:lnTo>
                    <a:pt x="240" y="1345"/>
                  </a:lnTo>
                  <a:lnTo>
                    <a:pt x="238" y="1342"/>
                  </a:lnTo>
                  <a:lnTo>
                    <a:pt x="237" y="1337"/>
                  </a:lnTo>
                  <a:lnTo>
                    <a:pt x="237" y="1333"/>
                  </a:lnTo>
                  <a:lnTo>
                    <a:pt x="237" y="1162"/>
                  </a:lnTo>
                  <a:lnTo>
                    <a:pt x="237" y="1162"/>
                  </a:lnTo>
                  <a:lnTo>
                    <a:pt x="237" y="1157"/>
                  </a:lnTo>
                  <a:lnTo>
                    <a:pt x="238" y="1153"/>
                  </a:lnTo>
                  <a:lnTo>
                    <a:pt x="240" y="1149"/>
                  </a:lnTo>
                  <a:lnTo>
                    <a:pt x="243" y="1145"/>
                  </a:lnTo>
                  <a:lnTo>
                    <a:pt x="246" y="1142"/>
                  </a:lnTo>
                  <a:lnTo>
                    <a:pt x="250" y="1140"/>
                  </a:lnTo>
                  <a:lnTo>
                    <a:pt x="254" y="1138"/>
                  </a:lnTo>
                  <a:lnTo>
                    <a:pt x="259" y="1138"/>
                  </a:lnTo>
                  <a:lnTo>
                    <a:pt x="349" y="1138"/>
                  </a:lnTo>
                  <a:lnTo>
                    <a:pt x="349" y="1138"/>
                  </a:lnTo>
                  <a:lnTo>
                    <a:pt x="353" y="1138"/>
                  </a:lnTo>
                  <a:lnTo>
                    <a:pt x="357" y="1140"/>
                  </a:lnTo>
                  <a:lnTo>
                    <a:pt x="360" y="1142"/>
                  </a:lnTo>
                  <a:lnTo>
                    <a:pt x="364" y="1145"/>
                  </a:lnTo>
                  <a:lnTo>
                    <a:pt x="366" y="1149"/>
                  </a:lnTo>
                  <a:lnTo>
                    <a:pt x="368" y="1153"/>
                  </a:lnTo>
                  <a:lnTo>
                    <a:pt x="370" y="1157"/>
                  </a:lnTo>
                  <a:lnTo>
                    <a:pt x="370" y="1162"/>
                  </a:lnTo>
                  <a:lnTo>
                    <a:pt x="370" y="1333"/>
                  </a:lnTo>
                  <a:close/>
                  <a:moveTo>
                    <a:pt x="370" y="1064"/>
                  </a:moveTo>
                  <a:lnTo>
                    <a:pt x="370" y="1064"/>
                  </a:lnTo>
                  <a:lnTo>
                    <a:pt x="370" y="1068"/>
                  </a:lnTo>
                  <a:lnTo>
                    <a:pt x="368" y="1073"/>
                  </a:lnTo>
                  <a:lnTo>
                    <a:pt x="366" y="1076"/>
                  </a:lnTo>
                  <a:lnTo>
                    <a:pt x="364" y="1080"/>
                  </a:lnTo>
                  <a:lnTo>
                    <a:pt x="360" y="1082"/>
                  </a:lnTo>
                  <a:lnTo>
                    <a:pt x="357" y="1086"/>
                  </a:lnTo>
                  <a:lnTo>
                    <a:pt x="353" y="1087"/>
                  </a:lnTo>
                  <a:lnTo>
                    <a:pt x="349" y="1087"/>
                  </a:lnTo>
                  <a:lnTo>
                    <a:pt x="259" y="1087"/>
                  </a:lnTo>
                  <a:lnTo>
                    <a:pt x="259" y="1087"/>
                  </a:lnTo>
                  <a:lnTo>
                    <a:pt x="254" y="1087"/>
                  </a:lnTo>
                  <a:lnTo>
                    <a:pt x="250" y="1086"/>
                  </a:lnTo>
                  <a:lnTo>
                    <a:pt x="246" y="1082"/>
                  </a:lnTo>
                  <a:lnTo>
                    <a:pt x="243" y="1080"/>
                  </a:lnTo>
                  <a:lnTo>
                    <a:pt x="240" y="1076"/>
                  </a:lnTo>
                  <a:lnTo>
                    <a:pt x="238" y="1073"/>
                  </a:lnTo>
                  <a:lnTo>
                    <a:pt x="237" y="1068"/>
                  </a:lnTo>
                  <a:lnTo>
                    <a:pt x="237" y="1064"/>
                  </a:lnTo>
                  <a:lnTo>
                    <a:pt x="237" y="893"/>
                  </a:lnTo>
                  <a:lnTo>
                    <a:pt x="237" y="893"/>
                  </a:lnTo>
                  <a:lnTo>
                    <a:pt x="237" y="888"/>
                  </a:lnTo>
                  <a:lnTo>
                    <a:pt x="238" y="884"/>
                  </a:lnTo>
                  <a:lnTo>
                    <a:pt x="240" y="880"/>
                  </a:lnTo>
                  <a:lnTo>
                    <a:pt x="243" y="877"/>
                  </a:lnTo>
                  <a:lnTo>
                    <a:pt x="246" y="874"/>
                  </a:lnTo>
                  <a:lnTo>
                    <a:pt x="250" y="872"/>
                  </a:lnTo>
                  <a:lnTo>
                    <a:pt x="254" y="869"/>
                  </a:lnTo>
                  <a:lnTo>
                    <a:pt x="259" y="869"/>
                  </a:lnTo>
                  <a:lnTo>
                    <a:pt x="349" y="869"/>
                  </a:lnTo>
                  <a:lnTo>
                    <a:pt x="349" y="869"/>
                  </a:lnTo>
                  <a:lnTo>
                    <a:pt x="353" y="869"/>
                  </a:lnTo>
                  <a:lnTo>
                    <a:pt x="357" y="872"/>
                  </a:lnTo>
                  <a:lnTo>
                    <a:pt x="360" y="874"/>
                  </a:lnTo>
                  <a:lnTo>
                    <a:pt x="364" y="877"/>
                  </a:lnTo>
                  <a:lnTo>
                    <a:pt x="366" y="880"/>
                  </a:lnTo>
                  <a:lnTo>
                    <a:pt x="368" y="884"/>
                  </a:lnTo>
                  <a:lnTo>
                    <a:pt x="370" y="888"/>
                  </a:lnTo>
                  <a:lnTo>
                    <a:pt x="370" y="893"/>
                  </a:lnTo>
                  <a:lnTo>
                    <a:pt x="370" y="1064"/>
                  </a:lnTo>
                  <a:close/>
                  <a:moveTo>
                    <a:pt x="370" y="795"/>
                  </a:moveTo>
                  <a:lnTo>
                    <a:pt x="370" y="795"/>
                  </a:lnTo>
                  <a:lnTo>
                    <a:pt x="370" y="799"/>
                  </a:lnTo>
                  <a:lnTo>
                    <a:pt x="368" y="804"/>
                  </a:lnTo>
                  <a:lnTo>
                    <a:pt x="366" y="807"/>
                  </a:lnTo>
                  <a:lnTo>
                    <a:pt x="364" y="812"/>
                  </a:lnTo>
                  <a:lnTo>
                    <a:pt x="360" y="814"/>
                  </a:lnTo>
                  <a:lnTo>
                    <a:pt x="357" y="817"/>
                  </a:lnTo>
                  <a:lnTo>
                    <a:pt x="353" y="818"/>
                  </a:lnTo>
                  <a:lnTo>
                    <a:pt x="349" y="818"/>
                  </a:lnTo>
                  <a:lnTo>
                    <a:pt x="259" y="818"/>
                  </a:lnTo>
                  <a:lnTo>
                    <a:pt x="259" y="818"/>
                  </a:lnTo>
                  <a:lnTo>
                    <a:pt x="254" y="818"/>
                  </a:lnTo>
                  <a:lnTo>
                    <a:pt x="250" y="817"/>
                  </a:lnTo>
                  <a:lnTo>
                    <a:pt x="246" y="814"/>
                  </a:lnTo>
                  <a:lnTo>
                    <a:pt x="243" y="812"/>
                  </a:lnTo>
                  <a:lnTo>
                    <a:pt x="240" y="807"/>
                  </a:lnTo>
                  <a:lnTo>
                    <a:pt x="238" y="804"/>
                  </a:lnTo>
                  <a:lnTo>
                    <a:pt x="237" y="799"/>
                  </a:lnTo>
                  <a:lnTo>
                    <a:pt x="237" y="795"/>
                  </a:lnTo>
                  <a:lnTo>
                    <a:pt x="237" y="624"/>
                  </a:lnTo>
                  <a:lnTo>
                    <a:pt x="237" y="624"/>
                  </a:lnTo>
                  <a:lnTo>
                    <a:pt x="237" y="619"/>
                  </a:lnTo>
                  <a:lnTo>
                    <a:pt x="238" y="615"/>
                  </a:lnTo>
                  <a:lnTo>
                    <a:pt x="240" y="611"/>
                  </a:lnTo>
                  <a:lnTo>
                    <a:pt x="243" y="608"/>
                  </a:lnTo>
                  <a:lnTo>
                    <a:pt x="246" y="605"/>
                  </a:lnTo>
                  <a:lnTo>
                    <a:pt x="250" y="603"/>
                  </a:lnTo>
                  <a:lnTo>
                    <a:pt x="254" y="601"/>
                  </a:lnTo>
                  <a:lnTo>
                    <a:pt x="259" y="601"/>
                  </a:lnTo>
                  <a:lnTo>
                    <a:pt x="349" y="601"/>
                  </a:lnTo>
                  <a:lnTo>
                    <a:pt x="349" y="601"/>
                  </a:lnTo>
                  <a:lnTo>
                    <a:pt x="353" y="601"/>
                  </a:lnTo>
                  <a:lnTo>
                    <a:pt x="357" y="603"/>
                  </a:lnTo>
                  <a:lnTo>
                    <a:pt x="360" y="605"/>
                  </a:lnTo>
                  <a:lnTo>
                    <a:pt x="364" y="608"/>
                  </a:lnTo>
                  <a:lnTo>
                    <a:pt x="366" y="611"/>
                  </a:lnTo>
                  <a:lnTo>
                    <a:pt x="368" y="615"/>
                  </a:lnTo>
                  <a:lnTo>
                    <a:pt x="370" y="619"/>
                  </a:lnTo>
                  <a:lnTo>
                    <a:pt x="370" y="624"/>
                  </a:lnTo>
                  <a:lnTo>
                    <a:pt x="370" y="795"/>
                  </a:lnTo>
                  <a:close/>
                  <a:moveTo>
                    <a:pt x="370" y="526"/>
                  </a:moveTo>
                  <a:lnTo>
                    <a:pt x="370" y="526"/>
                  </a:lnTo>
                  <a:lnTo>
                    <a:pt x="370" y="530"/>
                  </a:lnTo>
                  <a:lnTo>
                    <a:pt x="368" y="534"/>
                  </a:lnTo>
                  <a:lnTo>
                    <a:pt x="366" y="539"/>
                  </a:lnTo>
                  <a:lnTo>
                    <a:pt x="364" y="543"/>
                  </a:lnTo>
                  <a:lnTo>
                    <a:pt x="360" y="545"/>
                  </a:lnTo>
                  <a:lnTo>
                    <a:pt x="357" y="548"/>
                  </a:lnTo>
                  <a:lnTo>
                    <a:pt x="353" y="549"/>
                  </a:lnTo>
                  <a:lnTo>
                    <a:pt x="349" y="549"/>
                  </a:lnTo>
                  <a:lnTo>
                    <a:pt x="259" y="549"/>
                  </a:lnTo>
                  <a:lnTo>
                    <a:pt x="259" y="549"/>
                  </a:lnTo>
                  <a:lnTo>
                    <a:pt x="254" y="549"/>
                  </a:lnTo>
                  <a:lnTo>
                    <a:pt x="250" y="548"/>
                  </a:lnTo>
                  <a:lnTo>
                    <a:pt x="246" y="545"/>
                  </a:lnTo>
                  <a:lnTo>
                    <a:pt x="243" y="543"/>
                  </a:lnTo>
                  <a:lnTo>
                    <a:pt x="240" y="539"/>
                  </a:lnTo>
                  <a:lnTo>
                    <a:pt x="238" y="534"/>
                  </a:lnTo>
                  <a:lnTo>
                    <a:pt x="237" y="530"/>
                  </a:lnTo>
                  <a:lnTo>
                    <a:pt x="237" y="526"/>
                  </a:lnTo>
                  <a:lnTo>
                    <a:pt x="237" y="355"/>
                  </a:lnTo>
                  <a:lnTo>
                    <a:pt x="237" y="355"/>
                  </a:lnTo>
                  <a:lnTo>
                    <a:pt x="237" y="350"/>
                  </a:lnTo>
                  <a:lnTo>
                    <a:pt x="238" y="346"/>
                  </a:lnTo>
                  <a:lnTo>
                    <a:pt x="240" y="342"/>
                  </a:lnTo>
                  <a:lnTo>
                    <a:pt x="243" y="338"/>
                  </a:lnTo>
                  <a:lnTo>
                    <a:pt x="246" y="336"/>
                  </a:lnTo>
                  <a:lnTo>
                    <a:pt x="250" y="334"/>
                  </a:lnTo>
                  <a:lnTo>
                    <a:pt x="254" y="332"/>
                  </a:lnTo>
                  <a:lnTo>
                    <a:pt x="259" y="332"/>
                  </a:lnTo>
                  <a:lnTo>
                    <a:pt x="349" y="332"/>
                  </a:lnTo>
                  <a:lnTo>
                    <a:pt x="349" y="332"/>
                  </a:lnTo>
                  <a:lnTo>
                    <a:pt x="353" y="332"/>
                  </a:lnTo>
                  <a:lnTo>
                    <a:pt x="357" y="334"/>
                  </a:lnTo>
                  <a:lnTo>
                    <a:pt x="360" y="336"/>
                  </a:lnTo>
                  <a:lnTo>
                    <a:pt x="364" y="338"/>
                  </a:lnTo>
                  <a:lnTo>
                    <a:pt x="366" y="342"/>
                  </a:lnTo>
                  <a:lnTo>
                    <a:pt x="368" y="346"/>
                  </a:lnTo>
                  <a:lnTo>
                    <a:pt x="370" y="350"/>
                  </a:lnTo>
                  <a:lnTo>
                    <a:pt x="370" y="355"/>
                  </a:lnTo>
                  <a:lnTo>
                    <a:pt x="370" y="526"/>
                  </a:lnTo>
                  <a:close/>
                  <a:moveTo>
                    <a:pt x="370" y="257"/>
                  </a:moveTo>
                  <a:lnTo>
                    <a:pt x="370" y="257"/>
                  </a:lnTo>
                  <a:lnTo>
                    <a:pt x="370" y="262"/>
                  </a:lnTo>
                  <a:lnTo>
                    <a:pt x="368" y="266"/>
                  </a:lnTo>
                  <a:lnTo>
                    <a:pt x="366" y="270"/>
                  </a:lnTo>
                  <a:lnTo>
                    <a:pt x="364" y="274"/>
                  </a:lnTo>
                  <a:lnTo>
                    <a:pt x="360" y="276"/>
                  </a:lnTo>
                  <a:lnTo>
                    <a:pt x="357" y="278"/>
                  </a:lnTo>
                  <a:lnTo>
                    <a:pt x="353" y="280"/>
                  </a:lnTo>
                  <a:lnTo>
                    <a:pt x="349" y="280"/>
                  </a:lnTo>
                  <a:lnTo>
                    <a:pt x="259" y="280"/>
                  </a:lnTo>
                  <a:lnTo>
                    <a:pt x="259" y="280"/>
                  </a:lnTo>
                  <a:lnTo>
                    <a:pt x="254" y="280"/>
                  </a:lnTo>
                  <a:lnTo>
                    <a:pt x="250" y="278"/>
                  </a:lnTo>
                  <a:lnTo>
                    <a:pt x="246" y="276"/>
                  </a:lnTo>
                  <a:lnTo>
                    <a:pt x="243" y="274"/>
                  </a:lnTo>
                  <a:lnTo>
                    <a:pt x="240" y="270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7"/>
                  </a:lnTo>
                  <a:lnTo>
                    <a:pt x="237" y="86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0" y="73"/>
                  </a:lnTo>
                  <a:lnTo>
                    <a:pt x="243" y="69"/>
                  </a:lnTo>
                  <a:lnTo>
                    <a:pt x="246" y="67"/>
                  </a:lnTo>
                  <a:lnTo>
                    <a:pt x="250" y="65"/>
                  </a:lnTo>
                  <a:lnTo>
                    <a:pt x="254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49" y="63"/>
                  </a:lnTo>
                  <a:lnTo>
                    <a:pt x="353" y="63"/>
                  </a:lnTo>
                  <a:lnTo>
                    <a:pt x="357" y="65"/>
                  </a:lnTo>
                  <a:lnTo>
                    <a:pt x="360" y="67"/>
                  </a:lnTo>
                  <a:lnTo>
                    <a:pt x="364" y="69"/>
                  </a:lnTo>
                  <a:lnTo>
                    <a:pt x="366" y="73"/>
                  </a:lnTo>
                  <a:lnTo>
                    <a:pt x="368" y="78"/>
                  </a:lnTo>
                  <a:lnTo>
                    <a:pt x="370" y="82"/>
                  </a:lnTo>
                  <a:lnTo>
                    <a:pt x="370" y="86"/>
                  </a:lnTo>
                  <a:lnTo>
                    <a:pt x="370" y="257"/>
                  </a:lnTo>
                  <a:close/>
                  <a:moveTo>
                    <a:pt x="603" y="86"/>
                  </a:moveTo>
                  <a:lnTo>
                    <a:pt x="603" y="86"/>
                  </a:lnTo>
                  <a:lnTo>
                    <a:pt x="604" y="82"/>
                  </a:lnTo>
                  <a:lnTo>
                    <a:pt x="605" y="78"/>
                  </a:lnTo>
                  <a:lnTo>
                    <a:pt x="607" y="73"/>
                  </a:lnTo>
                  <a:lnTo>
                    <a:pt x="610" y="69"/>
                  </a:lnTo>
                  <a:lnTo>
                    <a:pt x="613" y="67"/>
                  </a:lnTo>
                  <a:lnTo>
                    <a:pt x="616" y="65"/>
                  </a:lnTo>
                  <a:lnTo>
                    <a:pt x="621" y="63"/>
                  </a:lnTo>
                  <a:lnTo>
                    <a:pt x="626" y="63"/>
                  </a:lnTo>
                  <a:lnTo>
                    <a:pt x="715" y="63"/>
                  </a:lnTo>
                  <a:lnTo>
                    <a:pt x="715" y="63"/>
                  </a:lnTo>
                  <a:lnTo>
                    <a:pt x="719" y="63"/>
                  </a:lnTo>
                  <a:lnTo>
                    <a:pt x="723" y="65"/>
                  </a:lnTo>
                  <a:lnTo>
                    <a:pt x="727" y="67"/>
                  </a:lnTo>
                  <a:lnTo>
                    <a:pt x="730" y="69"/>
                  </a:lnTo>
                  <a:lnTo>
                    <a:pt x="733" y="73"/>
                  </a:lnTo>
                  <a:lnTo>
                    <a:pt x="735" y="78"/>
                  </a:lnTo>
                  <a:lnTo>
                    <a:pt x="736" y="82"/>
                  </a:lnTo>
                  <a:lnTo>
                    <a:pt x="736" y="86"/>
                  </a:lnTo>
                  <a:lnTo>
                    <a:pt x="736" y="257"/>
                  </a:lnTo>
                  <a:lnTo>
                    <a:pt x="736" y="257"/>
                  </a:lnTo>
                  <a:lnTo>
                    <a:pt x="736" y="262"/>
                  </a:lnTo>
                  <a:lnTo>
                    <a:pt x="735" y="266"/>
                  </a:lnTo>
                  <a:lnTo>
                    <a:pt x="733" y="270"/>
                  </a:lnTo>
                  <a:lnTo>
                    <a:pt x="730" y="274"/>
                  </a:lnTo>
                  <a:lnTo>
                    <a:pt x="727" y="276"/>
                  </a:lnTo>
                  <a:lnTo>
                    <a:pt x="723" y="278"/>
                  </a:lnTo>
                  <a:lnTo>
                    <a:pt x="719" y="280"/>
                  </a:lnTo>
                  <a:lnTo>
                    <a:pt x="715" y="280"/>
                  </a:lnTo>
                  <a:lnTo>
                    <a:pt x="626" y="280"/>
                  </a:lnTo>
                  <a:lnTo>
                    <a:pt x="626" y="280"/>
                  </a:lnTo>
                  <a:lnTo>
                    <a:pt x="621" y="280"/>
                  </a:lnTo>
                  <a:lnTo>
                    <a:pt x="616" y="278"/>
                  </a:lnTo>
                  <a:lnTo>
                    <a:pt x="613" y="276"/>
                  </a:lnTo>
                  <a:lnTo>
                    <a:pt x="610" y="274"/>
                  </a:lnTo>
                  <a:lnTo>
                    <a:pt x="607" y="270"/>
                  </a:lnTo>
                  <a:lnTo>
                    <a:pt x="605" y="266"/>
                  </a:lnTo>
                  <a:lnTo>
                    <a:pt x="604" y="262"/>
                  </a:lnTo>
                  <a:lnTo>
                    <a:pt x="603" y="257"/>
                  </a:lnTo>
                  <a:lnTo>
                    <a:pt x="603" y="86"/>
                  </a:lnTo>
                  <a:close/>
                  <a:moveTo>
                    <a:pt x="603" y="355"/>
                  </a:moveTo>
                  <a:lnTo>
                    <a:pt x="603" y="355"/>
                  </a:lnTo>
                  <a:lnTo>
                    <a:pt x="604" y="350"/>
                  </a:lnTo>
                  <a:lnTo>
                    <a:pt x="605" y="346"/>
                  </a:lnTo>
                  <a:lnTo>
                    <a:pt x="607" y="342"/>
                  </a:lnTo>
                  <a:lnTo>
                    <a:pt x="610" y="338"/>
                  </a:lnTo>
                  <a:lnTo>
                    <a:pt x="613" y="336"/>
                  </a:lnTo>
                  <a:lnTo>
                    <a:pt x="616" y="334"/>
                  </a:lnTo>
                  <a:lnTo>
                    <a:pt x="621" y="332"/>
                  </a:lnTo>
                  <a:lnTo>
                    <a:pt x="626" y="332"/>
                  </a:lnTo>
                  <a:lnTo>
                    <a:pt x="715" y="332"/>
                  </a:lnTo>
                  <a:lnTo>
                    <a:pt x="715" y="332"/>
                  </a:lnTo>
                  <a:lnTo>
                    <a:pt x="719" y="332"/>
                  </a:lnTo>
                  <a:lnTo>
                    <a:pt x="723" y="334"/>
                  </a:lnTo>
                  <a:lnTo>
                    <a:pt x="727" y="336"/>
                  </a:lnTo>
                  <a:lnTo>
                    <a:pt x="730" y="338"/>
                  </a:lnTo>
                  <a:lnTo>
                    <a:pt x="733" y="342"/>
                  </a:lnTo>
                  <a:lnTo>
                    <a:pt x="735" y="346"/>
                  </a:lnTo>
                  <a:lnTo>
                    <a:pt x="736" y="350"/>
                  </a:lnTo>
                  <a:lnTo>
                    <a:pt x="736" y="355"/>
                  </a:lnTo>
                  <a:lnTo>
                    <a:pt x="736" y="526"/>
                  </a:lnTo>
                  <a:lnTo>
                    <a:pt x="736" y="526"/>
                  </a:lnTo>
                  <a:lnTo>
                    <a:pt x="736" y="530"/>
                  </a:lnTo>
                  <a:lnTo>
                    <a:pt x="735" y="534"/>
                  </a:lnTo>
                  <a:lnTo>
                    <a:pt x="733" y="539"/>
                  </a:lnTo>
                  <a:lnTo>
                    <a:pt x="730" y="543"/>
                  </a:lnTo>
                  <a:lnTo>
                    <a:pt x="727" y="545"/>
                  </a:lnTo>
                  <a:lnTo>
                    <a:pt x="723" y="548"/>
                  </a:lnTo>
                  <a:lnTo>
                    <a:pt x="719" y="549"/>
                  </a:lnTo>
                  <a:lnTo>
                    <a:pt x="715" y="549"/>
                  </a:lnTo>
                  <a:lnTo>
                    <a:pt x="626" y="549"/>
                  </a:lnTo>
                  <a:lnTo>
                    <a:pt x="626" y="549"/>
                  </a:lnTo>
                  <a:lnTo>
                    <a:pt x="621" y="549"/>
                  </a:lnTo>
                  <a:lnTo>
                    <a:pt x="616" y="548"/>
                  </a:lnTo>
                  <a:lnTo>
                    <a:pt x="613" y="545"/>
                  </a:lnTo>
                  <a:lnTo>
                    <a:pt x="610" y="543"/>
                  </a:lnTo>
                  <a:lnTo>
                    <a:pt x="607" y="539"/>
                  </a:lnTo>
                  <a:lnTo>
                    <a:pt x="605" y="534"/>
                  </a:lnTo>
                  <a:lnTo>
                    <a:pt x="604" y="530"/>
                  </a:lnTo>
                  <a:lnTo>
                    <a:pt x="603" y="526"/>
                  </a:lnTo>
                  <a:lnTo>
                    <a:pt x="603" y="355"/>
                  </a:lnTo>
                  <a:close/>
                  <a:moveTo>
                    <a:pt x="420" y="86"/>
                  </a:moveTo>
                  <a:lnTo>
                    <a:pt x="420" y="86"/>
                  </a:lnTo>
                  <a:lnTo>
                    <a:pt x="420" y="82"/>
                  </a:lnTo>
                  <a:lnTo>
                    <a:pt x="422" y="78"/>
                  </a:lnTo>
                  <a:lnTo>
                    <a:pt x="424" y="73"/>
                  </a:lnTo>
                  <a:lnTo>
                    <a:pt x="426" y="69"/>
                  </a:lnTo>
                  <a:lnTo>
                    <a:pt x="429" y="67"/>
                  </a:lnTo>
                  <a:lnTo>
                    <a:pt x="433" y="65"/>
                  </a:lnTo>
                  <a:lnTo>
                    <a:pt x="437" y="63"/>
                  </a:lnTo>
                  <a:lnTo>
                    <a:pt x="442" y="63"/>
                  </a:lnTo>
                  <a:lnTo>
                    <a:pt x="532" y="63"/>
                  </a:lnTo>
                  <a:lnTo>
                    <a:pt x="532" y="63"/>
                  </a:lnTo>
                  <a:lnTo>
                    <a:pt x="536" y="63"/>
                  </a:lnTo>
                  <a:lnTo>
                    <a:pt x="540" y="65"/>
                  </a:lnTo>
                  <a:lnTo>
                    <a:pt x="544" y="67"/>
                  </a:lnTo>
                  <a:lnTo>
                    <a:pt x="547" y="69"/>
                  </a:lnTo>
                  <a:lnTo>
                    <a:pt x="550" y="73"/>
                  </a:lnTo>
                  <a:lnTo>
                    <a:pt x="551" y="78"/>
                  </a:lnTo>
                  <a:lnTo>
                    <a:pt x="553" y="82"/>
                  </a:lnTo>
                  <a:lnTo>
                    <a:pt x="553" y="86"/>
                  </a:lnTo>
                  <a:lnTo>
                    <a:pt x="553" y="257"/>
                  </a:lnTo>
                  <a:lnTo>
                    <a:pt x="553" y="257"/>
                  </a:lnTo>
                  <a:lnTo>
                    <a:pt x="553" y="262"/>
                  </a:lnTo>
                  <a:lnTo>
                    <a:pt x="551" y="266"/>
                  </a:lnTo>
                  <a:lnTo>
                    <a:pt x="549" y="270"/>
                  </a:lnTo>
                  <a:lnTo>
                    <a:pt x="547" y="274"/>
                  </a:lnTo>
                  <a:lnTo>
                    <a:pt x="544" y="276"/>
                  </a:lnTo>
                  <a:lnTo>
                    <a:pt x="540" y="278"/>
                  </a:lnTo>
                  <a:lnTo>
                    <a:pt x="536" y="280"/>
                  </a:lnTo>
                  <a:lnTo>
                    <a:pt x="532" y="280"/>
                  </a:lnTo>
                  <a:lnTo>
                    <a:pt x="442" y="280"/>
                  </a:lnTo>
                  <a:lnTo>
                    <a:pt x="442" y="280"/>
                  </a:lnTo>
                  <a:lnTo>
                    <a:pt x="437" y="280"/>
                  </a:lnTo>
                  <a:lnTo>
                    <a:pt x="433" y="278"/>
                  </a:lnTo>
                  <a:lnTo>
                    <a:pt x="429" y="276"/>
                  </a:lnTo>
                  <a:lnTo>
                    <a:pt x="426" y="274"/>
                  </a:lnTo>
                  <a:lnTo>
                    <a:pt x="424" y="270"/>
                  </a:lnTo>
                  <a:lnTo>
                    <a:pt x="422" y="266"/>
                  </a:lnTo>
                  <a:lnTo>
                    <a:pt x="420" y="262"/>
                  </a:lnTo>
                  <a:lnTo>
                    <a:pt x="420" y="257"/>
                  </a:lnTo>
                  <a:lnTo>
                    <a:pt x="420" y="86"/>
                  </a:lnTo>
                  <a:close/>
                  <a:moveTo>
                    <a:pt x="420" y="355"/>
                  </a:moveTo>
                  <a:lnTo>
                    <a:pt x="420" y="355"/>
                  </a:lnTo>
                  <a:lnTo>
                    <a:pt x="420" y="350"/>
                  </a:lnTo>
                  <a:lnTo>
                    <a:pt x="422" y="346"/>
                  </a:lnTo>
                  <a:lnTo>
                    <a:pt x="424" y="342"/>
                  </a:lnTo>
                  <a:lnTo>
                    <a:pt x="426" y="338"/>
                  </a:lnTo>
                  <a:lnTo>
                    <a:pt x="429" y="336"/>
                  </a:lnTo>
                  <a:lnTo>
                    <a:pt x="433" y="334"/>
                  </a:lnTo>
                  <a:lnTo>
                    <a:pt x="437" y="332"/>
                  </a:lnTo>
                  <a:lnTo>
                    <a:pt x="442" y="332"/>
                  </a:lnTo>
                  <a:lnTo>
                    <a:pt x="532" y="332"/>
                  </a:lnTo>
                  <a:lnTo>
                    <a:pt x="532" y="332"/>
                  </a:lnTo>
                  <a:lnTo>
                    <a:pt x="536" y="332"/>
                  </a:lnTo>
                  <a:lnTo>
                    <a:pt x="540" y="334"/>
                  </a:lnTo>
                  <a:lnTo>
                    <a:pt x="544" y="336"/>
                  </a:lnTo>
                  <a:lnTo>
                    <a:pt x="547" y="338"/>
                  </a:lnTo>
                  <a:lnTo>
                    <a:pt x="550" y="342"/>
                  </a:lnTo>
                  <a:lnTo>
                    <a:pt x="551" y="346"/>
                  </a:lnTo>
                  <a:lnTo>
                    <a:pt x="553" y="350"/>
                  </a:lnTo>
                  <a:lnTo>
                    <a:pt x="553" y="355"/>
                  </a:lnTo>
                  <a:lnTo>
                    <a:pt x="553" y="526"/>
                  </a:lnTo>
                  <a:lnTo>
                    <a:pt x="553" y="526"/>
                  </a:lnTo>
                  <a:lnTo>
                    <a:pt x="553" y="530"/>
                  </a:lnTo>
                  <a:lnTo>
                    <a:pt x="551" y="534"/>
                  </a:lnTo>
                  <a:lnTo>
                    <a:pt x="549" y="539"/>
                  </a:lnTo>
                  <a:lnTo>
                    <a:pt x="547" y="543"/>
                  </a:lnTo>
                  <a:lnTo>
                    <a:pt x="544" y="545"/>
                  </a:lnTo>
                  <a:lnTo>
                    <a:pt x="540" y="548"/>
                  </a:lnTo>
                  <a:lnTo>
                    <a:pt x="536" y="549"/>
                  </a:lnTo>
                  <a:lnTo>
                    <a:pt x="532" y="549"/>
                  </a:lnTo>
                  <a:lnTo>
                    <a:pt x="442" y="549"/>
                  </a:lnTo>
                  <a:lnTo>
                    <a:pt x="442" y="549"/>
                  </a:lnTo>
                  <a:lnTo>
                    <a:pt x="437" y="549"/>
                  </a:lnTo>
                  <a:lnTo>
                    <a:pt x="433" y="548"/>
                  </a:lnTo>
                  <a:lnTo>
                    <a:pt x="429" y="545"/>
                  </a:lnTo>
                  <a:lnTo>
                    <a:pt x="426" y="543"/>
                  </a:lnTo>
                  <a:lnTo>
                    <a:pt x="424" y="539"/>
                  </a:lnTo>
                  <a:lnTo>
                    <a:pt x="422" y="534"/>
                  </a:lnTo>
                  <a:lnTo>
                    <a:pt x="420" y="530"/>
                  </a:lnTo>
                  <a:lnTo>
                    <a:pt x="420" y="526"/>
                  </a:lnTo>
                  <a:lnTo>
                    <a:pt x="420" y="355"/>
                  </a:lnTo>
                  <a:close/>
                  <a:moveTo>
                    <a:pt x="1854" y="1306"/>
                  </a:moveTo>
                  <a:lnTo>
                    <a:pt x="1854" y="1306"/>
                  </a:lnTo>
                  <a:lnTo>
                    <a:pt x="1853" y="1311"/>
                  </a:lnTo>
                  <a:lnTo>
                    <a:pt x="1851" y="1317"/>
                  </a:lnTo>
                  <a:lnTo>
                    <a:pt x="1849" y="1321"/>
                  </a:lnTo>
                  <a:lnTo>
                    <a:pt x="1845" y="1326"/>
                  </a:lnTo>
                  <a:lnTo>
                    <a:pt x="1841" y="1329"/>
                  </a:lnTo>
                  <a:lnTo>
                    <a:pt x="1837" y="1332"/>
                  </a:lnTo>
                  <a:lnTo>
                    <a:pt x="1831" y="1334"/>
                  </a:lnTo>
                  <a:lnTo>
                    <a:pt x="1825" y="1335"/>
                  </a:lnTo>
                  <a:lnTo>
                    <a:pt x="1710" y="1335"/>
                  </a:lnTo>
                  <a:lnTo>
                    <a:pt x="1710" y="1335"/>
                  </a:lnTo>
                  <a:lnTo>
                    <a:pt x="1703" y="1334"/>
                  </a:lnTo>
                  <a:lnTo>
                    <a:pt x="1698" y="1332"/>
                  </a:lnTo>
                  <a:lnTo>
                    <a:pt x="1693" y="1329"/>
                  </a:lnTo>
                  <a:lnTo>
                    <a:pt x="1689" y="1326"/>
                  </a:lnTo>
                  <a:lnTo>
                    <a:pt x="1685" y="1321"/>
                  </a:lnTo>
                  <a:lnTo>
                    <a:pt x="1683" y="1317"/>
                  </a:lnTo>
                  <a:lnTo>
                    <a:pt x="1681" y="1311"/>
                  </a:lnTo>
                  <a:lnTo>
                    <a:pt x="1681" y="1306"/>
                  </a:lnTo>
                  <a:lnTo>
                    <a:pt x="1681" y="1096"/>
                  </a:lnTo>
                  <a:lnTo>
                    <a:pt x="1681" y="1096"/>
                  </a:lnTo>
                  <a:lnTo>
                    <a:pt x="1681" y="1090"/>
                  </a:lnTo>
                  <a:lnTo>
                    <a:pt x="1683" y="1084"/>
                  </a:lnTo>
                  <a:lnTo>
                    <a:pt x="1685" y="1079"/>
                  </a:lnTo>
                  <a:lnTo>
                    <a:pt x="1689" y="1075"/>
                  </a:lnTo>
                  <a:lnTo>
                    <a:pt x="1693" y="1072"/>
                  </a:lnTo>
                  <a:lnTo>
                    <a:pt x="1698" y="1069"/>
                  </a:lnTo>
                  <a:lnTo>
                    <a:pt x="1703" y="1067"/>
                  </a:lnTo>
                  <a:lnTo>
                    <a:pt x="1710" y="1067"/>
                  </a:lnTo>
                  <a:lnTo>
                    <a:pt x="1825" y="1067"/>
                  </a:lnTo>
                  <a:lnTo>
                    <a:pt x="1825" y="1067"/>
                  </a:lnTo>
                  <a:lnTo>
                    <a:pt x="1831" y="1067"/>
                  </a:lnTo>
                  <a:lnTo>
                    <a:pt x="1837" y="1069"/>
                  </a:lnTo>
                  <a:lnTo>
                    <a:pt x="1841" y="1072"/>
                  </a:lnTo>
                  <a:lnTo>
                    <a:pt x="1845" y="1075"/>
                  </a:lnTo>
                  <a:lnTo>
                    <a:pt x="1849" y="1079"/>
                  </a:lnTo>
                  <a:lnTo>
                    <a:pt x="1851" y="1084"/>
                  </a:lnTo>
                  <a:lnTo>
                    <a:pt x="1853" y="1090"/>
                  </a:lnTo>
                  <a:lnTo>
                    <a:pt x="1854" y="1096"/>
                  </a:lnTo>
                  <a:lnTo>
                    <a:pt x="1854" y="1306"/>
                  </a:lnTo>
                  <a:close/>
                </a:path>
              </a:pathLst>
            </a:custGeom>
            <a:solidFill>
              <a:srgbClr val="CB94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16" name="오른쪽 화살표 115"/>
          <p:cNvSpPr/>
          <p:nvPr/>
        </p:nvSpPr>
        <p:spPr>
          <a:xfrm rot="529967">
            <a:off x="3929537" y="3169093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sp>
        <p:nvSpPr>
          <p:cNvPr id="117" name="오른쪽 화살표 116"/>
          <p:cNvSpPr/>
          <p:nvPr/>
        </p:nvSpPr>
        <p:spPr>
          <a:xfrm>
            <a:off x="3894145" y="3763831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sp>
        <p:nvSpPr>
          <p:cNvPr id="118" name="오른쪽 화살표 117"/>
          <p:cNvSpPr/>
          <p:nvPr/>
        </p:nvSpPr>
        <p:spPr>
          <a:xfrm rot="20973468">
            <a:off x="3939062" y="4381119"/>
            <a:ext cx="2520000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grpSp>
        <p:nvGrpSpPr>
          <p:cNvPr id="119" name="그룹 34"/>
          <p:cNvGrpSpPr/>
          <p:nvPr/>
        </p:nvGrpSpPr>
        <p:grpSpPr>
          <a:xfrm>
            <a:off x="4530054" y="3074982"/>
            <a:ext cx="1261818" cy="642942"/>
            <a:chOff x="3518389" y="3229719"/>
            <a:chExt cx="1859750" cy="1055234"/>
          </a:xfrm>
        </p:grpSpPr>
        <p:grpSp>
          <p:nvGrpSpPr>
            <p:cNvPr id="120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130" name="TextBox 129"/>
              <p:cNvSpPr txBox="1"/>
              <p:nvPr/>
            </p:nvSpPr>
            <p:spPr>
              <a:xfrm>
                <a:off x="3518389" y="3404335"/>
                <a:ext cx="1600200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70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양주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31" name="그룹 53"/>
              <p:cNvGrpSpPr/>
              <p:nvPr/>
            </p:nvGrpSpPr>
            <p:grpSpPr>
              <a:xfrm>
                <a:off x="4489070" y="3562121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32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3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4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5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2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6" name="그룹 34"/>
          <p:cNvGrpSpPr/>
          <p:nvPr/>
        </p:nvGrpSpPr>
        <p:grpSpPr>
          <a:xfrm>
            <a:off x="4530054" y="3652587"/>
            <a:ext cx="1261817" cy="642942"/>
            <a:chOff x="3518390" y="3229719"/>
            <a:chExt cx="1859749" cy="1055234"/>
          </a:xfrm>
        </p:grpSpPr>
        <p:grpSp>
          <p:nvGrpSpPr>
            <p:cNvPr id="137" name="그룹 55"/>
            <p:cNvGrpSpPr/>
            <p:nvPr/>
          </p:nvGrpSpPr>
          <p:grpSpPr>
            <a:xfrm>
              <a:off x="3518390" y="3404337"/>
              <a:ext cx="1859749" cy="771012"/>
              <a:chOff x="3518390" y="3404337"/>
              <a:chExt cx="1859749" cy="771012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3518390" y="3404337"/>
                <a:ext cx="1600200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30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상품권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40" name="그룹 53"/>
              <p:cNvGrpSpPr/>
              <p:nvPr/>
            </p:nvGrpSpPr>
            <p:grpSpPr>
              <a:xfrm>
                <a:off x="4489070" y="3562123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41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2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3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4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38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5" name="그룹 34"/>
          <p:cNvGrpSpPr/>
          <p:nvPr/>
        </p:nvGrpSpPr>
        <p:grpSpPr>
          <a:xfrm>
            <a:off x="4523055" y="4221703"/>
            <a:ext cx="1261818" cy="642942"/>
            <a:chOff x="3518389" y="3229719"/>
            <a:chExt cx="1859750" cy="1055234"/>
          </a:xfrm>
        </p:grpSpPr>
        <p:grpSp>
          <p:nvGrpSpPr>
            <p:cNvPr id="146" name="그룹 55"/>
            <p:cNvGrpSpPr/>
            <p:nvPr/>
          </p:nvGrpSpPr>
          <p:grpSpPr>
            <a:xfrm>
              <a:off x="3518389" y="3404335"/>
              <a:ext cx="1859750" cy="771012"/>
              <a:chOff x="3518389" y="3404335"/>
              <a:chExt cx="1859750" cy="771012"/>
            </a:xfrm>
          </p:grpSpPr>
          <p:sp>
            <p:nvSpPr>
              <p:cNvPr id="148" name="TextBox 147"/>
              <p:cNvSpPr txBox="1"/>
              <p:nvPr/>
            </p:nvSpPr>
            <p:spPr>
              <a:xfrm>
                <a:off x="3518389" y="3404335"/>
                <a:ext cx="1600199" cy="771012"/>
              </a:xfrm>
              <a:prstGeom prst="rect">
                <a:avLst/>
              </a:prstGeom>
              <a:solidFill>
                <a:srgbClr val="98B628"/>
              </a:solidFill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30</a:t>
                </a: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</a:t>
                </a:r>
                <a:endPara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ko-KR" altLang="en-US" sz="1400" spc="-8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식사</a:t>
                </a:r>
                <a:endParaRPr lang="ko-KR" altLang="en-US" spc="-8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49" name="그룹 53"/>
              <p:cNvGrpSpPr/>
              <p:nvPr/>
            </p:nvGrpSpPr>
            <p:grpSpPr>
              <a:xfrm>
                <a:off x="4489070" y="3562123"/>
                <a:ext cx="889069" cy="572536"/>
                <a:chOff x="3402974" y="5205999"/>
                <a:chExt cx="898284" cy="578469"/>
              </a:xfrm>
              <a:solidFill>
                <a:schemeClr val="bg1"/>
              </a:solidFill>
            </p:grpSpPr>
            <p:sp>
              <p:nvSpPr>
                <p:cNvPr id="150" name="Freeform 5"/>
                <p:cNvSpPr>
                  <a:spLocks/>
                </p:cNvSpPr>
                <p:nvPr/>
              </p:nvSpPr>
              <p:spPr bwMode="auto">
                <a:xfrm>
                  <a:off x="3402974" y="5388204"/>
                  <a:ext cx="898284" cy="309621"/>
                </a:xfrm>
                <a:custGeom>
                  <a:avLst/>
                  <a:gdLst>
                    <a:gd name="T0" fmla="*/ 234 w 705"/>
                    <a:gd name="T1" fmla="*/ 227 h 243"/>
                    <a:gd name="T2" fmla="*/ 17 w 705"/>
                    <a:gd name="T3" fmla="*/ 118 h 243"/>
                    <a:gd name="T4" fmla="*/ 0 w 705"/>
                    <a:gd name="T5" fmla="*/ 125 h 243"/>
                    <a:gd name="T6" fmla="*/ 234 w 705"/>
                    <a:gd name="T7" fmla="*/ 243 h 243"/>
                    <a:gd name="T8" fmla="*/ 705 w 705"/>
                    <a:gd name="T9" fmla="*/ 9 h 243"/>
                    <a:gd name="T10" fmla="*/ 688 w 705"/>
                    <a:gd name="T11" fmla="*/ 0 h 243"/>
                    <a:gd name="T12" fmla="*/ 234 w 705"/>
                    <a:gd name="T13" fmla="*/ 227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3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34" y="243"/>
                      </a:lnTo>
                      <a:lnTo>
                        <a:pt x="705" y="9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6"/>
                <p:cNvSpPr>
                  <a:spLocks/>
                </p:cNvSpPr>
                <p:nvPr/>
              </p:nvSpPr>
              <p:spPr bwMode="auto">
                <a:xfrm>
                  <a:off x="3402974" y="5430251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9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10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9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10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7"/>
                <p:cNvSpPr>
                  <a:spLocks/>
                </p:cNvSpPr>
                <p:nvPr/>
              </p:nvSpPr>
              <p:spPr bwMode="auto">
                <a:xfrm>
                  <a:off x="3402974" y="5473573"/>
                  <a:ext cx="898284" cy="310895"/>
                </a:xfrm>
                <a:custGeom>
                  <a:avLst/>
                  <a:gdLst>
                    <a:gd name="T0" fmla="*/ 234 w 705"/>
                    <a:gd name="T1" fmla="*/ 227 h 244"/>
                    <a:gd name="T2" fmla="*/ 17 w 705"/>
                    <a:gd name="T3" fmla="*/ 118 h 244"/>
                    <a:gd name="T4" fmla="*/ 0 w 705"/>
                    <a:gd name="T5" fmla="*/ 126 h 244"/>
                    <a:gd name="T6" fmla="*/ 234 w 705"/>
                    <a:gd name="T7" fmla="*/ 244 h 244"/>
                    <a:gd name="T8" fmla="*/ 705 w 705"/>
                    <a:gd name="T9" fmla="*/ 8 h 244"/>
                    <a:gd name="T10" fmla="*/ 688 w 705"/>
                    <a:gd name="T11" fmla="*/ 0 h 244"/>
                    <a:gd name="T12" fmla="*/ 234 w 705"/>
                    <a:gd name="T13" fmla="*/ 227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5" h="244">
                      <a:moveTo>
                        <a:pt x="234" y="227"/>
                      </a:moveTo>
                      <a:lnTo>
                        <a:pt x="17" y="118"/>
                      </a:lnTo>
                      <a:lnTo>
                        <a:pt x="0" y="126"/>
                      </a:lnTo>
                      <a:lnTo>
                        <a:pt x="234" y="244"/>
                      </a:lnTo>
                      <a:lnTo>
                        <a:pt x="705" y="8"/>
                      </a:lnTo>
                      <a:lnTo>
                        <a:pt x="688" y="0"/>
                      </a:lnTo>
                      <a:lnTo>
                        <a:pt x="234" y="2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3" name="Freeform 8"/>
                <p:cNvSpPr>
                  <a:spLocks noEditPoints="1"/>
                </p:cNvSpPr>
                <p:nvPr/>
              </p:nvSpPr>
              <p:spPr bwMode="auto">
                <a:xfrm>
                  <a:off x="3402974" y="5205999"/>
                  <a:ext cx="898284" cy="449779"/>
                </a:xfrm>
                <a:custGeom>
                  <a:avLst/>
                  <a:gdLst>
                    <a:gd name="T0" fmla="*/ 471 w 705"/>
                    <a:gd name="T1" fmla="*/ 0 h 353"/>
                    <a:gd name="T2" fmla="*/ 0 w 705"/>
                    <a:gd name="T3" fmla="*/ 236 h 353"/>
                    <a:gd name="T4" fmla="*/ 234 w 705"/>
                    <a:gd name="T5" fmla="*/ 353 h 353"/>
                    <a:gd name="T6" fmla="*/ 705 w 705"/>
                    <a:gd name="T7" fmla="*/ 118 h 353"/>
                    <a:gd name="T8" fmla="*/ 471 w 705"/>
                    <a:gd name="T9" fmla="*/ 0 h 353"/>
                    <a:gd name="T10" fmla="*/ 411 w 705"/>
                    <a:gd name="T11" fmla="*/ 206 h 353"/>
                    <a:gd name="T12" fmla="*/ 411 w 705"/>
                    <a:gd name="T13" fmla="*/ 206 h 353"/>
                    <a:gd name="T14" fmla="*/ 398 w 705"/>
                    <a:gd name="T15" fmla="*/ 212 h 353"/>
                    <a:gd name="T16" fmla="*/ 384 w 705"/>
                    <a:gd name="T17" fmla="*/ 216 h 353"/>
                    <a:gd name="T18" fmla="*/ 368 w 705"/>
                    <a:gd name="T19" fmla="*/ 218 h 353"/>
                    <a:gd name="T20" fmla="*/ 353 w 705"/>
                    <a:gd name="T21" fmla="*/ 219 h 353"/>
                    <a:gd name="T22" fmla="*/ 338 w 705"/>
                    <a:gd name="T23" fmla="*/ 218 h 353"/>
                    <a:gd name="T24" fmla="*/ 321 w 705"/>
                    <a:gd name="T25" fmla="*/ 216 h 353"/>
                    <a:gd name="T26" fmla="*/ 308 w 705"/>
                    <a:gd name="T27" fmla="*/ 212 h 353"/>
                    <a:gd name="T28" fmla="*/ 294 w 705"/>
                    <a:gd name="T29" fmla="*/ 206 h 353"/>
                    <a:gd name="T30" fmla="*/ 294 w 705"/>
                    <a:gd name="T31" fmla="*/ 206 h 353"/>
                    <a:gd name="T32" fmla="*/ 283 w 705"/>
                    <a:gd name="T33" fmla="*/ 201 h 353"/>
                    <a:gd name="T34" fmla="*/ 276 w 705"/>
                    <a:gd name="T35" fmla="*/ 193 h 353"/>
                    <a:gd name="T36" fmla="*/ 270 w 705"/>
                    <a:gd name="T37" fmla="*/ 186 h 353"/>
                    <a:gd name="T38" fmla="*/ 270 w 705"/>
                    <a:gd name="T39" fmla="*/ 176 h 353"/>
                    <a:gd name="T40" fmla="*/ 270 w 705"/>
                    <a:gd name="T41" fmla="*/ 169 h 353"/>
                    <a:gd name="T42" fmla="*/ 276 w 705"/>
                    <a:gd name="T43" fmla="*/ 161 h 353"/>
                    <a:gd name="T44" fmla="*/ 283 w 705"/>
                    <a:gd name="T45" fmla="*/ 154 h 353"/>
                    <a:gd name="T46" fmla="*/ 294 w 705"/>
                    <a:gd name="T47" fmla="*/ 148 h 353"/>
                    <a:gd name="T48" fmla="*/ 294 w 705"/>
                    <a:gd name="T49" fmla="*/ 148 h 353"/>
                    <a:gd name="T50" fmla="*/ 308 w 705"/>
                    <a:gd name="T51" fmla="*/ 143 h 353"/>
                    <a:gd name="T52" fmla="*/ 321 w 705"/>
                    <a:gd name="T53" fmla="*/ 139 h 353"/>
                    <a:gd name="T54" fmla="*/ 338 w 705"/>
                    <a:gd name="T55" fmla="*/ 137 h 353"/>
                    <a:gd name="T56" fmla="*/ 353 w 705"/>
                    <a:gd name="T57" fmla="*/ 135 h 353"/>
                    <a:gd name="T58" fmla="*/ 368 w 705"/>
                    <a:gd name="T59" fmla="*/ 137 h 353"/>
                    <a:gd name="T60" fmla="*/ 384 w 705"/>
                    <a:gd name="T61" fmla="*/ 139 h 353"/>
                    <a:gd name="T62" fmla="*/ 398 w 705"/>
                    <a:gd name="T63" fmla="*/ 143 h 353"/>
                    <a:gd name="T64" fmla="*/ 411 w 705"/>
                    <a:gd name="T65" fmla="*/ 148 h 353"/>
                    <a:gd name="T66" fmla="*/ 411 w 705"/>
                    <a:gd name="T67" fmla="*/ 148 h 353"/>
                    <a:gd name="T68" fmla="*/ 422 w 705"/>
                    <a:gd name="T69" fmla="*/ 154 h 353"/>
                    <a:gd name="T70" fmla="*/ 429 w 705"/>
                    <a:gd name="T71" fmla="*/ 161 h 353"/>
                    <a:gd name="T72" fmla="*/ 435 w 705"/>
                    <a:gd name="T73" fmla="*/ 169 h 353"/>
                    <a:gd name="T74" fmla="*/ 435 w 705"/>
                    <a:gd name="T75" fmla="*/ 176 h 353"/>
                    <a:gd name="T76" fmla="*/ 435 w 705"/>
                    <a:gd name="T77" fmla="*/ 186 h 353"/>
                    <a:gd name="T78" fmla="*/ 429 w 705"/>
                    <a:gd name="T79" fmla="*/ 193 h 353"/>
                    <a:gd name="T80" fmla="*/ 422 w 705"/>
                    <a:gd name="T81" fmla="*/ 201 h 353"/>
                    <a:gd name="T82" fmla="*/ 411 w 705"/>
                    <a:gd name="T83" fmla="*/ 206 h 353"/>
                    <a:gd name="T84" fmla="*/ 411 w 705"/>
                    <a:gd name="T85" fmla="*/ 206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5" h="353">
                      <a:moveTo>
                        <a:pt x="471" y="0"/>
                      </a:moveTo>
                      <a:lnTo>
                        <a:pt x="0" y="236"/>
                      </a:lnTo>
                      <a:lnTo>
                        <a:pt x="234" y="353"/>
                      </a:lnTo>
                      <a:lnTo>
                        <a:pt x="705" y="118"/>
                      </a:lnTo>
                      <a:lnTo>
                        <a:pt x="471" y="0"/>
                      </a:lnTo>
                      <a:close/>
                      <a:moveTo>
                        <a:pt x="411" y="206"/>
                      </a:moveTo>
                      <a:lnTo>
                        <a:pt x="411" y="206"/>
                      </a:lnTo>
                      <a:lnTo>
                        <a:pt x="398" y="212"/>
                      </a:lnTo>
                      <a:lnTo>
                        <a:pt x="384" y="216"/>
                      </a:lnTo>
                      <a:lnTo>
                        <a:pt x="368" y="218"/>
                      </a:lnTo>
                      <a:lnTo>
                        <a:pt x="353" y="219"/>
                      </a:lnTo>
                      <a:lnTo>
                        <a:pt x="338" y="218"/>
                      </a:lnTo>
                      <a:lnTo>
                        <a:pt x="321" y="216"/>
                      </a:lnTo>
                      <a:lnTo>
                        <a:pt x="308" y="212"/>
                      </a:lnTo>
                      <a:lnTo>
                        <a:pt x="294" y="206"/>
                      </a:lnTo>
                      <a:lnTo>
                        <a:pt x="294" y="206"/>
                      </a:lnTo>
                      <a:lnTo>
                        <a:pt x="283" y="201"/>
                      </a:lnTo>
                      <a:lnTo>
                        <a:pt x="276" y="193"/>
                      </a:lnTo>
                      <a:lnTo>
                        <a:pt x="270" y="186"/>
                      </a:lnTo>
                      <a:lnTo>
                        <a:pt x="270" y="176"/>
                      </a:lnTo>
                      <a:lnTo>
                        <a:pt x="270" y="169"/>
                      </a:lnTo>
                      <a:lnTo>
                        <a:pt x="276" y="161"/>
                      </a:lnTo>
                      <a:lnTo>
                        <a:pt x="283" y="154"/>
                      </a:lnTo>
                      <a:lnTo>
                        <a:pt x="294" y="148"/>
                      </a:lnTo>
                      <a:lnTo>
                        <a:pt x="294" y="148"/>
                      </a:lnTo>
                      <a:lnTo>
                        <a:pt x="308" y="143"/>
                      </a:lnTo>
                      <a:lnTo>
                        <a:pt x="321" y="139"/>
                      </a:lnTo>
                      <a:lnTo>
                        <a:pt x="338" y="137"/>
                      </a:lnTo>
                      <a:lnTo>
                        <a:pt x="353" y="135"/>
                      </a:lnTo>
                      <a:lnTo>
                        <a:pt x="368" y="137"/>
                      </a:lnTo>
                      <a:lnTo>
                        <a:pt x="384" y="139"/>
                      </a:lnTo>
                      <a:lnTo>
                        <a:pt x="398" y="143"/>
                      </a:lnTo>
                      <a:lnTo>
                        <a:pt x="411" y="148"/>
                      </a:lnTo>
                      <a:lnTo>
                        <a:pt x="411" y="148"/>
                      </a:lnTo>
                      <a:lnTo>
                        <a:pt x="422" y="154"/>
                      </a:lnTo>
                      <a:lnTo>
                        <a:pt x="429" y="161"/>
                      </a:lnTo>
                      <a:lnTo>
                        <a:pt x="435" y="169"/>
                      </a:lnTo>
                      <a:lnTo>
                        <a:pt x="435" y="176"/>
                      </a:lnTo>
                      <a:lnTo>
                        <a:pt x="435" y="186"/>
                      </a:lnTo>
                      <a:lnTo>
                        <a:pt x="429" y="193"/>
                      </a:lnTo>
                      <a:lnTo>
                        <a:pt x="422" y="201"/>
                      </a:lnTo>
                      <a:lnTo>
                        <a:pt x="411" y="206"/>
                      </a:lnTo>
                      <a:lnTo>
                        <a:pt x="411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pic>
          <p:nvPicPr>
            <p:cNvPr id="14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4627592" y="3721420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4" name="그룹 78"/>
          <p:cNvGrpSpPr/>
          <p:nvPr/>
        </p:nvGrpSpPr>
        <p:grpSpPr>
          <a:xfrm>
            <a:off x="2927907" y="2851907"/>
            <a:ext cx="1133956" cy="2075343"/>
            <a:chOff x="3417763" y="3297238"/>
            <a:chExt cx="1133956" cy="2075343"/>
          </a:xfrm>
        </p:grpSpPr>
        <p:grpSp>
          <p:nvGrpSpPr>
            <p:cNvPr id="155" name="그룹 74"/>
            <p:cNvGrpSpPr/>
            <p:nvPr/>
          </p:nvGrpSpPr>
          <p:grpSpPr>
            <a:xfrm>
              <a:off x="3417889" y="3297238"/>
              <a:ext cx="544762" cy="788987"/>
              <a:chOff x="3417889" y="3421063"/>
              <a:chExt cx="544762" cy="788987"/>
            </a:xfrm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3417889" y="3421063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3422651" y="3992570"/>
                <a:ext cx="540000" cy="2174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임원 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B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  <p:grpSp>
          <p:nvGrpSpPr>
            <p:cNvPr id="156" name="그룹 75"/>
            <p:cNvGrpSpPr/>
            <p:nvPr/>
          </p:nvGrpSpPr>
          <p:grpSpPr>
            <a:xfrm>
              <a:off x="4011719" y="3895606"/>
              <a:ext cx="540000" cy="787800"/>
              <a:chOff x="4011719" y="4276606"/>
              <a:chExt cx="540000" cy="787800"/>
            </a:xfrm>
          </p:grpSpPr>
          <p:sp>
            <p:nvSpPr>
              <p:cNvPr id="160" name="Freeform 5"/>
              <p:cNvSpPr>
                <a:spLocks/>
              </p:cNvSpPr>
              <p:nvPr/>
            </p:nvSpPr>
            <p:spPr bwMode="auto">
              <a:xfrm>
                <a:off x="4011719" y="4276606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4011719" y="4848406"/>
                <a:ext cx="540000" cy="2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직원 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C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  <p:grpSp>
          <p:nvGrpSpPr>
            <p:cNvPr id="157" name="그룹 76"/>
            <p:cNvGrpSpPr/>
            <p:nvPr/>
          </p:nvGrpSpPr>
          <p:grpSpPr>
            <a:xfrm>
              <a:off x="3417763" y="4575406"/>
              <a:ext cx="540000" cy="797175"/>
              <a:chOff x="3417763" y="5308831"/>
              <a:chExt cx="540000" cy="797175"/>
            </a:xfrm>
          </p:grpSpPr>
          <p:sp>
            <p:nvSpPr>
              <p:cNvPr id="158" name="Freeform 5"/>
              <p:cNvSpPr>
                <a:spLocks/>
              </p:cNvSpPr>
              <p:nvPr/>
            </p:nvSpPr>
            <p:spPr bwMode="auto">
              <a:xfrm>
                <a:off x="3417763" y="5308831"/>
                <a:ext cx="540000" cy="576000"/>
              </a:xfrm>
              <a:custGeom>
                <a:avLst/>
                <a:gdLst>
                  <a:gd name="T0" fmla="*/ 407 w 1024"/>
                  <a:gd name="T1" fmla="*/ 495 h 906"/>
                  <a:gd name="T2" fmla="*/ 384 w 1024"/>
                  <a:gd name="T3" fmla="*/ 468 h 906"/>
                  <a:gd name="T4" fmla="*/ 356 w 1024"/>
                  <a:gd name="T5" fmla="*/ 425 h 906"/>
                  <a:gd name="T6" fmla="*/ 326 w 1024"/>
                  <a:gd name="T7" fmla="*/ 360 h 906"/>
                  <a:gd name="T8" fmla="*/ 309 w 1024"/>
                  <a:gd name="T9" fmla="*/ 308 h 906"/>
                  <a:gd name="T10" fmla="*/ 300 w 1024"/>
                  <a:gd name="T11" fmla="*/ 258 h 906"/>
                  <a:gd name="T12" fmla="*/ 299 w 1024"/>
                  <a:gd name="T13" fmla="*/ 226 h 906"/>
                  <a:gd name="T14" fmla="*/ 307 w 1024"/>
                  <a:gd name="T15" fmla="*/ 164 h 906"/>
                  <a:gd name="T16" fmla="*/ 332 w 1024"/>
                  <a:gd name="T17" fmla="*/ 105 h 906"/>
                  <a:gd name="T18" fmla="*/ 373 w 1024"/>
                  <a:gd name="T19" fmla="*/ 56 h 906"/>
                  <a:gd name="T20" fmla="*/ 425 w 1024"/>
                  <a:gd name="T21" fmla="*/ 19 h 906"/>
                  <a:gd name="T22" fmla="*/ 490 w 1024"/>
                  <a:gd name="T23" fmla="*/ 1 h 906"/>
                  <a:gd name="T24" fmla="*/ 532 w 1024"/>
                  <a:gd name="T25" fmla="*/ 1 h 906"/>
                  <a:gd name="T26" fmla="*/ 588 w 1024"/>
                  <a:gd name="T27" fmla="*/ 17 h 906"/>
                  <a:gd name="T28" fmla="*/ 640 w 1024"/>
                  <a:gd name="T29" fmla="*/ 49 h 906"/>
                  <a:gd name="T30" fmla="*/ 682 w 1024"/>
                  <a:gd name="T31" fmla="*/ 99 h 906"/>
                  <a:gd name="T32" fmla="*/ 711 w 1024"/>
                  <a:gd name="T33" fmla="*/ 159 h 906"/>
                  <a:gd name="T34" fmla="*/ 722 w 1024"/>
                  <a:gd name="T35" fmla="*/ 233 h 906"/>
                  <a:gd name="T36" fmla="*/ 720 w 1024"/>
                  <a:gd name="T37" fmla="*/ 267 h 906"/>
                  <a:gd name="T38" fmla="*/ 709 w 1024"/>
                  <a:gd name="T39" fmla="*/ 321 h 906"/>
                  <a:gd name="T40" fmla="*/ 689 w 1024"/>
                  <a:gd name="T41" fmla="*/ 373 h 906"/>
                  <a:gd name="T42" fmla="*/ 663 w 1024"/>
                  <a:gd name="T43" fmla="*/ 425 h 906"/>
                  <a:gd name="T44" fmla="*/ 629 w 1024"/>
                  <a:gd name="T45" fmla="*/ 470 h 906"/>
                  <a:gd name="T46" fmla="*/ 605 w 1024"/>
                  <a:gd name="T47" fmla="*/ 496 h 906"/>
                  <a:gd name="T48" fmla="*/ 584 w 1024"/>
                  <a:gd name="T49" fmla="*/ 515 h 906"/>
                  <a:gd name="T50" fmla="*/ 590 w 1024"/>
                  <a:gd name="T51" fmla="*/ 537 h 906"/>
                  <a:gd name="T52" fmla="*/ 611 w 1024"/>
                  <a:gd name="T53" fmla="*/ 567 h 906"/>
                  <a:gd name="T54" fmla="*/ 646 w 1024"/>
                  <a:gd name="T55" fmla="*/ 591 h 906"/>
                  <a:gd name="T56" fmla="*/ 695 w 1024"/>
                  <a:gd name="T57" fmla="*/ 612 h 906"/>
                  <a:gd name="T58" fmla="*/ 840 w 1024"/>
                  <a:gd name="T59" fmla="*/ 654 h 906"/>
                  <a:gd name="T60" fmla="*/ 901 w 1024"/>
                  <a:gd name="T61" fmla="*/ 672 h 906"/>
                  <a:gd name="T62" fmla="*/ 966 w 1024"/>
                  <a:gd name="T63" fmla="*/ 707 h 906"/>
                  <a:gd name="T64" fmla="*/ 1002 w 1024"/>
                  <a:gd name="T65" fmla="*/ 749 h 906"/>
                  <a:gd name="T66" fmla="*/ 1010 w 1024"/>
                  <a:gd name="T67" fmla="*/ 764 h 906"/>
                  <a:gd name="T68" fmla="*/ 1022 w 1024"/>
                  <a:gd name="T69" fmla="*/ 810 h 906"/>
                  <a:gd name="T70" fmla="*/ 1023 w 1024"/>
                  <a:gd name="T71" fmla="*/ 888 h 906"/>
                  <a:gd name="T72" fmla="*/ 4 w 1024"/>
                  <a:gd name="T73" fmla="*/ 906 h 906"/>
                  <a:gd name="T74" fmla="*/ 2 w 1024"/>
                  <a:gd name="T75" fmla="*/ 875 h 906"/>
                  <a:gd name="T76" fmla="*/ 0 w 1024"/>
                  <a:gd name="T77" fmla="*/ 805 h 906"/>
                  <a:gd name="T78" fmla="*/ 7 w 1024"/>
                  <a:gd name="T79" fmla="*/ 764 h 906"/>
                  <a:gd name="T80" fmla="*/ 22 w 1024"/>
                  <a:gd name="T81" fmla="*/ 734 h 906"/>
                  <a:gd name="T82" fmla="*/ 65 w 1024"/>
                  <a:gd name="T83" fmla="*/ 694 h 906"/>
                  <a:gd name="T84" fmla="*/ 139 w 1024"/>
                  <a:gd name="T85" fmla="*/ 663 h 906"/>
                  <a:gd name="T86" fmla="*/ 222 w 1024"/>
                  <a:gd name="T87" fmla="*/ 639 h 906"/>
                  <a:gd name="T88" fmla="*/ 339 w 1024"/>
                  <a:gd name="T89" fmla="*/ 602 h 906"/>
                  <a:gd name="T90" fmla="*/ 379 w 1024"/>
                  <a:gd name="T91" fmla="*/ 582 h 906"/>
                  <a:gd name="T92" fmla="*/ 407 w 1024"/>
                  <a:gd name="T93" fmla="*/ 560 h 906"/>
                  <a:gd name="T94" fmla="*/ 426 w 1024"/>
                  <a:gd name="T95" fmla="*/ 529 h 906"/>
                  <a:gd name="T96" fmla="*/ 423 w 1024"/>
                  <a:gd name="T97" fmla="*/ 511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4" h="906">
                    <a:moveTo>
                      <a:pt x="421" y="507"/>
                    </a:moveTo>
                    <a:lnTo>
                      <a:pt x="421" y="507"/>
                    </a:lnTo>
                    <a:lnTo>
                      <a:pt x="407" y="495"/>
                    </a:lnTo>
                    <a:lnTo>
                      <a:pt x="395" y="481"/>
                    </a:lnTo>
                    <a:lnTo>
                      <a:pt x="395" y="481"/>
                    </a:lnTo>
                    <a:lnTo>
                      <a:pt x="384" y="468"/>
                    </a:lnTo>
                    <a:lnTo>
                      <a:pt x="375" y="454"/>
                    </a:lnTo>
                    <a:lnTo>
                      <a:pt x="366" y="440"/>
                    </a:lnTo>
                    <a:lnTo>
                      <a:pt x="356" y="425"/>
                    </a:lnTo>
                    <a:lnTo>
                      <a:pt x="347" y="409"/>
                    </a:lnTo>
                    <a:lnTo>
                      <a:pt x="339" y="393"/>
                    </a:lnTo>
                    <a:lnTo>
                      <a:pt x="326" y="360"/>
                    </a:lnTo>
                    <a:lnTo>
                      <a:pt x="320" y="342"/>
                    </a:lnTo>
                    <a:lnTo>
                      <a:pt x="314" y="325"/>
                    </a:lnTo>
                    <a:lnTo>
                      <a:pt x="309" y="308"/>
                    </a:lnTo>
                    <a:lnTo>
                      <a:pt x="306" y="292"/>
                    </a:lnTo>
                    <a:lnTo>
                      <a:pt x="303" y="275"/>
                    </a:lnTo>
                    <a:lnTo>
                      <a:pt x="300" y="258"/>
                    </a:lnTo>
                    <a:lnTo>
                      <a:pt x="299" y="242"/>
                    </a:lnTo>
                    <a:lnTo>
                      <a:pt x="299" y="226"/>
                    </a:lnTo>
                    <a:lnTo>
                      <a:pt x="299" y="226"/>
                    </a:lnTo>
                    <a:lnTo>
                      <a:pt x="300" y="205"/>
                    </a:lnTo>
                    <a:lnTo>
                      <a:pt x="303" y="184"/>
                    </a:lnTo>
                    <a:lnTo>
                      <a:pt x="307" y="164"/>
                    </a:lnTo>
                    <a:lnTo>
                      <a:pt x="314" y="144"/>
                    </a:lnTo>
                    <a:lnTo>
                      <a:pt x="323" y="125"/>
                    </a:lnTo>
                    <a:lnTo>
                      <a:pt x="332" y="105"/>
                    </a:lnTo>
                    <a:lnTo>
                      <a:pt x="345" y="88"/>
                    </a:lnTo>
                    <a:lnTo>
                      <a:pt x="358" y="71"/>
                    </a:lnTo>
                    <a:lnTo>
                      <a:pt x="373" y="56"/>
                    </a:lnTo>
                    <a:lnTo>
                      <a:pt x="389" y="42"/>
                    </a:lnTo>
                    <a:lnTo>
                      <a:pt x="407" y="30"/>
                    </a:lnTo>
                    <a:lnTo>
                      <a:pt x="425" y="19"/>
                    </a:lnTo>
                    <a:lnTo>
                      <a:pt x="446" y="11"/>
                    </a:lnTo>
                    <a:lnTo>
                      <a:pt x="468" y="5"/>
                    </a:lnTo>
                    <a:lnTo>
                      <a:pt x="490" y="1"/>
                    </a:lnTo>
                    <a:lnTo>
                      <a:pt x="514" y="0"/>
                    </a:lnTo>
                    <a:lnTo>
                      <a:pt x="514" y="0"/>
                    </a:lnTo>
                    <a:lnTo>
                      <a:pt x="532" y="1"/>
                    </a:lnTo>
                    <a:lnTo>
                      <a:pt x="551" y="5"/>
                    </a:lnTo>
                    <a:lnTo>
                      <a:pt x="570" y="9"/>
                    </a:lnTo>
                    <a:lnTo>
                      <a:pt x="588" y="17"/>
                    </a:lnTo>
                    <a:lnTo>
                      <a:pt x="607" y="26"/>
                    </a:lnTo>
                    <a:lnTo>
                      <a:pt x="624" y="37"/>
                    </a:lnTo>
                    <a:lnTo>
                      <a:pt x="640" y="49"/>
                    </a:lnTo>
                    <a:lnTo>
                      <a:pt x="656" y="64"/>
                    </a:lnTo>
                    <a:lnTo>
                      <a:pt x="670" y="80"/>
                    </a:lnTo>
                    <a:lnTo>
                      <a:pt x="682" y="99"/>
                    </a:lnTo>
                    <a:lnTo>
                      <a:pt x="694" y="117"/>
                    </a:lnTo>
                    <a:lnTo>
                      <a:pt x="704" y="137"/>
                    </a:lnTo>
                    <a:lnTo>
                      <a:pt x="711" y="159"/>
                    </a:lnTo>
                    <a:lnTo>
                      <a:pt x="717" y="183"/>
                    </a:lnTo>
                    <a:lnTo>
                      <a:pt x="721" y="207"/>
                    </a:lnTo>
                    <a:lnTo>
                      <a:pt x="722" y="233"/>
                    </a:lnTo>
                    <a:lnTo>
                      <a:pt x="722" y="233"/>
                    </a:lnTo>
                    <a:lnTo>
                      <a:pt x="721" y="250"/>
                    </a:lnTo>
                    <a:lnTo>
                      <a:pt x="720" y="267"/>
                    </a:lnTo>
                    <a:lnTo>
                      <a:pt x="717" y="284"/>
                    </a:lnTo>
                    <a:lnTo>
                      <a:pt x="713" y="302"/>
                    </a:lnTo>
                    <a:lnTo>
                      <a:pt x="709" y="321"/>
                    </a:lnTo>
                    <a:lnTo>
                      <a:pt x="703" y="338"/>
                    </a:lnTo>
                    <a:lnTo>
                      <a:pt x="696" y="356"/>
                    </a:lnTo>
                    <a:lnTo>
                      <a:pt x="689" y="373"/>
                    </a:lnTo>
                    <a:lnTo>
                      <a:pt x="681" y="391"/>
                    </a:lnTo>
                    <a:lnTo>
                      <a:pt x="672" y="408"/>
                    </a:lnTo>
                    <a:lnTo>
                      <a:pt x="663" y="425"/>
                    </a:lnTo>
                    <a:lnTo>
                      <a:pt x="652" y="440"/>
                    </a:lnTo>
                    <a:lnTo>
                      <a:pt x="641" y="456"/>
                    </a:lnTo>
                    <a:lnTo>
                      <a:pt x="629" y="470"/>
                    </a:lnTo>
                    <a:lnTo>
                      <a:pt x="618" y="483"/>
                    </a:lnTo>
                    <a:lnTo>
                      <a:pt x="605" y="496"/>
                    </a:lnTo>
                    <a:lnTo>
                      <a:pt x="605" y="496"/>
                    </a:lnTo>
                    <a:lnTo>
                      <a:pt x="598" y="503"/>
                    </a:lnTo>
                    <a:lnTo>
                      <a:pt x="592" y="509"/>
                    </a:lnTo>
                    <a:lnTo>
                      <a:pt x="584" y="515"/>
                    </a:lnTo>
                    <a:lnTo>
                      <a:pt x="586" y="526"/>
                    </a:lnTo>
                    <a:lnTo>
                      <a:pt x="586" y="526"/>
                    </a:lnTo>
                    <a:lnTo>
                      <a:pt x="590" y="537"/>
                    </a:lnTo>
                    <a:lnTo>
                      <a:pt x="595" y="547"/>
                    </a:lnTo>
                    <a:lnTo>
                      <a:pt x="602" y="558"/>
                    </a:lnTo>
                    <a:lnTo>
                      <a:pt x="611" y="567"/>
                    </a:lnTo>
                    <a:lnTo>
                      <a:pt x="620" y="575"/>
                    </a:lnTo>
                    <a:lnTo>
                      <a:pt x="633" y="583"/>
                    </a:lnTo>
                    <a:lnTo>
                      <a:pt x="646" y="591"/>
                    </a:lnTo>
                    <a:lnTo>
                      <a:pt x="660" y="598"/>
                    </a:lnTo>
                    <a:lnTo>
                      <a:pt x="676" y="605"/>
                    </a:lnTo>
                    <a:lnTo>
                      <a:pt x="695" y="612"/>
                    </a:lnTo>
                    <a:lnTo>
                      <a:pt x="736" y="625"/>
                    </a:lnTo>
                    <a:lnTo>
                      <a:pt x="784" y="639"/>
                    </a:lnTo>
                    <a:lnTo>
                      <a:pt x="840" y="654"/>
                    </a:lnTo>
                    <a:lnTo>
                      <a:pt x="873" y="663"/>
                    </a:lnTo>
                    <a:lnTo>
                      <a:pt x="873" y="663"/>
                    </a:lnTo>
                    <a:lnTo>
                      <a:pt x="901" y="672"/>
                    </a:lnTo>
                    <a:lnTo>
                      <a:pt x="927" y="683"/>
                    </a:lnTo>
                    <a:lnTo>
                      <a:pt x="947" y="694"/>
                    </a:lnTo>
                    <a:lnTo>
                      <a:pt x="966" y="707"/>
                    </a:lnTo>
                    <a:lnTo>
                      <a:pt x="980" y="720"/>
                    </a:lnTo>
                    <a:lnTo>
                      <a:pt x="993" y="734"/>
                    </a:lnTo>
                    <a:lnTo>
                      <a:pt x="1002" y="749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0" y="764"/>
                    </a:lnTo>
                    <a:lnTo>
                      <a:pt x="1016" y="779"/>
                    </a:lnTo>
                    <a:lnTo>
                      <a:pt x="1019" y="794"/>
                    </a:lnTo>
                    <a:lnTo>
                      <a:pt x="1022" y="810"/>
                    </a:lnTo>
                    <a:lnTo>
                      <a:pt x="1023" y="826"/>
                    </a:lnTo>
                    <a:lnTo>
                      <a:pt x="1024" y="857"/>
                    </a:lnTo>
                    <a:lnTo>
                      <a:pt x="1023" y="888"/>
                    </a:lnTo>
                    <a:lnTo>
                      <a:pt x="1023" y="888"/>
                    </a:lnTo>
                    <a:lnTo>
                      <a:pt x="1021" y="906"/>
                    </a:lnTo>
                    <a:lnTo>
                      <a:pt x="4" y="906"/>
                    </a:lnTo>
                    <a:lnTo>
                      <a:pt x="4" y="906"/>
                    </a:lnTo>
                    <a:lnTo>
                      <a:pt x="2" y="875"/>
                    </a:lnTo>
                    <a:lnTo>
                      <a:pt x="2" y="875"/>
                    </a:lnTo>
                    <a:lnTo>
                      <a:pt x="0" y="848"/>
                    </a:lnTo>
                    <a:lnTo>
                      <a:pt x="0" y="819"/>
                    </a:lnTo>
                    <a:lnTo>
                      <a:pt x="0" y="805"/>
                    </a:lnTo>
                    <a:lnTo>
                      <a:pt x="1" y="791"/>
                    </a:lnTo>
                    <a:lnTo>
                      <a:pt x="3" y="778"/>
                    </a:lnTo>
                    <a:lnTo>
                      <a:pt x="7" y="764"/>
                    </a:lnTo>
                    <a:lnTo>
                      <a:pt x="7" y="764"/>
                    </a:lnTo>
                    <a:lnTo>
                      <a:pt x="14" y="748"/>
                    </a:lnTo>
                    <a:lnTo>
                      <a:pt x="22" y="734"/>
                    </a:lnTo>
                    <a:lnTo>
                      <a:pt x="33" y="719"/>
                    </a:lnTo>
                    <a:lnTo>
                      <a:pt x="47" y="707"/>
                    </a:lnTo>
                    <a:lnTo>
                      <a:pt x="65" y="694"/>
                    </a:lnTo>
                    <a:lnTo>
                      <a:pt x="86" y="683"/>
                    </a:lnTo>
                    <a:lnTo>
                      <a:pt x="110" y="672"/>
                    </a:lnTo>
                    <a:lnTo>
                      <a:pt x="139" y="663"/>
                    </a:lnTo>
                    <a:lnTo>
                      <a:pt x="171" y="654"/>
                    </a:lnTo>
                    <a:lnTo>
                      <a:pt x="171" y="654"/>
                    </a:lnTo>
                    <a:lnTo>
                      <a:pt x="222" y="639"/>
                    </a:lnTo>
                    <a:lnTo>
                      <a:pt x="267" y="627"/>
                    </a:lnTo>
                    <a:lnTo>
                      <a:pt x="306" y="615"/>
                    </a:lnTo>
                    <a:lnTo>
                      <a:pt x="339" y="602"/>
                    </a:lnTo>
                    <a:lnTo>
                      <a:pt x="354" y="596"/>
                    </a:lnTo>
                    <a:lnTo>
                      <a:pt x="367" y="589"/>
                    </a:lnTo>
                    <a:lnTo>
                      <a:pt x="379" y="582"/>
                    </a:lnTo>
                    <a:lnTo>
                      <a:pt x="390" y="575"/>
                    </a:lnTo>
                    <a:lnTo>
                      <a:pt x="399" y="568"/>
                    </a:lnTo>
                    <a:lnTo>
                      <a:pt x="407" y="560"/>
                    </a:lnTo>
                    <a:lnTo>
                      <a:pt x="413" y="551"/>
                    </a:lnTo>
                    <a:lnTo>
                      <a:pt x="418" y="542"/>
                    </a:lnTo>
                    <a:lnTo>
                      <a:pt x="426" y="529"/>
                    </a:lnTo>
                    <a:lnTo>
                      <a:pt x="426" y="513"/>
                    </a:lnTo>
                    <a:lnTo>
                      <a:pt x="426" y="513"/>
                    </a:lnTo>
                    <a:lnTo>
                      <a:pt x="423" y="511"/>
                    </a:lnTo>
                    <a:lnTo>
                      <a:pt x="421" y="507"/>
                    </a:lnTo>
                    <a:lnTo>
                      <a:pt x="421" y="507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3417763" y="5890006"/>
                <a:ext cx="540000" cy="2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직원 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</a:rPr>
                  <a:t>D</a:t>
                </a:r>
                <a:endParaRPr lang="ko-KR" altLang="en-US" sz="12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</p:grpSp>
      </p:grpSp>
      <p:sp>
        <p:nvSpPr>
          <p:cNvPr id="164" name="오른쪽 화살표 163"/>
          <p:cNvSpPr/>
          <p:nvPr/>
        </p:nvSpPr>
        <p:spPr>
          <a:xfrm>
            <a:off x="2255832" y="3748645"/>
            <a:ext cx="735017" cy="432000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sp>
        <p:nvSpPr>
          <p:cNvPr id="165" name="모서리가 둥근 직사각형 164"/>
          <p:cNvSpPr/>
          <p:nvPr/>
        </p:nvSpPr>
        <p:spPr>
          <a:xfrm>
            <a:off x="466725" y="1661764"/>
            <a:ext cx="8201025" cy="1028701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87363" y="1709464"/>
            <a:ext cx="8133701" cy="93337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○○도 건축위원회에  ◇◇건설회사㈜가 건축하고자 하는 건축물에 대한 사항이 심의대상으로 상정되었음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,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이에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◇◇건설회사㈜  소속 임원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는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70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만원 상당의 양주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를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,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소속 직원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는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30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만원 상당의 상품권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을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,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소속 직원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D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는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30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만원 상당의 식사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를 심의위원으로 참여하는 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에게 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각각 제공 또는 접대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를 한 경우</a:t>
            </a:r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grpSp>
        <p:nvGrpSpPr>
          <p:cNvPr id="167" name="그룹 91"/>
          <p:cNvGrpSpPr/>
          <p:nvPr/>
        </p:nvGrpSpPr>
        <p:grpSpPr>
          <a:xfrm>
            <a:off x="3280396" y="4898353"/>
            <a:ext cx="2371724" cy="871316"/>
            <a:chOff x="2806701" y="5717325"/>
            <a:chExt cx="2371724" cy="871316"/>
          </a:xfrm>
        </p:grpSpPr>
        <p:grpSp>
          <p:nvGrpSpPr>
            <p:cNvPr id="168" name="그룹 85"/>
            <p:cNvGrpSpPr/>
            <p:nvPr/>
          </p:nvGrpSpPr>
          <p:grpSpPr>
            <a:xfrm>
              <a:off x="2806701" y="5840928"/>
              <a:ext cx="2371724" cy="747713"/>
              <a:chOff x="3025776" y="5888553"/>
              <a:chExt cx="2371724" cy="747713"/>
            </a:xfrm>
          </p:grpSpPr>
          <p:sp>
            <p:nvSpPr>
              <p:cNvPr id="170" name="직사각형 169"/>
              <p:cNvSpPr/>
              <p:nvPr/>
            </p:nvSpPr>
            <p:spPr>
              <a:xfrm>
                <a:off x="3025776" y="5888675"/>
                <a:ext cx="2371724" cy="747591"/>
              </a:xfrm>
              <a:prstGeom prst="rect">
                <a:avLst/>
              </a:prstGeom>
              <a:solidFill>
                <a:srgbClr val="00B0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3035301" y="5888553"/>
                <a:ext cx="2333624" cy="7477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marL="342900" indent="-342900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B : 140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350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marL="342900" indent="-342900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C :</a:t>
                </a:r>
                <a:r>
                  <a:rPr lang="en-US" altLang="ko-KR" sz="10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60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 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endParaRPr>
              </a:p>
              <a:p>
                <a:pPr marL="342900" indent="-342900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D :</a:t>
                </a:r>
                <a:r>
                  <a:rPr lang="en-US" altLang="ko-KR" sz="10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60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</p:grpSp>
        <p:sp>
          <p:nvSpPr>
            <p:cNvPr id="169" name="이등변 삼각형 168"/>
            <p:cNvSpPr/>
            <p:nvPr/>
          </p:nvSpPr>
          <p:spPr>
            <a:xfrm flipH="1">
              <a:off x="3072521" y="5717325"/>
              <a:ext cx="203260" cy="127850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2" name="그룹 24"/>
          <p:cNvGrpSpPr/>
          <p:nvPr/>
        </p:nvGrpSpPr>
        <p:grpSpPr>
          <a:xfrm>
            <a:off x="6309969" y="5239295"/>
            <a:ext cx="1910106" cy="876299"/>
            <a:chOff x="787528" y="5260975"/>
            <a:chExt cx="1548816" cy="1244452"/>
          </a:xfrm>
        </p:grpSpPr>
        <p:sp>
          <p:nvSpPr>
            <p:cNvPr id="173" name="직사각형 172"/>
            <p:cNvSpPr/>
            <p:nvPr/>
          </p:nvSpPr>
          <p:spPr>
            <a:xfrm>
              <a:off x="787528" y="5438774"/>
              <a:ext cx="1548816" cy="1063388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986461" y="5432313"/>
              <a:ext cx="1172240" cy="10731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년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징역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 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또는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400" spc="-1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천만원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이하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itchFamily="18" charset="-127"/>
                  <a:ea typeface="KoPub돋움체 Medium" pitchFamily="18" charset="-127"/>
                </a:rPr>
                <a:t>벌금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itchFamily="18" charset="-127"/>
                <a:ea typeface="KoPub돋움체 Medium" pitchFamily="18" charset="-127"/>
              </a:endParaRPr>
            </a:p>
          </p:txBody>
        </p:sp>
        <p:sp>
          <p:nvSpPr>
            <p:cNvPr id="175" name="이등변 삼각형 174"/>
            <p:cNvSpPr/>
            <p:nvPr/>
          </p:nvSpPr>
          <p:spPr>
            <a:xfrm flipH="1">
              <a:off x="1475762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6" name="그룹 114"/>
          <p:cNvGrpSpPr/>
          <p:nvPr/>
        </p:nvGrpSpPr>
        <p:grpSpPr>
          <a:xfrm>
            <a:off x="330201" y="4761557"/>
            <a:ext cx="2371724" cy="1030067"/>
            <a:chOff x="2806701" y="5558575"/>
            <a:chExt cx="2371724" cy="1030067"/>
          </a:xfrm>
        </p:grpSpPr>
        <p:grpSp>
          <p:nvGrpSpPr>
            <p:cNvPr id="177" name="그룹 85"/>
            <p:cNvGrpSpPr/>
            <p:nvPr/>
          </p:nvGrpSpPr>
          <p:grpSpPr>
            <a:xfrm>
              <a:off x="2806701" y="5676900"/>
              <a:ext cx="2371724" cy="911742"/>
              <a:chOff x="3025776" y="5724525"/>
              <a:chExt cx="2371724" cy="911742"/>
            </a:xfrm>
          </p:grpSpPr>
          <p:sp>
            <p:nvSpPr>
              <p:cNvPr id="179" name="직사각형 178"/>
              <p:cNvSpPr/>
              <p:nvPr/>
            </p:nvSpPr>
            <p:spPr>
              <a:xfrm>
                <a:off x="3025776" y="5734051"/>
                <a:ext cx="2371724" cy="902216"/>
              </a:xfrm>
              <a:prstGeom prst="rect">
                <a:avLst/>
              </a:prstGeom>
              <a:solidFill>
                <a:srgbClr val="00B0D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3092451" y="5724525"/>
                <a:ext cx="2241549" cy="9117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marL="342900" indent="-342900" algn="ctr"/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청탁금지법 제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24</a:t>
                </a:r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조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(</a:t>
                </a:r>
                <a:r>
                  <a:rPr lang="ko-KR" altLang="en-US" sz="1200" spc="-100" dirty="0" err="1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양벌규정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)</a:t>
                </a:r>
                <a:r>
                  <a:rPr lang="ko-KR" altLang="en-US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에 따라</a:t>
                </a:r>
                <a:endParaRPr lang="en-US" altLang="ko-KR" sz="12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marL="342900" indent="-342900" algn="ctr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en-US" altLang="ko-KR" sz="12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140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350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marL="342900" indent="-342900" algn="ctr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+ 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60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 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accent5">
                      <a:lumMod val="40000"/>
                      <a:lumOff val="6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endParaRPr>
              </a:p>
              <a:p>
                <a:pPr marL="342900" indent="-342900" algn="ctr"/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+ 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60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∼ </a:t>
                </a:r>
                <a:r>
                  <a:rPr lang="en-US" altLang="ko-KR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150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만원  </a:t>
                </a:r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과태료</a:t>
                </a:r>
                <a:endPara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</p:grpSp>
        <p:sp>
          <p:nvSpPr>
            <p:cNvPr id="178" name="이등변 삼각형 177"/>
            <p:cNvSpPr/>
            <p:nvPr/>
          </p:nvSpPr>
          <p:spPr>
            <a:xfrm flipH="1">
              <a:off x="3900458" y="5558575"/>
              <a:ext cx="203260" cy="127850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0" name="그룹 85"/>
          <p:cNvGrpSpPr/>
          <p:nvPr/>
        </p:nvGrpSpPr>
        <p:grpSpPr>
          <a:xfrm>
            <a:off x="1691680" y="5841677"/>
            <a:ext cx="2516857" cy="431978"/>
            <a:chOff x="3025776" y="5888553"/>
            <a:chExt cx="2371724" cy="747713"/>
          </a:xfrm>
        </p:grpSpPr>
        <p:sp>
          <p:nvSpPr>
            <p:cNvPr id="82" name="직사각형 81"/>
            <p:cNvSpPr/>
            <p:nvPr/>
          </p:nvSpPr>
          <p:spPr>
            <a:xfrm>
              <a:off x="3025776" y="5888675"/>
              <a:ext cx="2371724" cy="747591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035301" y="5888553"/>
              <a:ext cx="2333624" cy="7477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marL="342900" indent="-342900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2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이상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5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이하 상당 금액 과태료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15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금품등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사례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6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81" name="모서리가 둥근 직사각형 80"/>
          <p:cNvSpPr/>
          <p:nvPr/>
        </p:nvSpPr>
        <p:spPr>
          <a:xfrm>
            <a:off x="466725" y="1661764"/>
            <a:ext cx="8201025" cy="742951"/>
          </a:xfrm>
          <a:prstGeom prst="roundRect">
            <a:avLst>
              <a:gd name="adj" fmla="val 1688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-1" y="980728"/>
            <a:ext cx="9144002" cy="40163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611188" y="1010097"/>
            <a:ext cx="2614082" cy="34289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배우자 </a:t>
            </a:r>
            <a:r>
              <a:rPr lang="ko-KR" altLang="en-US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금품등</a:t>
            </a:r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 수수 사례</a:t>
            </a:r>
            <a:endParaRPr lang="ko-KR" altLang="en-US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82613" y="1680889"/>
            <a:ext cx="8133701" cy="738664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의 배우자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C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가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남편의 고교 동창이며 교수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A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의 대학으로 부터 지원금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을 지원받고 있는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 오페라</a:t>
            </a:r>
            <a:endParaRPr lang="en-US" altLang="ko-KR" sz="1400" dirty="0" smtClean="0">
              <a:latin typeface="KoPub돋움체 Light" pitchFamily="18" charset="-127"/>
              <a:ea typeface="KoPub돋움체 Light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감독 </a:t>
            </a:r>
            <a:r>
              <a:rPr lang="en-US" altLang="ko-KR" sz="1400" dirty="0" smtClean="0">
                <a:latin typeface="KoPub돋움체 Light" pitchFamily="18" charset="-127"/>
                <a:ea typeface="KoPub돋움체 Light" pitchFamily="18" charset="-127"/>
              </a:rPr>
              <a:t>B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로부터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30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만원 상당의 오페라 초대권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2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장</a:t>
            </a:r>
            <a:r>
              <a:rPr lang="ko-KR" altLang="en-US" sz="1400" dirty="0" smtClean="0">
                <a:latin typeface="KoPub돋움체 Light" pitchFamily="18" charset="-127"/>
                <a:ea typeface="KoPub돋움체 Light" pitchFamily="18" charset="-127"/>
              </a:rPr>
              <a:t>을 받은 경우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20713" y="4114988"/>
            <a:ext cx="7837487" cy="57888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fontAlgn="base"/>
            <a:endParaRPr lang="ko-KR" altLang="en-US" sz="1400" dirty="0"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714413" y="4839166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dirty="0" smtClean="0">
                <a:solidFill>
                  <a:srgbClr val="404040"/>
                </a:solidFill>
                <a:latin typeface="KoPub돋움체 Bold" pitchFamily="18" charset="-127"/>
                <a:ea typeface="KoPub돋움체 Bold" pitchFamily="18" charset="-127"/>
              </a:rPr>
              <a:t>오페라 감독 </a:t>
            </a:r>
            <a:r>
              <a:rPr lang="en-US" altLang="ko-KR" sz="1200" dirty="0" smtClean="0">
                <a:solidFill>
                  <a:srgbClr val="404040"/>
                </a:solidFill>
                <a:latin typeface="KoPub돋움체 Bold" pitchFamily="18" charset="-127"/>
                <a:ea typeface="KoPub돋움체 Bold" pitchFamily="18" charset="-127"/>
              </a:rPr>
              <a:t>B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404040"/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87" name="오른쪽 화살표 86"/>
          <p:cNvSpPr/>
          <p:nvPr/>
        </p:nvSpPr>
        <p:spPr>
          <a:xfrm>
            <a:off x="2438399" y="4074639"/>
            <a:ext cx="4000514" cy="401224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0437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B0F0"/>
              </a:solidFill>
            </a:endParaRPr>
          </a:p>
        </p:txBody>
      </p:sp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016"/>
          <a:stretch/>
        </p:blipFill>
        <p:spPr bwMode="auto">
          <a:xfrm>
            <a:off x="370360" y="4751498"/>
            <a:ext cx="8640000" cy="1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6765887" y="4839166"/>
            <a:ext cx="777232" cy="19215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교수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A, </a:t>
            </a:r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배우자 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C </a:t>
            </a:r>
            <a:endParaRPr lang="ko-KR" altLang="en-US" sz="12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90" name="그룹 24"/>
          <p:cNvGrpSpPr/>
          <p:nvPr/>
        </p:nvGrpSpPr>
        <p:grpSpPr>
          <a:xfrm>
            <a:off x="467544" y="5059628"/>
            <a:ext cx="1880921" cy="926065"/>
            <a:chOff x="918820" y="5260975"/>
            <a:chExt cx="1880921" cy="1096982"/>
          </a:xfrm>
        </p:grpSpPr>
        <p:sp>
          <p:nvSpPr>
            <p:cNvPr id="91" name="직사각형 90"/>
            <p:cNvSpPr/>
            <p:nvPr/>
          </p:nvSpPr>
          <p:spPr>
            <a:xfrm>
              <a:off x="918820" y="5438774"/>
              <a:ext cx="1880921" cy="919183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484639" y="5570698"/>
              <a:ext cx="757602" cy="4637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120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  ∼ 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300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 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과태료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93" name="이등변 삼각형 92"/>
            <p:cNvSpPr/>
            <p:nvPr/>
          </p:nvSpPr>
          <p:spPr>
            <a:xfrm flipH="1">
              <a:off x="2410190" y="5260975"/>
              <a:ext cx="164814" cy="181563"/>
            </a:xfrm>
            <a:prstGeom prst="triangle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4" name="직사각형 93"/>
          <p:cNvSpPr/>
          <p:nvPr/>
        </p:nvSpPr>
        <p:spPr>
          <a:xfrm>
            <a:off x="5905501" y="5224237"/>
            <a:ext cx="2371724" cy="747591"/>
          </a:xfrm>
          <a:prstGeom prst="rect">
            <a:avLst/>
          </a:prstGeom>
          <a:solidFill>
            <a:srgbClr val="00B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이등변 삼각형 94"/>
          <p:cNvSpPr/>
          <p:nvPr/>
        </p:nvSpPr>
        <p:spPr>
          <a:xfrm flipH="1">
            <a:off x="6778822" y="5047387"/>
            <a:ext cx="207820" cy="180594"/>
          </a:xfrm>
          <a:prstGeom prst="triangle">
            <a:avLst/>
          </a:prstGeom>
          <a:solidFill>
            <a:srgbClr val="00B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41"/>
          <p:cNvGrpSpPr/>
          <p:nvPr/>
        </p:nvGrpSpPr>
        <p:grpSpPr>
          <a:xfrm>
            <a:off x="6379152" y="3578978"/>
            <a:ext cx="1444025" cy="1174802"/>
            <a:chOff x="4612800" y="5367858"/>
            <a:chExt cx="918445" cy="747211"/>
          </a:xfrm>
        </p:grpSpPr>
        <p:sp>
          <p:nvSpPr>
            <p:cNvPr id="97" name="Freeform 6"/>
            <p:cNvSpPr>
              <a:spLocks/>
            </p:cNvSpPr>
            <p:nvPr/>
          </p:nvSpPr>
          <p:spPr bwMode="auto">
            <a:xfrm>
              <a:off x="5110939" y="5402884"/>
              <a:ext cx="420306" cy="626568"/>
            </a:xfrm>
            <a:custGeom>
              <a:avLst/>
              <a:gdLst>
                <a:gd name="T0" fmla="*/ 14 w 216"/>
                <a:gd name="T1" fmla="*/ 134 h 322"/>
                <a:gd name="T2" fmla="*/ 10 w 216"/>
                <a:gd name="T3" fmla="*/ 146 h 322"/>
                <a:gd name="T4" fmla="*/ 8 w 216"/>
                <a:gd name="T5" fmla="*/ 152 h 322"/>
                <a:gd name="T6" fmla="*/ 46 w 216"/>
                <a:gd name="T7" fmla="*/ 166 h 322"/>
                <a:gd name="T8" fmla="*/ 46 w 216"/>
                <a:gd name="T9" fmla="*/ 180 h 322"/>
                <a:gd name="T10" fmla="*/ 30 w 216"/>
                <a:gd name="T11" fmla="*/ 190 h 322"/>
                <a:gd name="T12" fmla="*/ 26 w 216"/>
                <a:gd name="T13" fmla="*/ 200 h 322"/>
                <a:gd name="T14" fmla="*/ 44 w 216"/>
                <a:gd name="T15" fmla="*/ 210 h 322"/>
                <a:gd name="T16" fmla="*/ 62 w 216"/>
                <a:gd name="T17" fmla="*/ 226 h 322"/>
                <a:gd name="T18" fmla="*/ 70 w 216"/>
                <a:gd name="T19" fmla="*/ 238 h 322"/>
                <a:gd name="T20" fmla="*/ 70 w 216"/>
                <a:gd name="T21" fmla="*/ 246 h 322"/>
                <a:gd name="T22" fmla="*/ 86 w 216"/>
                <a:gd name="T23" fmla="*/ 304 h 322"/>
                <a:gd name="T24" fmla="*/ 216 w 216"/>
                <a:gd name="T25" fmla="*/ 322 h 322"/>
                <a:gd name="T26" fmla="*/ 212 w 216"/>
                <a:gd name="T27" fmla="*/ 244 h 322"/>
                <a:gd name="T28" fmla="*/ 206 w 216"/>
                <a:gd name="T29" fmla="*/ 234 h 322"/>
                <a:gd name="T30" fmla="*/ 196 w 216"/>
                <a:gd name="T31" fmla="*/ 224 h 322"/>
                <a:gd name="T32" fmla="*/ 192 w 216"/>
                <a:gd name="T33" fmla="*/ 224 h 322"/>
                <a:gd name="T34" fmla="*/ 166 w 216"/>
                <a:gd name="T35" fmla="*/ 216 h 322"/>
                <a:gd name="T36" fmla="*/ 160 w 216"/>
                <a:gd name="T37" fmla="*/ 212 h 322"/>
                <a:gd name="T38" fmla="*/ 140 w 216"/>
                <a:gd name="T39" fmla="*/ 202 h 322"/>
                <a:gd name="T40" fmla="*/ 134 w 216"/>
                <a:gd name="T41" fmla="*/ 198 h 322"/>
                <a:gd name="T42" fmla="*/ 130 w 216"/>
                <a:gd name="T43" fmla="*/ 190 h 322"/>
                <a:gd name="T44" fmla="*/ 116 w 216"/>
                <a:gd name="T45" fmla="*/ 180 h 322"/>
                <a:gd name="T46" fmla="*/ 146 w 216"/>
                <a:gd name="T47" fmla="*/ 156 h 322"/>
                <a:gd name="T48" fmla="*/ 154 w 216"/>
                <a:gd name="T49" fmla="*/ 152 h 322"/>
                <a:gd name="T50" fmla="*/ 150 w 216"/>
                <a:gd name="T51" fmla="*/ 146 h 322"/>
                <a:gd name="T52" fmla="*/ 146 w 216"/>
                <a:gd name="T53" fmla="*/ 134 h 322"/>
                <a:gd name="T54" fmla="*/ 152 w 216"/>
                <a:gd name="T55" fmla="*/ 140 h 322"/>
                <a:gd name="T56" fmla="*/ 162 w 216"/>
                <a:gd name="T57" fmla="*/ 148 h 322"/>
                <a:gd name="T58" fmla="*/ 156 w 216"/>
                <a:gd name="T59" fmla="*/ 138 h 322"/>
                <a:gd name="T60" fmla="*/ 150 w 216"/>
                <a:gd name="T61" fmla="*/ 118 h 322"/>
                <a:gd name="T62" fmla="*/ 144 w 216"/>
                <a:gd name="T63" fmla="*/ 90 h 322"/>
                <a:gd name="T64" fmla="*/ 140 w 216"/>
                <a:gd name="T65" fmla="*/ 66 h 322"/>
                <a:gd name="T66" fmla="*/ 134 w 216"/>
                <a:gd name="T67" fmla="*/ 36 h 322"/>
                <a:gd name="T68" fmla="*/ 128 w 216"/>
                <a:gd name="T69" fmla="*/ 24 h 322"/>
                <a:gd name="T70" fmla="*/ 118 w 216"/>
                <a:gd name="T71" fmla="*/ 14 h 322"/>
                <a:gd name="T72" fmla="*/ 104 w 216"/>
                <a:gd name="T73" fmla="*/ 6 h 322"/>
                <a:gd name="T74" fmla="*/ 82 w 216"/>
                <a:gd name="T75" fmla="*/ 0 h 322"/>
                <a:gd name="T76" fmla="*/ 80 w 216"/>
                <a:gd name="T77" fmla="*/ 0 h 322"/>
                <a:gd name="T78" fmla="*/ 80 w 216"/>
                <a:gd name="T79" fmla="*/ 0 h 322"/>
                <a:gd name="T80" fmla="*/ 68 w 216"/>
                <a:gd name="T81" fmla="*/ 2 h 322"/>
                <a:gd name="T82" fmla="*/ 44 w 216"/>
                <a:gd name="T83" fmla="*/ 14 h 322"/>
                <a:gd name="T84" fmla="*/ 38 w 216"/>
                <a:gd name="T85" fmla="*/ 18 h 322"/>
                <a:gd name="T86" fmla="*/ 28 w 216"/>
                <a:gd name="T87" fmla="*/ 36 h 322"/>
                <a:gd name="T88" fmla="*/ 24 w 216"/>
                <a:gd name="T89" fmla="*/ 48 h 322"/>
                <a:gd name="T90" fmla="*/ 18 w 216"/>
                <a:gd name="T91" fmla="*/ 90 h 322"/>
                <a:gd name="T92" fmla="*/ 16 w 216"/>
                <a:gd name="T93" fmla="*/ 102 h 322"/>
                <a:gd name="T94" fmla="*/ 12 w 216"/>
                <a:gd name="T95" fmla="*/ 120 h 322"/>
                <a:gd name="T96" fmla="*/ 0 w 216"/>
                <a:gd name="T97" fmla="*/ 148 h 322"/>
                <a:gd name="T98" fmla="*/ 4 w 216"/>
                <a:gd name="T99" fmla="*/ 146 h 322"/>
                <a:gd name="T100" fmla="*/ 14 w 216"/>
                <a:gd name="T101" fmla="*/ 13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6" h="322">
                  <a:moveTo>
                    <a:pt x="14" y="134"/>
                  </a:moveTo>
                  <a:lnTo>
                    <a:pt x="14" y="134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16" y="156"/>
                  </a:lnTo>
                  <a:lnTo>
                    <a:pt x="46" y="166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38" y="184"/>
                  </a:lnTo>
                  <a:lnTo>
                    <a:pt x="30" y="190"/>
                  </a:lnTo>
                  <a:lnTo>
                    <a:pt x="30" y="190"/>
                  </a:lnTo>
                  <a:lnTo>
                    <a:pt x="26" y="200"/>
                  </a:lnTo>
                  <a:lnTo>
                    <a:pt x="26" y="200"/>
                  </a:lnTo>
                  <a:lnTo>
                    <a:pt x="44" y="210"/>
                  </a:lnTo>
                  <a:lnTo>
                    <a:pt x="58" y="220"/>
                  </a:lnTo>
                  <a:lnTo>
                    <a:pt x="62" y="226"/>
                  </a:lnTo>
                  <a:lnTo>
                    <a:pt x="66" y="232"/>
                  </a:lnTo>
                  <a:lnTo>
                    <a:pt x="70" y="238"/>
                  </a:lnTo>
                  <a:lnTo>
                    <a:pt x="70" y="246"/>
                  </a:lnTo>
                  <a:lnTo>
                    <a:pt x="70" y="246"/>
                  </a:lnTo>
                  <a:lnTo>
                    <a:pt x="78" y="280"/>
                  </a:lnTo>
                  <a:lnTo>
                    <a:pt x="86" y="304"/>
                  </a:lnTo>
                  <a:lnTo>
                    <a:pt x="88" y="322"/>
                  </a:lnTo>
                  <a:lnTo>
                    <a:pt x="216" y="322"/>
                  </a:lnTo>
                  <a:lnTo>
                    <a:pt x="216" y="322"/>
                  </a:lnTo>
                  <a:lnTo>
                    <a:pt x="212" y="244"/>
                  </a:lnTo>
                  <a:lnTo>
                    <a:pt x="212" y="244"/>
                  </a:lnTo>
                  <a:lnTo>
                    <a:pt x="206" y="234"/>
                  </a:lnTo>
                  <a:lnTo>
                    <a:pt x="200" y="228"/>
                  </a:lnTo>
                  <a:lnTo>
                    <a:pt x="196" y="224"/>
                  </a:lnTo>
                  <a:lnTo>
                    <a:pt x="192" y="224"/>
                  </a:lnTo>
                  <a:lnTo>
                    <a:pt x="192" y="224"/>
                  </a:lnTo>
                  <a:lnTo>
                    <a:pt x="174" y="218"/>
                  </a:lnTo>
                  <a:lnTo>
                    <a:pt x="166" y="216"/>
                  </a:lnTo>
                  <a:lnTo>
                    <a:pt x="160" y="212"/>
                  </a:lnTo>
                  <a:lnTo>
                    <a:pt x="160" y="212"/>
                  </a:lnTo>
                  <a:lnTo>
                    <a:pt x="150" y="208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4" y="198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24" y="184"/>
                  </a:lnTo>
                  <a:lnTo>
                    <a:pt x="116" y="180"/>
                  </a:lnTo>
                  <a:lnTo>
                    <a:pt x="116" y="166"/>
                  </a:lnTo>
                  <a:lnTo>
                    <a:pt x="146" y="156"/>
                  </a:lnTo>
                  <a:lnTo>
                    <a:pt x="146" y="156"/>
                  </a:lnTo>
                  <a:lnTo>
                    <a:pt x="154" y="152"/>
                  </a:lnTo>
                  <a:lnTo>
                    <a:pt x="154" y="152"/>
                  </a:lnTo>
                  <a:lnTo>
                    <a:pt x="150" y="146"/>
                  </a:lnTo>
                  <a:lnTo>
                    <a:pt x="150" y="146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52" y="140"/>
                  </a:lnTo>
                  <a:lnTo>
                    <a:pt x="158" y="146"/>
                  </a:lnTo>
                  <a:lnTo>
                    <a:pt x="162" y="148"/>
                  </a:lnTo>
                  <a:lnTo>
                    <a:pt x="162" y="148"/>
                  </a:lnTo>
                  <a:lnTo>
                    <a:pt x="156" y="138"/>
                  </a:lnTo>
                  <a:lnTo>
                    <a:pt x="150" y="118"/>
                  </a:lnTo>
                  <a:lnTo>
                    <a:pt x="150" y="118"/>
                  </a:lnTo>
                  <a:lnTo>
                    <a:pt x="146" y="100"/>
                  </a:lnTo>
                  <a:lnTo>
                    <a:pt x="144" y="90"/>
                  </a:lnTo>
                  <a:lnTo>
                    <a:pt x="144" y="90"/>
                  </a:lnTo>
                  <a:lnTo>
                    <a:pt x="140" y="66"/>
                  </a:lnTo>
                  <a:lnTo>
                    <a:pt x="138" y="4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28" y="24"/>
                  </a:lnTo>
                  <a:lnTo>
                    <a:pt x="124" y="18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04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8" y="2"/>
                  </a:lnTo>
                  <a:lnTo>
                    <a:pt x="58" y="6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38" y="18"/>
                  </a:lnTo>
                  <a:lnTo>
                    <a:pt x="34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48"/>
                  </a:lnTo>
                  <a:lnTo>
                    <a:pt x="22" y="66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6" y="102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6" y="13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4" y="146"/>
                  </a:lnTo>
                  <a:lnTo>
                    <a:pt x="10" y="140"/>
                  </a:lnTo>
                  <a:lnTo>
                    <a:pt x="14" y="134"/>
                  </a:lnTo>
                  <a:lnTo>
                    <a:pt x="14" y="134"/>
                  </a:lnTo>
                  <a:close/>
                </a:path>
              </a:pathLst>
            </a:custGeom>
            <a:solidFill>
              <a:srgbClr val="745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4612800" y="5367858"/>
              <a:ext cx="657701" cy="747211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solidFill>
              <a:srgbClr val="B985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7680594" y="3379334"/>
            <a:ext cx="896670" cy="436182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endParaRPr lang="ko-KR" altLang="en-US" sz="105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grpSp>
        <p:nvGrpSpPr>
          <p:cNvPr id="100" name="그룹 45"/>
          <p:cNvGrpSpPr/>
          <p:nvPr/>
        </p:nvGrpSpPr>
        <p:grpSpPr>
          <a:xfrm>
            <a:off x="3351453" y="2834084"/>
            <a:ext cx="2083836" cy="1300519"/>
            <a:chOff x="874953" y="2871431"/>
            <a:chExt cx="2083836" cy="1300519"/>
          </a:xfrm>
        </p:grpSpPr>
        <p:sp>
          <p:nvSpPr>
            <p:cNvPr id="101" name="TextBox 100"/>
            <p:cNvSpPr txBox="1"/>
            <p:nvPr/>
          </p:nvSpPr>
          <p:spPr>
            <a:xfrm>
              <a:off x="942975" y="3046047"/>
              <a:ext cx="1756264" cy="771012"/>
            </a:xfrm>
            <a:prstGeom prst="rect">
              <a:avLst/>
            </a:prstGeom>
            <a:solidFill>
              <a:srgbClr val="98B628"/>
            </a:solidFill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12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오페라 초대권 </a:t>
              </a:r>
              <a:r>
                <a:rPr lang="en-US" altLang="ko-KR" sz="12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2</a:t>
              </a:r>
              <a:r>
                <a:rPr lang="ko-KR" altLang="en-US" sz="12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장</a:t>
              </a:r>
              <a:endParaRPr lang="en-US" altLang="ko-KR" sz="12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>
                <a:lnSpc>
                  <a:spcPct val="90000"/>
                </a:lnSpc>
              </a:pPr>
              <a:r>
                <a:rPr lang="ko-KR" altLang="en-US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합계 </a:t>
              </a:r>
              <a:r>
                <a:rPr lang="en-US" altLang="ko-KR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60</a:t>
              </a:r>
              <a:r>
                <a:rPr lang="ko-KR" altLang="en-US" sz="1400" spc="-8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만원</a:t>
              </a:r>
              <a:endParaRPr lang="ko-KR" altLang="en-US" sz="1400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08" name="직각 삼각형 107"/>
            <p:cNvSpPr/>
            <p:nvPr/>
          </p:nvSpPr>
          <p:spPr>
            <a:xfrm rot="5400000">
              <a:off x="1689100" y="3816350"/>
              <a:ext cx="355600" cy="355600"/>
            </a:xfrm>
            <a:prstGeom prst="rtTriangle">
              <a:avLst/>
            </a:prstGeom>
            <a:gradFill flip="none" rotWithShape="1">
              <a:gsLst>
                <a:gs pos="100000">
                  <a:srgbClr val="B2D234"/>
                </a:gs>
                <a:gs pos="510">
                  <a:srgbClr val="7D962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9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5400000">
              <a:off x="383252" y="3363132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10" name="그룹 53"/>
            <p:cNvGrpSpPr/>
            <p:nvPr/>
          </p:nvGrpSpPr>
          <p:grpSpPr>
            <a:xfrm>
              <a:off x="2069720" y="3203835"/>
              <a:ext cx="889069" cy="572536"/>
              <a:chOff x="3402974" y="5205999"/>
              <a:chExt cx="898284" cy="578469"/>
            </a:xfrm>
            <a:solidFill>
              <a:schemeClr val="bg1"/>
            </a:solidFill>
          </p:grpSpPr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>
                <a:off x="3402974" y="5388204"/>
                <a:ext cx="898284" cy="309621"/>
              </a:xfrm>
              <a:custGeom>
                <a:avLst/>
                <a:gdLst>
                  <a:gd name="T0" fmla="*/ 234 w 705"/>
                  <a:gd name="T1" fmla="*/ 227 h 243"/>
                  <a:gd name="T2" fmla="*/ 17 w 705"/>
                  <a:gd name="T3" fmla="*/ 118 h 243"/>
                  <a:gd name="T4" fmla="*/ 0 w 705"/>
                  <a:gd name="T5" fmla="*/ 125 h 243"/>
                  <a:gd name="T6" fmla="*/ 234 w 705"/>
                  <a:gd name="T7" fmla="*/ 243 h 243"/>
                  <a:gd name="T8" fmla="*/ 705 w 705"/>
                  <a:gd name="T9" fmla="*/ 9 h 243"/>
                  <a:gd name="T10" fmla="*/ 688 w 705"/>
                  <a:gd name="T11" fmla="*/ 0 h 243"/>
                  <a:gd name="T12" fmla="*/ 234 w 705"/>
                  <a:gd name="T13" fmla="*/ 227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3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5"/>
                    </a:lnTo>
                    <a:lnTo>
                      <a:pt x="234" y="243"/>
                    </a:lnTo>
                    <a:lnTo>
                      <a:pt x="705" y="9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3" name="Freeform 6"/>
              <p:cNvSpPr>
                <a:spLocks/>
              </p:cNvSpPr>
              <p:nvPr/>
            </p:nvSpPr>
            <p:spPr bwMode="auto">
              <a:xfrm>
                <a:off x="3402974" y="5430251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9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10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9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10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3402974" y="5473573"/>
                <a:ext cx="898284" cy="310895"/>
              </a:xfrm>
              <a:custGeom>
                <a:avLst/>
                <a:gdLst>
                  <a:gd name="T0" fmla="*/ 234 w 705"/>
                  <a:gd name="T1" fmla="*/ 227 h 244"/>
                  <a:gd name="T2" fmla="*/ 17 w 705"/>
                  <a:gd name="T3" fmla="*/ 118 h 244"/>
                  <a:gd name="T4" fmla="*/ 0 w 705"/>
                  <a:gd name="T5" fmla="*/ 126 h 244"/>
                  <a:gd name="T6" fmla="*/ 234 w 705"/>
                  <a:gd name="T7" fmla="*/ 244 h 244"/>
                  <a:gd name="T8" fmla="*/ 705 w 705"/>
                  <a:gd name="T9" fmla="*/ 8 h 244"/>
                  <a:gd name="T10" fmla="*/ 688 w 705"/>
                  <a:gd name="T11" fmla="*/ 0 h 244"/>
                  <a:gd name="T12" fmla="*/ 234 w 705"/>
                  <a:gd name="T13" fmla="*/ 22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5" h="244">
                    <a:moveTo>
                      <a:pt x="234" y="227"/>
                    </a:moveTo>
                    <a:lnTo>
                      <a:pt x="17" y="118"/>
                    </a:lnTo>
                    <a:lnTo>
                      <a:pt x="0" y="126"/>
                    </a:lnTo>
                    <a:lnTo>
                      <a:pt x="234" y="244"/>
                    </a:lnTo>
                    <a:lnTo>
                      <a:pt x="705" y="8"/>
                    </a:lnTo>
                    <a:lnTo>
                      <a:pt x="688" y="0"/>
                    </a:lnTo>
                    <a:lnTo>
                      <a:pt x="234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5" name="Freeform 8"/>
              <p:cNvSpPr>
                <a:spLocks noEditPoints="1"/>
              </p:cNvSpPr>
              <p:nvPr/>
            </p:nvSpPr>
            <p:spPr bwMode="auto">
              <a:xfrm>
                <a:off x="3402974" y="5205999"/>
                <a:ext cx="898284" cy="449779"/>
              </a:xfrm>
              <a:custGeom>
                <a:avLst/>
                <a:gdLst>
                  <a:gd name="T0" fmla="*/ 471 w 705"/>
                  <a:gd name="T1" fmla="*/ 0 h 353"/>
                  <a:gd name="T2" fmla="*/ 0 w 705"/>
                  <a:gd name="T3" fmla="*/ 236 h 353"/>
                  <a:gd name="T4" fmla="*/ 234 w 705"/>
                  <a:gd name="T5" fmla="*/ 353 h 353"/>
                  <a:gd name="T6" fmla="*/ 705 w 705"/>
                  <a:gd name="T7" fmla="*/ 118 h 353"/>
                  <a:gd name="T8" fmla="*/ 471 w 705"/>
                  <a:gd name="T9" fmla="*/ 0 h 353"/>
                  <a:gd name="T10" fmla="*/ 411 w 705"/>
                  <a:gd name="T11" fmla="*/ 206 h 353"/>
                  <a:gd name="T12" fmla="*/ 411 w 705"/>
                  <a:gd name="T13" fmla="*/ 206 h 353"/>
                  <a:gd name="T14" fmla="*/ 398 w 705"/>
                  <a:gd name="T15" fmla="*/ 212 h 353"/>
                  <a:gd name="T16" fmla="*/ 384 w 705"/>
                  <a:gd name="T17" fmla="*/ 216 h 353"/>
                  <a:gd name="T18" fmla="*/ 368 w 705"/>
                  <a:gd name="T19" fmla="*/ 218 h 353"/>
                  <a:gd name="T20" fmla="*/ 353 w 705"/>
                  <a:gd name="T21" fmla="*/ 219 h 353"/>
                  <a:gd name="T22" fmla="*/ 338 w 705"/>
                  <a:gd name="T23" fmla="*/ 218 h 353"/>
                  <a:gd name="T24" fmla="*/ 321 w 705"/>
                  <a:gd name="T25" fmla="*/ 216 h 353"/>
                  <a:gd name="T26" fmla="*/ 308 w 705"/>
                  <a:gd name="T27" fmla="*/ 212 h 353"/>
                  <a:gd name="T28" fmla="*/ 294 w 705"/>
                  <a:gd name="T29" fmla="*/ 206 h 353"/>
                  <a:gd name="T30" fmla="*/ 294 w 705"/>
                  <a:gd name="T31" fmla="*/ 206 h 353"/>
                  <a:gd name="T32" fmla="*/ 283 w 705"/>
                  <a:gd name="T33" fmla="*/ 201 h 353"/>
                  <a:gd name="T34" fmla="*/ 276 w 705"/>
                  <a:gd name="T35" fmla="*/ 193 h 353"/>
                  <a:gd name="T36" fmla="*/ 270 w 705"/>
                  <a:gd name="T37" fmla="*/ 186 h 353"/>
                  <a:gd name="T38" fmla="*/ 270 w 705"/>
                  <a:gd name="T39" fmla="*/ 176 h 353"/>
                  <a:gd name="T40" fmla="*/ 270 w 705"/>
                  <a:gd name="T41" fmla="*/ 169 h 353"/>
                  <a:gd name="T42" fmla="*/ 276 w 705"/>
                  <a:gd name="T43" fmla="*/ 161 h 353"/>
                  <a:gd name="T44" fmla="*/ 283 w 705"/>
                  <a:gd name="T45" fmla="*/ 154 h 353"/>
                  <a:gd name="T46" fmla="*/ 294 w 705"/>
                  <a:gd name="T47" fmla="*/ 148 h 353"/>
                  <a:gd name="T48" fmla="*/ 294 w 705"/>
                  <a:gd name="T49" fmla="*/ 148 h 353"/>
                  <a:gd name="T50" fmla="*/ 308 w 705"/>
                  <a:gd name="T51" fmla="*/ 143 h 353"/>
                  <a:gd name="T52" fmla="*/ 321 w 705"/>
                  <a:gd name="T53" fmla="*/ 139 h 353"/>
                  <a:gd name="T54" fmla="*/ 338 w 705"/>
                  <a:gd name="T55" fmla="*/ 137 h 353"/>
                  <a:gd name="T56" fmla="*/ 353 w 705"/>
                  <a:gd name="T57" fmla="*/ 135 h 353"/>
                  <a:gd name="T58" fmla="*/ 368 w 705"/>
                  <a:gd name="T59" fmla="*/ 137 h 353"/>
                  <a:gd name="T60" fmla="*/ 384 w 705"/>
                  <a:gd name="T61" fmla="*/ 139 h 353"/>
                  <a:gd name="T62" fmla="*/ 398 w 705"/>
                  <a:gd name="T63" fmla="*/ 143 h 353"/>
                  <a:gd name="T64" fmla="*/ 411 w 705"/>
                  <a:gd name="T65" fmla="*/ 148 h 353"/>
                  <a:gd name="T66" fmla="*/ 411 w 705"/>
                  <a:gd name="T67" fmla="*/ 148 h 353"/>
                  <a:gd name="T68" fmla="*/ 422 w 705"/>
                  <a:gd name="T69" fmla="*/ 154 h 353"/>
                  <a:gd name="T70" fmla="*/ 429 w 705"/>
                  <a:gd name="T71" fmla="*/ 161 h 353"/>
                  <a:gd name="T72" fmla="*/ 435 w 705"/>
                  <a:gd name="T73" fmla="*/ 169 h 353"/>
                  <a:gd name="T74" fmla="*/ 435 w 705"/>
                  <a:gd name="T75" fmla="*/ 176 h 353"/>
                  <a:gd name="T76" fmla="*/ 435 w 705"/>
                  <a:gd name="T77" fmla="*/ 186 h 353"/>
                  <a:gd name="T78" fmla="*/ 429 w 705"/>
                  <a:gd name="T79" fmla="*/ 193 h 353"/>
                  <a:gd name="T80" fmla="*/ 422 w 705"/>
                  <a:gd name="T81" fmla="*/ 201 h 353"/>
                  <a:gd name="T82" fmla="*/ 411 w 705"/>
                  <a:gd name="T83" fmla="*/ 206 h 353"/>
                  <a:gd name="T84" fmla="*/ 411 w 705"/>
                  <a:gd name="T85" fmla="*/ 206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5" h="353">
                    <a:moveTo>
                      <a:pt x="471" y="0"/>
                    </a:moveTo>
                    <a:lnTo>
                      <a:pt x="0" y="236"/>
                    </a:lnTo>
                    <a:lnTo>
                      <a:pt x="234" y="353"/>
                    </a:lnTo>
                    <a:lnTo>
                      <a:pt x="705" y="118"/>
                    </a:lnTo>
                    <a:lnTo>
                      <a:pt x="471" y="0"/>
                    </a:lnTo>
                    <a:close/>
                    <a:moveTo>
                      <a:pt x="411" y="206"/>
                    </a:moveTo>
                    <a:lnTo>
                      <a:pt x="411" y="206"/>
                    </a:lnTo>
                    <a:lnTo>
                      <a:pt x="398" y="212"/>
                    </a:lnTo>
                    <a:lnTo>
                      <a:pt x="384" y="216"/>
                    </a:lnTo>
                    <a:lnTo>
                      <a:pt x="368" y="218"/>
                    </a:lnTo>
                    <a:lnTo>
                      <a:pt x="353" y="219"/>
                    </a:lnTo>
                    <a:lnTo>
                      <a:pt x="338" y="218"/>
                    </a:lnTo>
                    <a:lnTo>
                      <a:pt x="321" y="216"/>
                    </a:lnTo>
                    <a:lnTo>
                      <a:pt x="308" y="212"/>
                    </a:lnTo>
                    <a:lnTo>
                      <a:pt x="294" y="206"/>
                    </a:lnTo>
                    <a:lnTo>
                      <a:pt x="294" y="206"/>
                    </a:lnTo>
                    <a:lnTo>
                      <a:pt x="283" y="201"/>
                    </a:lnTo>
                    <a:lnTo>
                      <a:pt x="276" y="193"/>
                    </a:lnTo>
                    <a:lnTo>
                      <a:pt x="270" y="186"/>
                    </a:lnTo>
                    <a:lnTo>
                      <a:pt x="270" y="176"/>
                    </a:lnTo>
                    <a:lnTo>
                      <a:pt x="270" y="169"/>
                    </a:lnTo>
                    <a:lnTo>
                      <a:pt x="276" y="161"/>
                    </a:lnTo>
                    <a:lnTo>
                      <a:pt x="283" y="154"/>
                    </a:lnTo>
                    <a:lnTo>
                      <a:pt x="294" y="148"/>
                    </a:lnTo>
                    <a:lnTo>
                      <a:pt x="294" y="148"/>
                    </a:lnTo>
                    <a:lnTo>
                      <a:pt x="308" y="143"/>
                    </a:lnTo>
                    <a:lnTo>
                      <a:pt x="321" y="139"/>
                    </a:lnTo>
                    <a:lnTo>
                      <a:pt x="338" y="137"/>
                    </a:lnTo>
                    <a:lnTo>
                      <a:pt x="353" y="135"/>
                    </a:lnTo>
                    <a:lnTo>
                      <a:pt x="368" y="137"/>
                    </a:lnTo>
                    <a:lnTo>
                      <a:pt x="384" y="139"/>
                    </a:lnTo>
                    <a:lnTo>
                      <a:pt x="398" y="143"/>
                    </a:lnTo>
                    <a:lnTo>
                      <a:pt x="411" y="148"/>
                    </a:lnTo>
                    <a:lnTo>
                      <a:pt x="411" y="148"/>
                    </a:lnTo>
                    <a:lnTo>
                      <a:pt x="422" y="154"/>
                    </a:lnTo>
                    <a:lnTo>
                      <a:pt x="429" y="161"/>
                    </a:lnTo>
                    <a:lnTo>
                      <a:pt x="435" y="169"/>
                    </a:lnTo>
                    <a:lnTo>
                      <a:pt x="435" y="176"/>
                    </a:lnTo>
                    <a:lnTo>
                      <a:pt x="435" y="186"/>
                    </a:lnTo>
                    <a:lnTo>
                      <a:pt x="429" y="193"/>
                    </a:lnTo>
                    <a:lnTo>
                      <a:pt x="422" y="201"/>
                    </a:lnTo>
                    <a:lnTo>
                      <a:pt x="411" y="206"/>
                    </a:lnTo>
                    <a:lnTo>
                      <a:pt x="41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pic>
          <p:nvPicPr>
            <p:cNvPr id="11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 rot="16200000">
              <a:off x="2208242" y="3363132"/>
              <a:ext cx="1055234" cy="71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6" name="TextBox 115"/>
          <p:cNvSpPr txBox="1"/>
          <p:nvPr/>
        </p:nvSpPr>
        <p:spPr>
          <a:xfrm>
            <a:off x="546369" y="3455534"/>
            <a:ext cx="1349106" cy="435081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12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지원금을 </a:t>
            </a:r>
            <a:endParaRPr lang="en-US" altLang="ko-KR" sz="1200" spc="-8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r>
              <a:rPr lang="ko-KR" altLang="en-US" sz="1200" spc="-8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받고 있는 상태</a:t>
            </a:r>
            <a:endParaRPr lang="ko-KR" altLang="en-US" sz="1200" spc="-8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117" name="자유형 116"/>
          <p:cNvSpPr/>
          <p:nvPr/>
        </p:nvSpPr>
        <p:spPr>
          <a:xfrm>
            <a:off x="533400" y="3452465"/>
            <a:ext cx="1485900" cy="393213"/>
          </a:xfrm>
          <a:custGeom>
            <a:avLst/>
            <a:gdLst>
              <a:gd name="connsiteX0" fmla="*/ 0 w 946150"/>
              <a:gd name="connsiteY0" fmla="*/ 0 h 374650"/>
              <a:gd name="connsiteX1" fmla="*/ 635000 w 946150"/>
              <a:gd name="connsiteY1" fmla="*/ 0 h 374650"/>
              <a:gd name="connsiteX2" fmla="*/ 946150 w 946150"/>
              <a:gd name="connsiteY2" fmla="*/ 37465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150" h="374650">
                <a:moveTo>
                  <a:pt x="0" y="0"/>
                </a:moveTo>
                <a:lnTo>
                  <a:pt x="635000" y="0"/>
                </a:lnTo>
                <a:lnTo>
                  <a:pt x="946150" y="374650"/>
                </a:lnTo>
              </a:path>
            </a:pathLst>
          </a:custGeom>
          <a:noFill/>
          <a:ln>
            <a:solidFill>
              <a:srgbClr val="B985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TextBox 117"/>
          <p:cNvSpPr txBox="1"/>
          <p:nvPr/>
        </p:nvSpPr>
        <p:spPr>
          <a:xfrm>
            <a:off x="6010275" y="2747616"/>
            <a:ext cx="2166150" cy="618516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marL="228600" indent="-228600">
              <a:buAutoNum type="arabicPeriod"/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모른 경우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28600" indent="-228600">
              <a:buAutoNum type="arabicPeriod"/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알고 신고한 경우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28600" indent="-228600">
              <a:buAutoNum type="arabicPeriod"/>
            </a:pPr>
            <a:r>
              <a:rPr lang="ko-KR" altLang="en-US" sz="1200" spc="-7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알고 신고하지 않은 경우</a:t>
            </a:r>
            <a:endParaRPr lang="en-US" altLang="ko-KR" sz="1200" spc="-7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9" name="이등변 삼각형 118"/>
          <p:cNvSpPr/>
          <p:nvPr/>
        </p:nvSpPr>
        <p:spPr>
          <a:xfrm rot="5400000" flipH="1" flipV="1">
            <a:off x="6665913" y="3406425"/>
            <a:ext cx="161926" cy="101602"/>
          </a:xfrm>
          <a:prstGeom prst="triangle">
            <a:avLst>
              <a:gd name="adj" fmla="val 1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TextBox 119"/>
          <p:cNvSpPr txBox="1"/>
          <p:nvPr/>
        </p:nvSpPr>
        <p:spPr>
          <a:xfrm>
            <a:off x="5915026" y="5224115"/>
            <a:ext cx="2333624" cy="747713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marL="342900" indent="-342900"/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1. 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제재대상 아님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342900" indent="-342900"/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2. 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제재대상 아님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Medium" pitchFamily="18" charset="-127"/>
              <a:ea typeface="KoPub돋움체 Medium" pitchFamily="18" charset="-127"/>
            </a:endParaRPr>
          </a:p>
          <a:p>
            <a:pPr marL="342900" indent="-342900"/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3.  120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 ∼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300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만원 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과태료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121" name="Freeform 5"/>
          <p:cNvSpPr>
            <a:spLocks/>
          </p:cNvSpPr>
          <p:nvPr/>
        </p:nvSpPr>
        <p:spPr bwMode="auto">
          <a:xfrm>
            <a:off x="1616075" y="3803934"/>
            <a:ext cx="1000125" cy="940756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49" name="그룹 85"/>
          <p:cNvGrpSpPr/>
          <p:nvPr/>
        </p:nvGrpSpPr>
        <p:grpSpPr>
          <a:xfrm>
            <a:off x="2438399" y="5521599"/>
            <a:ext cx="2516857" cy="431978"/>
            <a:chOff x="3025776" y="5888553"/>
            <a:chExt cx="2371724" cy="747713"/>
          </a:xfrm>
        </p:grpSpPr>
        <p:sp>
          <p:nvSpPr>
            <p:cNvPr id="50" name="직사각형 49"/>
            <p:cNvSpPr/>
            <p:nvPr/>
          </p:nvSpPr>
          <p:spPr>
            <a:xfrm>
              <a:off x="3025776" y="5888675"/>
              <a:ext cx="2371724" cy="747591"/>
            </a:xfrm>
            <a:prstGeom prst="rect">
              <a:avLst/>
            </a:prstGeom>
            <a:solidFill>
              <a:srgbClr val="0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035301" y="5888553"/>
              <a:ext cx="2333624" cy="7477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marL="342900" indent="-342900"/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2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이상 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5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배 이하 상당 금액 과태료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7305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직무관련 </a:t>
            </a: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외부강의등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제한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grpSp>
        <p:nvGrpSpPr>
          <p:cNvPr id="55" name="그룹 55"/>
          <p:cNvGrpSpPr/>
          <p:nvPr/>
        </p:nvGrpSpPr>
        <p:grpSpPr>
          <a:xfrm>
            <a:off x="915983" y="1052736"/>
            <a:ext cx="7264087" cy="1775073"/>
            <a:chOff x="944558" y="2502375"/>
            <a:chExt cx="7264087" cy="1775073"/>
          </a:xfrm>
        </p:grpSpPr>
        <p:sp>
          <p:nvSpPr>
            <p:cNvPr id="56" name="U자형 화살표 55"/>
            <p:cNvSpPr/>
            <p:nvPr/>
          </p:nvSpPr>
          <p:spPr>
            <a:xfrm rot="16200000" flipV="1">
              <a:off x="4836936" y="712328"/>
              <a:ext cx="1266544" cy="5476875"/>
            </a:xfrm>
            <a:prstGeom prst="uturnArrow">
              <a:avLst>
                <a:gd name="adj1" fmla="val 21186"/>
                <a:gd name="adj2" fmla="val 20232"/>
                <a:gd name="adj3" fmla="val 23093"/>
                <a:gd name="adj4" fmla="val 43750"/>
                <a:gd name="adj5" fmla="val 100000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33288" y="3673314"/>
              <a:ext cx="1723662" cy="604134"/>
            </a:xfrm>
            <a:prstGeom prst="rect">
              <a:avLst/>
            </a:prstGeom>
            <a:gradFill>
              <a:gsLst>
                <a:gs pos="0">
                  <a:srgbClr val="FCB811"/>
                </a:gs>
                <a:gs pos="100000">
                  <a:srgbClr val="CD9303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소속기관장에게</a:t>
              </a:r>
              <a:r>
                <a:rPr lang="en-US" altLang="ko-KR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사전 신고 의무화</a:t>
              </a:r>
              <a:endPara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8" name="Freeform 5"/>
            <p:cNvSpPr>
              <a:spLocks/>
            </p:cNvSpPr>
            <p:nvPr/>
          </p:nvSpPr>
          <p:spPr bwMode="auto">
            <a:xfrm>
              <a:off x="6583891" y="2843916"/>
              <a:ext cx="948479" cy="839181"/>
            </a:xfrm>
            <a:custGeom>
              <a:avLst/>
              <a:gdLst>
                <a:gd name="T0" fmla="*/ 407 w 1024"/>
                <a:gd name="T1" fmla="*/ 495 h 906"/>
                <a:gd name="T2" fmla="*/ 384 w 1024"/>
                <a:gd name="T3" fmla="*/ 468 h 906"/>
                <a:gd name="T4" fmla="*/ 356 w 1024"/>
                <a:gd name="T5" fmla="*/ 425 h 906"/>
                <a:gd name="T6" fmla="*/ 326 w 1024"/>
                <a:gd name="T7" fmla="*/ 360 h 906"/>
                <a:gd name="T8" fmla="*/ 309 w 1024"/>
                <a:gd name="T9" fmla="*/ 308 h 906"/>
                <a:gd name="T10" fmla="*/ 300 w 1024"/>
                <a:gd name="T11" fmla="*/ 258 h 906"/>
                <a:gd name="T12" fmla="*/ 299 w 1024"/>
                <a:gd name="T13" fmla="*/ 226 h 906"/>
                <a:gd name="T14" fmla="*/ 307 w 1024"/>
                <a:gd name="T15" fmla="*/ 164 h 906"/>
                <a:gd name="T16" fmla="*/ 332 w 1024"/>
                <a:gd name="T17" fmla="*/ 105 h 906"/>
                <a:gd name="T18" fmla="*/ 373 w 1024"/>
                <a:gd name="T19" fmla="*/ 56 h 906"/>
                <a:gd name="T20" fmla="*/ 425 w 1024"/>
                <a:gd name="T21" fmla="*/ 19 h 906"/>
                <a:gd name="T22" fmla="*/ 490 w 1024"/>
                <a:gd name="T23" fmla="*/ 1 h 906"/>
                <a:gd name="T24" fmla="*/ 532 w 1024"/>
                <a:gd name="T25" fmla="*/ 1 h 906"/>
                <a:gd name="T26" fmla="*/ 588 w 1024"/>
                <a:gd name="T27" fmla="*/ 17 h 906"/>
                <a:gd name="T28" fmla="*/ 640 w 1024"/>
                <a:gd name="T29" fmla="*/ 49 h 906"/>
                <a:gd name="T30" fmla="*/ 682 w 1024"/>
                <a:gd name="T31" fmla="*/ 99 h 906"/>
                <a:gd name="T32" fmla="*/ 711 w 1024"/>
                <a:gd name="T33" fmla="*/ 159 h 906"/>
                <a:gd name="T34" fmla="*/ 722 w 1024"/>
                <a:gd name="T35" fmla="*/ 233 h 906"/>
                <a:gd name="T36" fmla="*/ 720 w 1024"/>
                <a:gd name="T37" fmla="*/ 267 h 906"/>
                <a:gd name="T38" fmla="*/ 709 w 1024"/>
                <a:gd name="T39" fmla="*/ 321 h 906"/>
                <a:gd name="T40" fmla="*/ 689 w 1024"/>
                <a:gd name="T41" fmla="*/ 373 h 906"/>
                <a:gd name="T42" fmla="*/ 663 w 1024"/>
                <a:gd name="T43" fmla="*/ 425 h 906"/>
                <a:gd name="T44" fmla="*/ 629 w 1024"/>
                <a:gd name="T45" fmla="*/ 470 h 906"/>
                <a:gd name="T46" fmla="*/ 605 w 1024"/>
                <a:gd name="T47" fmla="*/ 496 h 906"/>
                <a:gd name="T48" fmla="*/ 584 w 1024"/>
                <a:gd name="T49" fmla="*/ 515 h 906"/>
                <a:gd name="T50" fmla="*/ 590 w 1024"/>
                <a:gd name="T51" fmla="*/ 537 h 906"/>
                <a:gd name="T52" fmla="*/ 611 w 1024"/>
                <a:gd name="T53" fmla="*/ 567 h 906"/>
                <a:gd name="T54" fmla="*/ 646 w 1024"/>
                <a:gd name="T55" fmla="*/ 591 h 906"/>
                <a:gd name="T56" fmla="*/ 695 w 1024"/>
                <a:gd name="T57" fmla="*/ 612 h 906"/>
                <a:gd name="T58" fmla="*/ 840 w 1024"/>
                <a:gd name="T59" fmla="*/ 654 h 906"/>
                <a:gd name="T60" fmla="*/ 901 w 1024"/>
                <a:gd name="T61" fmla="*/ 672 h 906"/>
                <a:gd name="T62" fmla="*/ 966 w 1024"/>
                <a:gd name="T63" fmla="*/ 707 h 906"/>
                <a:gd name="T64" fmla="*/ 1002 w 1024"/>
                <a:gd name="T65" fmla="*/ 749 h 906"/>
                <a:gd name="T66" fmla="*/ 1010 w 1024"/>
                <a:gd name="T67" fmla="*/ 764 h 906"/>
                <a:gd name="T68" fmla="*/ 1022 w 1024"/>
                <a:gd name="T69" fmla="*/ 810 h 906"/>
                <a:gd name="T70" fmla="*/ 1023 w 1024"/>
                <a:gd name="T71" fmla="*/ 888 h 906"/>
                <a:gd name="T72" fmla="*/ 4 w 1024"/>
                <a:gd name="T73" fmla="*/ 906 h 906"/>
                <a:gd name="T74" fmla="*/ 2 w 1024"/>
                <a:gd name="T75" fmla="*/ 875 h 906"/>
                <a:gd name="T76" fmla="*/ 0 w 1024"/>
                <a:gd name="T77" fmla="*/ 805 h 906"/>
                <a:gd name="T78" fmla="*/ 7 w 1024"/>
                <a:gd name="T79" fmla="*/ 764 h 906"/>
                <a:gd name="T80" fmla="*/ 22 w 1024"/>
                <a:gd name="T81" fmla="*/ 734 h 906"/>
                <a:gd name="T82" fmla="*/ 65 w 1024"/>
                <a:gd name="T83" fmla="*/ 694 h 906"/>
                <a:gd name="T84" fmla="*/ 139 w 1024"/>
                <a:gd name="T85" fmla="*/ 663 h 906"/>
                <a:gd name="T86" fmla="*/ 222 w 1024"/>
                <a:gd name="T87" fmla="*/ 639 h 906"/>
                <a:gd name="T88" fmla="*/ 339 w 1024"/>
                <a:gd name="T89" fmla="*/ 602 h 906"/>
                <a:gd name="T90" fmla="*/ 379 w 1024"/>
                <a:gd name="T91" fmla="*/ 582 h 906"/>
                <a:gd name="T92" fmla="*/ 407 w 1024"/>
                <a:gd name="T93" fmla="*/ 560 h 906"/>
                <a:gd name="T94" fmla="*/ 426 w 1024"/>
                <a:gd name="T95" fmla="*/ 529 h 906"/>
                <a:gd name="T96" fmla="*/ 423 w 1024"/>
                <a:gd name="T97" fmla="*/ 51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4" h="906">
                  <a:moveTo>
                    <a:pt x="421" y="507"/>
                  </a:moveTo>
                  <a:lnTo>
                    <a:pt x="421" y="507"/>
                  </a:lnTo>
                  <a:lnTo>
                    <a:pt x="407" y="495"/>
                  </a:lnTo>
                  <a:lnTo>
                    <a:pt x="395" y="481"/>
                  </a:lnTo>
                  <a:lnTo>
                    <a:pt x="395" y="481"/>
                  </a:lnTo>
                  <a:lnTo>
                    <a:pt x="384" y="468"/>
                  </a:lnTo>
                  <a:lnTo>
                    <a:pt x="375" y="454"/>
                  </a:lnTo>
                  <a:lnTo>
                    <a:pt x="366" y="440"/>
                  </a:lnTo>
                  <a:lnTo>
                    <a:pt x="356" y="425"/>
                  </a:lnTo>
                  <a:lnTo>
                    <a:pt x="347" y="409"/>
                  </a:lnTo>
                  <a:lnTo>
                    <a:pt x="339" y="393"/>
                  </a:lnTo>
                  <a:lnTo>
                    <a:pt x="326" y="360"/>
                  </a:lnTo>
                  <a:lnTo>
                    <a:pt x="320" y="342"/>
                  </a:lnTo>
                  <a:lnTo>
                    <a:pt x="314" y="325"/>
                  </a:lnTo>
                  <a:lnTo>
                    <a:pt x="309" y="308"/>
                  </a:lnTo>
                  <a:lnTo>
                    <a:pt x="306" y="292"/>
                  </a:lnTo>
                  <a:lnTo>
                    <a:pt x="303" y="275"/>
                  </a:lnTo>
                  <a:lnTo>
                    <a:pt x="300" y="258"/>
                  </a:lnTo>
                  <a:lnTo>
                    <a:pt x="299" y="242"/>
                  </a:lnTo>
                  <a:lnTo>
                    <a:pt x="299" y="226"/>
                  </a:lnTo>
                  <a:lnTo>
                    <a:pt x="299" y="226"/>
                  </a:lnTo>
                  <a:lnTo>
                    <a:pt x="300" y="205"/>
                  </a:lnTo>
                  <a:lnTo>
                    <a:pt x="303" y="184"/>
                  </a:lnTo>
                  <a:lnTo>
                    <a:pt x="307" y="164"/>
                  </a:lnTo>
                  <a:lnTo>
                    <a:pt x="314" y="144"/>
                  </a:lnTo>
                  <a:lnTo>
                    <a:pt x="323" y="125"/>
                  </a:lnTo>
                  <a:lnTo>
                    <a:pt x="332" y="105"/>
                  </a:lnTo>
                  <a:lnTo>
                    <a:pt x="345" y="88"/>
                  </a:lnTo>
                  <a:lnTo>
                    <a:pt x="358" y="71"/>
                  </a:lnTo>
                  <a:lnTo>
                    <a:pt x="373" y="56"/>
                  </a:lnTo>
                  <a:lnTo>
                    <a:pt x="389" y="42"/>
                  </a:lnTo>
                  <a:lnTo>
                    <a:pt x="407" y="30"/>
                  </a:lnTo>
                  <a:lnTo>
                    <a:pt x="425" y="19"/>
                  </a:lnTo>
                  <a:lnTo>
                    <a:pt x="446" y="11"/>
                  </a:lnTo>
                  <a:lnTo>
                    <a:pt x="468" y="5"/>
                  </a:lnTo>
                  <a:lnTo>
                    <a:pt x="490" y="1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32" y="1"/>
                  </a:lnTo>
                  <a:lnTo>
                    <a:pt x="551" y="5"/>
                  </a:lnTo>
                  <a:lnTo>
                    <a:pt x="570" y="9"/>
                  </a:lnTo>
                  <a:lnTo>
                    <a:pt x="588" y="17"/>
                  </a:lnTo>
                  <a:lnTo>
                    <a:pt x="607" y="26"/>
                  </a:lnTo>
                  <a:lnTo>
                    <a:pt x="624" y="37"/>
                  </a:lnTo>
                  <a:lnTo>
                    <a:pt x="640" y="49"/>
                  </a:lnTo>
                  <a:lnTo>
                    <a:pt x="656" y="64"/>
                  </a:lnTo>
                  <a:lnTo>
                    <a:pt x="670" y="80"/>
                  </a:lnTo>
                  <a:lnTo>
                    <a:pt x="682" y="99"/>
                  </a:lnTo>
                  <a:lnTo>
                    <a:pt x="694" y="117"/>
                  </a:lnTo>
                  <a:lnTo>
                    <a:pt x="704" y="137"/>
                  </a:lnTo>
                  <a:lnTo>
                    <a:pt x="711" y="159"/>
                  </a:lnTo>
                  <a:lnTo>
                    <a:pt x="717" y="183"/>
                  </a:lnTo>
                  <a:lnTo>
                    <a:pt x="721" y="207"/>
                  </a:lnTo>
                  <a:lnTo>
                    <a:pt x="722" y="233"/>
                  </a:lnTo>
                  <a:lnTo>
                    <a:pt x="722" y="233"/>
                  </a:lnTo>
                  <a:lnTo>
                    <a:pt x="721" y="250"/>
                  </a:lnTo>
                  <a:lnTo>
                    <a:pt x="720" y="267"/>
                  </a:lnTo>
                  <a:lnTo>
                    <a:pt x="717" y="284"/>
                  </a:lnTo>
                  <a:lnTo>
                    <a:pt x="713" y="302"/>
                  </a:lnTo>
                  <a:lnTo>
                    <a:pt x="709" y="321"/>
                  </a:lnTo>
                  <a:lnTo>
                    <a:pt x="703" y="338"/>
                  </a:lnTo>
                  <a:lnTo>
                    <a:pt x="696" y="356"/>
                  </a:lnTo>
                  <a:lnTo>
                    <a:pt x="689" y="373"/>
                  </a:lnTo>
                  <a:lnTo>
                    <a:pt x="681" y="391"/>
                  </a:lnTo>
                  <a:lnTo>
                    <a:pt x="672" y="408"/>
                  </a:lnTo>
                  <a:lnTo>
                    <a:pt x="663" y="425"/>
                  </a:lnTo>
                  <a:lnTo>
                    <a:pt x="652" y="440"/>
                  </a:lnTo>
                  <a:lnTo>
                    <a:pt x="641" y="456"/>
                  </a:lnTo>
                  <a:lnTo>
                    <a:pt x="629" y="470"/>
                  </a:lnTo>
                  <a:lnTo>
                    <a:pt x="618" y="483"/>
                  </a:lnTo>
                  <a:lnTo>
                    <a:pt x="605" y="496"/>
                  </a:lnTo>
                  <a:lnTo>
                    <a:pt x="605" y="496"/>
                  </a:lnTo>
                  <a:lnTo>
                    <a:pt x="598" y="503"/>
                  </a:lnTo>
                  <a:lnTo>
                    <a:pt x="592" y="509"/>
                  </a:lnTo>
                  <a:lnTo>
                    <a:pt x="584" y="515"/>
                  </a:lnTo>
                  <a:lnTo>
                    <a:pt x="586" y="526"/>
                  </a:lnTo>
                  <a:lnTo>
                    <a:pt x="586" y="526"/>
                  </a:lnTo>
                  <a:lnTo>
                    <a:pt x="590" y="537"/>
                  </a:lnTo>
                  <a:lnTo>
                    <a:pt x="595" y="547"/>
                  </a:lnTo>
                  <a:lnTo>
                    <a:pt x="602" y="558"/>
                  </a:lnTo>
                  <a:lnTo>
                    <a:pt x="611" y="567"/>
                  </a:lnTo>
                  <a:lnTo>
                    <a:pt x="620" y="575"/>
                  </a:lnTo>
                  <a:lnTo>
                    <a:pt x="633" y="583"/>
                  </a:lnTo>
                  <a:lnTo>
                    <a:pt x="646" y="591"/>
                  </a:lnTo>
                  <a:lnTo>
                    <a:pt x="660" y="598"/>
                  </a:lnTo>
                  <a:lnTo>
                    <a:pt x="676" y="605"/>
                  </a:lnTo>
                  <a:lnTo>
                    <a:pt x="695" y="612"/>
                  </a:lnTo>
                  <a:lnTo>
                    <a:pt x="736" y="625"/>
                  </a:lnTo>
                  <a:lnTo>
                    <a:pt x="784" y="639"/>
                  </a:lnTo>
                  <a:lnTo>
                    <a:pt x="840" y="654"/>
                  </a:lnTo>
                  <a:lnTo>
                    <a:pt x="873" y="663"/>
                  </a:lnTo>
                  <a:lnTo>
                    <a:pt x="873" y="663"/>
                  </a:lnTo>
                  <a:lnTo>
                    <a:pt x="901" y="672"/>
                  </a:lnTo>
                  <a:lnTo>
                    <a:pt x="927" y="683"/>
                  </a:lnTo>
                  <a:lnTo>
                    <a:pt x="947" y="694"/>
                  </a:lnTo>
                  <a:lnTo>
                    <a:pt x="966" y="707"/>
                  </a:lnTo>
                  <a:lnTo>
                    <a:pt x="980" y="720"/>
                  </a:lnTo>
                  <a:lnTo>
                    <a:pt x="993" y="734"/>
                  </a:lnTo>
                  <a:lnTo>
                    <a:pt x="1002" y="749"/>
                  </a:lnTo>
                  <a:lnTo>
                    <a:pt x="1010" y="764"/>
                  </a:lnTo>
                  <a:lnTo>
                    <a:pt x="1010" y="764"/>
                  </a:lnTo>
                  <a:lnTo>
                    <a:pt x="1010" y="764"/>
                  </a:lnTo>
                  <a:lnTo>
                    <a:pt x="1016" y="779"/>
                  </a:lnTo>
                  <a:lnTo>
                    <a:pt x="1019" y="794"/>
                  </a:lnTo>
                  <a:lnTo>
                    <a:pt x="1022" y="810"/>
                  </a:lnTo>
                  <a:lnTo>
                    <a:pt x="1023" y="826"/>
                  </a:lnTo>
                  <a:lnTo>
                    <a:pt x="1024" y="857"/>
                  </a:lnTo>
                  <a:lnTo>
                    <a:pt x="1023" y="888"/>
                  </a:lnTo>
                  <a:lnTo>
                    <a:pt x="1023" y="888"/>
                  </a:lnTo>
                  <a:lnTo>
                    <a:pt x="1021" y="906"/>
                  </a:lnTo>
                  <a:lnTo>
                    <a:pt x="4" y="906"/>
                  </a:lnTo>
                  <a:lnTo>
                    <a:pt x="4" y="906"/>
                  </a:lnTo>
                  <a:lnTo>
                    <a:pt x="2" y="875"/>
                  </a:lnTo>
                  <a:lnTo>
                    <a:pt x="2" y="875"/>
                  </a:lnTo>
                  <a:lnTo>
                    <a:pt x="0" y="848"/>
                  </a:lnTo>
                  <a:lnTo>
                    <a:pt x="0" y="819"/>
                  </a:lnTo>
                  <a:lnTo>
                    <a:pt x="0" y="805"/>
                  </a:lnTo>
                  <a:lnTo>
                    <a:pt x="1" y="791"/>
                  </a:lnTo>
                  <a:lnTo>
                    <a:pt x="3" y="778"/>
                  </a:lnTo>
                  <a:lnTo>
                    <a:pt x="7" y="764"/>
                  </a:lnTo>
                  <a:lnTo>
                    <a:pt x="7" y="764"/>
                  </a:lnTo>
                  <a:lnTo>
                    <a:pt x="14" y="748"/>
                  </a:lnTo>
                  <a:lnTo>
                    <a:pt x="22" y="734"/>
                  </a:lnTo>
                  <a:lnTo>
                    <a:pt x="33" y="719"/>
                  </a:lnTo>
                  <a:lnTo>
                    <a:pt x="47" y="707"/>
                  </a:lnTo>
                  <a:lnTo>
                    <a:pt x="65" y="694"/>
                  </a:lnTo>
                  <a:lnTo>
                    <a:pt x="86" y="683"/>
                  </a:lnTo>
                  <a:lnTo>
                    <a:pt x="110" y="672"/>
                  </a:lnTo>
                  <a:lnTo>
                    <a:pt x="139" y="663"/>
                  </a:lnTo>
                  <a:lnTo>
                    <a:pt x="171" y="654"/>
                  </a:lnTo>
                  <a:lnTo>
                    <a:pt x="171" y="654"/>
                  </a:lnTo>
                  <a:lnTo>
                    <a:pt x="222" y="639"/>
                  </a:lnTo>
                  <a:lnTo>
                    <a:pt x="267" y="627"/>
                  </a:lnTo>
                  <a:lnTo>
                    <a:pt x="306" y="615"/>
                  </a:lnTo>
                  <a:lnTo>
                    <a:pt x="339" y="602"/>
                  </a:lnTo>
                  <a:lnTo>
                    <a:pt x="354" y="596"/>
                  </a:lnTo>
                  <a:lnTo>
                    <a:pt x="367" y="589"/>
                  </a:lnTo>
                  <a:lnTo>
                    <a:pt x="379" y="582"/>
                  </a:lnTo>
                  <a:lnTo>
                    <a:pt x="390" y="575"/>
                  </a:lnTo>
                  <a:lnTo>
                    <a:pt x="399" y="568"/>
                  </a:lnTo>
                  <a:lnTo>
                    <a:pt x="407" y="560"/>
                  </a:lnTo>
                  <a:lnTo>
                    <a:pt x="413" y="551"/>
                  </a:lnTo>
                  <a:lnTo>
                    <a:pt x="418" y="542"/>
                  </a:lnTo>
                  <a:lnTo>
                    <a:pt x="426" y="529"/>
                  </a:lnTo>
                  <a:lnTo>
                    <a:pt x="426" y="513"/>
                  </a:lnTo>
                  <a:lnTo>
                    <a:pt x="426" y="513"/>
                  </a:lnTo>
                  <a:lnTo>
                    <a:pt x="423" y="511"/>
                  </a:lnTo>
                  <a:lnTo>
                    <a:pt x="421" y="507"/>
                  </a:lnTo>
                  <a:lnTo>
                    <a:pt x="421" y="507"/>
                  </a:lnTo>
                  <a:close/>
                </a:path>
              </a:pathLst>
            </a:custGeom>
            <a:gradFill>
              <a:gsLst>
                <a:gs pos="0">
                  <a:srgbClr val="FCB811"/>
                </a:gs>
                <a:gs pos="100000">
                  <a:srgbClr val="CD9303"/>
                </a:gs>
              </a:gsLst>
              <a:lin ang="5400000" scaled="1"/>
            </a:gradFill>
            <a:ln w="25400">
              <a:noFill/>
            </a:ln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grpSp>
          <p:nvGrpSpPr>
            <p:cNvPr id="59" name="그룹 37"/>
            <p:cNvGrpSpPr/>
            <p:nvPr/>
          </p:nvGrpSpPr>
          <p:grpSpPr>
            <a:xfrm>
              <a:off x="944558" y="2701241"/>
              <a:ext cx="2085350" cy="1576118"/>
              <a:chOff x="944558" y="2701241"/>
              <a:chExt cx="2085350" cy="1576118"/>
            </a:xfrm>
          </p:grpSpPr>
          <p:sp>
            <p:nvSpPr>
              <p:cNvPr id="106" name="TextBox 105"/>
              <p:cNvSpPr txBox="1"/>
              <p:nvPr/>
            </p:nvSpPr>
            <p:spPr>
              <a:xfrm>
                <a:off x="944558" y="3673306"/>
                <a:ext cx="2085350" cy="604053"/>
              </a:xfrm>
              <a:prstGeom prst="rect">
                <a:avLst/>
              </a:prstGeom>
              <a:gradFill flip="none" rotWithShape="1">
                <a:gsLst>
                  <a:gs pos="0">
                    <a:srgbClr val="92AF27"/>
                  </a:gs>
                  <a:gs pos="100000">
                    <a:srgbClr val="789020"/>
                  </a:gs>
                </a:gsLst>
                <a:lin ang="5400000" scaled="1"/>
                <a:tileRect/>
              </a:gradFill>
              <a:ln w="25400"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14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직무 관련</a:t>
                </a:r>
                <a:r>
                  <a:rPr lang="en-US" altLang="ko-KR" sz="16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/>
                </a:r>
                <a:br>
                  <a:rPr lang="en-US" altLang="ko-KR" sz="16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</a:br>
                <a:r>
                  <a:rPr lang="ko-KR" altLang="en-US" sz="1600" spc="-100" dirty="0" err="1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외부강의등</a:t>
                </a:r>
                <a:r>
                  <a:rPr lang="ko-KR" altLang="en-US" sz="16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사례금</a:t>
                </a:r>
                <a:r>
                  <a:rPr lang="en-US" altLang="ko-KR" sz="16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600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FFF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제한</a:t>
                </a:r>
                <a:endParaRPr lang="ko-KR" altLang="en-US" sz="20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grpSp>
            <p:nvGrpSpPr>
              <p:cNvPr id="107" name="그룹 64"/>
              <p:cNvGrpSpPr/>
              <p:nvPr/>
            </p:nvGrpSpPr>
            <p:grpSpPr>
              <a:xfrm>
                <a:off x="1368038" y="2701241"/>
                <a:ext cx="1214059" cy="983333"/>
                <a:chOff x="5132388" y="3895725"/>
                <a:chExt cx="701675" cy="568325"/>
              </a:xfrm>
              <a:solidFill>
                <a:srgbClr val="92AF27"/>
              </a:solidFill>
            </p:grpSpPr>
            <p:sp>
              <p:nvSpPr>
                <p:cNvPr id="108" name="Rectangle 75"/>
                <p:cNvSpPr>
                  <a:spLocks noChangeArrowheads="1"/>
                </p:cNvSpPr>
                <p:nvPr/>
              </p:nvSpPr>
              <p:spPr bwMode="auto">
                <a:xfrm>
                  <a:off x="5383213" y="3978275"/>
                  <a:ext cx="368300" cy="16192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2AF27"/>
                    </a:gs>
                    <a:gs pos="100000">
                      <a:srgbClr val="789020"/>
                    </a:gs>
                  </a:gsLst>
                  <a:lin ang="5400000" scaled="1"/>
                  <a:tileRect/>
                </a:gradFill>
                <a:ln w="25400">
                  <a:noFill/>
                </a:ln>
                <a:extLst/>
              </p:spPr>
              <p:txBody>
                <a:bodyPr wrap="none" rtlCol="0" anchor="ctr">
                  <a:noAutofit/>
                </a:bodyPr>
                <a:lstStyle/>
                <a:p>
                  <a:pPr algn="ctr"/>
                  <a:endParaRPr lang="ko-KR" altLang="en-US" sz="14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endParaRPr>
                </a:p>
              </p:txBody>
            </p:sp>
            <p:sp>
              <p:nvSpPr>
                <p:cNvPr id="109" name="Freeform 76"/>
                <p:cNvSpPr>
                  <a:spLocks/>
                </p:cNvSpPr>
                <p:nvPr/>
              </p:nvSpPr>
              <p:spPr bwMode="auto">
                <a:xfrm>
                  <a:off x="5205413" y="3895725"/>
                  <a:ext cx="628650" cy="523875"/>
                </a:xfrm>
                <a:custGeom>
                  <a:avLst/>
                  <a:gdLst>
                    <a:gd name="T0" fmla="*/ 384 w 396"/>
                    <a:gd name="T1" fmla="*/ 0 h 330"/>
                    <a:gd name="T2" fmla="*/ 12 w 396"/>
                    <a:gd name="T3" fmla="*/ 0 h 330"/>
                    <a:gd name="T4" fmla="*/ 12 w 396"/>
                    <a:gd name="T5" fmla="*/ 0 h 330"/>
                    <a:gd name="T6" fmla="*/ 8 w 396"/>
                    <a:gd name="T7" fmla="*/ 2 h 330"/>
                    <a:gd name="T8" fmla="*/ 4 w 396"/>
                    <a:gd name="T9" fmla="*/ 4 h 330"/>
                    <a:gd name="T10" fmla="*/ 2 w 396"/>
                    <a:gd name="T11" fmla="*/ 8 h 330"/>
                    <a:gd name="T12" fmla="*/ 0 w 396"/>
                    <a:gd name="T13" fmla="*/ 12 h 330"/>
                    <a:gd name="T14" fmla="*/ 0 w 396"/>
                    <a:gd name="T15" fmla="*/ 88 h 330"/>
                    <a:gd name="T16" fmla="*/ 0 w 396"/>
                    <a:gd name="T17" fmla="*/ 88 h 330"/>
                    <a:gd name="T18" fmla="*/ 12 w 396"/>
                    <a:gd name="T19" fmla="*/ 84 h 330"/>
                    <a:gd name="T20" fmla="*/ 24 w 396"/>
                    <a:gd name="T21" fmla="*/ 82 h 330"/>
                    <a:gd name="T22" fmla="*/ 24 w 396"/>
                    <a:gd name="T23" fmla="*/ 24 h 330"/>
                    <a:gd name="T24" fmla="*/ 372 w 396"/>
                    <a:gd name="T25" fmla="*/ 24 h 330"/>
                    <a:gd name="T26" fmla="*/ 372 w 396"/>
                    <a:gd name="T27" fmla="*/ 306 h 330"/>
                    <a:gd name="T28" fmla="*/ 102 w 396"/>
                    <a:gd name="T29" fmla="*/ 306 h 330"/>
                    <a:gd name="T30" fmla="*/ 102 w 396"/>
                    <a:gd name="T31" fmla="*/ 330 h 330"/>
                    <a:gd name="T32" fmla="*/ 384 w 396"/>
                    <a:gd name="T33" fmla="*/ 330 h 330"/>
                    <a:gd name="T34" fmla="*/ 384 w 396"/>
                    <a:gd name="T35" fmla="*/ 330 h 330"/>
                    <a:gd name="T36" fmla="*/ 388 w 396"/>
                    <a:gd name="T37" fmla="*/ 328 h 330"/>
                    <a:gd name="T38" fmla="*/ 392 w 396"/>
                    <a:gd name="T39" fmla="*/ 326 h 330"/>
                    <a:gd name="T40" fmla="*/ 394 w 396"/>
                    <a:gd name="T41" fmla="*/ 322 h 330"/>
                    <a:gd name="T42" fmla="*/ 396 w 396"/>
                    <a:gd name="T43" fmla="*/ 318 h 330"/>
                    <a:gd name="T44" fmla="*/ 396 w 396"/>
                    <a:gd name="T45" fmla="*/ 12 h 330"/>
                    <a:gd name="T46" fmla="*/ 396 w 396"/>
                    <a:gd name="T47" fmla="*/ 12 h 330"/>
                    <a:gd name="T48" fmla="*/ 394 w 396"/>
                    <a:gd name="T49" fmla="*/ 8 h 330"/>
                    <a:gd name="T50" fmla="*/ 392 w 396"/>
                    <a:gd name="T51" fmla="*/ 4 h 330"/>
                    <a:gd name="T52" fmla="*/ 388 w 396"/>
                    <a:gd name="T53" fmla="*/ 2 h 330"/>
                    <a:gd name="T54" fmla="*/ 384 w 396"/>
                    <a:gd name="T55" fmla="*/ 0 h 330"/>
                    <a:gd name="T56" fmla="*/ 384 w 396"/>
                    <a:gd name="T57" fmla="*/ 0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96" h="330">
                      <a:moveTo>
                        <a:pt x="384" y="0"/>
                      </a:move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2" y="8"/>
                      </a:lnTo>
                      <a:lnTo>
                        <a:pt x="0" y="12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12" y="84"/>
                      </a:lnTo>
                      <a:lnTo>
                        <a:pt x="24" y="82"/>
                      </a:lnTo>
                      <a:lnTo>
                        <a:pt x="24" y="24"/>
                      </a:lnTo>
                      <a:lnTo>
                        <a:pt x="372" y="24"/>
                      </a:lnTo>
                      <a:lnTo>
                        <a:pt x="372" y="306"/>
                      </a:lnTo>
                      <a:lnTo>
                        <a:pt x="102" y="306"/>
                      </a:lnTo>
                      <a:lnTo>
                        <a:pt x="102" y="330"/>
                      </a:lnTo>
                      <a:lnTo>
                        <a:pt x="384" y="330"/>
                      </a:lnTo>
                      <a:lnTo>
                        <a:pt x="384" y="330"/>
                      </a:lnTo>
                      <a:lnTo>
                        <a:pt x="388" y="328"/>
                      </a:lnTo>
                      <a:lnTo>
                        <a:pt x="392" y="326"/>
                      </a:lnTo>
                      <a:lnTo>
                        <a:pt x="394" y="322"/>
                      </a:lnTo>
                      <a:lnTo>
                        <a:pt x="396" y="318"/>
                      </a:lnTo>
                      <a:lnTo>
                        <a:pt x="396" y="12"/>
                      </a:lnTo>
                      <a:lnTo>
                        <a:pt x="396" y="12"/>
                      </a:lnTo>
                      <a:lnTo>
                        <a:pt x="394" y="8"/>
                      </a:lnTo>
                      <a:lnTo>
                        <a:pt x="392" y="4"/>
                      </a:lnTo>
                      <a:lnTo>
                        <a:pt x="388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AF27"/>
                    </a:gs>
                    <a:gs pos="100000">
                      <a:srgbClr val="789020"/>
                    </a:gs>
                  </a:gsLst>
                  <a:lin ang="5400000" scaled="1"/>
                  <a:tileRect/>
                </a:gradFill>
                <a:ln w="25400">
                  <a:noFill/>
                </a:ln>
                <a:extLst/>
              </p:spPr>
              <p:txBody>
                <a:bodyPr wrap="none" rtlCol="0" anchor="ctr">
                  <a:noAutofit/>
                </a:bodyPr>
                <a:lstStyle/>
                <a:p>
                  <a:pPr algn="ctr"/>
                  <a:endParaRPr lang="ko-KR" altLang="en-US" sz="14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endParaRPr>
                </a:p>
              </p:txBody>
            </p:sp>
            <p:sp>
              <p:nvSpPr>
                <p:cNvPr id="110" name="Freeform 77"/>
                <p:cNvSpPr>
                  <a:spLocks/>
                </p:cNvSpPr>
                <p:nvPr/>
              </p:nvSpPr>
              <p:spPr bwMode="auto">
                <a:xfrm>
                  <a:off x="5180013" y="4048125"/>
                  <a:ext cx="149225" cy="152400"/>
                </a:xfrm>
                <a:custGeom>
                  <a:avLst/>
                  <a:gdLst>
                    <a:gd name="T0" fmla="*/ 46 w 94"/>
                    <a:gd name="T1" fmla="*/ 0 h 96"/>
                    <a:gd name="T2" fmla="*/ 46 w 94"/>
                    <a:gd name="T3" fmla="*/ 0 h 96"/>
                    <a:gd name="T4" fmla="*/ 56 w 94"/>
                    <a:gd name="T5" fmla="*/ 2 h 96"/>
                    <a:gd name="T6" fmla="*/ 66 w 94"/>
                    <a:gd name="T7" fmla="*/ 4 h 96"/>
                    <a:gd name="T8" fmla="*/ 74 w 94"/>
                    <a:gd name="T9" fmla="*/ 8 h 96"/>
                    <a:gd name="T10" fmla="*/ 80 w 94"/>
                    <a:gd name="T11" fmla="*/ 14 h 96"/>
                    <a:gd name="T12" fmla="*/ 86 w 94"/>
                    <a:gd name="T13" fmla="*/ 22 h 96"/>
                    <a:gd name="T14" fmla="*/ 90 w 94"/>
                    <a:gd name="T15" fmla="*/ 30 h 96"/>
                    <a:gd name="T16" fmla="*/ 94 w 94"/>
                    <a:gd name="T17" fmla="*/ 38 h 96"/>
                    <a:gd name="T18" fmla="*/ 94 w 94"/>
                    <a:gd name="T19" fmla="*/ 48 h 96"/>
                    <a:gd name="T20" fmla="*/ 94 w 94"/>
                    <a:gd name="T21" fmla="*/ 48 h 96"/>
                    <a:gd name="T22" fmla="*/ 94 w 94"/>
                    <a:gd name="T23" fmla="*/ 58 h 96"/>
                    <a:gd name="T24" fmla="*/ 90 w 94"/>
                    <a:gd name="T25" fmla="*/ 66 h 96"/>
                    <a:gd name="T26" fmla="*/ 86 w 94"/>
                    <a:gd name="T27" fmla="*/ 76 h 96"/>
                    <a:gd name="T28" fmla="*/ 80 w 94"/>
                    <a:gd name="T29" fmla="*/ 82 h 96"/>
                    <a:gd name="T30" fmla="*/ 74 w 94"/>
                    <a:gd name="T31" fmla="*/ 88 h 96"/>
                    <a:gd name="T32" fmla="*/ 66 w 94"/>
                    <a:gd name="T33" fmla="*/ 92 h 96"/>
                    <a:gd name="T34" fmla="*/ 56 w 94"/>
                    <a:gd name="T35" fmla="*/ 96 h 96"/>
                    <a:gd name="T36" fmla="*/ 46 w 94"/>
                    <a:gd name="T37" fmla="*/ 96 h 96"/>
                    <a:gd name="T38" fmla="*/ 46 w 94"/>
                    <a:gd name="T39" fmla="*/ 96 h 96"/>
                    <a:gd name="T40" fmla="*/ 38 w 94"/>
                    <a:gd name="T41" fmla="*/ 96 h 96"/>
                    <a:gd name="T42" fmla="*/ 28 w 94"/>
                    <a:gd name="T43" fmla="*/ 92 h 96"/>
                    <a:gd name="T44" fmla="*/ 20 w 94"/>
                    <a:gd name="T45" fmla="*/ 88 h 96"/>
                    <a:gd name="T46" fmla="*/ 14 w 94"/>
                    <a:gd name="T47" fmla="*/ 82 h 96"/>
                    <a:gd name="T48" fmla="*/ 8 w 94"/>
                    <a:gd name="T49" fmla="*/ 76 h 96"/>
                    <a:gd name="T50" fmla="*/ 4 w 94"/>
                    <a:gd name="T51" fmla="*/ 66 h 96"/>
                    <a:gd name="T52" fmla="*/ 0 w 94"/>
                    <a:gd name="T53" fmla="*/ 58 h 96"/>
                    <a:gd name="T54" fmla="*/ 0 w 94"/>
                    <a:gd name="T55" fmla="*/ 48 h 96"/>
                    <a:gd name="T56" fmla="*/ 0 w 94"/>
                    <a:gd name="T57" fmla="*/ 48 h 96"/>
                    <a:gd name="T58" fmla="*/ 0 w 94"/>
                    <a:gd name="T59" fmla="*/ 38 h 96"/>
                    <a:gd name="T60" fmla="*/ 4 w 94"/>
                    <a:gd name="T61" fmla="*/ 30 h 96"/>
                    <a:gd name="T62" fmla="*/ 8 w 94"/>
                    <a:gd name="T63" fmla="*/ 22 h 96"/>
                    <a:gd name="T64" fmla="*/ 14 w 94"/>
                    <a:gd name="T65" fmla="*/ 14 h 96"/>
                    <a:gd name="T66" fmla="*/ 20 w 94"/>
                    <a:gd name="T67" fmla="*/ 8 h 96"/>
                    <a:gd name="T68" fmla="*/ 28 w 94"/>
                    <a:gd name="T69" fmla="*/ 4 h 96"/>
                    <a:gd name="T70" fmla="*/ 38 w 94"/>
                    <a:gd name="T71" fmla="*/ 2 h 96"/>
                    <a:gd name="T72" fmla="*/ 46 w 94"/>
                    <a:gd name="T73" fmla="*/ 0 h 96"/>
                    <a:gd name="T74" fmla="*/ 46 w 94"/>
                    <a:gd name="T75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4" h="9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56" y="2"/>
                      </a:lnTo>
                      <a:lnTo>
                        <a:pt x="66" y="4"/>
                      </a:lnTo>
                      <a:lnTo>
                        <a:pt x="74" y="8"/>
                      </a:lnTo>
                      <a:lnTo>
                        <a:pt x="80" y="14"/>
                      </a:lnTo>
                      <a:lnTo>
                        <a:pt x="86" y="22"/>
                      </a:lnTo>
                      <a:lnTo>
                        <a:pt x="90" y="30"/>
                      </a:lnTo>
                      <a:lnTo>
                        <a:pt x="94" y="38"/>
                      </a:lnTo>
                      <a:lnTo>
                        <a:pt x="94" y="48"/>
                      </a:lnTo>
                      <a:lnTo>
                        <a:pt x="94" y="48"/>
                      </a:lnTo>
                      <a:lnTo>
                        <a:pt x="94" y="58"/>
                      </a:lnTo>
                      <a:lnTo>
                        <a:pt x="90" y="66"/>
                      </a:lnTo>
                      <a:lnTo>
                        <a:pt x="86" y="76"/>
                      </a:lnTo>
                      <a:lnTo>
                        <a:pt x="80" y="82"/>
                      </a:lnTo>
                      <a:lnTo>
                        <a:pt x="74" y="88"/>
                      </a:lnTo>
                      <a:lnTo>
                        <a:pt x="66" y="92"/>
                      </a:lnTo>
                      <a:lnTo>
                        <a:pt x="56" y="96"/>
                      </a:lnTo>
                      <a:lnTo>
                        <a:pt x="46" y="96"/>
                      </a:lnTo>
                      <a:lnTo>
                        <a:pt x="46" y="96"/>
                      </a:lnTo>
                      <a:lnTo>
                        <a:pt x="38" y="96"/>
                      </a:lnTo>
                      <a:lnTo>
                        <a:pt x="28" y="92"/>
                      </a:lnTo>
                      <a:lnTo>
                        <a:pt x="20" y="88"/>
                      </a:lnTo>
                      <a:lnTo>
                        <a:pt x="14" y="82"/>
                      </a:lnTo>
                      <a:lnTo>
                        <a:pt x="8" y="76"/>
                      </a:lnTo>
                      <a:lnTo>
                        <a:pt x="4" y="66"/>
                      </a:lnTo>
                      <a:lnTo>
                        <a:pt x="0" y="58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38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0" y="8"/>
                      </a:lnTo>
                      <a:lnTo>
                        <a:pt x="28" y="4"/>
                      </a:lnTo>
                      <a:lnTo>
                        <a:pt x="38" y="2"/>
                      </a:lnTo>
                      <a:lnTo>
                        <a:pt x="46" y="0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AF27"/>
                    </a:gs>
                    <a:gs pos="100000">
                      <a:srgbClr val="789020"/>
                    </a:gs>
                  </a:gsLst>
                  <a:lin ang="5400000" scaled="1"/>
                  <a:tileRect/>
                </a:gradFill>
                <a:ln w="25400">
                  <a:noFill/>
                </a:ln>
                <a:extLst/>
              </p:spPr>
              <p:txBody>
                <a:bodyPr wrap="none" rtlCol="0" anchor="ctr">
                  <a:noAutofit/>
                </a:bodyPr>
                <a:lstStyle/>
                <a:p>
                  <a:pPr algn="ctr"/>
                  <a:endParaRPr lang="ko-KR" altLang="en-US" sz="14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endParaRPr>
                </a:p>
              </p:txBody>
            </p:sp>
            <p:sp>
              <p:nvSpPr>
                <p:cNvPr id="111" name="Freeform 78"/>
                <p:cNvSpPr>
                  <a:spLocks/>
                </p:cNvSpPr>
                <p:nvPr/>
              </p:nvSpPr>
              <p:spPr bwMode="auto">
                <a:xfrm>
                  <a:off x="5132388" y="4159250"/>
                  <a:ext cx="466725" cy="304800"/>
                </a:xfrm>
                <a:custGeom>
                  <a:avLst/>
                  <a:gdLst>
                    <a:gd name="T0" fmla="*/ 274 w 294"/>
                    <a:gd name="T1" fmla="*/ 46 h 192"/>
                    <a:gd name="T2" fmla="*/ 270 w 294"/>
                    <a:gd name="T3" fmla="*/ 46 h 192"/>
                    <a:gd name="T4" fmla="*/ 290 w 294"/>
                    <a:gd name="T5" fmla="*/ 14 h 192"/>
                    <a:gd name="T6" fmla="*/ 290 w 294"/>
                    <a:gd name="T7" fmla="*/ 14 h 192"/>
                    <a:gd name="T8" fmla="*/ 292 w 294"/>
                    <a:gd name="T9" fmla="*/ 10 h 192"/>
                    <a:gd name="T10" fmla="*/ 292 w 294"/>
                    <a:gd name="T11" fmla="*/ 8 h 192"/>
                    <a:gd name="T12" fmla="*/ 290 w 294"/>
                    <a:gd name="T13" fmla="*/ 4 h 192"/>
                    <a:gd name="T14" fmla="*/ 288 w 294"/>
                    <a:gd name="T15" fmla="*/ 2 h 192"/>
                    <a:gd name="T16" fmla="*/ 288 w 294"/>
                    <a:gd name="T17" fmla="*/ 2 h 192"/>
                    <a:gd name="T18" fmla="*/ 286 w 294"/>
                    <a:gd name="T19" fmla="*/ 0 h 192"/>
                    <a:gd name="T20" fmla="*/ 282 w 294"/>
                    <a:gd name="T21" fmla="*/ 2 h 192"/>
                    <a:gd name="T22" fmla="*/ 280 w 294"/>
                    <a:gd name="T23" fmla="*/ 2 h 192"/>
                    <a:gd name="T24" fmla="*/ 278 w 294"/>
                    <a:gd name="T25" fmla="*/ 4 h 192"/>
                    <a:gd name="T26" fmla="*/ 252 w 294"/>
                    <a:gd name="T27" fmla="*/ 46 h 192"/>
                    <a:gd name="T28" fmla="*/ 18 w 294"/>
                    <a:gd name="T29" fmla="*/ 46 h 192"/>
                    <a:gd name="T30" fmla="*/ 18 w 294"/>
                    <a:gd name="T31" fmla="*/ 46 h 192"/>
                    <a:gd name="T32" fmla="*/ 10 w 294"/>
                    <a:gd name="T33" fmla="*/ 46 h 192"/>
                    <a:gd name="T34" fmla="*/ 4 w 294"/>
                    <a:gd name="T35" fmla="*/ 50 h 192"/>
                    <a:gd name="T36" fmla="*/ 0 w 294"/>
                    <a:gd name="T37" fmla="*/ 56 h 192"/>
                    <a:gd name="T38" fmla="*/ 0 w 294"/>
                    <a:gd name="T39" fmla="*/ 64 h 192"/>
                    <a:gd name="T40" fmla="*/ 0 w 294"/>
                    <a:gd name="T41" fmla="*/ 192 h 192"/>
                    <a:gd name="T42" fmla="*/ 132 w 294"/>
                    <a:gd name="T43" fmla="*/ 192 h 192"/>
                    <a:gd name="T44" fmla="*/ 132 w 294"/>
                    <a:gd name="T45" fmla="*/ 86 h 192"/>
                    <a:gd name="T46" fmla="*/ 274 w 294"/>
                    <a:gd name="T47" fmla="*/ 86 h 192"/>
                    <a:gd name="T48" fmla="*/ 274 w 294"/>
                    <a:gd name="T49" fmla="*/ 86 h 192"/>
                    <a:gd name="T50" fmla="*/ 282 w 294"/>
                    <a:gd name="T51" fmla="*/ 84 h 192"/>
                    <a:gd name="T52" fmla="*/ 288 w 294"/>
                    <a:gd name="T53" fmla="*/ 80 h 192"/>
                    <a:gd name="T54" fmla="*/ 292 w 294"/>
                    <a:gd name="T55" fmla="*/ 74 h 192"/>
                    <a:gd name="T56" fmla="*/ 294 w 294"/>
                    <a:gd name="T57" fmla="*/ 66 h 192"/>
                    <a:gd name="T58" fmla="*/ 294 w 294"/>
                    <a:gd name="T59" fmla="*/ 66 h 192"/>
                    <a:gd name="T60" fmla="*/ 292 w 294"/>
                    <a:gd name="T61" fmla="*/ 58 h 192"/>
                    <a:gd name="T62" fmla="*/ 288 w 294"/>
                    <a:gd name="T63" fmla="*/ 52 h 192"/>
                    <a:gd name="T64" fmla="*/ 282 w 294"/>
                    <a:gd name="T65" fmla="*/ 48 h 192"/>
                    <a:gd name="T66" fmla="*/ 274 w 294"/>
                    <a:gd name="T67" fmla="*/ 46 h 192"/>
                    <a:gd name="T68" fmla="*/ 274 w 294"/>
                    <a:gd name="T69" fmla="*/ 46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94" h="192">
                      <a:moveTo>
                        <a:pt x="274" y="46"/>
                      </a:moveTo>
                      <a:lnTo>
                        <a:pt x="270" y="46"/>
                      </a:lnTo>
                      <a:lnTo>
                        <a:pt x="290" y="14"/>
                      </a:lnTo>
                      <a:lnTo>
                        <a:pt x="290" y="14"/>
                      </a:lnTo>
                      <a:lnTo>
                        <a:pt x="292" y="10"/>
                      </a:lnTo>
                      <a:lnTo>
                        <a:pt x="292" y="8"/>
                      </a:lnTo>
                      <a:lnTo>
                        <a:pt x="290" y="4"/>
                      </a:lnTo>
                      <a:lnTo>
                        <a:pt x="288" y="2"/>
                      </a:lnTo>
                      <a:lnTo>
                        <a:pt x="288" y="2"/>
                      </a:lnTo>
                      <a:lnTo>
                        <a:pt x="286" y="0"/>
                      </a:lnTo>
                      <a:lnTo>
                        <a:pt x="282" y="2"/>
                      </a:lnTo>
                      <a:lnTo>
                        <a:pt x="280" y="2"/>
                      </a:lnTo>
                      <a:lnTo>
                        <a:pt x="278" y="4"/>
                      </a:lnTo>
                      <a:lnTo>
                        <a:pt x="252" y="46"/>
                      </a:lnTo>
                      <a:lnTo>
                        <a:pt x="18" y="46"/>
                      </a:lnTo>
                      <a:lnTo>
                        <a:pt x="18" y="46"/>
                      </a:lnTo>
                      <a:lnTo>
                        <a:pt x="10" y="46"/>
                      </a:lnTo>
                      <a:lnTo>
                        <a:pt x="4" y="50"/>
                      </a:lnTo>
                      <a:lnTo>
                        <a:pt x="0" y="56"/>
                      </a:lnTo>
                      <a:lnTo>
                        <a:pt x="0" y="64"/>
                      </a:lnTo>
                      <a:lnTo>
                        <a:pt x="0" y="192"/>
                      </a:lnTo>
                      <a:lnTo>
                        <a:pt x="132" y="192"/>
                      </a:lnTo>
                      <a:lnTo>
                        <a:pt x="132" y="86"/>
                      </a:lnTo>
                      <a:lnTo>
                        <a:pt x="274" y="86"/>
                      </a:lnTo>
                      <a:lnTo>
                        <a:pt x="274" y="86"/>
                      </a:lnTo>
                      <a:lnTo>
                        <a:pt x="282" y="84"/>
                      </a:lnTo>
                      <a:lnTo>
                        <a:pt x="288" y="80"/>
                      </a:lnTo>
                      <a:lnTo>
                        <a:pt x="292" y="74"/>
                      </a:lnTo>
                      <a:lnTo>
                        <a:pt x="294" y="66"/>
                      </a:lnTo>
                      <a:lnTo>
                        <a:pt x="294" y="66"/>
                      </a:lnTo>
                      <a:lnTo>
                        <a:pt x="292" y="58"/>
                      </a:lnTo>
                      <a:lnTo>
                        <a:pt x="288" y="52"/>
                      </a:lnTo>
                      <a:lnTo>
                        <a:pt x="282" y="48"/>
                      </a:lnTo>
                      <a:lnTo>
                        <a:pt x="274" y="46"/>
                      </a:lnTo>
                      <a:lnTo>
                        <a:pt x="274" y="46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2AF27"/>
                    </a:gs>
                    <a:gs pos="100000">
                      <a:srgbClr val="789020"/>
                    </a:gs>
                  </a:gsLst>
                  <a:lin ang="5400000" scaled="1"/>
                  <a:tileRect/>
                </a:gradFill>
                <a:ln w="25400">
                  <a:noFill/>
                </a:ln>
                <a:extLst/>
              </p:spPr>
              <p:txBody>
                <a:bodyPr wrap="none" rtlCol="0" anchor="ctr">
                  <a:noAutofit/>
                </a:bodyPr>
                <a:lstStyle/>
                <a:p>
                  <a:pPr algn="ctr"/>
                  <a:endParaRPr lang="ko-KR" altLang="en-US" sz="14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endParaRPr>
                </a:p>
              </p:txBody>
            </p:sp>
          </p:grpSp>
        </p:grpSp>
        <p:sp>
          <p:nvSpPr>
            <p:cNvPr id="60" name="TextBox 59"/>
            <p:cNvSpPr txBox="1"/>
            <p:nvPr/>
          </p:nvSpPr>
          <p:spPr>
            <a:xfrm>
              <a:off x="4172139" y="3820887"/>
              <a:ext cx="677171" cy="267133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>
                      <a:lumMod val="50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사전신고</a:t>
              </a:r>
              <a:endParaRPr lang="ko-KR" altLang="en-US" sz="20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61" name="그룹 35"/>
            <p:cNvGrpSpPr/>
            <p:nvPr/>
          </p:nvGrpSpPr>
          <p:grpSpPr>
            <a:xfrm>
              <a:off x="6106357" y="3015925"/>
              <a:ext cx="468928" cy="555937"/>
              <a:chOff x="5764779" y="3161323"/>
              <a:chExt cx="387544" cy="459452"/>
            </a:xfrm>
          </p:grpSpPr>
          <p:sp>
            <p:nvSpPr>
              <p:cNvPr id="104" name="Freeform 17"/>
              <p:cNvSpPr>
                <a:spLocks noEditPoints="1"/>
              </p:cNvSpPr>
              <p:nvPr/>
            </p:nvSpPr>
            <p:spPr bwMode="auto">
              <a:xfrm>
                <a:off x="5764779" y="3161323"/>
                <a:ext cx="370082" cy="459452"/>
              </a:xfrm>
              <a:custGeom>
                <a:avLst/>
                <a:gdLst>
                  <a:gd name="T0" fmla="*/ 124 w 646"/>
                  <a:gd name="T1" fmla="*/ 172 h 802"/>
                  <a:gd name="T2" fmla="*/ 108 w 646"/>
                  <a:gd name="T3" fmla="*/ 178 h 802"/>
                  <a:gd name="T4" fmla="*/ 124 w 646"/>
                  <a:gd name="T5" fmla="*/ 172 h 802"/>
                  <a:gd name="T6" fmla="*/ 108 w 646"/>
                  <a:gd name="T7" fmla="*/ 178 h 802"/>
                  <a:gd name="T8" fmla="*/ 56 w 646"/>
                  <a:gd name="T9" fmla="*/ 174 h 802"/>
                  <a:gd name="T10" fmla="*/ 56 w 646"/>
                  <a:gd name="T11" fmla="*/ 174 h 802"/>
                  <a:gd name="T12" fmla="*/ 66 w 646"/>
                  <a:gd name="T13" fmla="*/ 168 h 802"/>
                  <a:gd name="T14" fmla="*/ 310 w 646"/>
                  <a:gd name="T15" fmla="*/ 542 h 802"/>
                  <a:gd name="T16" fmla="*/ 82 w 646"/>
                  <a:gd name="T17" fmla="*/ 172 h 802"/>
                  <a:gd name="T18" fmla="*/ 310 w 646"/>
                  <a:gd name="T19" fmla="*/ 618 h 802"/>
                  <a:gd name="T20" fmla="*/ 200 w 646"/>
                  <a:gd name="T21" fmla="*/ 484 h 802"/>
                  <a:gd name="T22" fmla="*/ 72 w 646"/>
                  <a:gd name="T23" fmla="*/ 178 h 802"/>
                  <a:gd name="T24" fmla="*/ 32 w 646"/>
                  <a:gd name="T25" fmla="*/ 154 h 802"/>
                  <a:gd name="T26" fmla="*/ 48 w 646"/>
                  <a:gd name="T27" fmla="*/ 162 h 802"/>
                  <a:gd name="T28" fmla="*/ 52 w 646"/>
                  <a:gd name="T29" fmla="*/ 162 h 802"/>
                  <a:gd name="T30" fmla="*/ 54 w 646"/>
                  <a:gd name="T31" fmla="*/ 166 h 802"/>
                  <a:gd name="T32" fmla="*/ 56 w 646"/>
                  <a:gd name="T33" fmla="*/ 174 h 802"/>
                  <a:gd name="T34" fmla="*/ 66 w 646"/>
                  <a:gd name="T35" fmla="*/ 168 h 802"/>
                  <a:gd name="T36" fmla="*/ 76 w 646"/>
                  <a:gd name="T37" fmla="*/ 174 h 802"/>
                  <a:gd name="T38" fmla="*/ 82 w 646"/>
                  <a:gd name="T39" fmla="*/ 172 h 802"/>
                  <a:gd name="T40" fmla="*/ 96 w 646"/>
                  <a:gd name="T41" fmla="*/ 172 h 802"/>
                  <a:gd name="T42" fmla="*/ 112 w 646"/>
                  <a:gd name="T43" fmla="*/ 170 h 802"/>
                  <a:gd name="T44" fmla="*/ 128 w 646"/>
                  <a:gd name="T45" fmla="*/ 166 h 802"/>
                  <a:gd name="T46" fmla="*/ 130 w 646"/>
                  <a:gd name="T47" fmla="*/ 162 h 802"/>
                  <a:gd name="T48" fmla="*/ 146 w 646"/>
                  <a:gd name="T49" fmla="*/ 152 h 802"/>
                  <a:gd name="T50" fmla="*/ 152 w 646"/>
                  <a:gd name="T51" fmla="*/ 154 h 802"/>
                  <a:gd name="T52" fmla="*/ 164 w 646"/>
                  <a:gd name="T53" fmla="*/ 140 h 802"/>
                  <a:gd name="T54" fmla="*/ 174 w 646"/>
                  <a:gd name="T55" fmla="*/ 124 h 802"/>
                  <a:gd name="T56" fmla="*/ 178 w 646"/>
                  <a:gd name="T57" fmla="*/ 108 h 802"/>
                  <a:gd name="T58" fmla="*/ 180 w 646"/>
                  <a:gd name="T59" fmla="*/ 90 h 802"/>
                  <a:gd name="T60" fmla="*/ 174 w 646"/>
                  <a:gd name="T61" fmla="*/ 68 h 802"/>
                  <a:gd name="T62" fmla="*/ 172 w 646"/>
                  <a:gd name="T63" fmla="*/ 54 h 802"/>
                  <a:gd name="T64" fmla="*/ 164 w 646"/>
                  <a:gd name="T65" fmla="*/ 44 h 802"/>
                  <a:gd name="T66" fmla="*/ 154 w 646"/>
                  <a:gd name="T67" fmla="*/ 32 h 802"/>
                  <a:gd name="T68" fmla="*/ 140 w 646"/>
                  <a:gd name="T69" fmla="*/ 16 h 802"/>
                  <a:gd name="T70" fmla="*/ 130 w 646"/>
                  <a:gd name="T71" fmla="*/ 18 h 802"/>
                  <a:gd name="T72" fmla="*/ 126 w 646"/>
                  <a:gd name="T73" fmla="*/ 16 h 802"/>
                  <a:gd name="T74" fmla="*/ 124 w 646"/>
                  <a:gd name="T75" fmla="*/ 6 h 802"/>
                  <a:gd name="T76" fmla="*/ 102 w 646"/>
                  <a:gd name="T77" fmla="*/ 4 h 802"/>
                  <a:gd name="T78" fmla="*/ 84 w 646"/>
                  <a:gd name="T79" fmla="*/ 8 h 802"/>
                  <a:gd name="T80" fmla="*/ 62 w 646"/>
                  <a:gd name="T81" fmla="*/ 12 h 802"/>
                  <a:gd name="T82" fmla="*/ 50 w 646"/>
                  <a:gd name="T83" fmla="*/ 16 h 802"/>
                  <a:gd name="T84" fmla="*/ 40 w 646"/>
                  <a:gd name="T85" fmla="*/ 14 h 802"/>
                  <a:gd name="T86" fmla="*/ 30 w 646"/>
                  <a:gd name="T87" fmla="*/ 26 h 802"/>
                  <a:gd name="T88" fmla="*/ 26 w 646"/>
                  <a:gd name="T89" fmla="*/ 28 h 802"/>
                  <a:gd name="T90" fmla="*/ 16 w 646"/>
                  <a:gd name="T91" fmla="*/ 46 h 802"/>
                  <a:gd name="T92" fmla="*/ 6 w 646"/>
                  <a:gd name="T93" fmla="*/ 58 h 802"/>
                  <a:gd name="T94" fmla="*/ 4 w 646"/>
                  <a:gd name="T95" fmla="*/ 76 h 802"/>
                  <a:gd name="T96" fmla="*/ 8 w 646"/>
                  <a:gd name="T97" fmla="*/ 96 h 802"/>
                  <a:gd name="T98" fmla="*/ 12 w 646"/>
                  <a:gd name="T99" fmla="*/ 116 h 802"/>
                  <a:gd name="T100" fmla="*/ 14 w 646"/>
                  <a:gd name="T101" fmla="*/ 128 h 802"/>
                  <a:gd name="T102" fmla="*/ 14 w 646"/>
                  <a:gd name="T103" fmla="*/ 136 h 802"/>
                  <a:gd name="T104" fmla="*/ 98 w 646"/>
                  <a:gd name="T105" fmla="*/ 170 h 802"/>
                  <a:gd name="T106" fmla="*/ 114 w 646"/>
                  <a:gd name="T107" fmla="*/ 168 h 802"/>
                  <a:gd name="T108" fmla="*/ 76 w 646"/>
                  <a:gd name="T109" fmla="*/ 74 h 802"/>
                  <a:gd name="T110" fmla="*/ 182 w 646"/>
                  <a:gd name="T111" fmla="*/ 148 h 802"/>
                  <a:gd name="T112" fmla="*/ 128 w 646"/>
                  <a:gd name="T113" fmla="*/ 746 h 802"/>
                  <a:gd name="T114" fmla="*/ 640 w 646"/>
                  <a:gd name="T115" fmla="*/ 746 h 802"/>
                  <a:gd name="T116" fmla="*/ 158 w 646"/>
                  <a:gd name="T117" fmla="*/ 172 h 802"/>
                  <a:gd name="T118" fmla="*/ 124 w 646"/>
                  <a:gd name="T119" fmla="*/ 192 h 802"/>
                  <a:gd name="T120" fmla="*/ 80 w 646"/>
                  <a:gd name="T121" fmla="*/ 196 h 802"/>
                  <a:gd name="T122" fmla="*/ 40 w 646"/>
                  <a:gd name="T123" fmla="*/ 184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6" h="802">
                    <a:moveTo>
                      <a:pt x="56" y="174"/>
                    </a:move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close/>
                    <a:moveTo>
                      <a:pt x="124" y="172"/>
                    </a:move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close/>
                    <a:moveTo>
                      <a:pt x="108" y="178"/>
                    </a:move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close/>
                    <a:moveTo>
                      <a:pt x="124" y="172"/>
                    </a:move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close/>
                    <a:moveTo>
                      <a:pt x="124" y="172"/>
                    </a:move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close/>
                    <a:moveTo>
                      <a:pt x="128" y="166"/>
                    </a:moveTo>
                    <a:lnTo>
                      <a:pt x="128" y="166"/>
                    </a:lnTo>
                    <a:lnTo>
                      <a:pt x="128" y="166"/>
                    </a:lnTo>
                    <a:lnTo>
                      <a:pt x="128" y="168"/>
                    </a:lnTo>
                    <a:lnTo>
                      <a:pt x="128" y="168"/>
                    </a:lnTo>
                    <a:lnTo>
                      <a:pt x="128" y="166"/>
                    </a:lnTo>
                    <a:lnTo>
                      <a:pt x="128" y="166"/>
                    </a:lnTo>
                    <a:close/>
                    <a:moveTo>
                      <a:pt x="108" y="178"/>
                    </a:move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close/>
                    <a:moveTo>
                      <a:pt x="56" y="174"/>
                    </a:move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close/>
                    <a:moveTo>
                      <a:pt x="108" y="178"/>
                    </a:move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close/>
                    <a:moveTo>
                      <a:pt x="56" y="174"/>
                    </a:move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close/>
                    <a:moveTo>
                      <a:pt x="54" y="166"/>
                    </a:moveTo>
                    <a:lnTo>
                      <a:pt x="54" y="166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6"/>
                    </a:lnTo>
                    <a:lnTo>
                      <a:pt x="54" y="166"/>
                    </a:lnTo>
                    <a:close/>
                    <a:moveTo>
                      <a:pt x="66" y="168"/>
                    </a:move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close/>
                    <a:moveTo>
                      <a:pt x="200" y="560"/>
                    </a:moveTo>
                    <a:lnTo>
                      <a:pt x="310" y="560"/>
                    </a:lnTo>
                    <a:lnTo>
                      <a:pt x="310" y="542"/>
                    </a:lnTo>
                    <a:lnTo>
                      <a:pt x="200" y="542"/>
                    </a:lnTo>
                    <a:lnTo>
                      <a:pt x="200" y="560"/>
                    </a:lnTo>
                    <a:close/>
                    <a:moveTo>
                      <a:pt x="82" y="172"/>
                    </a:moveTo>
                    <a:lnTo>
                      <a:pt x="82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close/>
                    <a:moveTo>
                      <a:pt x="352" y="632"/>
                    </a:moveTo>
                    <a:lnTo>
                      <a:pt x="534" y="632"/>
                    </a:lnTo>
                    <a:lnTo>
                      <a:pt x="534" y="422"/>
                    </a:lnTo>
                    <a:lnTo>
                      <a:pt x="352" y="422"/>
                    </a:lnTo>
                    <a:lnTo>
                      <a:pt x="352" y="632"/>
                    </a:lnTo>
                    <a:close/>
                    <a:moveTo>
                      <a:pt x="200" y="440"/>
                    </a:moveTo>
                    <a:lnTo>
                      <a:pt x="310" y="440"/>
                    </a:lnTo>
                    <a:lnTo>
                      <a:pt x="310" y="422"/>
                    </a:lnTo>
                    <a:lnTo>
                      <a:pt x="200" y="422"/>
                    </a:lnTo>
                    <a:lnTo>
                      <a:pt x="200" y="440"/>
                    </a:lnTo>
                    <a:close/>
                    <a:moveTo>
                      <a:pt x="200" y="618"/>
                    </a:moveTo>
                    <a:lnTo>
                      <a:pt x="310" y="618"/>
                    </a:lnTo>
                    <a:lnTo>
                      <a:pt x="310" y="600"/>
                    </a:lnTo>
                    <a:lnTo>
                      <a:pt x="200" y="600"/>
                    </a:lnTo>
                    <a:lnTo>
                      <a:pt x="200" y="618"/>
                    </a:lnTo>
                    <a:close/>
                    <a:moveTo>
                      <a:pt x="200" y="676"/>
                    </a:moveTo>
                    <a:lnTo>
                      <a:pt x="310" y="676"/>
                    </a:lnTo>
                    <a:lnTo>
                      <a:pt x="310" y="658"/>
                    </a:lnTo>
                    <a:lnTo>
                      <a:pt x="200" y="658"/>
                    </a:lnTo>
                    <a:lnTo>
                      <a:pt x="200" y="676"/>
                    </a:lnTo>
                    <a:close/>
                    <a:moveTo>
                      <a:pt x="200" y="502"/>
                    </a:moveTo>
                    <a:lnTo>
                      <a:pt x="310" y="502"/>
                    </a:lnTo>
                    <a:lnTo>
                      <a:pt x="310" y="484"/>
                    </a:lnTo>
                    <a:lnTo>
                      <a:pt x="200" y="484"/>
                    </a:lnTo>
                    <a:lnTo>
                      <a:pt x="200" y="502"/>
                    </a:lnTo>
                    <a:close/>
                    <a:moveTo>
                      <a:pt x="90" y="180"/>
                    </a:move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close/>
                    <a:moveTo>
                      <a:pt x="72" y="178"/>
                    </a:move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close/>
                    <a:moveTo>
                      <a:pt x="26" y="148"/>
                    </a:moveTo>
                    <a:lnTo>
                      <a:pt x="26" y="148"/>
                    </a:lnTo>
                    <a:lnTo>
                      <a:pt x="24" y="152"/>
                    </a:lnTo>
                    <a:lnTo>
                      <a:pt x="26" y="154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2" y="154"/>
                    </a:lnTo>
                    <a:lnTo>
                      <a:pt x="36" y="152"/>
                    </a:lnTo>
                    <a:lnTo>
                      <a:pt x="38" y="152"/>
                    </a:lnTo>
                    <a:lnTo>
                      <a:pt x="40" y="156"/>
                    </a:lnTo>
                    <a:lnTo>
                      <a:pt x="40" y="160"/>
                    </a:lnTo>
                    <a:lnTo>
                      <a:pt x="40" y="160"/>
                    </a:lnTo>
                    <a:lnTo>
                      <a:pt x="40" y="164"/>
                    </a:lnTo>
                    <a:lnTo>
                      <a:pt x="40" y="166"/>
                    </a:lnTo>
                    <a:lnTo>
                      <a:pt x="42" y="166"/>
                    </a:lnTo>
                    <a:lnTo>
                      <a:pt x="46" y="164"/>
                    </a:lnTo>
                    <a:lnTo>
                      <a:pt x="46" y="164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6"/>
                    </a:lnTo>
                    <a:lnTo>
                      <a:pt x="54" y="166"/>
                    </a:lnTo>
                    <a:lnTo>
                      <a:pt x="54" y="166"/>
                    </a:lnTo>
                    <a:lnTo>
                      <a:pt x="54" y="166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72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60" y="172"/>
                    </a:lnTo>
                    <a:lnTo>
                      <a:pt x="60" y="172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8" y="170"/>
                    </a:lnTo>
                    <a:lnTo>
                      <a:pt x="70" y="174"/>
                    </a:lnTo>
                    <a:lnTo>
                      <a:pt x="70" y="174"/>
                    </a:lnTo>
                    <a:lnTo>
                      <a:pt x="70" y="178"/>
                    </a:lnTo>
                    <a:lnTo>
                      <a:pt x="72" y="178"/>
                    </a:lnTo>
                    <a:lnTo>
                      <a:pt x="74" y="178"/>
                    </a:lnTo>
                    <a:lnTo>
                      <a:pt x="76" y="174"/>
                    </a:lnTo>
                    <a:lnTo>
                      <a:pt x="76" y="174"/>
                    </a:lnTo>
                    <a:lnTo>
                      <a:pt x="78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4" y="172"/>
                    </a:lnTo>
                    <a:lnTo>
                      <a:pt x="86" y="176"/>
                    </a:lnTo>
                    <a:lnTo>
                      <a:pt x="86" y="176"/>
                    </a:lnTo>
                    <a:lnTo>
                      <a:pt x="88" y="180"/>
                    </a:lnTo>
                    <a:lnTo>
                      <a:pt x="90" y="180"/>
                    </a:lnTo>
                    <a:lnTo>
                      <a:pt x="92" y="178"/>
                    </a:lnTo>
                    <a:lnTo>
                      <a:pt x="94" y="176"/>
                    </a:lnTo>
                    <a:lnTo>
                      <a:pt x="94" y="176"/>
                    </a:lnTo>
                    <a:lnTo>
                      <a:pt x="96" y="172"/>
                    </a:lnTo>
                    <a:lnTo>
                      <a:pt x="98" y="170"/>
                    </a:lnTo>
                    <a:lnTo>
                      <a:pt x="100" y="172"/>
                    </a:lnTo>
                    <a:lnTo>
                      <a:pt x="104" y="174"/>
                    </a:lnTo>
                    <a:lnTo>
                      <a:pt x="104" y="174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10" y="176"/>
                    </a:lnTo>
                    <a:lnTo>
                      <a:pt x="110" y="174"/>
                    </a:lnTo>
                    <a:lnTo>
                      <a:pt x="110" y="174"/>
                    </a:lnTo>
                    <a:lnTo>
                      <a:pt x="112" y="170"/>
                    </a:lnTo>
                    <a:lnTo>
                      <a:pt x="114" y="168"/>
                    </a:lnTo>
                    <a:lnTo>
                      <a:pt x="116" y="168"/>
                    </a:lnTo>
                    <a:lnTo>
                      <a:pt x="120" y="170"/>
                    </a:lnTo>
                    <a:lnTo>
                      <a:pt x="120" y="170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6" y="172"/>
                    </a:lnTo>
                    <a:lnTo>
                      <a:pt x="126" y="168"/>
                    </a:lnTo>
                    <a:lnTo>
                      <a:pt x="126" y="168"/>
                    </a:lnTo>
                    <a:lnTo>
                      <a:pt x="128" y="166"/>
                    </a:lnTo>
                    <a:lnTo>
                      <a:pt x="128" y="166"/>
                    </a:lnTo>
                    <a:lnTo>
                      <a:pt x="128" y="166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4" y="164"/>
                    </a:lnTo>
                    <a:lnTo>
                      <a:pt x="134" y="164"/>
                    </a:lnTo>
                    <a:lnTo>
                      <a:pt x="138" y="166"/>
                    </a:lnTo>
                    <a:lnTo>
                      <a:pt x="140" y="164"/>
                    </a:lnTo>
                    <a:lnTo>
                      <a:pt x="140" y="164"/>
                    </a:lnTo>
                    <a:lnTo>
                      <a:pt x="142" y="162"/>
                    </a:lnTo>
                    <a:lnTo>
                      <a:pt x="140" y="160"/>
                    </a:lnTo>
                    <a:lnTo>
                      <a:pt x="140" y="160"/>
                    </a:lnTo>
                    <a:lnTo>
                      <a:pt x="140" y="156"/>
                    </a:lnTo>
                    <a:lnTo>
                      <a:pt x="142" y="154"/>
                    </a:lnTo>
                    <a:lnTo>
                      <a:pt x="144" y="152"/>
                    </a:lnTo>
                    <a:lnTo>
                      <a:pt x="146" y="152"/>
                    </a:lnTo>
                    <a:lnTo>
                      <a:pt x="146" y="152"/>
                    </a:lnTo>
                    <a:lnTo>
                      <a:pt x="148" y="154"/>
                    </a:lnTo>
                    <a:lnTo>
                      <a:pt x="148" y="154"/>
                    </a:lnTo>
                    <a:lnTo>
                      <a:pt x="150" y="154"/>
                    </a:lnTo>
                    <a:lnTo>
                      <a:pt x="150" y="154"/>
                    </a:lnTo>
                    <a:lnTo>
                      <a:pt x="150" y="154"/>
                    </a:lnTo>
                    <a:lnTo>
                      <a:pt x="150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4" y="152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4"/>
                    </a:lnTo>
                    <a:lnTo>
                      <a:pt x="152" y="140"/>
                    </a:lnTo>
                    <a:lnTo>
                      <a:pt x="156" y="14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64" y="140"/>
                    </a:lnTo>
                    <a:lnTo>
                      <a:pt x="166" y="138"/>
                    </a:lnTo>
                    <a:lnTo>
                      <a:pt x="166" y="138"/>
                    </a:lnTo>
                    <a:lnTo>
                      <a:pt x="164" y="134"/>
                    </a:lnTo>
                    <a:lnTo>
                      <a:pt x="164" y="134"/>
                    </a:lnTo>
                    <a:lnTo>
                      <a:pt x="162" y="130"/>
                    </a:lnTo>
                    <a:lnTo>
                      <a:pt x="164" y="126"/>
                    </a:lnTo>
                    <a:lnTo>
                      <a:pt x="164" y="126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72" y="124"/>
                    </a:lnTo>
                    <a:lnTo>
                      <a:pt x="174" y="124"/>
                    </a:lnTo>
                    <a:lnTo>
                      <a:pt x="174" y="124"/>
                    </a:lnTo>
                    <a:lnTo>
                      <a:pt x="174" y="122"/>
                    </a:lnTo>
                    <a:lnTo>
                      <a:pt x="174" y="122"/>
                    </a:lnTo>
                    <a:lnTo>
                      <a:pt x="174" y="122"/>
                    </a:lnTo>
                    <a:lnTo>
                      <a:pt x="174" y="122"/>
                    </a:lnTo>
                    <a:lnTo>
                      <a:pt x="172" y="118"/>
                    </a:lnTo>
                    <a:lnTo>
                      <a:pt x="172" y="118"/>
                    </a:lnTo>
                    <a:lnTo>
                      <a:pt x="170" y="116"/>
                    </a:lnTo>
                    <a:lnTo>
                      <a:pt x="170" y="116"/>
                    </a:lnTo>
                    <a:lnTo>
                      <a:pt x="170" y="112"/>
                    </a:lnTo>
                    <a:lnTo>
                      <a:pt x="174" y="110"/>
                    </a:lnTo>
                    <a:lnTo>
                      <a:pt x="174" y="110"/>
                    </a:lnTo>
                    <a:lnTo>
                      <a:pt x="178" y="108"/>
                    </a:lnTo>
                    <a:lnTo>
                      <a:pt x="178" y="108"/>
                    </a:lnTo>
                    <a:lnTo>
                      <a:pt x="178" y="106"/>
                    </a:lnTo>
                    <a:lnTo>
                      <a:pt x="174" y="102"/>
                    </a:lnTo>
                    <a:lnTo>
                      <a:pt x="174" y="102"/>
                    </a:lnTo>
                    <a:lnTo>
                      <a:pt x="172" y="100"/>
                    </a:lnTo>
                    <a:lnTo>
                      <a:pt x="172" y="98"/>
                    </a:lnTo>
                    <a:lnTo>
                      <a:pt x="172" y="96"/>
                    </a:lnTo>
                    <a:lnTo>
                      <a:pt x="176" y="94"/>
                    </a:lnTo>
                    <a:lnTo>
                      <a:pt x="176" y="94"/>
                    </a:lnTo>
                    <a:lnTo>
                      <a:pt x="178" y="92"/>
                    </a:lnTo>
                    <a:lnTo>
                      <a:pt x="180" y="90"/>
                    </a:lnTo>
                    <a:lnTo>
                      <a:pt x="180" y="90"/>
                    </a:lnTo>
                    <a:lnTo>
                      <a:pt x="178" y="88"/>
                    </a:lnTo>
                    <a:lnTo>
                      <a:pt x="176" y="86"/>
                    </a:lnTo>
                    <a:lnTo>
                      <a:pt x="176" y="86"/>
                    </a:lnTo>
                    <a:lnTo>
                      <a:pt x="172" y="84"/>
                    </a:lnTo>
                    <a:lnTo>
                      <a:pt x="170" y="82"/>
                    </a:lnTo>
                    <a:lnTo>
                      <a:pt x="172" y="78"/>
                    </a:lnTo>
                    <a:lnTo>
                      <a:pt x="174" y="76"/>
                    </a:lnTo>
                    <a:lnTo>
                      <a:pt x="174" y="76"/>
                    </a:lnTo>
                    <a:lnTo>
                      <a:pt x="178" y="72"/>
                    </a:lnTo>
                    <a:lnTo>
                      <a:pt x="178" y="70"/>
                    </a:lnTo>
                    <a:lnTo>
                      <a:pt x="178" y="70"/>
                    </a:lnTo>
                    <a:lnTo>
                      <a:pt x="174" y="68"/>
                    </a:lnTo>
                    <a:lnTo>
                      <a:pt x="174" y="68"/>
                    </a:lnTo>
                    <a:lnTo>
                      <a:pt x="170" y="68"/>
                    </a:lnTo>
                    <a:lnTo>
                      <a:pt x="168" y="66"/>
                    </a:lnTo>
                    <a:lnTo>
                      <a:pt x="168" y="64"/>
                    </a:lnTo>
                    <a:lnTo>
                      <a:pt x="168" y="60"/>
                    </a:lnTo>
                    <a:lnTo>
                      <a:pt x="168" y="60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2" y="58"/>
                    </a:lnTo>
                    <a:lnTo>
                      <a:pt x="172" y="58"/>
                    </a:lnTo>
                    <a:lnTo>
                      <a:pt x="172" y="56"/>
                    </a:lnTo>
                    <a:lnTo>
                      <a:pt x="172" y="54"/>
                    </a:lnTo>
                    <a:lnTo>
                      <a:pt x="170" y="52"/>
                    </a:lnTo>
                    <a:lnTo>
                      <a:pt x="168" y="52"/>
                    </a:lnTo>
                    <a:lnTo>
                      <a:pt x="168" y="52"/>
                    </a:lnTo>
                    <a:lnTo>
                      <a:pt x="164" y="52"/>
                    </a:lnTo>
                    <a:lnTo>
                      <a:pt x="162" y="50"/>
                    </a:lnTo>
                    <a:lnTo>
                      <a:pt x="162" y="48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4" y="44"/>
                    </a:lnTo>
                    <a:lnTo>
                      <a:pt x="164" y="44"/>
                    </a:lnTo>
                    <a:lnTo>
                      <a:pt x="164" y="44"/>
                    </a:lnTo>
                    <a:lnTo>
                      <a:pt x="164" y="44"/>
                    </a:lnTo>
                    <a:lnTo>
                      <a:pt x="164" y="42"/>
                    </a:lnTo>
                    <a:lnTo>
                      <a:pt x="164" y="42"/>
                    </a:lnTo>
                    <a:lnTo>
                      <a:pt x="166" y="40"/>
                    </a:lnTo>
                    <a:lnTo>
                      <a:pt x="164" y="38"/>
                    </a:lnTo>
                    <a:lnTo>
                      <a:pt x="160" y="38"/>
                    </a:lnTo>
                    <a:lnTo>
                      <a:pt x="160" y="38"/>
                    </a:lnTo>
                    <a:lnTo>
                      <a:pt x="156" y="38"/>
                    </a:lnTo>
                    <a:lnTo>
                      <a:pt x="154" y="38"/>
                    </a:lnTo>
                    <a:lnTo>
                      <a:pt x="152" y="34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28"/>
                    </a:lnTo>
                    <a:lnTo>
                      <a:pt x="154" y="26"/>
                    </a:lnTo>
                    <a:lnTo>
                      <a:pt x="152" y="26"/>
                    </a:lnTo>
                    <a:lnTo>
                      <a:pt x="148" y="26"/>
                    </a:lnTo>
                    <a:lnTo>
                      <a:pt x="148" y="26"/>
                    </a:lnTo>
                    <a:lnTo>
                      <a:pt x="144" y="28"/>
                    </a:lnTo>
                    <a:lnTo>
                      <a:pt x="140" y="26"/>
                    </a:lnTo>
                    <a:lnTo>
                      <a:pt x="140" y="24"/>
                    </a:lnTo>
                    <a:lnTo>
                      <a:pt x="140" y="20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0" y="14"/>
                    </a:lnTo>
                    <a:lnTo>
                      <a:pt x="136" y="14"/>
                    </a:lnTo>
                    <a:lnTo>
                      <a:pt x="134" y="16"/>
                    </a:lnTo>
                    <a:lnTo>
                      <a:pt x="134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24" y="8"/>
                    </a:lnTo>
                    <a:lnTo>
                      <a:pt x="124" y="6"/>
                    </a:lnTo>
                    <a:lnTo>
                      <a:pt x="122" y="6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6" y="10"/>
                    </a:lnTo>
                    <a:lnTo>
                      <a:pt x="112" y="10"/>
                    </a:lnTo>
                    <a:lnTo>
                      <a:pt x="110" y="8"/>
                    </a:lnTo>
                    <a:lnTo>
                      <a:pt x="110" y="6"/>
                    </a:lnTo>
                    <a:lnTo>
                      <a:pt x="110" y="6"/>
                    </a:lnTo>
                    <a:lnTo>
                      <a:pt x="108" y="2"/>
                    </a:lnTo>
                    <a:lnTo>
                      <a:pt x="108" y="0"/>
                    </a:lnTo>
                    <a:lnTo>
                      <a:pt x="104" y="2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0" y="8"/>
                    </a:lnTo>
                    <a:lnTo>
                      <a:pt x="98" y="8"/>
                    </a:lnTo>
                    <a:lnTo>
                      <a:pt x="96" y="6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92" y="0"/>
                    </a:lnTo>
                    <a:lnTo>
                      <a:pt x="90" y="0"/>
                    </a:lnTo>
                    <a:lnTo>
                      <a:pt x="8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78" y="8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68" y="6"/>
                    </a:lnTo>
                    <a:lnTo>
                      <a:pt x="68" y="6"/>
                    </a:lnTo>
                    <a:lnTo>
                      <a:pt x="68" y="10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38" y="16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8" y="24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28" y="36"/>
                    </a:lnTo>
                    <a:lnTo>
                      <a:pt x="26" y="38"/>
                    </a:lnTo>
                    <a:lnTo>
                      <a:pt x="24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50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8" y="54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0" y="64"/>
                    </a:lnTo>
                    <a:lnTo>
                      <a:pt x="10" y="68"/>
                    </a:lnTo>
                    <a:lnTo>
                      <a:pt x="6" y="70"/>
                    </a:lnTo>
                    <a:lnTo>
                      <a:pt x="6" y="70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4" y="76"/>
                    </a:lnTo>
                    <a:lnTo>
                      <a:pt x="4" y="76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6" y="84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4" y="94"/>
                    </a:lnTo>
                    <a:lnTo>
                      <a:pt x="4" y="94"/>
                    </a:lnTo>
                    <a:lnTo>
                      <a:pt x="8" y="96"/>
                    </a:lnTo>
                    <a:lnTo>
                      <a:pt x="8" y="98"/>
                    </a:lnTo>
                    <a:lnTo>
                      <a:pt x="8" y="100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2" y="106"/>
                    </a:lnTo>
                    <a:lnTo>
                      <a:pt x="2" y="110"/>
                    </a:lnTo>
                    <a:lnTo>
                      <a:pt x="2" y="110"/>
                    </a:lnTo>
                    <a:lnTo>
                      <a:pt x="6" y="110"/>
                    </a:lnTo>
                    <a:lnTo>
                      <a:pt x="6" y="110"/>
                    </a:lnTo>
                    <a:lnTo>
                      <a:pt x="10" y="112"/>
                    </a:lnTo>
                    <a:lnTo>
                      <a:pt x="12" y="114"/>
                    </a:lnTo>
                    <a:lnTo>
                      <a:pt x="12" y="116"/>
                    </a:lnTo>
                    <a:lnTo>
                      <a:pt x="10" y="118"/>
                    </a:lnTo>
                    <a:lnTo>
                      <a:pt x="10" y="118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6" y="124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4" y="128"/>
                    </a:lnTo>
                    <a:lnTo>
                      <a:pt x="16" y="128"/>
                    </a:lnTo>
                    <a:lnTo>
                      <a:pt x="18" y="130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6"/>
                    </a:lnTo>
                    <a:lnTo>
                      <a:pt x="16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20" y="140"/>
                    </a:lnTo>
                    <a:lnTo>
                      <a:pt x="20" y="140"/>
                    </a:lnTo>
                    <a:lnTo>
                      <a:pt x="24" y="140"/>
                    </a:lnTo>
                    <a:lnTo>
                      <a:pt x="26" y="142"/>
                    </a:lnTo>
                    <a:lnTo>
                      <a:pt x="26" y="144"/>
                    </a:lnTo>
                    <a:lnTo>
                      <a:pt x="26" y="148"/>
                    </a:lnTo>
                    <a:lnTo>
                      <a:pt x="26" y="148"/>
                    </a:lnTo>
                    <a:close/>
                    <a:moveTo>
                      <a:pt x="98" y="170"/>
                    </a:move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close/>
                    <a:moveTo>
                      <a:pt x="114" y="168"/>
                    </a:moveTo>
                    <a:lnTo>
                      <a:pt x="114" y="168"/>
                    </a:lnTo>
                    <a:lnTo>
                      <a:pt x="116" y="168"/>
                    </a:lnTo>
                    <a:lnTo>
                      <a:pt x="116" y="168"/>
                    </a:lnTo>
                    <a:lnTo>
                      <a:pt x="116" y="168"/>
                    </a:lnTo>
                    <a:lnTo>
                      <a:pt x="116" y="168"/>
                    </a:lnTo>
                    <a:lnTo>
                      <a:pt x="114" y="168"/>
                    </a:lnTo>
                    <a:lnTo>
                      <a:pt x="114" y="168"/>
                    </a:lnTo>
                    <a:close/>
                    <a:moveTo>
                      <a:pt x="76" y="74"/>
                    </a:moveTo>
                    <a:lnTo>
                      <a:pt x="90" y="46"/>
                    </a:lnTo>
                    <a:lnTo>
                      <a:pt x="104" y="74"/>
                    </a:lnTo>
                    <a:lnTo>
                      <a:pt x="136" y="80"/>
                    </a:lnTo>
                    <a:lnTo>
                      <a:pt x="112" y="102"/>
                    </a:lnTo>
                    <a:lnTo>
                      <a:pt x="118" y="134"/>
                    </a:lnTo>
                    <a:lnTo>
                      <a:pt x="90" y="118"/>
                    </a:lnTo>
                    <a:lnTo>
                      <a:pt x="62" y="134"/>
                    </a:lnTo>
                    <a:lnTo>
                      <a:pt x="66" y="102"/>
                    </a:lnTo>
                    <a:lnTo>
                      <a:pt x="44" y="80"/>
                    </a:lnTo>
                    <a:lnTo>
                      <a:pt x="76" y="74"/>
                    </a:lnTo>
                    <a:close/>
                    <a:moveTo>
                      <a:pt x="194" y="118"/>
                    </a:moveTo>
                    <a:lnTo>
                      <a:pt x="194" y="118"/>
                    </a:lnTo>
                    <a:lnTo>
                      <a:pt x="192" y="120"/>
                    </a:lnTo>
                    <a:lnTo>
                      <a:pt x="192" y="120"/>
                    </a:lnTo>
                    <a:lnTo>
                      <a:pt x="192" y="126"/>
                    </a:lnTo>
                    <a:lnTo>
                      <a:pt x="192" y="130"/>
                    </a:lnTo>
                    <a:lnTo>
                      <a:pt x="192" y="130"/>
                    </a:lnTo>
                    <a:lnTo>
                      <a:pt x="190" y="134"/>
                    </a:lnTo>
                    <a:lnTo>
                      <a:pt x="184" y="140"/>
                    </a:lnTo>
                    <a:lnTo>
                      <a:pt x="184" y="140"/>
                    </a:lnTo>
                    <a:lnTo>
                      <a:pt x="182" y="148"/>
                    </a:lnTo>
                    <a:lnTo>
                      <a:pt x="182" y="148"/>
                    </a:lnTo>
                    <a:lnTo>
                      <a:pt x="176" y="154"/>
                    </a:lnTo>
                    <a:lnTo>
                      <a:pt x="176" y="172"/>
                    </a:lnTo>
                    <a:lnTo>
                      <a:pt x="600" y="172"/>
                    </a:lnTo>
                    <a:lnTo>
                      <a:pt x="600" y="710"/>
                    </a:lnTo>
                    <a:lnTo>
                      <a:pt x="600" y="710"/>
                    </a:lnTo>
                    <a:lnTo>
                      <a:pt x="598" y="722"/>
                    </a:lnTo>
                    <a:lnTo>
                      <a:pt x="592" y="734"/>
                    </a:lnTo>
                    <a:lnTo>
                      <a:pt x="588" y="740"/>
                    </a:lnTo>
                    <a:lnTo>
                      <a:pt x="584" y="744"/>
                    </a:lnTo>
                    <a:lnTo>
                      <a:pt x="580" y="746"/>
                    </a:lnTo>
                    <a:lnTo>
                      <a:pt x="574" y="746"/>
                    </a:lnTo>
                    <a:lnTo>
                      <a:pt x="128" y="746"/>
                    </a:lnTo>
                    <a:lnTo>
                      <a:pt x="128" y="370"/>
                    </a:lnTo>
                    <a:lnTo>
                      <a:pt x="88" y="346"/>
                    </a:lnTo>
                    <a:lnTo>
                      <a:pt x="82" y="350"/>
                    </a:lnTo>
                    <a:lnTo>
                      <a:pt x="82" y="802"/>
                    </a:lnTo>
                    <a:lnTo>
                      <a:pt x="574" y="802"/>
                    </a:lnTo>
                    <a:lnTo>
                      <a:pt x="574" y="802"/>
                    </a:lnTo>
                    <a:lnTo>
                      <a:pt x="588" y="800"/>
                    </a:lnTo>
                    <a:lnTo>
                      <a:pt x="600" y="794"/>
                    </a:lnTo>
                    <a:lnTo>
                      <a:pt x="612" y="786"/>
                    </a:lnTo>
                    <a:lnTo>
                      <a:pt x="624" y="774"/>
                    </a:lnTo>
                    <a:lnTo>
                      <a:pt x="632" y="760"/>
                    </a:lnTo>
                    <a:lnTo>
                      <a:pt x="640" y="746"/>
                    </a:lnTo>
                    <a:lnTo>
                      <a:pt x="644" y="728"/>
                    </a:lnTo>
                    <a:lnTo>
                      <a:pt x="646" y="710"/>
                    </a:lnTo>
                    <a:lnTo>
                      <a:pt x="646" y="118"/>
                    </a:lnTo>
                    <a:lnTo>
                      <a:pt x="194" y="118"/>
                    </a:lnTo>
                    <a:close/>
                    <a:moveTo>
                      <a:pt x="218" y="362"/>
                    </a:moveTo>
                    <a:lnTo>
                      <a:pt x="502" y="362"/>
                    </a:lnTo>
                    <a:lnTo>
                      <a:pt x="502" y="326"/>
                    </a:lnTo>
                    <a:lnTo>
                      <a:pt x="218" y="326"/>
                    </a:lnTo>
                    <a:lnTo>
                      <a:pt x="218" y="362"/>
                    </a:lnTo>
                    <a:close/>
                    <a:moveTo>
                      <a:pt x="158" y="366"/>
                    </a:moveTo>
                    <a:lnTo>
                      <a:pt x="158" y="172"/>
                    </a:lnTo>
                    <a:lnTo>
                      <a:pt x="158" y="172"/>
                    </a:lnTo>
                    <a:lnTo>
                      <a:pt x="158" y="172"/>
                    </a:lnTo>
                    <a:lnTo>
                      <a:pt x="158" y="172"/>
                    </a:lnTo>
                    <a:lnTo>
                      <a:pt x="156" y="176"/>
                    </a:lnTo>
                    <a:lnTo>
                      <a:pt x="156" y="176"/>
                    </a:lnTo>
                    <a:lnTo>
                      <a:pt x="148" y="182"/>
                    </a:lnTo>
                    <a:lnTo>
                      <a:pt x="140" y="184"/>
                    </a:lnTo>
                    <a:lnTo>
                      <a:pt x="140" y="184"/>
                    </a:lnTo>
                    <a:lnTo>
                      <a:pt x="140" y="186"/>
                    </a:lnTo>
                    <a:lnTo>
                      <a:pt x="140" y="186"/>
                    </a:lnTo>
                    <a:lnTo>
                      <a:pt x="132" y="190"/>
                    </a:lnTo>
                    <a:lnTo>
                      <a:pt x="124" y="192"/>
                    </a:lnTo>
                    <a:lnTo>
                      <a:pt x="124" y="192"/>
                    </a:lnTo>
                    <a:lnTo>
                      <a:pt x="122" y="192"/>
                    </a:lnTo>
                    <a:lnTo>
                      <a:pt x="122" y="192"/>
                    </a:lnTo>
                    <a:lnTo>
                      <a:pt x="114" y="196"/>
                    </a:lnTo>
                    <a:lnTo>
                      <a:pt x="108" y="196"/>
                    </a:lnTo>
                    <a:lnTo>
                      <a:pt x="108" y="196"/>
                    </a:lnTo>
                    <a:lnTo>
                      <a:pt x="100" y="196"/>
                    </a:lnTo>
                    <a:lnTo>
                      <a:pt x="100" y="196"/>
                    </a:lnTo>
                    <a:lnTo>
                      <a:pt x="94" y="198"/>
                    </a:lnTo>
                    <a:lnTo>
                      <a:pt x="90" y="198"/>
                    </a:lnTo>
                    <a:lnTo>
                      <a:pt x="90" y="198"/>
                    </a:lnTo>
                    <a:lnTo>
                      <a:pt x="86" y="198"/>
                    </a:lnTo>
                    <a:lnTo>
                      <a:pt x="80" y="196"/>
                    </a:lnTo>
                    <a:lnTo>
                      <a:pt x="80" y="196"/>
                    </a:lnTo>
                    <a:lnTo>
                      <a:pt x="72" y="198"/>
                    </a:lnTo>
                    <a:lnTo>
                      <a:pt x="72" y="198"/>
                    </a:lnTo>
                    <a:lnTo>
                      <a:pt x="66" y="196"/>
                    </a:lnTo>
                    <a:lnTo>
                      <a:pt x="60" y="192"/>
                    </a:lnTo>
                    <a:lnTo>
                      <a:pt x="60" y="192"/>
                    </a:lnTo>
                    <a:lnTo>
                      <a:pt x="56" y="192"/>
                    </a:lnTo>
                    <a:lnTo>
                      <a:pt x="56" y="192"/>
                    </a:lnTo>
                    <a:lnTo>
                      <a:pt x="48" y="190"/>
                    </a:lnTo>
                    <a:lnTo>
                      <a:pt x="42" y="186"/>
                    </a:lnTo>
                    <a:lnTo>
                      <a:pt x="42" y="186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32" y="182"/>
                    </a:lnTo>
                    <a:lnTo>
                      <a:pt x="26" y="176"/>
                    </a:lnTo>
                    <a:lnTo>
                      <a:pt x="26" y="176"/>
                    </a:lnTo>
                    <a:lnTo>
                      <a:pt x="22" y="172"/>
                    </a:lnTo>
                    <a:lnTo>
                      <a:pt x="22" y="172"/>
                    </a:lnTo>
                    <a:lnTo>
                      <a:pt x="22" y="172"/>
                    </a:lnTo>
                    <a:lnTo>
                      <a:pt x="22" y="366"/>
                    </a:lnTo>
                    <a:lnTo>
                      <a:pt x="88" y="324"/>
                    </a:lnTo>
                    <a:lnTo>
                      <a:pt x="158" y="36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5" name="Freeform 17"/>
              <p:cNvSpPr>
                <a:spLocks noEditPoints="1"/>
              </p:cNvSpPr>
              <p:nvPr/>
            </p:nvSpPr>
            <p:spPr bwMode="auto">
              <a:xfrm>
                <a:off x="5782241" y="3161323"/>
                <a:ext cx="370082" cy="459452"/>
              </a:xfrm>
              <a:custGeom>
                <a:avLst/>
                <a:gdLst>
                  <a:gd name="T0" fmla="*/ 124 w 646"/>
                  <a:gd name="T1" fmla="*/ 172 h 802"/>
                  <a:gd name="T2" fmla="*/ 108 w 646"/>
                  <a:gd name="T3" fmla="*/ 178 h 802"/>
                  <a:gd name="T4" fmla="*/ 124 w 646"/>
                  <a:gd name="T5" fmla="*/ 172 h 802"/>
                  <a:gd name="T6" fmla="*/ 108 w 646"/>
                  <a:gd name="T7" fmla="*/ 178 h 802"/>
                  <a:gd name="T8" fmla="*/ 56 w 646"/>
                  <a:gd name="T9" fmla="*/ 174 h 802"/>
                  <a:gd name="T10" fmla="*/ 56 w 646"/>
                  <a:gd name="T11" fmla="*/ 174 h 802"/>
                  <a:gd name="T12" fmla="*/ 66 w 646"/>
                  <a:gd name="T13" fmla="*/ 168 h 802"/>
                  <a:gd name="T14" fmla="*/ 310 w 646"/>
                  <a:gd name="T15" fmla="*/ 542 h 802"/>
                  <a:gd name="T16" fmla="*/ 82 w 646"/>
                  <a:gd name="T17" fmla="*/ 172 h 802"/>
                  <a:gd name="T18" fmla="*/ 310 w 646"/>
                  <a:gd name="T19" fmla="*/ 618 h 802"/>
                  <a:gd name="T20" fmla="*/ 200 w 646"/>
                  <a:gd name="T21" fmla="*/ 484 h 802"/>
                  <a:gd name="T22" fmla="*/ 72 w 646"/>
                  <a:gd name="T23" fmla="*/ 178 h 802"/>
                  <a:gd name="T24" fmla="*/ 32 w 646"/>
                  <a:gd name="T25" fmla="*/ 154 h 802"/>
                  <a:gd name="T26" fmla="*/ 48 w 646"/>
                  <a:gd name="T27" fmla="*/ 162 h 802"/>
                  <a:gd name="T28" fmla="*/ 52 w 646"/>
                  <a:gd name="T29" fmla="*/ 162 h 802"/>
                  <a:gd name="T30" fmla="*/ 54 w 646"/>
                  <a:gd name="T31" fmla="*/ 166 h 802"/>
                  <a:gd name="T32" fmla="*/ 56 w 646"/>
                  <a:gd name="T33" fmla="*/ 174 h 802"/>
                  <a:gd name="T34" fmla="*/ 66 w 646"/>
                  <a:gd name="T35" fmla="*/ 168 h 802"/>
                  <a:gd name="T36" fmla="*/ 76 w 646"/>
                  <a:gd name="T37" fmla="*/ 174 h 802"/>
                  <a:gd name="T38" fmla="*/ 82 w 646"/>
                  <a:gd name="T39" fmla="*/ 172 h 802"/>
                  <a:gd name="T40" fmla="*/ 96 w 646"/>
                  <a:gd name="T41" fmla="*/ 172 h 802"/>
                  <a:gd name="T42" fmla="*/ 112 w 646"/>
                  <a:gd name="T43" fmla="*/ 170 h 802"/>
                  <a:gd name="T44" fmla="*/ 128 w 646"/>
                  <a:gd name="T45" fmla="*/ 166 h 802"/>
                  <a:gd name="T46" fmla="*/ 130 w 646"/>
                  <a:gd name="T47" fmla="*/ 162 h 802"/>
                  <a:gd name="T48" fmla="*/ 146 w 646"/>
                  <a:gd name="T49" fmla="*/ 152 h 802"/>
                  <a:gd name="T50" fmla="*/ 152 w 646"/>
                  <a:gd name="T51" fmla="*/ 154 h 802"/>
                  <a:gd name="T52" fmla="*/ 164 w 646"/>
                  <a:gd name="T53" fmla="*/ 140 h 802"/>
                  <a:gd name="T54" fmla="*/ 174 w 646"/>
                  <a:gd name="T55" fmla="*/ 124 h 802"/>
                  <a:gd name="T56" fmla="*/ 178 w 646"/>
                  <a:gd name="T57" fmla="*/ 108 h 802"/>
                  <a:gd name="T58" fmla="*/ 180 w 646"/>
                  <a:gd name="T59" fmla="*/ 90 h 802"/>
                  <a:gd name="T60" fmla="*/ 174 w 646"/>
                  <a:gd name="T61" fmla="*/ 68 h 802"/>
                  <a:gd name="T62" fmla="*/ 172 w 646"/>
                  <a:gd name="T63" fmla="*/ 54 h 802"/>
                  <a:gd name="T64" fmla="*/ 164 w 646"/>
                  <a:gd name="T65" fmla="*/ 44 h 802"/>
                  <a:gd name="T66" fmla="*/ 154 w 646"/>
                  <a:gd name="T67" fmla="*/ 32 h 802"/>
                  <a:gd name="T68" fmla="*/ 140 w 646"/>
                  <a:gd name="T69" fmla="*/ 16 h 802"/>
                  <a:gd name="T70" fmla="*/ 130 w 646"/>
                  <a:gd name="T71" fmla="*/ 18 h 802"/>
                  <a:gd name="T72" fmla="*/ 126 w 646"/>
                  <a:gd name="T73" fmla="*/ 16 h 802"/>
                  <a:gd name="T74" fmla="*/ 124 w 646"/>
                  <a:gd name="T75" fmla="*/ 6 h 802"/>
                  <a:gd name="T76" fmla="*/ 102 w 646"/>
                  <a:gd name="T77" fmla="*/ 4 h 802"/>
                  <a:gd name="T78" fmla="*/ 84 w 646"/>
                  <a:gd name="T79" fmla="*/ 8 h 802"/>
                  <a:gd name="T80" fmla="*/ 62 w 646"/>
                  <a:gd name="T81" fmla="*/ 12 h 802"/>
                  <a:gd name="T82" fmla="*/ 50 w 646"/>
                  <a:gd name="T83" fmla="*/ 16 h 802"/>
                  <a:gd name="T84" fmla="*/ 40 w 646"/>
                  <a:gd name="T85" fmla="*/ 14 h 802"/>
                  <a:gd name="T86" fmla="*/ 30 w 646"/>
                  <a:gd name="T87" fmla="*/ 26 h 802"/>
                  <a:gd name="T88" fmla="*/ 26 w 646"/>
                  <a:gd name="T89" fmla="*/ 28 h 802"/>
                  <a:gd name="T90" fmla="*/ 16 w 646"/>
                  <a:gd name="T91" fmla="*/ 46 h 802"/>
                  <a:gd name="T92" fmla="*/ 6 w 646"/>
                  <a:gd name="T93" fmla="*/ 58 h 802"/>
                  <a:gd name="T94" fmla="*/ 4 w 646"/>
                  <a:gd name="T95" fmla="*/ 76 h 802"/>
                  <a:gd name="T96" fmla="*/ 8 w 646"/>
                  <a:gd name="T97" fmla="*/ 96 h 802"/>
                  <a:gd name="T98" fmla="*/ 12 w 646"/>
                  <a:gd name="T99" fmla="*/ 116 h 802"/>
                  <a:gd name="T100" fmla="*/ 14 w 646"/>
                  <a:gd name="T101" fmla="*/ 128 h 802"/>
                  <a:gd name="T102" fmla="*/ 14 w 646"/>
                  <a:gd name="T103" fmla="*/ 136 h 802"/>
                  <a:gd name="T104" fmla="*/ 98 w 646"/>
                  <a:gd name="T105" fmla="*/ 170 h 802"/>
                  <a:gd name="T106" fmla="*/ 114 w 646"/>
                  <a:gd name="T107" fmla="*/ 168 h 802"/>
                  <a:gd name="T108" fmla="*/ 76 w 646"/>
                  <a:gd name="T109" fmla="*/ 74 h 802"/>
                  <a:gd name="T110" fmla="*/ 182 w 646"/>
                  <a:gd name="T111" fmla="*/ 148 h 802"/>
                  <a:gd name="T112" fmla="*/ 128 w 646"/>
                  <a:gd name="T113" fmla="*/ 746 h 802"/>
                  <a:gd name="T114" fmla="*/ 640 w 646"/>
                  <a:gd name="T115" fmla="*/ 746 h 802"/>
                  <a:gd name="T116" fmla="*/ 158 w 646"/>
                  <a:gd name="T117" fmla="*/ 172 h 802"/>
                  <a:gd name="T118" fmla="*/ 124 w 646"/>
                  <a:gd name="T119" fmla="*/ 192 h 802"/>
                  <a:gd name="T120" fmla="*/ 80 w 646"/>
                  <a:gd name="T121" fmla="*/ 196 h 802"/>
                  <a:gd name="T122" fmla="*/ 40 w 646"/>
                  <a:gd name="T123" fmla="*/ 184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46" h="802">
                    <a:moveTo>
                      <a:pt x="56" y="174"/>
                    </a:move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close/>
                    <a:moveTo>
                      <a:pt x="124" y="172"/>
                    </a:move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close/>
                    <a:moveTo>
                      <a:pt x="108" y="178"/>
                    </a:move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close/>
                    <a:moveTo>
                      <a:pt x="124" y="172"/>
                    </a:move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close/>
                    <a:moveTo>
                      <a:pt x="124" y="172"/>
                    </a:move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close/>
                    <a:moveTo>
                      <a:pt x="128" y="166"/>
                    </a:moveTo>
                    <a:lnTo>
                      <a:pt x="128" y="166"/>
                    </a:lnTo>
                    <a:lnTo>
                      <a:pt x="128" y="166"/>
                    </a:lnTo>
                    <a:lnTo>
                      <a:pt x="128" y="168"/>
                    </a:lnTo>
                    <a:lnTo>
                      <a:pt x="128" y="168"/>
                    </a:lnTo>
                    <a:lnTo>
                      <a:pt x="128" y="166"/>
                    </a:lnTo>
                    <a:lnTo>
                      <a:pt x="128" y="166"/>
                    </a:lnTo>
                    <a:close/>
                    <a:moveTo>
                      <a:pt x="108" y="178"/>
                    </a:move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close/>
                    <a:moveTo>
                      <a:pt x="56" y="174"/>
                    </a:move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close/>
                    <a:moveTo>
                      <a:pt x="108" y="178"/>
                    </a:move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close/>
                    <a:moveTo>
                      <a:pt x="56" y="174"/>
                    </a:move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close/>
                    <a:moveTo>
                      <a:pt x="54" y="166"/>
                    </a:moveTo>
                    <a:lnTo>
                      <a:pt x="54" y="166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6"/>
                    </a:lnTo>
                    <a:lnTo>
                      <a:pt x="54" y="166"/>
                    </a:lnTo>
                    <a:close/>
                    <a:moveTo>
                      <a:pt x="66" y="168"/>
                    </a:move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close/>
                    <a:moveTo>
                      <a:pt x="200" y="560"/>
                    </a:moveTo>
                    <a:lnTo>
                      <a:pt x="310" y="560"/>
                    </a:lnTo>
                    <a:lnTo>
                      <a:pt x="310" y="542"/>
                    </a:lnTo>
                    <a:lnTo>
                      <a:pt x="200" y="542"/>
                    </a:lnTo>
                    <a:lnTo>
                      <a:pt x="200" y="560"/>
                    </a:lnTo>
                    <a:close/>
                    <a:moveTo>
                      <a:pt x="82" y="172"/>
                    </a:moveTo>
                    <a:lnTo>
                      <a:pt x="82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close/>
                    <a:moveTo>
                      <a:pt x="352" y="632"/>
                    </a:moveTo>
                    <a:lnTo>
                      <a:pt x="534" y="632"/>
                    </a:lnTo>
                    <a:lnTo>
                      <a:pt x="534" y="422"/>
                    </a:lnTo>
                    <a:lnTo>
                      <a:pt x="352" y="422"/>
                    </a:lnTo>
                    <a:lnTo>
                      <a:pt x="352" y="632"/>
                    </a:lnTo>
                    <a:close/>
                    <a:moveTo>
                      <a:pt x="200" y="440"/>
                    </a:moveTo>
                    <a:lnTo>
                      <a:pt x="310" y="440"/>
                    </a:lnTo>
                    <a:lnTo>
                      <a:pt x="310" y="422"/>
                    </a:lnTo>
                    <a:lnTo>
                      <a:pt x="200" y="422"/>
                    </a:lnTo>
                    <a:lnTo>
                      <a:pt x="200" y="440"/>
                    </a:lnTo>
                    <a:close/>
                    <a:moveTo>
                      <a:pt x="200" y="618"/>
                    </a:moveTo>
                    <a:lnTo>
                      <a:pt x="310" y="618"/>
                    </a:lnTo>
                    <a:lnTo>
                      <a:pt x="310" y="600"/>
                    </a:lnTo>
                    <a:lnTo>
                      <a:pt x="200" y="600"/>
                    </a:lnTo>
                    <a:lnTo>
                      <a:pt x="200" y="618"/>
                    </a:lnTo>
                    <a:close/>
                    <a:moveTo>
                      <a:pt x="200" y="676"/>
                    </a:moveTo>
                    <a:lnTo>
                      <a:pt x="310" y="676"/>
                    </a:lnTo>
                    <a:lnTo>
                      <a:pt x="310" y="658"/>
                    </a:lnTo>
                    <a:lnTo>
                      <a:pt x="200" y="658"/>
                    </a:lnTo>
                    <a:lnTo>
                      <a:pt x="200" y="676"/>
                    </a:lnTo>
                    <a:close/>
                    <a:moveTo>
                      <a:pt x="200" y="502"/>
                    </a:moveTo>
                    <a:lnTo>
                      <a:pt x="310" y="502"/>
                    </a:lnTo>
                    <a:lnTo>
                      <a:pt x="310" y="484"/>
                    </a:lnTo>
                    <a:lnTo>
                      <a:pt x="200" y="484"/>
                    </a:lnTo>
                    <a:lnTo>
                      <a:pt x="200" y="502"/>
                    </a:lnTo>
                    <a:close/>
                    <a:moveTo>
                      <a:pt x="90" y="180"/>
                    </a:move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lnTo>
                      <a:pt x="90" y="180"/>
                    </a:lnTo>
                    <a:close/>
                    <a:moveTo>
                      <a:pt x="72" y="178"/>
                    </a:move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72" y="178"/>
                    </a:lnTo>
                    <a:close/>
                    <a:moveTo>
                      <a:pt x="26" y="148"/>
                    </a:moveTo>
                    <a:lnTo>
                      <a:pt x="26" y="148"/>
                    </a:lnTo>
                    <a:lnTo>
                      <a:pt x="24" y="152"/>
                    </a:lnTo>
                    <a:lnTo>
                      <a:pt x="26" y="154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2" y="154"/>
                    </a:lnTo>
                    <a:lnTo>
                      <a:pt x="36" y="152"/>
                    </a:lnTo>
                    <a:lnTo>
                      <a:pt x="38" y="152"/>
                    </a:lnTo>
                    <a:lnTo>
                      <a:pt x="40" y="156"/>
                    </a:lnTo>
                    <a:lnTo>
                      <a:pt x="40" y="160"/>
                    </a:lnTo>
                    <a:lnTo>
                      <a:pt x="40" y="160"/>
                    </a:lnTo>
                    <a:lnTo>
                      <a:pt x="40" y="164"/>
                    </a:lnTo>
                    <a:lnTo>
                      <a:pt x="40" y="166"/>
                    </a:lnTo>
                    <a:lnTo>
                      <a:pt x="42" y="166"/>
                    </a:lnTo>
                    <a:lnTo>
                      <a:pt x="46" y="164"/>
                    </a:lnTo>
                    <a:lnTo>
                      <a:pt x="46" y="164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48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0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2" y="162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4"/>
                    </a:lnTo>
                    <a:lnTo>
                      <a:pt x="54" y="166"/>
                    </a:lnTo>
                    <a:lnTo>
                      <a:pt x="54" y="166"/>
                    </a:lnTo>
                    <a:lnTo>
                      <a:pt x="54" y="166"/>
                    </a:lnTo>
                    <a:lnTo>
                      <a:pt x="54" y="166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68"/>
                    </a:lnTo>
                    <a:lnTo>
                      <a:pt x="54" y="172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56" y="174"/>
                    </a:lnTo>
                    <a:lnTo>
                      <a:pt x="60" y="172"/>
                    </a:lnTo>
                    <a:lnTo>
                      <a:pt x="60" y="172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6" y="168"/>
                    </a:lnTo>
                    <a:lnTo>
                      <a:pt x="68" y="170"/>
                    </a:lnTo>
                    <a:lnTo>
                      <a:pt x="70" y="174"/>
                    </a:lnTo>
                    <a:lnTo>
                      <a:pt x="70" y="174"/>
                    </a:lnTo>
                    <a:lnTo>
                      <a:pt x="70" y="178"/>
                    </a:lnTo>
                    <a:lnTo>
                      <a:pt x="72" y="178"/>
                    </a:lnTo>
                    <a:lnTo>
                      <a:pt x="74" y="178"/>
                    </a:lnTo>
                    <a:lnTo>
                      <a:pt x="76" y="174"/>
                    </a:lnTo>
                    <a:lnTo>
                      <a:pt x="76" y="174"/>
                    </a:lnTo>
                    <a:lnTo>
                      <a:pt x="78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0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2" y="172"/>
                    </a:lnTo>
                    <a:lnTo>
                      <a:pt x="84" y="172"/>
                    </a:lnTo>
                    <a:lnTo>
                      <a:pt x="86" y="176"/>
                    </a:lnTo>
                    <a:lnTo>
                      <a:pt x="86" y="176"/>
                    </a:lnTo>
                    <a:lnTo>
                      <a:pt x="88" y="180"/>
                    </a:lnTo>
                    <a:lnTo>
                      <a:pt x="90" y="180"/>
                    </a:lnTo>
                    <a:lnTo>
                      <a:pt x="92" y="178"/>
                    </a:lnTo>
                    <a:lnTo>
                      <a:pt x="94" y="176"/>
                    </a:lnTo>
                    <a:lnTo>
                      <a:pt x="94" y="176"/>
                    </a:lnTo>
                    <a:lnTo>
                      <a:pt x="96" y="172"/>
                    </a:lnTo>
                    <a:lnTo>
                      <a:pt x="98" y="170"/>
                    </a:lnTo>
                    <a:lnTo>
                      <a:pt x="100" y="172"/>
                    </a:lnTo>
                    <a:lnTo>
                      <a:pt x="104" y="174"/>
                    </a:lnTo>
                    <a:lnTo>
                      <a:pt x="104" y="174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10" y="176"/>
                    </a:lnTo>
                    <a:lnTo>
                      <a:pt x="110" y="174"/>
                    </a:lnTo>
                    <a:lnTo>
                      <a:pt x="110" y="174"/>
                    </a:lnTo>
                    <a:lnTo>
                      <a:pt x="112" y="170"/>
                    </a:lnTo>
                    <a:lnTo>
                      <a:pt x="114" y="168"/>
                    </a:lnTo>
                    <a:lnTo>
                      <a:pt x="116" y="168"/>
                    </a:lnTo>
                    <a:lnTo>
                      <a:pt x="120" y="170"/>
                    </a:lnTo>
                    <a:lnTo>
                      <a:pt x="120" y="170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4" y="172"/>
                    </a:lnTo>
                    <a:lnTo>
                      <a:pt x="126" y="172"/>
                    </a:lnTo>
                    <a:lnTo>
                      <a:pt x="126" y="168"/>
                    </a:lnTo>
                    <a:lnTo>
                      <a:pt x="126" y="168"/>
                    </a:lnTo>
                    <a:lnTo>
                      <a:pt x="128" y="166"/>
                    </a:lnTo>
                    <a:lnTo>
                      <a:pt x="128" y="166"/>
                    </a:lnTo>
                    <a:lnTo>
                      <a:pt x="128" y="166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4" y="164"/>
                    </a:lnTo>
                    <a:lnTo>
                      <a:pt x="134" y="164"/>
                    </a:lnTo>
                    <a:lnTo>
                      <a:pt x="138" y="166"/>
                    </a:lnTo>
                    <a:lnTo>
                      <a:pt x="140" y="164"/>
                    </a:lnTo>
                    <a:lnTo>
                      <a:pt x="140" y="164"/>
                    </a:lnTo>
                    <a:lnTo>
                      <a:pt x="142" y="162"/>
                    </a:lnTo>
                    <a:lnTo>
                      <a:pt x="140" y="160"/>
                    </a:lnTo>
                    <a:lnTo>
                      <a:pt x="140" y="160"/>
                    </a:lnTo>
                    <a:lnTo>
                      <a:pt x="140" y="156"/>
                    </a:lnTo>
                    <a:lnTo>
                      <a:pt x="142" y="154"/>
                    </a:lnTo>
                    <a:lnTo>
                      <a:pt x="144" y="152"/>
                    </a:lnTo>
                    <a:lnTo>
                      <a:pt x="146" y="152"/>
                    </a:lnTo>
                    <a:lnTo>
                      <a:pt x="146" y="152"/>
                    </a:lnTo>
                    <a:lnTo>
                      <a:pt x="148" y="154"/>
                    </a:lnTo>
                    <a:lnTo>
                      <a:pt x="148" y="154"/>
                    </a:lnTo>
                    <a:lnTo>
                      <a:pt x="150" y="154"/>
                    </a:lnTo>
                    <a:lnTo>
                      <a:pt x="150" y="154"/>
                    </a:lnTo>
                    <a:lnTo>
                      <a:pt x="150" y="154"/>
                    </a:lnTo>
                    <a:lnTo>
                      <a:pt x="150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4" y="152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4"/>
                    </a:lnTo>
                    <a:lnTo>
                      <a:pt x="152" y="140"/>
                    </a:lnTo>
                    <a:lnTo>
                      <a:pt x="156" y="14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64" y="140"/>
                    </a:lnTo>
                    <a:lnTo>
                      <a:pt x="166" y="138"/>
                    </a:lnTo>
                    <a:lnTo>
                      <a:pt x="166" y="138"/>
                    </a:lnTo>
                    <a:lnTo>
                      <a:pt x="164" y="134"/>
                    </a:lnTo>
                    <a:lnTo>
                      <a:pt x="164" y="134"/>
                    </a:lnTo>
                    <a:lnTo>
                      <a:pt x="162" y="130"/>
                    </a:lnTo>
                    <a:lnTo>
                      <a:pt x="164" y="126"/>
                    </a:lnTo>
                    <a:lnTo>
                      <a:pt x="164" y="126"/>
                    </a:lnTo>
                    <a:lnTo>
                      <a:pt x="168" y="126"/>
                    </a:lnTo>
                    <a:lnTo>
                      <a:pt x="168" y="126"/>
                    </a:lnTo>
                    <a:lnTo>
                      <a:pt x="172" y="124"/>
                    </a:lnTo>
                    <a:lnTo>
                      <a:pt x="174" y="124"/>
                    </a:lnTo>
                    <a:lnTo>
                      <a:pt x="174" y="124"/>
                    </a:lnTo>
                    <a:lnTo>
                      <a:pt x="174" y="122"/>
                    </a:lnTo>
                    <a:lnTo>
                      <a:pt x="174" y="122"/>
                    </a:lnTo>
                    <a:lnTo>
                      <a:pt x="174" y="122"/>
                    </a:lnTo>
                    <a:lnTo>
                      <a:pt x="174" y="122"/>
                    </a:lnTo>
                    <a:lnTo>
                      <a:pt x="172" y="118"/>
                    </a:lnTo>
                    <a:lnTo>
                      <a:pt x="172" y="118"/>
                    </a:lnTo>
                    <a:lnTo>
                      <a:pt x="170" y="116"/>
                    </a:lnTo>
                    <a:lnTo>
                      <a:pt x="170" y="116"/>
                    </a:lnTo>
                    <a:lnTo>
                      <a:pt x="170" y="112"/>
                    </a:lnTo>
                    <a:lnTo>
                      <a:pt x="174" y="110"/>
                    </a:lnTo>
                    <a:lnTo>
                      <a:pt x="174" y="110"/>
                    </a:lnTo>
                    <a:lnTo>
                      <a:pt x="178" y="108"/>
                    </a:lnTo>
                    <a:lnTo>
                      <a:pt x="178" y="108"/>
                    </a:lnTo>
                    <a:lnTo>
                      <a:pt x="178" y="106"/>
                    </a:lnTo>
                    <a:lnTo>
                      <a:pt x="174" y="102"/>
                    </a:lnTo>
                    <a:lnTo>
                      <a:pt x="174" y="102"/>
                    </a:lnTo>
                    <a:lnTo>
                      <a:pt x="172" y="100"/>
                    </a:lnTo>
                    <a:lnTo>
                      <a:pt x="172" y="98"/>
                    </a:lnTo>
                    <a:lnTo>
                      <a:pt x="172" y="96"/>
                    </a:lnTo>
                    <a:lnTo>
                      <a:pt x="176" y="94"/>
                    </a:lnTo>
                    <a:lnTo>
                      <a:pt x="176" y="94"/>
                    </a:lnTo>
                    <a:lnTo>
                      <a:pt x="178" y="92"/>
                    </a:lnTo>
                    <a:lnTo>
                      <a:pt x="180" y="90"/>
                    </a:lnTo>
                    <a:lnTo>
                      <a:pt x="180" y="90"/>
                    </a:lnTo>
                    <a:lnTo>
                      <a:pt x="178" y="88"/>
                    </a:lnTo>
                    <a:lnTo>
                      <a:pt x="176" y="86"/>
                    </a:lnTo>
                    <a:lnTo>
                      <a:pt x="176" y="86"/>
                    </a:lnTo>
                    <a:lnTo>
                      <a:pt x="172" y="84"/>
                    </a:lnTo>
                    <a:lnTo>
                      <a:pt x="170" y="82"/>
                    </a:lnTo>
                    <a:lnTo>
                      <a:pt x="172" y="78"/>
                    </a:lnTo>
                    <a:lnTo>
                      <a:pt x="174" y="76"/>
                    </a:lnTo>
                    <a:lnTo>
                      <a:pt x="174" y="76"/>
                    </a:lnTo>
                    <a:lnTo>
                      <a:pt x="178" y="72"/>
                    </a:lnTo>
                    <a:lnTo>
                      <a:pt x="178" y="70"/>
                    </a:lnTo>
                    <a:lnTo>
                      <a:pt x="178" y="70"/>
                    </a:lnTo>
                    <a:lnTo>
                      <a:pt x="174" y="68"/>
                    </a:lnTo>
                    <a:lnTo>
                      <a:pt x="174" y="68"/>
                    </a:lnTo>
                    <a:lnTo>
                      <a:pt x="170" y="68"/>
                    </a:lnTo>
                    <a:lnTo>
                      <a:pt x="168" y="66"/>
                    </a:lnTo>
                    <a:lnTo>
                      <a:pt x="168" y="64"/>
                    </a:lnTo>
                    <a:lnTo>
                      <a:pt x="168" y="60"/>
                    </a:lnTo>
                    <a:lnTo>
                      <a:pt x="168" y="60"/>
                    </a:lnTo>
                    <a:lnTo>
                      <a:pt x="170" y="60"/>
                    </a:lnTo>
                    <a:lnTo>
                      <a:pt x="170" y="60"/>
                    </a:lnTo>
                    <a:lnTo>
                      <a:pt x="172" y="58"/>
                    </a:lnTo>
                    <a:lnTo>
                      <a:pt x="172" y="58"/>
                    </a:lnTo>
                    <a:lnTo>
                      <a:pt x="172" y="56"/>
                    </a:lnTo>
                    <a:lnTo>
                      <a:pt x="172" y="54"/>
                    </a:lnTo>
                    <a:lnTo>
                      <a:pt x="170" y="52"/>
                    </a:lnTo>
                    <a:lnTo>
                      <a:pt x="168" y="52"/>
                    </a:lnTo>
                    <a:lnTo>
                      <a:pt x="168" y="52"/>
                    </a:lnTo>
                    <a:lnTo>
                      <a:pt x="164" y="52"/>
                    </a:lnTo>
                    <a:lnTo>
                      <a:pt x="162" y="50"/>
                    </a:lnTo>
                    <a:lnTo>
                      <a:pt x="162" y="48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4" y="44"/>
                    </a:lnTo>
                    <a:lnTo>
                      <a:pt x="164" y="44"/>
                    </a:lnTo>
                    <a:lnTo>
                      <a:pt x="164" y="44"/>
                    </a:lnTo>
                    <a:lnTo>
                      <a:pt x="164" y="44"/>
                    </a:lnTo>
                    <a:lnTo>
                      <a:pt x="164" y="42"/>
                    </a:lnTo>
                    <a:lnTo>
                      <a:pt x="164" y="42"/>
                    </a:lnTo>
                    <a:lnTo>
                      <a:pt x="166" y="40"/>
                    </a:lnTo>
                    <a:lnTo>
                      <a:pt x="164" y="38"/>
                    </a:lnTo>
                    <a:lnTo>
                      <a:pt x="160" y="38"/>
                    </a:lnTo>
                    <a:lnTo>
                      <a:pt x="160" y="38"/>
                    </a:lnTo>
                    <a:lnTo>
                      <a:pt x="156" y="38"/>
                    </a:lnTo>
                    <a:lnTo>
                      <a:pt x="154" y="38"/>
                    </a:lnTo>
                    <a:lnTo>
                      <a:pt x="152" y="34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28"/>
                    </a:lnTo>
                    <a:lnTo>
                      <a:pt x="154" y="26"/>
                    </a:lnTo>
                    <a:lnTo>
                      <a:pt x="152" y="26"/>
                    </a:lnTo>
                    <a:lnTo>
                      <a:pt x="148" y="26"/>
                    </a:lnTo>
                    <a:lnTo>
                      <a:pt x="148" y="26"/>
                    </a:lnTo>
                    <a:lnTo>
                      <a:pt x="144" y="28"/>
                    </a:lnTo>
                    <a:lnTo>
                      <a:pt x="140" y="26"/>
                    </a:lnTo>
                    <a:lnTo>
                      <a:pt x="140" y="24"/>
                    </a:lnTo>
                    <a:lnTo>
                      <a:pt x="140" y="20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0" y="14"/>
                    </a:lnTo>
                    <a:lnTo>
                      <a:pt x="136" y="14"/>
                    </a:lnTo>
                    <a:lnTo>
                      <a:pt x="134" y="16"/>
                    </a:lnTo>
                    <a:lnTo>
                      <a:pt x="134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2" y="16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18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24" y="8"/>
                    </a:lnTo>
                    <a:lnTo>
                      <a:pt x="124" y="6"/>
                    </a:lnTo>
                    <a:lnTo>
                      <a:pt x="122" y="6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6" y="10"/>
                    </a:lnTo>
                    <a:lnTo>
                      <a:pt x="112" y="10"/>
                    </a:lnTo>
                    <a:lnTo>
                      <a:pt x="110" y="8"/>
                    </a:lnTo>
                    <a:lnTo>
                      <a:pt x="110" y="6"/>
                    </a:lnTo>
                    <a:lnTo>
                      <a:pt x="110" y="6"/>
                    </a:lnTo>
                    <a:lnTo>
                      <a:pt x="108" y="2"/>
                    </a:lnTo>
                    <a:lnTo>
                      <a:pt x="108" y="0"/>
                    </a:lnTo>
                    <a:lnTo>
                      <a:pt x="104" y="2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0" y="8"/>
                    </a:lnTo>
                    <a:lnTo>
                      <a:pt x="98" y="8"/>
                    </a:lnTo>
                    <a:lnTo>
                      <a:pt x="96" y="6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92" y="0"/>
                    </a:lnTo>
                    <a:lnTo>
                      <a:pt x="90" y="0"/>
                    </a:lnTo>
                    <a:lnTo>
                      <a:pt x="8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4" y="8"/>
                    </a:lnTo>
                    <a:lnTo>
                      <a:pt x="82" y="8"/>
                    </a:lnTo>
                    <a:lnTo>
                      <a:pt x="78" y="8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2" y="2"/>
                    </a:lnTo>
                    <a:lnTo>
                      <a:pt x="70" y="2"/>
                    </a:lnTo>
                    <a:lnTo>
                      <a:pt x="68" y="6"/>
                    </a:lnTo>
                    <a:lnTo>
                      <a:pt x="68" y="6"/>
                    </a:lnTo>
                    <a:lnTo>
                      <a:pt x="68" y="10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8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2" y="12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38" y="16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8" y="24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28" y="36"/>
                    </a:lnTo>
                    <a:lnTo>
                      <a:pt x="26" y="38"/>
                    </a:lnTo>
                    <a:lnTo>
                      <a:pt x="24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8" y="50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8" y="54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0" y="64"/>
                    </a:lnTo>
                    <a:lnTo>
                      <a:pt x="10" y="68"/>
                    </a:lnTo>
                    <a:lnTo>
                      <a:pt x="6" y="70"/>
                    </a:lnTo>
                    <a:lnTo>
                      <a:pt x="6" y="70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4" y="76"/>
                    </a:lnTo>
                    <a:lnTo>
                      <a:pt x="4" y="76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6" y="84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4" y="94"/>
                    </a:lnTo>
                    <a:lnTo>
                      <a:pt x="4" y="94"/>
                    </a:lnTo>
                    <a:lnTo>
                      <a:pt x="8" y="96"/>
                    </a:lnTo>
                    <a:lnTo>
                      <a:pt x="8" y="98"/>
                    </a:lnTo>
                    <a:lnTo>
                      <a:pt x="8" y="100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2" y="106"/>
                    </a:lnTo>
                    <a:lnTo>
                      <a:pt x="2" y="110"/>
                    </a:lnTo>
                    <a:lnTo>
                      <a:pt x="2" y="110"/>
                    </a:lnTo>
                    <a:lnTo>
                      <a:pt x="6" y="110"/>
                    </a:lnTo>
                    <a:lnTo>
                      <a:pt x="6" y="110"/>
                    </a:lnTo>
                    <a:lnTo>
                      <a:pt x="10" y="112"/>
                    </a:lnTo>
                    <a:lnTo>
                      <a:pt x="12" y="114"/>
                    </a:lnTo>
                    <a:lnTo>
                      <a:pt x="12" y="116"/>
                    </a:lnTo>
                    <a:lnTo>
                      <a:pt x="10" y="118"/>
                    </a:lnTo>
                    <a:lnTo>
                      <a:pt x="10" y="118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6" y="124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4" y="128"/>
                    </a:lnTo>
                    <a:lnTo>
                      <a:pt x="16" y="128"/>
                    </a:lnTo>
                    <a:lnTo>
                      <a:pt x="18" y="130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6" y="136"/>
                    </a:lnTo>
                    <a:lnTo>
                      <a:pt x="16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20" y="140"/>
                    </a:lnTo>
                    <a:lnTo>
                      <a:pt x="20" y="140"/>
                    </a:lnTo>
                    <a:lnTo>
                      <a:pt x="24" y="140"/>
                    </a:lnTo>
                    <a:lnTo>
                      <a:pt x="26" y="142"/>
                    </a:lnTo>
                    <a:lnTo>
                      <a:pt x="26" y="144"/>
                    </a:lnTo>
                    <a:lnTo>
                      <a:pt x="26" y="148"/>
                    </a:lnTo>
                    <a:lnTo>
                      <a:pt x="26" y="148"/>
                    </a:lnTo>
                    <a:close/>
                    <a:moveTo>
                      <a:pt x="98" y="170"/>
                    </a:move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lnTo>
                      <a:pt x="98" y="170"/>
                    </a:lnTo>
                    <a:close/>
                    <a:moveTo>
                      <a:pt x="114" y="168"/>
                    </a:moveTo>
                    <a:lnTo>
                      <a:pt x="114" y="168"/>
                    </a:lnTo>
                    <a:lnTo>
                      <a:pt x="116" y="168"/>
                    </a:lnTo>
                    <a:lnTo>
                      <a:pt x="116" y="168"/>
                    </a:lnTo>
                    <a:lnTo>
                      <a:pt x="116" y="168"/>
                    </a:lnTo>
                    <a:lnTo>
                      <a:pt x="116" y="168"/>
                    </a:lnTo>
                    <a:lnTo>
                      <a:pt x="114" y="168"/>
                    </a:lnTo>
                    <a:lnTo>
                      <a:pt x="114" y="168"/>
                    </a:lnTo>
                    <a:close/>
                    <a:moveTo>
                      <a:pt x="76" y="74"/>
                    </a:moveTo>
                    <a:lnTo>
                      <a:pt x="90" y="46"/>
                    </a:lnTo>
                    <a:lnTo>
                      <a:pt x="104" y="74"/>
                    </a:lnTo>
                    <a:lnTo>
                      <a:pt x="136" y="80"/>
                    </a:lnTo>
                    <a:lnTo>
                      <a:pt x="112" y="102"/>
                    </a:lnTo>
                    <a:lnTo>
                      <a:pt x="118" y="134"/>
                    </a:lnTo>
                    <a:lnTo>
                      <a:pt x="90" y="118"/>
                    </a:lnTo>
                    <a:lnTo>
                      <a:pt x="62" y="134"/>
                    </a:lnTo>
                    <a:lnTo>
                      <a:pt x="66" y="102"/>
                    </a:lnTo>
                    <a:lnTo>
                      <a:pt x="44" y="80"/>
                    </a:lnTo>
                    <a:lnTo>
                      <a:pt x="76" y="74"/>
                    </a:lnTo>
                    <a:close/>
                    <a:moveTo>
                      <a:pt x="194" y="118"/>
                    </a:moveTo>
                    <a:lnTo>
                      <a:pt x="194" y="118"/>
                    </a:lnTo>
                    <a:lnTo>
                      <a:pt x="192" y="120"/>
                    </a:lnTo>
                    <a:lnTo>
                      <a:pt x="192" y="120"/>
                    </a:lnTo>
                    <a:lnTo>
                      <a:pt x="192" y="126"/>
                    </a:lnTo>
                    <a:lnTo>
                      <a:pt x="192" y="130"/>
                    </a:lnTo>
                    <a:lnTo>
                      <a:pt x="192" y="130"/>
                    </a:lnTo>
                    <a:lnTo>
                      <a:pt x="190" y="134"/>
                    </a:lnTo>
                    <a:lnTo>
                      <a:pt x="184" y="140"/>
                    </a:lnTo>
                    <a:lnTo>
                      <a:pt x="184" y="140"/>
                    </a:lnTo>
                    <a:lnTo>
                      <a:pt x="182" y="148"/>
                    </a:lnTo>
                    <a:lnTo>
                      <a:pt x="182" y="148"/>
                    </a:lnTo>
                    <a:lnTo>
                      <a:pt x="176" y="154"/>
                    </a:lnTo>
                    <a:lnTo>
                      <a:pt x="176" y="172"/>
                    </a:lnTo>
                    <a:lnTo>
                      <a:pt x="600" y="172"/>
                    </a:lnTo>
                    <a:lnTo>
                      <a:pt x="600" y="710"/>
                    </a:lnTo>
                    <a:lnTo>
                      <a:pt x="600" y="710"/>
                    </a:lnTo>
                    <a:lnTo>
                      <a:pt x="598" y="722"/>
                    </a:lnTo>
                    <a:lnTo>
                      <a:pt x="592" y="734"/>
                    </a:lnTo>
                    <a:lnTo>
                      <a:pt x="588" y="740"/>
                    </a:lnTo>
                    <a:lnTo>
                      <a:pt x="584" y="744"/>
                    </a:lnTo>
                    <a:lnTo>
                      <a:pt x="580" y="746"/>
                    </a:lnTo>
                    <a:lnTo>
                      <a:pt x="574" y="746"/>
                    </a:lnTo>
                    <a:lnTo>
                      <a:pt x="128" y="746"/>
                    </a:lnTo>
                    <a:lnTo>
                      <a:pt x="128" y="370"/>
                    </a:lnTo>
                    <a:lnTo>
                      <a:pt x="88" y="346"/>
                    </a:lnTo>
                    <a:lnTo>
                      <a:pt x="82" y="350"/>
                    </a:lnTo>
                    <a:lnTo>
                      <a:pt x="82" y="802"/>
                    </a:lnTo>
                    <a:lnTo>
                      <a:pt x="574" y="802"/>
                    </a:lnTo>
                    <a:lnTo>
                      <a:pt x="574" y="802"/>
                    </a:lnTo>
                    <a:lnTo>
                      <a:pt x="588" y="800"/>
                    </a:lnTo>
                    <a:lnTo>
                      <a:pt x="600" y="794"/>
                    </a:lnTo>
                    <a:lnTo>
                      <a:pt x="612" y="786"/>
                    </a:lnTo>
                    <a:lnTo>
                      <a:pt x="624" y="774"/>
                    </a:lnTo>
                    <a:lnTo>
                      <a:pt x="632" y="760"/>
                    </a:lnTo>
                    <a:lnTo>
                      <a:pt x="640" y="746"/>
                    </a:lnTo>
                    <a:lnTo>
                      <a:pt x="644" y="728"/>
                    </a:lnTo>
                    <a:lnTo>
                      <a:pt x="646" y="710"/>
                    </a:lnTo>
                    <a:lnTo>
                      <a:pt x="646" y="118"/>
                    </a:lnTo>
                    <a:lnTo>
                      <a:pt x="194" y="118"/>
                    </a:lnTo>
                    <a:close/>
                    <a:moveTo>
                      <a:pt x="218" y="362"/>
                    </a:moveTo>
                    <a:lnTo>
                      <a:pt x="502" y="362"/>
                    </a:lnTo>
                    <a:lnTo>
                      <a:pt x="502" y="326"/>
                    </a:lnTo>
                    <a:lnTo>
                      <a:pt x="218" y="326"/>
                    </a:lnTo>
                    <a:lnTo>
                      <a:pt x="218" y="362"/>
                    </a:lnTo>
                    <a:close/>
                    <a:moveTo>
                      <a:pt x="158" y="366"/>
                    </a:moveTo>
                    <a:lnTo>
                      <a:pt x="158" y="172"/>
                    </a:lnTo>
                    <a:lnTo>
                      <a:pt x="158" y="172"/>
                    </a:lnTo>
                    <a:lnTo>
                      <a:pt x="158" y="172"/>
                    </a:lnTo>
                    <a:lnTo>
                      <a:pt x="158" y="172"/>
                    </a:lnTo>
                    <a:lnTo>
                      <a:pt x="156" y="176"/>
                    </a:lnTo>
                    <a:lnTo>
                      <a:pt x="156" y="176"/>
                    </a:lnTo>
                    <a:lnTo>
                      <a:pt x="148" y="182"/>
                    </a:lnTo>
                    <a:lnTo>
                      <a:pt x="140" y="184"/>
                    </a:lnTo>
                    <a:lnTo>
                      <a:pt x="140" y="184"/>
                    </a:lnTo>
                    <a:lnTo>
                      <a:pt x="140" y="186"/>
                    </a:lnTo>
                    <a:lnTo>
                      <a:pt x="140" y="186"/>
                    </a:lnTo>
                    <a:lnTo>
                      <a:pt x="132" y="190"/>
                    </a:lnTo>
                    <a:lnTo>
                      <a:pt x="124" y="192"/>
                    </a:lnTo>
                    <a:lnTo>
                      <a:pt x="124" y="192"/>
                    </a:lnTo>
                    <a:lnTo>
                      <a:pt x="122" y="192"/>
                    </a:lnTo>
                    <a:lnTo>
                      <a:pt x="122" y="192"/>
                    </a:lnTo>
                    <a:lnTo>
                      <a:pt x="114" y="196"/>
                    </a:lnTo>
                    <a:lnTo>
                      <a:pt x="108" y="196"/>
                    </a:lnTo>
                    <a:lnTo>
                      <a:pt x="108" y="196"/>
                    </a:lnTo>
                    <a:lnTo>
                      <a:pt x="100" y="196"/>
                    </a:lnTo>
                    <a:lnTo>
                      <a:pt x="100" y="196"/>
                    </a:lnTo>
                    <a:lnTo>
                      <a:pt x="94" y="198"/>
                    </a:lnTo>
                    <a:lnTo>
                      <a:pt x="90" y="198"/>
                    </a:lnTo>
                    <a:lnTo>
                      <a:pt x="90" y="198"/>
                    </a:lnTo>
                    <a:lnTo>
                      <a:pt x="86" y="198"/>
                    </a:lnTo>
                    <a:lnTo>
                      <a:pt x="80" y="196"/>
                    </a:lnTo>
                    <a:lnTo>
                      <a:pt x="80" y="196"/>
                    </a:lnTo>
                    <a:lnTo>
                      <a:pt x="72" y="198"/>
                    </a:lnTo>
                    <a:lnTo>
                      <a:pt x="72" y="198"/>
                    </a:lnTo>
                    <a:lnTo>
                      <a:pt x="66" y="196"/>
                    </a:lnTo>
                    <a:lnTo>
                      <a:pt x="60" y="192"/>
                    </a:lnTo>
                    <a:lnTo>
                      <a:pt x="60" y="192"/>
                    </a:lnTo>
                    <a:lnTo>
                      <a:pt x="56" y="192"/>
                    </a:lnTo>
                    <a:lnTo>
                      <a:pt x="56" y="192"/>
                    </a:lnTo>
                    <a:lnTo>
                      <a:pt x="48" y="190"/>
                    </a:lnTo>
                    <a:lnTo>
                      <a:pt x="42" y="186"/>
                    </a:lnTo>
                    <a:lnTo>
                      <a:pt x="42" y="186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32" y="182"/>
                    </a:lnTo>
                    <a:lnTo>
                      <a:pt x="26" y="176"/>
                    </a:lnTo>
                    <a:lnTo>
                      <a:pt x="26" y="176"/>
                    </a:lnTo>
                    <a:lnTo>
                      <a:pt x="22" y="172"/>
                    </a:lnTo>
                    <a:lnTo>
                      <a:pt x="22" y="172"/>
                    </a:lnTo>
                    <a:lnTo>
                      <a:pt x="22" y="172"/>
                    </a:lnTo>
                    <a:lnTo>
                      <a:pt x="22" y="366"/>
                    </a:lnTo>
                    <a:lnTo>
                      <a:pt x="88" y="324"/>
                    </a:lnTo>
                    <a:lnTo>
                      <a:pt x="158" y="366"/>
                    </a:lnTo>
                    <a:close/>
                  </a:path>
                </a:pathLst>
              </a:custGeom>
              <a:solidFill>
                <a:srgbClr val="E7A60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3531870" y="2503170"/>
              <a:ext cx="2042160" cy="871783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공정한 직무수행을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저해할 우려가 있는 경우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600" spc="-1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외부강의등</a:t>
              </a:r>
              <a:r>
                <a:rPr lang="ko-KR" altLang="en-US" sz="16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제한 가능</a:t>
              </a:r>
              <a:endPara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FF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3" name="사다리꼴 6"/>
            <p:cNvSpPr/>
            <p:nvPr/>
          </p:nvSpPr>
          <p:spPr>
            <a:xfrm rot="5400000">
              <a:off x="5240120" y="2838131"/>
              <a:ext cx="872331" cy="200819"/>
            </a:xfrm>
            <a:custGeom>
              <a:avLst/>
              <a:gdLst>
                <a:gd name="connsiteX0" fmla="*/ 0 w 605631"/>
                <a:gd name="connsiteY0" fmla="*/ 200819 h 200819"/>
                <a:gd name="connsiteX1" fmla="*/ 170668 w 605631"/>
                <a:gd name="connsiteY1" fmla="*/ 0 h 200819"/>
                <a:gd name="connsiteX2" fmla="*/ 434963 w 605631"/>
                <a:gd name="connsiteY2" fmla="*/ 0 h 200819"/>
                <a:gd name="connsiteX3" fmla="*/ 605631 w 605631"/>
                <a:gd name="connsiteY3" fmla="*/ 200819 h 200819"/>
                <a:gd name="connsiteX4" fmla="*/ 0 w 605631"/>
                <a:gd name="connsiteY4" fmla="*/ 200819 h 200819"/>
                <a:gd name="connsiteX0" fmla="*/ 0 w 872331"/>
                <a:gd name="connsiteY0" fmla="*/ 200819 h 200819"/>
                <a:gd name="connsiteX1" fmla="*/ 437368 w 872331"/>
                <a:gd name="connsiteY1" fmla="*/ 0 h 200819"/>
                <a:gd name="connsiteX2" fmla="*/ 701663 w 872331"/>
                <a:gd name="connsiteY2" fmla="*/ 0 h 200819"/>
                <a:gd name="connsiteX3" fmla="*/ 872331 w 872331"/>
                <a:gd name="connsiteY3" fmla="*/ 200819 h 200819"/>
                <a:gd name="connsiteX4" fmla="*/ 0 w 872331"/>
                <a:gd name="connsiteY4" fmla="*/ 200819 h 20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331" h="200819">
                  <a:moveTo>
                    <a:pt x="0" y="200819"/>
                  </a:moveTo>
                  <a:lnTo>
                    <a:pt x="437368" y="0"/>
                  </a:lnTo>
                  <a:lnTo>
                    <a:pt x="701663" y="0"/>
                  </a:lnTo>
                  <a:lnTo>
                    <a:pt x="872331" y="200819"/>
                  </a:lnTo>
                  <a:lnTo>
                    <a:pt x="0" y="200819"/>
                  </a:ln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직사각형 101"/>
            <p:cNvSpPr/>
            <p:nvPr/>
          </p:nvSpPr>
          <p:spPr>
            <a:xfrm>
              <a:off x="5596255" y="3686810"/>
              <a:ext cx="335280" cy="5562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이등변 삼각형 102"/>
            <p:cNvSpPr/>
            <p:nvPr/>
          </p:nvSpPr>
          <p:spPr>
            <a:xfrm rot="5400000">
              <a:off x="5487198" y="3807619"/>
              <a:ext cx="507036" cy="289254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2" name="그룹 61"/>
          <p:cNvGrpSpPr/>
          <p:nvPr/>
        </p:nvGrpSpPr>
        <p:grpSpPr>
          <a:xfrm>
            <a:off x="633988" y="2818309"/>
            <a:ext cx="8124250" cy="3837765"/>
            <a:chOff x="922020" y="4136005"/>
            <a:chExt cx="7239000" cy="2093346"/>
          </a:xfrm>
        </p:grpSpPr>
        <p:grpSp>
          <p:nvGrpSpPr>
            <p:cNvPr id="113" name="그룹 36"/>
            <p:cNvGrpSpPr/>
            <p:nvPr/>
          </p:nvGrpSpPr>
          <p:grpSpPr>
            <a:xfrm>
              <a:off x="922020" y="4136005"/>
              <a:ext cx="7239000" cy="2093346"/>
              <a:chOff x="923925" y="4600009"/>
              <a:chExt cx="7239000" cy="2155121"/>
            </a:xfrm>
          </p:grpSpPr>
          <p:sp>
            <p:nvSpPr>
              <p:cNvPr id="120" name="TextBox 119"/>
              <p:cNvSpPr txBox="1"/>
              <p:nvPr/>
            </p:nvSpPr>
            <p:spPr>
              <a:xfrm>
                <a:off x="923925" y="4707255"/>
                <a:ext cx="7239000" cy="2047875"/>
              </a:xfrm>
              <a:prstGeom prst="rect">
                <a:avLst/>
              </a:prstGeom>
              <a:solidFill>
                <a:schemeClr val="bg2"/>
              </a:solidFill>
              <a:ln w="25400">
                <a:noFill/>
              </a:ln>
            </p:spPr>
            <p:txBody>
              <a:bodyPr wrap="none" rtlCol="0" anchor="ctr">
                <a:noAutofit/>
              </a:bodyPr>
              <a:lstStyle>
                <a:defPPr>
                  <a:defRPr lang="ko-KR"/>
                </a:defPPr>
                <a:lvl1pPr algn="ctr">
                  <a:defRPr sz="14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Medium" panose="02020603020101020101" pitchFamily="18" charset="-127"/>
                    <a:ea typeface="KoPub돋움체 Medium" panose="02020603020101020101" pitchFamily="18" charset="-127"/>
                  </a:defRPr>
                </a:lvl1pPr>
              </a:lstStyle>
              <a:p>
                <a:pPr marL="85725" algn="l">
                  <a:lnSpc>
                    <a:spcPct val="120000"/>
                  </a:lnSpc>
                </a:pP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    직무 관련 </a:t>
                </a:r>
                <a:r>
                  <a:rPr lang="ko-KR" altLang="en-US" sz="1600" spc="-7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외부강의등을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할 경우 소속기관장에게 사전 신고 의무화</a:t>
                </a:r>
                <a:endParaRPr lang="en-US" altLang="ko-KR" sz="1600" spc="-7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marL="85725" algn="l">
                  <a:lnSpc>
                    <a:spcPct val="120000"/>
                  </a:lnSpc>
                </a:pP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      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외부강의 등 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: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교육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홍보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토론회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세미나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공청회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회의에서 강연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발표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토론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자문</a:t>
                </a:r>
                <a:r>
                  <a:rPr lang="en-US" altLang="ko-KR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600" spc="-70" dirty="0" smtClean="0">
                    <a:solidFill>
                      <a:srgbClr val="0228C8"/>
                    </a:solidFill>
                    <a:sym typeface="Wingdings" panose="05000000000000000000" pitchFamily="2" charset="2"/>
                  </a:rPr>
                  <a:t>기고 등</a:t>
                </a:r>
                <a:endParaRPr lang="en-US" altLang="ko-KR" sz="1600" spc="-70" dirty="0" smtClean="0">
                  <a:solidFill>
                    <a:srgbClr val="0228C8"/>
                  </a:solidFill>
                  <a:sym typeface="Wingdings" panose="05000000000000000000" pitchFamily="2" charset="2"/>
                </a:endParaRPr>
              </a:p>
              <a:p>
                <a:pPr marL="85725" algn="l">
                  <a:lnSpc>
                    <a:spcPct val="120000"/>
                  </a:lnSpc>
                </a:pPr>
                <a:r>
                  <a:rPr lang="en-US" altLang="ko-KR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     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직무관련 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: </a:t>
                </a:r>
                <a:r>
                  <a:rPr lang="ko-KR" altLang="en-US" sz="1600" spc="-7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교직원등이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그 지위에 수반하여 취급하는 일체의 사무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     </a:t>
                </a:r>
              </a:p>
              <a:p>
                <a:pPr marL="85725" algn="l">
                  <a:lnSpc>
                    <a:spcPct val="120000"/>
                  </a:lnSpc>
                </a:pP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      </a:t>
                </a:r>
                <a:r>
                  <a:rPr lang="en-US" altLang="ko-KR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ko-KR" altLang="en-US" sz="1600" spc="-7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외부강의등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형태 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: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다수인을 대상으로 의견 및 지식을 전달하는 형태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/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회의 형태 </a:t>
                </a:r>
                <a:endParaRPr lang="en-US" altLang="ko-KR" sz="1600" spc="-7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85725" algn="l">
                  <a:lnSpc>
                    <a:spcPct val="120000"/>
                  </a:lnSpc>
                </a:pP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      </a:t>
                </a:r>
                <a:r>
                  <a:rPr lang="en-US" altLang="ko-KR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ko-KR" altLang="en-US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사전 신고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의무</a:t>
                </a:r>
                <a:r>
                  <a:rPr lang="en-US" altLang="ko-KR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(</a:t>
                </a:r>
                <a:r>
                  <a:rPr lang="ko-KR" altLang="en-US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국가 및 지방자치단체에서 요청한 강의는 제외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)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ko-KR" altLang="en-US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불이행 시 징계처분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대상</a:t>
                </a:r>
                <a:endParaRPr lang="en-US" altLang="ko-KR" sz="1600" spc="-7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85725" algn="l">
                  <a:lnSpc>
                    <a:spcPct val="120000"/>
                  </a:lnSpc>
                </a:pPr>
                <a:endParaRPr lang="en-US" altLang="ko-KR" sz="1600" spc="-7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  <a:p>
                <a:pPr marL="85725" algn="l">
                  <a:lnSpc>
                    <a:spcPct val="120000"/>
                  </a:lnSpc>
                </a:pP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     </a:t>
                </a:r>
                <a:r>
                  <a:rPr lang="ko-KR" altLang="en-US" sz="1600" spc="-80" dirty="0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총장 </a:t>
                </a:r>
                <a:r>
                  <a:rPr lang="en-US" altLang="ko-KR" sz="1600" spc="-80" dirty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: </a:t>
                </a:r>
                <a:r>
                  <a:rPr lang="en-US" altLang="ko-KR" sz="1600" spc="-80" dirty="0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5</a:t>
                </a:r>
                <a:r>
                  <a:rPr lang="ko-KR" altLang="en-US" sz="1600" spc="-80" dirty="0" err="1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십만원</a:t>
                </a:r>
                <a:r>
                  <a:rPr lang="en-US" altLang="ko-KR" sz="1600" spc="-80" dirty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, </a:t>
                </a:r>
                <a:r>
                  <a:rPr lang="ko-KR" altLang="en-US" sz="1600" spc="-80" dirty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부교수 이상 </a:t>
                </a:r>
                <a:r>
                  <a:rPr lang="en-US" altLang="ko-KR" sz="1600" spc="-80" dirty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: </a:t>
                </a:r>
                <a:r>
                  <a:rPr lang="en-US" altLang="ko-KR" sz="1600" spc="-80" dirty="0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3</a:t>
                </a:r>
                <a:r>
                  <a:rPr lang="ko-KR" altLang="en-US" sz="1600" spc="-80" dirty="0" err="1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십만원</a:t>
                </a:r>
                <a:r>
                  <a:rPr lang="en-US" altLang="ko-KR" sz="1600" spc="-80" dirty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, </a:t>
                </a:r>
                <a:r>
                  <a:rPr lang="ko-KR" altLang="en-US" sz="1600" spc="-80" dirty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조교수 이하 </a:t>
                </a:r>
                <a:r>
                  <a:rPr lang="en-US" altLang="ko-KR" sz="1600" spc="-80" dirty="0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2</a:t>
                </a:r>
                <a:r>
                  <a:rPr lang="ko-KR" altLang="en-US" sz="1600" spc="-80" dirty="0" err="1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십만원</a:t>
                </a:r>
                <a:r>
                  <a:rPr lang="ko-KR" altLang="en-US" sz="1600" spc="-80" dirty="0" smtClean="0">
                    <a:solidFill>
                      <a:srgbClr val="423200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초과하는 </a:t>
                </a:r>
                <a:r>
                  <a:rPr lang="ko-KR" altLang="en-US" sz="16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사례금 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수수 금지</a:t>
                </a:r>
                <a:r>
                  <a:rPr lang="en-US" altLang="ko-KR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/>
                </a:r>
                <a:br>
                  <a:rPr lang="en-US" altLang="ko-KR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     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기준 금액 </a:t>
                </a:r>
                <a:r>
                  <a:rPr lang="ko-KR" altLang="en-US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초과 사례금 </a:t>
                </a:r>
                <a:r>
                  <a:rPr lang="ko-KR" altLang="en-US" sz="1500" spc="-7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수수시</a:t>
                </a:r>
                <a:r>
                  <a:rPr lang="ko-KR" altLang="en-US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2</a:t>
                </a:r>
                <a:r>
                  <a:rPr lang="ko-KR" altLang="en-US" sz="1500" spc="-7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일이내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소속기관장에게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서면신고</a:t>
                </a:r>
                <a:r>
                  <a:rPr lang="en-US" altLang="ko-KR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/>
                </a:r>
                <a:b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</a:b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       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제공자에게 </a:t>
                </a:r>
                <a:r>
                  <a:rPr lang="ko-KR" altLang="en-US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초과금액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지체 없이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반환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,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신고 </a:t>
                </a:r>
                <a:r>
                  <a:rPr lang="ko-KR" altLang="en-US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및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반환 조치 </a:t>
                </a:r>
                <a:r>
                  <a:rPr lang="ko-KR" altLang="en-US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미 </a:t>
                </a:r>
                <a:r>
                  <a:rPr lang="ko-KR" altLang="en-US" sz="1500" spc="-7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이행시</a:t>
                </a:r>
                <a:r>
                  <a:rPr lang="ko-KR" altLang="en-US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5</a:t>
                </a:r>
                <a:r>
                  <a:rPr lang="ko-KR" altLang="en-US" sz="1500" spc="-7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백만원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 </a:t>
                </a:r>
                <a:r>
                  <a:rPr lang="ko-KR" altLang="en-US" sz="1500" spc="-7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이하의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과태료 부과</a:t>
                </a:r>
                <a:endParaRPr lang="en-US" altLang="ko-KR" sz="1500" spc="-7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  <a:sym typeface="Wingdings" panose="05000000000000000000" pitchFamily="2" charset="2"/>
                </a:endParaRPr>
              </a:p>
              <a:p>
                <a:pPr marL="85725" algn="l">
                  <a:lnSpc>
                    <a:spcPct val="120000"/>
                  </a:lnSpc>
                </a:pPr>
                <a:endParaRPr lang="en-US" altLang="ko-KR" sz="1500" spc="-7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  <a:sym typeface="Wingdings" panose="05000000000000000000" pitchFamily="2" charset="2"/>
                </a:endParaRPr>
              </a:p>
              <a:p>
                <a:pPr marL="85725" algn="l">
                  <a:lnSpc>
                    <a:spcPct val="120000"/>
                  </a:lnSpc>
                </a:pP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      강의횟수의 제한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(</a:t>
                </a:r>
                <a:r>
                  <a:rPr lang="ko-KR" altLang="en-US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교육부 공무원 행동강령</a:t>
                </a:r>
                <a:r>
                  <a:rPr lang="en-US" altLang="ko-KR" sz="16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)</a:t>
                </a:r>
              </a:p>
              <a:p>
                <a:pPr marL="85725" algn="l">
                  <a:lnSpc>
                    <a:spcPct val="120000"/>
                  </a:lnSpc>
                </a:pP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     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ko-KR" altLang="en-US" sz="1500" spc="-70" dirty="0" smtClean="0">
                    <a:solidFill>
                      <a:srgbClr val="FF0000"/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월 </a:t>
                </a:r>
                <a:r>
                  <a:rPr lang="en-US" altLang="ko-KR" sz="1500" spc="-70" dirty="0" smtClean="0">
                    <a:solidFill>
                      <a:srgbClr val="FF0000"/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3</a:t>
                </a:r>
                <a:r>
                  <a:rPr lang="ko-KR" altLang="en-US" sz="1500" spc="-70" dirty="0" smtClean="0">
                    <a:solidFill>
                      <a:srgbClr val="FF0000"/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회 또는 월 </a:t>
                </a:r>
                <a:r>
                  <a:rPr lang="en-US" altLang="ko-KR" sz="1500" spc="-70" dirty="0" smtClean="0">
                    <a:solidFill>
                      <a:srgbClr val="FF0000"/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6</a:t>
                </a:r>
                <a:r>
                  <a:rPr lang="ko-KR" altLang="en-US" sz="1500" spc="-70" dirty="0" smtClean="0">
                    <a:solidFill>
                      <a:srgbClr val="FF0000"/>
                    </a:solidFill>
                    <a:latin typeface="KoPub돋움체 Bold" pitchFamily="18" charset="-127"/>
                    <a:ea typeface="KoPub돋움체 Bold" pitchFamily="18" charset="-127"/>
                    <a:sym typeface="Wingdings" panose="05000000000000000000" pitchFamily="2" charset="2"/>
                  </a:rPr>
                  <a:t>시간 초과할 수 없음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(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국가 및 지방자치단체에서 요청한 강의도 신고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)</a:t>
                </a:r>
              </a:p>
              <a:p>
                <a:pPr marL="85725" algn="l">
                  <a:lnSpc>
                    <a:spcPct val="120000"/>
                  </a:lnSpc>
                </a:pP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       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위반할 경우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,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 주의 또는 경고</a:t>
                </a:r>
                <a:r>
                  <a:rPr lang="en-US" altLang="ko-KR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ko-KR" altLang="en-US" sz="1500" spc="-7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anose="05000000000000000000" pitchFamily="2" charset="2"/>
                  </a:rPr>
                  <a:t>징계 등</a:t>
                </a:r>
                <a:endParaRPr lang="ko-KR" altLang="en-US" sz="1500" spc="-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endParaRPr>
              </a:p>
            </p:txBody>
          </p:sp>
          <p:sp>
            <p:nvSpPr>
              <p:cNvPr id="121" name="이등변 삼각형 120"/>
              <p:cNvSpPr/>
              <p:nvPr/>
            </p:nvSpPr>
            <p:spPr>
              <a:xfrm>
                <a:off x="2753876" y="4600009"/>
                <a:ext cx="267402" cy="113159"/>
              </a:xfrm>
              <a:prstGeom prst="triangle">
                <a:avLst>
                  <a:gd name="adj" fmla="val 53571"/>
                </a:avLst>
              </a:prstGeom>
              <a:solidFill>
                <a:schemeClr val="bg2"/>
              </a:solidFill>
              <a:ln w="25400">
                <a:noFill/>
              </a:ln>
            </p:spPr>
            <p:txBody>
              <a:bodyPr wrap="none" rtlCol="0" anchor="ctr">
                <a:noAutofit/>
              </a:bodyPr>
              <a:lstStyle/>
              <a:p>
                <a:pPr marL="85725"/>
                <a:endParaRPr lang="ko-KR" altLang="en-US" sz="16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</p:grpSp>
        <p:grpSp>
          <p:nvGrpSpPr>
            <p:cNvPr id="114" name="그룹 59"/>
            <p:cNvGrpSpPr/>
            <p:nvPr/>
          </p:nvGrpSpPr>
          <p:grpSpPr>
            <a:xfrm>
              <a:off x="1011238" y="4233443"/>
              <a:ext cx="289995" cy="243916"/>
              <a:chOff x="858838" y="4795418"/>
              <a:chExt cx="289995" cy="243916"/>
            </a:xfrm>
          </p:grpSpPr>
          <p:sp>
            <p:nvSpPr>
              <p:cNvPr id="118" name="Freeform 5"/>
              <p:cNvSpPr>
                <a:spLocks/>
              </p:cNvSpPr>
              <p:nvPr/>
            </p:nvSpPr>
            <p:spPr bwMode="auto">
              <a:xfrm>
                <a:off x="1016443" y="4795418"/>
                <a:ext cx="132390" cy="142343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119" name="Freeform 6"/>
              <p:cNvSpPr>
                <a:spLocks/>
              </p:cNvSpPr>
              <p:nvPr/>
            </p:nvSpPr>
            <p:spPr bwMode="auto">
              <a:xfrm>
                <a:off x="858838" y="4798091"/>
                <a:ext cx="240205" cy="24124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789020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  <p:grpSp>
          <p:nvGrpSpPr>
            <p:cNvPr id="115" name="그룹 65"/>
            <p:cNvGrpSpPr/>
            <p:nvPr/>
          </p:nvGrpSpPr>
          <p:grpSpPr>
            <a:xfrm>
              <a:off x="1011238" y="5167844"/>
              <a:ext cx="289995" cy="243921"/>
              <a:chOff x="858838" y="4910669"/>
              <a:chExt cx="289995" cy="243921"/>
            </a:xfrm>
          </p:grpSpPr>
          <p:sp>
            <p:nvSpPr>
              <p:cNvPr id="116" name="Freeform 5"/>
              <p:cNvSpPr>
                <a:spLocks/>
              </p:cNvSpPr>
              <p:nvPr/>
            </p:nvSpPr>
            <p:spPr bwMode="auto">
              <a:xfrm>
                <a:off x="1016443" y="4910669"/>
                <a:ext cx="132390" cy="142343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117" name="Freeform 6"/>
              <p:cNvSpPr>
                <a:spLocks/>
              </p:cNvSpPr>
              <p:nvPr/>
            </p:nvSpPr>
            <p:spPr bwMode="auto">
              <a:xfrm>
                <a:off x="858838" y="4913347"/>
                <a:ext cx="240205" cy="24124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789020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pSp>
        <p:nvGrpSpPr>
          <p:cNvPr id="123" name="그룹 166"/>
          <p:cNvGrpSpPr/>
          <p:nvPr/>
        </p:nvGrpSpPr>
        <p:grpSpPr>
          <a:xfrm>
            <a:off x="7682810" y="5807450"/>
            <a:ext cx="933900" cy="861910"/>
            <a:chOff x="10169546" y="5975891"/>
            <a:chExt cx="858247" cy="704031"/>
          </a:xfrm>
          <a:solidFill>
            <a:srgbClr val="CB940E"/>
          </a:solidFill>
        </p:grpSpPr>
        <p:sp>
          <p:nvSpPr>
            <p:cNvPr id="124" name="Freeform 5"/>
            <p:cNvSpPr>
              <a:spLocks/>
            </p:cNvSpPr>
            <p:nvPr/>
          </p:nvSpPr>
          <p:spPr bwMode="auto">
            <a:xfrm>
              <a:off x="10895511" y="6317771"/>
              <a:ext cx="132282" cy="73731"/>
            </a:xfrm>
            <a:custGeom>
              <a:avLst/>
              <a:gdLst>
                <a:gd name="T0" fmla="*/ 60 w 122"/>
                <a:gd name="T1" fmla="*/ 0 h 68"/>
                <a:gd name="T2" fmla="*/ 60 w 122"/>
                <a:gd name="T3" fmla="*/ 0 h 68"/>
                <a:gd name="T4" fmla="*/ 38 w 122"/>
                <a:gd name="T5" fmla="*/ 2 h 68"/>
                <a:gd name="T6" fmla="*/ 18 w 122"/>
                <a:gd name="T7" fmla="*/ 8 h 68"/>
                <a:gd name="T8" fmla="*/ 10 w 122"/>
                <a:gd name="T9" fmla="*/ 10 h 68"/>
                <a:gd name="T10" fmla="*/ 4 w 122"/>
                <a:gd name="T11" fmla="*/ 14 h 68"/>
                <a:gd name="T12" fmla="*/ 0 w 122"/>
                <a:gd name="T13" fmla="*/ 18 h 68"/>
                <a:gd name="T14" fmla="*/ 0 w 122"/>
                <a:gd name="T15" fmla="*/ 24 h 68"/>
                <a:gd name="T16" fmla="*/ 0 w 122"/>
                <a:gd name="T17" fmla="*/ 46 h 68"/>
                <a:gd name="T18" fmla="*/ 0 w 122"/>
                <a:gd name="T19" fmla="*/ 46 h 68"/>
                <a:gd name="T20" fmla="*/ 0 w 122"/>
                <a:gd name="T21" fmla="*/ 46 h 68"/>
                <a:gd name="T22" fmla="*/ 0 w 122"/>
                <a:gd name="T23" fmla="*/ 50 h 68"/>
                <a:gd name="T24" fmla="*/ 4 w 122"/>
                <a:gd name="T25" fmla="*/ 54 h 68"/>
                <a:gd name="T26" fmla="*/ 10 w 122"/>
                <a:gd name="T27" fmla="*/ 58 h 68"/>
                <a:gd name="T28" fmla="*/ 18 w 122"/>
                <a:gd name="T29" fmla="*/ 62 h 68"/>
                <a:gd name="T30" fmla="*/ 38 w 122"/>
                <a:gd name="T31" fmla="*/ 66 h 68"/>
                <a:gd name="T32" fmla="*/ 60 w 122"/>
                <a:gd name="T33" fmla="*/ 68 h 68"/>
                <a:gd name="T34" fmla="*/ 60 w 122"/>
                <a:gd name="T35" fmla="*/ 68 h 68"/>
                <a:gd name="T36" fmla="*/ 84 w 122"/>
                <a:gd name="T37" fmla="*/ 66 h 68"/>
                <a:gd name="T38" fmla="*/ 104 w 122"/>
                <a:gd name="T39" fmla="*/ 62 h 68"/>
                <a:gd name="T40" fmla="*/ 112 w 122"/>
                <a:gd name="T41" fmla="*/ 58 h 68"/>
                <a:gd name="T42" fmla="*/ 118 w 122"/>
                <a:gd name="T43" fmla="*/ 54 h 68"/>
                <a:gd name="T44" fmla="*/ 120 w 122"/>
                <a:gd name="T45" fmla="*/ 50 h 68"/>
                <a:gd name="T46" fmla="*/ 122 w 122"/>
                <a:gd name="T47" fmla="*/ 46 h 68"/>
                <a:gd name="T48" fmla="*/ 122 w 122"/>
                <a:gd name="T49" fmla="*/ 46 h 68"/>
                <a:gd name="T50" fmla="*/ 122 w 122"/>
                <a:gd name="T51" fmla="*/ 24 h 68"/>
                <a:gd name="T52" fmla="*/ 122 w 122"/>
                <a:gd name="T53" fmla="*/ 24 h 68"/>
                <a:gd name="T54" fmla="*/ 120 w 122"/>
                <a:gd name="T55" fmla="*/ 18 h 68"/>
                <a:gd name="T56" fmla="*/ 118 w 122"/>
                <a:gd name="T57" fmla="*/ 14 h 68"/>
                <a:gd name="T58" fmla="*/ 112 w 122"/>
                <a:gd name="T59" fmla="*/ 10 h 68"/>
                <a:gd name="T60" fmla="*/ 104 w 122"/>
                <a:gd name="T61" fmla="*/ 8 h 68"/>
                <a:gd name="T62" fmla="*/ 84 w 122"/>
                <a:gd name="T63" fmla="*/ 2 h 68"/>
                <a:gd name="T64" fmla="*/ 60 w 122"/>
                <a:gd name="T65" fmla="*/ 0 h 68"/>
                <a:gd name="T66" fmla="*/ 60 w 122"/>
                <a:gd name="T6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2" h="68">
                  <a:moveTo>
                    <a:pt x="60" y="0"/>
                  </a:moveTo>
                  <a:lnTo>
                    <a:pt x="60" y="0"/>
                  </a:lnTo>
                  <a:lnTo>
                    <a:pt x="38" y="2"/>
                  </a:lnTo>
                  <a:lnTo>
                    <a:pt x="18" y="8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4" y="54"/>
                  </a:lnTo>
                  <a:lnTo>
                    <a:pt x="10" y="58"/>
                  </a:lnTo>
                  <a:lnTo>
                    <a:pt x="18" y="62"/>
                  </a:lnTo>
                  <a:lnTo>
                    <a:pt x="38" y="66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84" y="66"/>
                  </a:lnTo>
                  <a:lnTo>
                    <a:pt x="104" y="62"/>
                  </a:lnTo>
                  <a:lnTo>
                    <a:pt x="112" y="58"/>
                  </a:lnTo>
                  <a:lnTo>
                    <a:pt x="118" y="54"/>
                  </a:lnTo>
                  <a:lnTo>
                    <a:pt x="120" y="50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0" y="18"/>
                  </a:lnTo>
                  <a:lnTo>
                    <a:pt x="118" y="14"/>
                  </a:lnTo>
                  <a:lnTo>
                    <a:pt x="112" y="10"/>
                  </a:lnTo>
                  <a:lnTo>
                    <a:pt x="104" y="8"/>
                  </a:lnTo>
                  <a:lnTo>
                    <a:pt x="84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5" name="Freeform 6"/>
            <p:cNvSpPr>
              <a:spLocks/>
            </p:cNvSpPr>
            <p:nvPr/>
          </p:nvSpPr>
          <p:spPr bwMode="auto">
            <a:xfrm>
              <a:off x="10895511" y="6534628"/>
              <a:ext cx="132282" cy="49877"/>
            </a:xfrm>
            <a:custGeom>
              <a:avLst/>
              <a:gdLst>
                <a:gd name="T0" fmla="*/ 60 w 122"/>
                <a:gd name="T1" fmla="*/ 24 h 46"/>
                <a:gd name="T2" fmla="*/ 60 w 122"/>
                <a:gd name="T3" fmla="*/ 24 h 46"/>
                <a:gd name="T4" fmla="*/ 38 w 122"/>
                <a:gd name="T5" fmla="*/ 22 h 46"/>
                <a:gd name="T6" fmla="*/ 18 w 122"/>
                <a:gd name="T7" fmla="*/ 16 h 46"/>
                <a:gd name="T8" fmla="*/ 10 w 122"/>
                <a:gd name="T9" fmla="*/ 14 h 46"/>
                <a:gd name="T10" fmla="*/ 4 w 122"/>
                <a:gd name="T11" fmla="*/ 10 h 46"/>
                <a:gd name="T12" fmla="*/ 0 w 122"/>
                <a:gd name="T13" fmla="*/ 6 h 46"/>
                <a:gd name="T14" fmla="*/ 0 w 122"/>
                <a:gd name="T15" fmla="*/ 0 h 46"/>
                <a:gd name="T16" fmla="*/ 0 w 122"/>
                <a:gd name="T17" fmla="*/ 24 h 46"/>
                <a:gd name="T18" fmla="*/ 0 w 122"/>
                <a:gd name="T19" fmla="*/ 24 h 46"/>
                <a:gd name="T20" fmla="*/ 0 w 122"/>
                <a:gd name="T21" fmla="*/ 28 h 46"/>
                <a:gd name="T22" fmla="*/ 4 w 122"/>
                <a:gd name="T23" fmla="*/ 32 h 46"/>
                <a:gd name="T24" fmla="*/ 10 w 122"/>
                <a:gd name="T25" fmla="*/ 36 h 46"/>
                <a:gd name="T26" fmla="*/ 18 w 122"/>
                <a:gd name="T27" fmla="*/ 38 h 46"/>
                <a:gd name="T28" fmla="*/ 38 w 122"/>
                <a:gd name="T29" fmla="*/ 44 h 46"/>
                <a:gd name="T30" fmla="*/ 60 w 122"/>
                <a:gd name="T31" fmla="*/ 46 h 46"/>
                <a:gd name="T32" fmla="*/ 60 w 122"/>
                <a:gd name="T33" fmla="*/ 46 h 46"/>
                <a:gd name="T34" fmla="*/ 84 w 122"/>
                <a:gd name="T35" fmla="*/ 44 h 46"/>
                <a:gd name="T36" fmla="*/ 104 w 122"/>
                <a:gd name="T37" fmla="*/ 38 h 46"/>
                <a:gd name="T38" fmla="*/ 112 w 122"/>
                <a:gd name="T39" fmla="*/ 36 h 46"/>
                <a:gd name="T40" fmla="*/ 118 w 122"/>
                <a:gd name="T41" fmla="*/ 32 h 46"/>
                <a:gd name="T42" fmla="*/ 120 w 122"/>
                <a:gd name="T43" fmla="*/ 28 h 46"/>
                <a:gd name="T44" fmla="*/ 122 w 122"/>
                <a:gd name="T45" fmla="*/ 24 h 46"/>
                <a:gd name="T46" fmla="*/ 122 w 122"/>
                <a:gd name="T47" fmla="*/ 0 h 46"/>
                <a:gd name="T48" fmla="*/ 122 w 122"/>
                <a:gd name="T49" fmla="*/ 0 h 46"/>
                <a:gd name="T50" fmla="*/ 120 w 122"/>
                <a:gd name="T51" fmla="*/ 6 h 46"/>
                <a:gd name="T52" fmla="*/ 118 w 122"/>
                <a:gd name="T53" fmla="*/ 10 h 46"/>
                <a:gd name="T54" fmla="*/ 112 w 122"/>
                <a:gd name="T55" fmla="*/ 14 h 46"/>
                <a:gd name="T56" fmla="*/ 104 w 122"/>
                <a:gd name="T57" fmla="*/ 16 h 46"/>
                <a:gd name="T58" fmla="*/ 84 w 122"/>
                <a:gd name="T59" fmla="*/ 22 h 46"/>
                <a:gd name="T60" fmla="*/ 60 w 122"/>
                <a:gd name="T61" fmla="*/ 24 h 46"/>
                <a:gd name="T62" fmla="*/ 60 w 122"/>
                <a:gd name="T63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6">
                  <a:moveTo>
                    <a:pt x="60" y="24"/>
                  </a:moveTo>
                  <a:lnTo>
                    <a:pt x="60" y="24"/>
                  </a:lnTo>
                  <a:lnTo>
                    <a:pt x="38" y="22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38" y="44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84" y="44"/>
                  </a:lnTo>
                  <a:lnTo>
                    <a:pt x="104" y="38"/>
                  </a:lnTo>
                  <a:lnTo>
                    <a:pt x="112" y="36"/>
                  </a:lnTo>
                  <a:lnTo>
                    <a:pt x="118" y="32"/>
                  </a:lnTo>
                  <a:lnTo>
                    <a:pt x="120" y="28"/>
                  </a:lnTo>
                  <a:lnTo>
                    <a:pt x="122" y="24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6"/>
                  </a:lnTo>
                  <a:lnTo>
                    <a:pt x="118" y="10"/>
                  </a:lnTo>
                  <a:lnTo>
                    <a:pt x="112" y="14"/>
                  </a:lnTo>
                  <a:lnTo>
                    <a:pt x="104" y="16"/>
                  </a:lnTo>
                  <a:lnTo>
                    <a:pt x="84" y="22"/>
                  </a:lnTo>
                  <a:lnTo>
                    <a:pt x="60" y="24"/>
                  </a:ln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6" name="Freeform 7"/>
            <p:cNvSpPr>
              <a:spLocks/>
            </p:cNvSpPr>
            <p:nvPr/>
          </p:nvSpPr>
          <p:spPr bwMode="auto">
            <a:xfrm>
              <a:off x="10895511" y="6486919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10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8 h 44"/>
                <a:gd name="T22" fmla="*/ 4 w 122"/>
                <a:gd name="T23" fmla="*/ 32 h 44"/>
                <a:gd name="T24" fmla="*/ 10 w 122"/>
                <a:gd name="T25" fmla="*/ 36 h 44"/>
                <a:gd name="T26" fmla="*/ 18 w 122"/>
                <a:gd name="T27" fmla="*/ 38 h 44"/>
                <a:gd name="T28" fmla="*/ 38 w 122"/>
                <a:gd name="T29" fmla="*/ 44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4 h 44"/>
                <a:gd name="T36" fmla="*/ 104 w 122"/>
                <a:gd name="T37" fmla="*/ 38 h 44"/>
                <a:gd name="T38" fmla="*/ 112 w 122"/>
                <a:gd name="T39" fmla="*/ 36 h 44"/>
                <a:gd name="T40" fmla="*/ 118 w 122"/>
                <a:gd name="T41" fmla="*/ 32 h 44"/>
                <a:gd name="T42" fmla="*/ 120 w 122"/>
                <a:gd name="T43" fmla="*/ 28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10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38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4"/>
                  </a:lnTo>
                  <a:lnTo>
                    <a:pt x="104" y="38"/>
                  </a:lnTo>
                  <a:lnTo>
                    <a:pt x="112" y="36"/>
                  </a:lnTo>
                  <a:lnTo>
                    <a:pt x="118" y="32"/>
                  </a:lnTo>
                  <a:lnTo>
                    <a:pt x="120" y="28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10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7" name="Freeform 8"/>
            <p:cNvSpPr>
              <a:spLocks/>
            </p:cNvSpPr>
            <p:nvPr/>
          </p:nvSpPr>
          <p:spPr bwMode="auto">
            <a:xfrm>
              <a:off x="10895511" y="6439211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8" name="Freeform 9"/>
            <p:cNvSpPr>
              <a:spLocks/>
            </p:cNvSpPr>
            <p:nvPr/>
          </p:nvSpPr>
          <p:spPr bwMode="auto">
            <a:xfrm>
              <a:off x="10895511" y="6391502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9" name="Freeform 10"/>
            <p:cNvSpPr>
              <a:spLocks/>
            </p:cNvSpPr>
            <p:nvPr/>
          </p:nvSpPr>
          <p:spPr bwMode="auto">
            <a:xfrm>
              <a:off x="10895511" y="6584505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0" name="Freeform 11"/>
            <p:cNvSpPr>
              <a:spLocks/>
            </p:cNvSpPr>
            <p:nvPr/>
          </p:nvSpPr>
          <p:spPr bwMode="auto">
            <a:xfrm>
              <a:off x="10895511" y="6632213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8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8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8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8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8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8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8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1" name="Freeform 12"/>
            <p:cNvSpPr>
              <a:spLocks/>
            </p:cNvSpPr>
            <p:nvPr/>
          </p:nvSpPr>
          <p:spPr bwMode="auto">
            <a:xfrm>
              <a:off x="10739374" y="6463065"/>
              <a:ext cx="132282" cy="71563"/>
            </a:xfrm>
            <a:custGeom>
              <a:avLst/>
              <a:gdLst>
                <a:gd name="T0" fmla="*/ 60 w 122"/>
                <a:gd name="T1" fmla="*/ 0 h 66"/>
                <a:gd name="T2" fmla="*/ 60 w 122"/>
                <a:gd name="T3" fmla="*/ 0 h 66"/>
                <a:gd name="T4" fmla="*/ 36 w 122"/>
                <a:gd name="T5" fmla="*/ 2 h 66"/>
                <a:gd name="T6" fmla="*/ 18 w 122"/>
                <a:gd name="T7" fmla="*/ 6 h 66"/>
                <a:gd name="T8" fmla="*/ 10 w 122"/>
                <a:gd name="T9" fmla="*/ 10 h 66"/>
                <a:gd name="T10" fmla="*/ 4 w 122"/>
                <a:gd name="T11" fmla="*/ 14 h 66"/>
                <a:gd name="T12" fmla="*/ 0 w 122"/>
                <a:gd name="T13" fmla="*/ 18 h 66"/>
                <a:gd name="T14" fmla="*/ 0 w 122"/>
                <a:gd name="T15" fmla="*/ 22 h 66"/>
                <a:gd name="T16" fmla="*/ 0 w 122"/>
                <a:gd name="T17" fmla="*/ 44 h 66"/>
                <a:gd name="T18" fmla="*/ 0 w 122"/>
                <a:gd name="T19" fmla="*/ 44 h 66"/>
                <a:gd name="T20" fmla="*/ 0 w 122"/>
                <a:gd name="T21" fmla="*/ 50 h 66"/>
                <a:gd name="T22" fmla="*/ 4 w 122"/>
                <a:gd name="T23" fmla="*/ 54 h 66"/>
                <a:gd name="T24" fmla="*/ 10 w 122"/>
                <a:gd name="T25" fmla="*/ 58 h 66"/>
                <a:gd name="T26" fmla="*/ 18 w 122"/>
                <a:gd name="T27" fmla="*/ 60 h 66"/>
                <a:gd name="T28" fmla="*/ 36 w 122"/>
                <a:gd name="T29" fmla="*/ 66 h 66"/>
                <a:gd name="T30" fmla="*/ 60 w 122"/>
                <a:gd name="T31" fmla="*/ 66 h 66"/>
                <a:gd name="T32" fmla="*/ 60 w 122"/>
                <a:gd name="T33" fmla="*/ 66 h 66"/>
                <a:gd name="T34" fmla="*/ 84 w 122"/>
                <a:gd name="T35" fmla="*/ 66 h 66"/>
                <a:gd name="T36" fmla="*/ 104 w 122"/>
                <a:gd name="T37" fmla="*/ 60 h 66"/>
                <a:gd name="T38" fmla="*/ 112 w 122"/>
                <a:gd name="T39" fmla="*/ 58 h 66"/>
                <a:gd name="T40" fmla="*/ 116 w 122"/>
                <a:gd name="T41" fmla="*/ 54 h 66"/>
                <a:gd name="T42" fmla="*/ 120 w 122"/>
                <a:gd name="T43" fmla="*/ 50 h 66"/>
                <a:gd name="T44" fmla="*/ 122 w 122"/>
                <a:gd name="T45" fmla="*/ 44 h 66"/>
                <a:gd name="T46" fmla="*/ 122 w 122"/>
                <a:gd name="T47" fmla="*/ 22 h 66"/>
                <a:gd name="T48" fmla="*/ 122 w 122"/>
                <a:gd name="T49" fmla="*/ 22 h 66"/>
                <a:gd name="T50" fmla="*/ 120 w 122"/>
                <a:gd name="T51" fmla="*/ 18 h 66"/>
                <a:gd name="T52" fmla="*/ 116 w 122"/>
                <a:gd name="T53" fmla="*/ 14 h 66"/>
                <a:gd name="T54" fmla="*/ 112 w 122"/>
                <a:gd name="T55" fmla="*/ 10 h 66"/>
                <a:gd name="T56" fmla="*/ 104 w 122"/>
                <a:gd name="T57" fmla="*/ 6 h 66"/>
                <a:gd name="T58" fmla="*/ 84 w 122"/>
                <a:gd name="T59" fmla="*/ 2 h 66"/>
                <a:gd name="T60" fmla="*/ 60 w 122"/>
                <a:gd name="T61" fmla="*/ 0 h 66"/>
                <a:gd name="T62" fmla="*/ 60 w 122"/>
                <a:gd name="T6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66">
                  <a:moveTo>
                    <a:pt x="60" y="0"/>
                  </a:moveTo>
                  <a:lnTo>
                    <a:pt x="60" y="0"/>
                  </a:lnTo>
                  <a:lnTo>
                    <a:pt x="36" y="2"/>
                  </a:lnTo>
                  <a:lnTo>
                    <a:pt x="18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4" y="54"/>
                  </a:lnTo>
                  <a:lnTo>
                    <a:pt x="10" y="58"/>
                  </a:lnTo>
                  <a:lnTo>
                    <a:pt x="18" y="60"/>
                  </a:lnTo>
                  <a:lnTo>
                    <a:pt x="36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84" y="66"/>
                  </a:lnTo>
                  <a:lnTo>
                    <a:pt x="104" y="60"/>
                  </a:lnTo>
                  <a:lnTo>
                    <a:pt x="112" y="58"/>
                  </a:lnTo>
                  <a:lnTo>
                    <a:pt x="116" y="54"/>
                  </a:lnTo>
                  <a:lnTo>
                    <a:pt x="120" y="50"/>
                  </a:lnTo>
                  <a:lnTo>
                    <a:pt x="122" y="44"/>
                  </a:lnTo>
                  <a:lnTo>
                    <a:pt x="122" y="22"/>
                  </a:lnTo>
                  <a:lnTo>
                    <a:pt x="122" y="22"/>
                  </a:lnTo>
                  <a:lnTo>
                    <a:pt x="120" y="18"/>
                  </a:lnTo>
                  <a:lnTo>
                    <a:pt x="116" y="14"/>
                  </a:lnTo>
                  <a:lnTo>
                    <a:pt x="112" y="10"/>
                  </a:lnTo>
                  <a:lnTo>
                    <a:pt x="104" y="6"/>
                  </a:lnTo>
                  <a:lnTo>
                    <a:pt x="84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2" name="Freeform 13"/>
            <p:cNvSpPr>
              <a:spLocks/>
            </p:cNvSpPr>
            <p:nvPr/>
          </p:nvSpPr>
          <p:spPr bwMode="auto">
            <a:xfrm>
              <a:off x="10739374" y="6534628"/>
              <a:ext cx="132282" cy="49877"/>
            </a:xfrm>
            <a:custGeom>
              <a:avLst/>
              <a:gdLst>
                <a:gd name="T0" fmla="*/ 60 w 122"/>
                <a:gd name="T1" fmla="*/ 24 h 46"/>
                <a:gd name="T2" fmla="*/ 60 w 122"/>
                <a:gd name="T3" fmla="*/ 24 h 46"/>
                <a:gd name="T4" fmla="*/ 36 w 122"/>
                <a:gd name="T5" fmla="*/ 22 h 46"/>
                <a:gd name="T6" fmla="*/ 18 w 122"/>
                <a:gd name="T7" fmla="*/ 16 h 46"/>
                <a:gd name="T8" fmla="*/ 10 w 122"/>
                <a:gd name="T9" fmla="*/ 14 h 46"/>
                <a:gd name="T10" fmla="*/ 4 w 122"/>
                <a:gd name="T11" fmla="*/ 10 h 46"/>
                <a:gd name="T12" fmla="*/ 0 w 122"/>
                <a:gd name="T13" fmla="*/ 6 h 46"/>
                <a:gd name="T14" fmla="*/ 0 w 122"/>
                <a:gd name="T15" fmla="*/ 0 h 46"/>
                <a:gd name="T16" fmla="*/ 0 w 122"/>
                <a:gd name="T17" fmla="*/ 24 h 46"/>
                <a:gd name="T18" fmla="*/ 0 w 122"/>
                <a:gd name="T19" fmla="*/ 24 h 46"/>
                <a:gd name="T20" fmla="*/ 0 w 122"/>
                <a:gd name="T21" fmla="*/ 28 h 46"/>
                <a:gd name="T22" fmla="*/ 4 w 122"/>
                <a:gd name="T23" fmla="*/ 32 h 46"/>
                <a:gd name="T24" fmla="*/ 10 w 122"/>
                <a:gd name="T25" fmla="*/ 36 h 46"/>
                <a:gd name="T26" fmla="*/ 18 w 122"/>
                <a:gd name="T27" fmla="*/ 38 h 46"/>
                <a:gd name="T28" fmla="*/ 36 w 122"/>
                <a:gd name="T29" fmla="*/ 44 h 46"/>
                <a:gd name="T30" fmla="*/ 60 w 122"/>
                <a:gd name="T31" fmla="*/ 46 h 46"/>
                <a:gd name="T32" fmla="*/ 60 w 122"/>
                <a:gd name="T33" fmla="*/ 46 h 46"/>
                <a:gd name="T34" fmla="*/ 84 w 122"/>
                <a:gd name="T35" fmla="*/ 44 h 46"/>
                <a:gd name="T36" fmla="*/ 104 w 122"/>
                <a:gd name="T37" fmla="*/ 38 h 46"/>
                <a:gd name="T38" fmla="*/ 112 w 122"/>
                <a:gd name="T39" fmla="*/ 36 h 46"/>
                <a:gd name="T40" fmla="*/ 116 w 122"/>
                <a:gd name="T41" fmla="*/ 32 h 46"/>
                <a:gd name="T42" fmla="*/ 120 w 122"/>
                <a:gd name="T43" fmla="*/ 28 h 46"/>
                <a:gd name="T44" fmla="*/ 122 w 122"/>
                <a:gd name="T45" fmla="*/ 24 h 46"/>
                <a:gd name="T46" fmla="*/ 122 w 122"/>
                <a:gd name="T47" fmla="*/ 0 h 46"/>
                <a:gd name="T48" fmla="*/ 122 w 122"/>
                <a:gd name="T49" fmla="*/ 0 h 46"/>
                <a:gd name="T50" fmla="*/ 120 w 122"/>
                <a:gd name="T51" fmla="*/ 6 h 46"/>
                <a:gd name="T52" fmla="*/ 116 w 122"/>
                <a:gd name="T53" fmla="*/ 10 h 46"/>
                <a:gd name="T54" fmla="*/ 112 w 122"/>
                <a:gd name="T55" fmla="*/ 14 h 46"/>
                <a:gd name="T56" fmla="*/ 104 w 122"/>
                <a:gd name="T57" fmla="*/ 16 h 46"/>
                <a:gd name="T58" fmla="*/ 84 w 122"/>
                <a:gd name="T59" fmla="*/ 22 h 46"/>
                <a:gd name="T60" fmla="*/ 60 w 122"/>
                <a:gd name="T61" fmla="*/ 24 h 46"/>
                <a:gd name="T62" fmla="*/ 60 w 122"/>
                <a:gd name="T63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6">
                  <a:moveTo>
                    <a:pt x="60" y="24"/>
                  </a:moveTo>
                  <a:lnTo>
                    <a:pt x="60" y="24"/>
                  </a:lnTo>
                  <a:lnTo>
                    <a:pt x="36" y="22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36" y="44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84" y="44"/>
                  </a:lnTo>
                  <a:lnTo>
                    <a:pt x="104" y="38"/>
                  </a:lnTo>
                  <a:lnTo>
                    <a:pt x="112" y="36"/>
                  </a:lnTo>
                  <a:lnTo>
                    <a:pt x="116" y="32"/>
                  </a:lnTo>
                  <a:lnTo>
                    <a:pt x="120" y="28"/>
                  </a:lnTo>
                  <a:lnTo>
                    <a:pt x="122" y="24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6"/>
                  </a:lnTo>
                  <a:lnTo>
                    <a:pt x="116" y="10"/>
                  </a:lnTo>
                  <a:lnTo>
                    <a:pt x="112" y="14"/>
                  </a:lnTo>
                  <a:lnTo>
                    <a:pt x="104" y="16"/>
                  </a:lnTo>
                  <a:lnTo>
                    <a:pt x="84" y="22"/>
                  </a:lnTo>
                  <a:lnTo>
                    <a:pt x="60" y="24"/>
                  </a:ln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3" name="Freeform 14"/>
            <p:cNvSpPr>
              <a:spLocks/>
            </p:cNvSpPr>
            <p:nvPr/>
          </p:nvSpPr>
          <p:spPr bwMode="auto">
            <a:xfrm>
              <a:off x="10739374" y="6584505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6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6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6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6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6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6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6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6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4" name="Freeform 15"/>
            <p:cNvSpPr>
              <a:spLocks/>
            </p:cNvSpPr>
            <p:nvPr/>
          </p:nvSpPr>
          <p:spPr bwMode="auto">
            <a:xfrm>
              <a:off x="10739374" y="6632213"/>
              <a:ext cx="132282" cy="47709"/>
            </a:xfrm>
            <a:custGeom>
              <a:avLst/>
              <a:gdLst>
                <a:gd name="T0" fmla="*/ 60 w 122"/>
                <a:gd name="T1" fmla="*/ 22 h 44"/>
                <a:gd name="T2" fmla="*/ 60 w 122"/>
                <a:gd name="T3" fmla="*/ 22 h 44"/>
                <a:gd name="T4" fmla="*/ 36 w 122"/>
                <a:gd name="T5" fmla="*/ 20 h 44"/>
                <a:gd name="T6" fmla="*/ 18 w 122"/>
                <a:gd name="T7" fmla="*/ 16 h 44"/>
                <a:gd name="T8" fmla="*/ 10 w 122"/>
                <a:gd name="T9" fmla="*/ 12 h 44"/>
                <a:gd name="T10" fmla="*/ 4 w 122"/>
                <a:gd name="T11" fmla="*/ 8 h 44"/>
                <a:gd name="T12" fmla="*/ 0 w 122"/>
                <a:gd name="T13" fmla="*/ 4 h 44"/>
                <a:gd name="T14" fmla="*/ 0 w 122"/>
                <a:gd name="T15" fmla="*/ 0 h 44"/>
                <a:gd name="T16" fmla="*/ 0 w 122"/>
                <a:gd name="T17" fmla="*/ 22 h 44"/>
                <a:gd name="T18" fmla="*/ 0 w 122"/>
                <a:gd name="T19" fmla="*/ 22 h 44"/>
                <a:gd name="T20" fmla="*/ 0 w 122"/>
                <a:gd name="T21" fmla="*/ 26 h 44"/>
                <a:gd name="T22" fmla="*/ 4 w 122"/>
                <a:gd name="T23" fmla="*/ 30 h 44"/>
                <a:gd name="T24" fmla="*/ 10 w 122"/>
                <a:gd name="T25" fmla="*/ 34 h 44"/>
                <a:gd name="T26" fmla="*/ 18 w 122"/>
                <a:gd name="T27" fmla="*/ 38 h 44"/>
                <a:gd name="T28" fmla="*/ 36 w 122"/>
                <a:gd name="T29" fmla="*/ 42 h 44"/>
                <a:gd name="T30" fmla="*/ 60 w 122"/>
                <a:gd name="T31" fmla="*/ 44 h 44"/>
                <a:gd name="T32" fmla="*/ 60 w 122"/>
                <a:gd name="T33" fmla="*/ 44 h 44"/>
                <a:gd name="T34" fmla="*/ 84 w 122"/>
                <a:gd name="T35" fmla="*/ 42 h 44"/>
                <a:gd name="T36" fmla="*/ 104 w 122"/>
                <a:gd name="T37" fmla="*/ 38 h 44"/>
                <a:gd name="T38" fmla="*/ 112 w 122"/>
                <a:gd name="T39" fmla="*/ 34 h 44"/>
                <a:gd name="T40" fmla="*/ 116 w 122"/>
                <a:gd name="T41" fmla="*/ 30 h 44"/>
                <a:gd name="T42" fmla="*/ 120 w 122"/>
                <a:gd name="T43" fmla="*/ 26 h 44"/>
                <a:gd name="T44" fmla="*/ 122 w 122"/>
                <a:gd name="T45" fmla="*/ 22 h 44"/>
                <a:gd name="T46" fmla="*/ 122 w 122"/>
                <a:gd name="T47" fmla="*/ 0 h 44"/>
                <a:gd name="T48" fmla="*/ 122 w 122"/>
                <a:gd name="T49" fmla="*/ 0 h 44"/>
                <a:gd name="T50" fmla="*/ 120 w 122"/>
                <a:gd name="T51" fmla="*/ 4 h 44"/>
                <a:gd name="T52" fmla="*/ 116 w 122"/>
                <a:gd name="T53" fmla="*/ 8 h 44"/>
                <a:gd name="T54" fmla="*/ 112 w 122"/>
                <a:gd name="T55" fmla="*/ 12 h 44"/>
                <a:gd name="T56" fmla="*/ 104 w 122"/>
                <a:gd name="T57" fmla="*/ 16 h 44"/>
                <a:gd name="T58" fmla="*/ 84 w 122"/>
                <a:gd name="T59" fmla="*/ 20 h 44"/>
                <a:gd name="T60" fmla="*/ 60 w 122"/>
                <a:gd name="T61" fmla="*/ 22 h 44"/>
                <a:gd name="T62" fmla="*/ 60 w 122"/>
                <a:gd name="T6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44">
                  <a:moveTo>
                    <a:pt x="60" y="22"/>
                  </a:moveTo>
                  <a:lnTo>
                    <a:pt x="60" y="22"/>
                  </a:lnTo>
                  <a:lnTo>
                    <a:pt x="36" y="20"/>
                  </a:lnTo>
                  <a:lnTo>
                    <a:pt x="18" y="16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8"/>
                  </a:lnTo>
                  <a:lnTo>
                    <a:pt x="36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84" y="42"/>
                  </a:lnTo>
                  <a:lnTo>
                    <a:pt x="104" y="38"/>
                  </a:lnTo>
                  <a:lnTo>
                    <a:pt x="112" y="34"/>
                  </a:lnTo>
                  <a:lnTo>
                    <a:pt x="116" y="30"/>
                  </a:lnTo>
                  <a:lnTo>
                    <a:pt x="120" y="26"/>
                  </a:lnTo>
                  <a:lnTo>
                    <a:pt x="122" y="2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0" y="4"/>
                  </a:lnTo>
                  <a:lnTo>
                    <a:pt x="116" y="8"/>
                  </a:lnTo>
                  <a:lnTo>
                    <a:pt x="112" y="12"/>
                  </a:lnTo>
                  <a:lnTo>
                    <a:pt x="104" y="16"/>
                  </a:lnTo>
                  <a:lnTo>
                    <a:pt x="84" y="2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5" name="Freeform 16"/>
            <p:cNvSpPr>
              <a:spLocks/>
            </p:cNvSpPr>
            <p:nvPr/>
          </p:nvSpPr>
          <p:spPr bwMode="auto">
            <a:xfrm>
              <a:off x="10169546" y="6145556"/>
              <a:ext cx="659244" cy="518287"/>
            </a:xfrm>
            <a:custGeom>
              <a:avLst/>
              <a:gdLst>
                <a:gd name="T0" fmla="*/ 608 w 608"/>
                <a:gd name="T1" fmla="*/ 278 h 478"/>
                <a:gd name="T2" fmla="*/ 608 w 608"/>
                <a:gd name="T3" fmla="*/ 278 h 478"/>
                <a:gd name="T4" fmla="*/ 598 w 608"/>
                <a:gd name="T5" fmla="*/ 254 h 478"/>
                <a:gd name="T6" fmla="*/ 586 w 608"/>
                <a:gd name="T7" fmla="*/ 226 h 478"/>
                <a:gd name="T8" fmla="*/ 568 w 608"/>
                <a:gd name="T9" fmla="*/ 196 h 478"/>
                <a:gd name="T10" fmla="*/ 546 w 608"/>
                <a:gd name="T11" fmla="*/ 162 h 478"/>
                <a:gd name="T12" fmla="*/ 518 w 608"/>
                <a:gd name="T13" fmla="*/ 126 h 478"/>
                <a:gd name="T14" fmla="*/ 486 w 608"/>
                <a:gd name="T15" fmla="*/ 86 h 478"/>
                <a:gd name="T16" fmla="*/ 446 w 608"/>
                <a:gd name="T17" fmla="*/ 44 h 478"/>
                <a:gd name="T18" fmla="*/ 400 w 608"/>
                <a:gd name="T19" fmla="*/ 2 h 478"/>
                <a:gd name="T20" fmla="*/ 400 w 608"/>
                <a:gd name="T21" fmla="*/ 0 h 478"/>
                <a:gd name="T22" fmla="*/ 400 w 608"/>
                <a:gd name="T23" fmla="*/ 0 h 478"/>
                <a:gd name="T24" fmla="*/ 222 w 608"/>
                <a:gd name="T25" fmla="*/ 0 h 478"/>
                <a:gd name="T26" fmla="*/ 222 w 608"/>
                <a:gd name="T27" fmla="*/ 0 h 478"/>
                <a:gd name="T28" fmla="*/ 222 w 608"/>
                <a:gd name="T29" fmla="*/ 2 h 478"/>
                <a:gd name="T30" fmla="*/ 222 w 608"/>
                <a:gd name="T31" fmla="*/ 2 h 478"/>
                <a:gd name="T32" fmla="*/ 180 w 608"/>
                <a:gd name="T33" fmla="*/ 40 h 478"/>
                <a:gd name="T34" fmla="*/ 144 w 608"/>
                <a:gd name="T35" fmla="*/ 78 h 478"/>
                <a:gd name="T36" fmla="*/ 112 w 608"/>
                <a:gd name="T37" fmla="*/ 114 h 478"/>
                <a:gd name="T38" fmla="*/ 86 w 608"/>
                <a:gd name="T39" fmla="*/ 148 h 478"/>
                <a:gd name="T40" fmla="*/ 64 w 608"/>
                <a:gd name="T41" fmla="*/ 180 h 478"/>
                <a:gd name="T42" fmla="*/ 46 w 608"/>
                <a:gd name="T43" fmla="*/ 208 h 478"/>
                <a:gd name="T44" fmla="*/ 32 w 608"/>
                <a:gd name="T45" fmla="*/ 236 h 478"/>
                <a:gd name="T46" fmla="*/ 22 w 608"/>
                <a:gd name="T47" fmla="*/ 260 h 478"/>
                <a:gd name="T48" fmla="*/ 12 w 608"/>
                <a:gd name="T49" fmla="*/ 282 h 478"/>
                <a:gd name="T50" fmla="*/ 8 w 608"/>
                <a:gd name="T51" fmla="*/ 302 h 478"/>
                <a:gd name="T52" fmla="*/ 2 w 608"/>
                <a:gd name="T53" fmla="*/ 332 h 478"/>
                <a:gd name="T54" fmla="*/ 0 w 608"/>
                <a:gd name="T55" fmla="*/ 350 h 478"/>
                <a:gd name="T56" fmla="*/ 0 w 608"/>
                <a:gd name="T57" fmla="*/ 356 h 478"/>
                <a:gd name="T58" fmla="*/ 0 w 608"/>
                <a:gd name="T59" fmla="*/ 356 h 478"/>
                <a:gd name="T60" fmla="*/ 0 w 608"/>
                <a:gd name="T61" fmla="*/ 368 h 478"/>
                <a:gd name="T62" fmla="*/ 2 w 608"/>
                <a:gd name="T63" fmla="*/ 382 h 478"/>
                <a:gd name="T64" fmla="*/ 6 w 608"/>
                <a:gd name="T65" fmla="*/ 392 h 478"/>
                <a:gd name="T66" fmla="*/ 10 w 608"/>
                <a:gd name="T67" fmla="*/ 404 h 478"/>
                <a:gd name="T68" fmla="*/ 22 w 608"/>
                <a:gd name="T69" fmla="*/ 424 h 478"/>
                <a:gd name="T70" fmla="*/ 36 w 608"/>
                <a:gd name="T71" fmla="*/ 442 h 478"/>
                <a:gd name="T72" fmla="*/ 54 w 608"/>
                <a:gd name="T73" fmla="*/ 458 h 478"/>
                <a:gd name="T74" fmla="*/ 74 w 608"/>
                <a:gd name="T75" fmla="*/ 468 h 478"/>
                <a:gd name="T76" fmla="*/ 86 w 608"/>
                <a:gd name="T77" fmla="*/ 474 h 478"/>
                <a:gd name="T78" fmla="*/ 98 w 608"/>
                <a:gd name="T79" fmla="*/ 476 h 478"/>
                <a:gd name="T80" fmla="*/ 110 w 608"/>
                <a:gd name="T81" fmla="*/ 478 h 478"/>
                <a:gd name="T82" fmla="*/ 122 w 608"/>
                <a:gd name="T83" fmla="*/ 478 h 478"/>
                <a:gd name="T84" fmla="*/ 500 w 608"/>
                <a:gd name="T85" fmla="*/ 478 h 478"/>
                <a:gd name="T86" fmla="*/ 500 w 608"/>
                <a:gd name="T87" fmla="*/ 478 h 478"/>
                <a:gd name="T88" fmla="*/ 512 w 608"/>
                <a:gd name="T89" fmla="*/ 478 h 478"/>
                <a:gd name="T90" fmla="*/ 512 w 608"/>
                <a:gd name="T91" fmla="*/ 344 h 478"/>
                <a:gd name="T92" fmla="*/ 512 w 608"/>
                <a:gd name="T93" fmla="*/ 322 h 478"/>
                <a:gd name="T94" fmla="*/ 512 w 608"/>
                <a:gd name="T95" fmla="*/ 322 h 478"/>
                <a:gd name="T96" fmla="*/ 514 w 608"/>
                <a:gd name="T97" fmla="*/ 312 h 478"/>
                <a:gd name="T98" fmla="*/ 518 w 608"/>
                <a:gd name="T99" fmla="*/ 302 h 478"/>
                <a:gd name="T100" fmla="*/ 528 w 608"/>
                <a:gd name="T101" fmla="*/ 294 h 478"/>
                <a:gd name="T102" fmla="*/ 538 w 608"/>
                <a:gd name="T103" fmla="*/ 288 h 478"/>
                <a:gd name="T104" fmla="*/ 552 w 608"/>
                <a:gd name="T105" fmla="*/ 284 h 478"/>
                <a:gd name="T106" fmla="*/ 566 w 608"/>
                <a:gd name="T107" fmla="*/ 280 h 478"/>
                <a:gd name="T108" fmla="*/ 580 w 608"/>
                <a:gd name="T109" fmla="*/ 278 h 478"/>
                <a:gd name="T110" fmla="*/ 594 w 608"/>
                <a:gd name="T111" fmla="*/ 278 h 478"/>
                <a:gd name="T112" fmla="*/ 594 w 608"/>
                <a:gd name="T113" fmla="*/ 278 h 478"/>
                <a:gd name="T114" fmla="*/ 608 w 608"/>
                <a:gd name="T115" fmla="*/ 278 h 478"/>
                <a:gd name="T116" fmla="*/ 608 w 608"/>
                <a:gd name="T117" fmla="*/ 2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8" h="478">
                  <a:moveTo>
                    <a:pt x="608" y="278"/>
                  </a:moveTo>
                  <a:lnTo>
                    <a:pt x="608" y="278"/>
                  </a:lnTo>
                  <a:lnTo>
                    <a:pt x="598" y="254"/>
                  </a:lnTo>
                  <a:lnTo>
                    <a:pt x="586" y="226"/>
                  </a:lnTo>
                  <a:lnTo>
                    <a:pt x="568" y="196"/>
                  </a:lnTo>
                  <a:lnTo>
                    <a:pt x="546" y="162"/>
                  </a:lnTo>
                  <a:lnTo>
                    <a:pt x="518" y="126"/>
                  </a:lnTo>
                  <a:lnTo>
                    <a:pt x="486" y="86"/>
                  </a:lnTo>
                  <a:lnTo>
                    <a:pt x="446" y="44"/>
                  </a:lnTo>
                  <a:lnTo>
                    <a:pt x="400" y="2"/>
                  </a:lnTo>
                  <a:lnTo>
                    <a:pt x="400" y="0"/>
                  </a:lnTo>
                  <a:lnTo>
                    <a:pt x="400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2"/>
                  </a:lnTo>
                  <a:lnTo>
                    <a:pt x="222" y="2"/>
                  </a:lnTo>
                  <a:lnTo>
                    <a:pt x="180" y="40"/>
                  </a:lnTo>
                  <a:lnTo>
                    <a:pt x="144" y="78"/>
                  </a:lnTo>
                  <a:lnTo>
                    <a:pt x="112" y="114"/>
                  </a:lnTo>
                  <a:lnTo>
                    <a:pt x="86" y="148"/>
                  </a:lnTo>
                  <a:lnTo>
                    <a:pt x="64" y="180"/>
                  </a:lnTo>
                  <a:lnTo>
                    <a:pt x="46" y="208"/>
                  </a:lnTo>
                  <a:lnTo>
                    <a:pt x="32" y="236"/>
                  </a:lnTo>
                  <a:lnTo>
                    <a:pt x="22" y="260"/>
                  </a:lnTo>
                  <a:lnTo>
                    <a:pt x="12" y="282"/>
                  </a:lnTo>
                  <a:lnTo>
                    <a:pt x="8" y="302"/>
                  </a:lnTo>
                  <a:lnTo>
                    <a:pt x="2" y="332"/>
                  </a:lnTo>
                  <a:lnTo>
                    <a:pt x="0" y="350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68"/>
                  </a:lnTo>
                  <a:lnTo>
                    <a:pt x="2" y="382"/>
                  </a:lnTo>
                  <a:lnTo>
                    <a:pt x="6" y="392"/>
                  </a:lnTo>
                  <a:lnTo>
                    <a:pt x="10" y="404"/>
                  </a:lnTo>
                  <a:lnTo>
                    <a:pt x="22" y="424"/>
                  </a:lnTo>
                  <a:lnTo>
                    <a:pt x="36" y="442"/>
                  </a:lnTo>
                  <a:lnTo>
                    <a:pt x="54" y="458"/>
                  </a:lnTo>
                  <a:lnTo>
                    <a:pt x="74" y="468"/>
                  </a:lnTo>
                  <a:lnTo>
                    <a:pt x="86" y="474"/>
                  </a:lnTo>
                  <a:lnTo>
                    <a:pt x="98" y="476"/>
                  </a:lnTo>
                  <a:lnTo>
                    <a:pt x="110" y="478"/>
                  </a:lnTo>
                  <a:lnTo>
                    <a:pt x="122" y="478"/>
                  </a:lnTo>
                  <a:lnTo>
                    <a:pt x="500" y="478"/>
                  </a:lnTo>
                  <a:lnTo>
                    <a:pt x="500" y="478"/>
                  </a:lnTo>
                  <a:lnTo>
                    <a:pt x="512" y="478"/>
                  </a:lnTo>
                  <a:lnTo>
                    <a:pt x="512" y="344"/>
                  </a:lnTo>
                  <a:lnTo>
                    <a:pt x="512" y="322"/>
                  </a:lnTo>
                  <a:lnTo>
                    <a:pt x="512" y="322"/>
                  </a:lnTo>
                  <a:lnTo>
                    <a:pt x="514" y="312"/>
                  </a:lnTo>
                  <a:lnTo>
                    <a:pt x="518" y="302"/>
                  </a:lnTo>
                  <a:lnTo>
                    <a:pt x="528" y="294"/>
                  </a:lnTo>
                  <a:lnTo>
                    <a:pt x="538" y="288"/>
                  </a:lnTo>
                  <a:lnTo>
                    <a:pt x="552" y="284"/>
                  </a:lnTo>
                  <a:lnTo>
                    <a:pt x="566" y="280"/>
                  </a:lnTo>
                  <a:lnTo>
                    <a:pt x="580" y="278"/>
                  </a:lnTo>
                  <a:lnTo>
                    <a:pt x="594" y="278"/>
                  </a:lnTo>
                  <a:lnTo>
                    <a:pt x="594" y="278"/>
                  </a:lnTo>
                  <a:lnTo>
                    <a:pt x="608" y="278"/>
                  </a:lnTo>
                  <a:lnTo>
                    <a:pt x="608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6" name="Freeform 17"/>
            <p:cNvSpPr>
              <a:spLocks/>
            </p:cNvSpPr>
            <p:nvPr/>
          </p:nvSpPr>
          <p:spPr bwMode="auto">
            <a:xfrm>
              <a:off x="10331684" y="5975891"/>
              <a:ext cx="331790" cy="145294"/>
            </a:xfrm>
            <a:custGeom>
              <a:avLst/>
              <a:gdLst>
                <a:gd name="T0" fmla="*/ 152 w 306"/>
                <a:gd name="T1" fmla="*/ 134 h 134"/>
                <a:gd name="T2" fmla="*/ 152 w 306"/>
                <a:gd name="T3" fmla="*/ 134 h 134"/>
                <a:gd name="T4" fmla="*/ 154 w 306"/>
                <a:gd name="T5" fmla="*/ 134 h 134"/>
                <a:gd name="T6" fmla="*/ 154 w 306"/>
                <a:gd name="T7" fmla="*/ 134 h 134"/>
                <a:gd name="T8" fmla="*/ 154 w 306"/>
                <a:gd name="T9" fmla="*/ 134 h 134"/>
                <a:gd name="T10" fmla="*/ 242 w 306"/>
                <a:gd name="T11" fmla="*/ 134 h 134"/>
                <a:gd name="T12" fmla="*/ 242 w 306"/>
                <a:gd name="T13" fmla="*/ 134 h 134"/>
                <a:gd name="T14" fmla="*/ 256 w 306"/>
                <a:gd name="T15" fmla="*/ 120 h 134"/>
                <a:gd name="T16" fmla="*/ 270 w 306"/>
                <a:gd name="T17" fmla="*/ 104 h 134"/>
                <a:gd name="T18" fmla="*/ 284 w 306"/>
                <a:gd name="T19" fmla="*/ 86 h 134"/>
                <a:gd name="T20" fmla="*/ 296 w 306"/>
                <a:gd name="T21" fmla="*/ 66 h 134"/>
                <a:gd name="T22" fmla="*/ 304 w 306"/>
                <a:gd name="T23" fmla="*/ 48 h 134"/>
                <a:gd name="T24" fmla="*/ 306 w 306"/>
                <a:gd name="T25" fmla="*/ 40 h 134"/>
                <a:gd name="T26" fmla="*/ 306 w 306"/>
                <a:gd name="T27" fmla="*/ 32 h 134"/>
                <a:gd name="T28" fmla="*/ 302 w 306"/>
                <a:gd name="T29" fmla="*/ 26 h 134"/>
                <a:gd name="T30" fmla="*/ 298 w 306"/>
                <a:gd name="T31" fmla="*/ 22 h 134"/>
                <a:gd name="T32" fmla="*/ 298 w 306"/>
                <a:gd name="T33" fmla="*/ 22 h 134"/>
                <a:gd name="T34" fmla="*/ 280 w 306"/>
                <a:gd name="T35" fmla="*/ 14 h 134"/>
                <a:gd name="T36" fmla="*/ 262 w 306"/>
                <a:gd name="T37" fmla="*/ 8 h 134"/>
                <a:gd name="T38" fmla="*/ 246 w 306"/>
                <a:gd name="T39" fmla="*/ 2 h 134"/>
                <a:gd name="T40" fmla="*/ 232 w 306"/>
                <a:gd name="T41" fmla="*/ 0 h 134"/>
                <a:gd name="T42" fmla="*/ 232 w 306"/>
                <a:gd name="T43" fmla="*/ 0 h 134"/>
                <a:gd name="T44" fmla="*/ 222 w 306"/>
                <a:gd name="T45" fmla="*/ 2 h 134"/>
                <a:gd name="T46" fmla="*/ 214 w 306"/>
                <a:gd name="T47" fmla="*/ 4 h 134"/>
                <a:gd name="T48" fmla="*/ 196 w 306"/>
                <a:gd name="T49" fmla="*/ 12 h 134"/>
                <a:gd name="T50" fmla="*/ 176 w 306"/>
                <a:gd name="T51" fmla="*/ 20 h 134"/>
                <a:gd name="T52" fmla="*/ 166 w 306"/>
                <a:gd name="T53" fmla="*/ 22 h 134"/>
                <a:gd name="T54" fmla="*/ 154 w 306"/>
                <a:gd name="T55" fmla="*/ 22 h 134"/>
                <a:gd name="T56" fmla="*/ 154 w 306"/>
                <a:gd name="T57" fmla="*/ 22 h 134"/>
                <a:gd name="T58" fmla="*/ 142 w 306"/>
                <a:gd name="T59" fmla="*/ 22 h 134"/>
                <a:gd name="T60" fmla="*/ 130 w 306"/>
                <a:gd name="T61" fmla="*/ 20 h 134"/>
                <a:gd name="T62" fmla="*/ 110 w 306"/>
                <a:gd name="T63" fmla="*/ 12 h 134"/>
                <a:gd name="T64" fmla="*/ 92 w 306"/>
                <a:gd name="T65" fmla="*/ 4 h 134"/>
                <a:gd name="T66" fmla="*/ 84 w 306"/>
                <a:gd name="T67" fmla="*/ 2 h 134"/>
                <a:gd name="T68" fmla="*/ 74 w 306"/>
                <a:gd name="T69" fmla="*/ 0 h 134"/>
                <a:gd name="T70" fmla="*/ 74 w 306"/>
                <a:gd name="T71" fmla="*/ 0 h 134"/>
                <a:gd name="T72" fmla="*/ 60 w 306"/>
                <a:gd name="T73" fmla="*/ 2 h 134"/>
                <a:gd name="T74" fmla="*/ 44 w 306"/>
                <a:gd name="T75" fmla="*/ 8 h 134"/>
                <a:gd name="T76" fmla="*/ 26 w 306"/>
                <a:gd name="T77" fmla="*/ 14 h 134"/>
                <a:gd name="T78" fmla="*/ 8 w 306"/>
                <a:gd name="T79" fmla="*/ 22 h 134"/>
                <a:gd name="T80" fmla="*/ 8 w 306"/>
                <a:gd name="T81" fmla="*/ 22 h 134"/>
                <a:gd name="T82" fmla="*/ 4 w 306"/>
                <a:gd name="T83" fmla="*/ 26 h 134"/>
                <a:gd name="T84" fmla="*/ 0 w 306"/>
                <a:gd name="T85" fmla="*/ 32 h 134"/>
                <a:gd name="T86" fmla="*/ 0 w 306"/>
                <a:gd name="T87" fmla="*/ 40 h 134"/>
                <a:gd name="T88" fmla="*/ 2 w 306"/>
                <a:gd name="T89" fmla="*/ 48 h 134"/>
                <a:gd name="T90" fmla="*/ 10 w 306"/>
                <a:gd name="T91" fmla="*/ 66 h 134"/>
                <a:gd name="T92" fmla="*/ 22 w 306"/>
                <a:gd name="T93" fmla="*/ 86 h 134"/>
                <a:gd name="T94" fmla="*/ 36 w 306"/>
                <a:gd name="T95" fmla="*/ 104 h 134"/>
                <a:gd name="T96" fmla="*/ 50 w 306"/>
                <a:gd name="T97" fmla="*/ 120 h 134"/>
                <a:gd name="T98" fmla="*/ 64 w 306"/>
                <a:gd name="T99" fmla="*/ 134 h 134"/>
                <a:gd name="T100" fmla="*/ 152 w 306"/>
                <a:gd name="T101" fmla="*/ 134 h 134"/>
                <a:gd name="T102" fmla="*/ 152 w 306"/>
                <a:gd name="T10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" h="134">
                  <a:moveTo>
                    <a:pt x="152" y="134"/>
                  </a:moveTo>
                  <a:lnTo>
                    <a:pt x="152" y="134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56" y="120"/>
                  </a:lnTo>
                  <a:lnTo>
                    <a:pt x="270" y="104"/>
                  </a:lnTo>
                  <a:lnTo>
                    <a:pt x="284" y="86"/>
                  </a:lnTo>
                  <a:lnTo>
                    <a:pt x="296" y="66"/>
                  </a:lnTo>
                  <a:lnTo>
                    <a:pt x="304" y="48"/>
                  </a:lnTo>
                  <a:lnTo>
                    <a:pt x="306" y="40"/>
                  </a:lnTo>
                  <a:lnTo>
                    <a:pt x="306" y="32"/>
                  </a:lnTo>
                  <a:lnTo>
                    <a:pt x="302" y="26"/>
                  </a:lnTo>
                  <a:lnTo>
                    <a:pt x="298" y="22"/>
                  </a:lnTo>
                  <a:lnTo>
                    <a:pt x="298" y="22"/>
                  </a:lnTo>
                  <a:lnTo>
                    <a:pt x="280" y="14"/>
                  </a:lnTo>
                  <a:lnTo>
                    <a:pt x="262" y="8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22" y="2"/>
                  </a:lnTo>
                  <a:lnTo>
                    <a:pt x="214" y="4"/>
                  </a:lnTo>
                  <a:lnTo>
                    <a:pt x="196" y="12"/>
                  </a:lnTo>
                  <a:lnTo>
                    <a:pt x="176" y="20"/>
                  </a:lnTo>
                  <a:lnTo>
                    <a:pt x="166" y="22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42" y="22"/>
                  </a:lnTo>
                  <a:lnTo>
                    <a:pt x="130" y="20"/>
                  </a:lnTo>
                  <a:lnTo>
                    <a:pt x="110" y="12"/>
                  </a:lnTo>
                  <a:lnTo>
                    <a:pt x="92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0" y="2"/>
                  </a:lnTo>
                  <a:lnTo>
                    <a:pt x="44" y="8"/>
                  </a:lnTo>
                  <a:lnTo>
                    <a:pt x="26" y="14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26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10" y="66"/>
                  </a:lnTo>
                  <a:lnTo>
                    <a:pt x="22" y="86"/>
                  </a:lnTo>
                  <a:lnTo>
                    <a:pt x="36" y="104"/>
                  </a:lnTo>
                  <a:lnTo>
                    <a:pt x="50" y="120"/>
                  </a:lnTo>
                  <a:lnTo>
                    <a:pt x="64" y="134"/>
                  </a:lnTo>
                  <a:lnTo>
                    <a:pt x="152" y="134"/>
                  </a:lnTo>
                  <a:lnTo>
                    <a:pt x="152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137" name="Freeform 5"/>
          <p:cNvSpPr>
            <a:spLocks/>
          </p:cNvSpPr>
          <p:nvPr/>
        </p:nvSpPr>
        <p:spPr bwMode="auto">
          <a:xfrm>
            <a:off x="913181" y="5799921"/>
            <a:ext cx="132390" cy="213224"/>
          </a:xfrm>
          <a:custGeom>
            <a:avLst/>
            <a:gdLst>
              <a:gd name="T0" fmla="*/ 97 w 280"/>
              <a:gd name="T1" fmla="*/ 277 h 302"/>
              <a:gd name="T2" fmla="*/ 6 w 280"/>
              <a:gd name="T3" fmla="*/ 183 h 302"/>
              <a:gd name="T4" fmla="*/ 19 w 280"/>
              <a:gd name="T5" fmla="*/ 104 h 302"/>
              <a:gd name="T6" fmla="*/ 91 w 280"/>
              <a:gd name="T7" fmla="*/ 36 h 302"/>
              <a:gd name="T8" fmla="*/ 262 w 280"/>
              <a:gd name="T9" fmla="*/ 109 h 302"/>
              <a:gd name="T10" fmla="*/ 261 w 280"/>
              <a:gd name="T11" fmla="*/ 189 h 302"/>
              <a:gd name="T12" fmla="*/ 259 w 280"/>
              <a:gd name="T13" fmla="*/ 196 h 302"/>
              <a:gd name="T14" fmla="*/ 264 w 280"/>
              <a:gd name="T15" fmla="*/ 196 h 302"/>
              <a:gd name="T16" fmla="*/ 174 w 280"/>
              <a:gd name="T17" fmla="*/ 276 h 302"/>
              <a:gd name="T18" fmla="*/ 153 w 280"/>
              <a:gd name="T19" fmla="*/ 282 h 302"/>
              <a:gd name="T20" fmla="*/ 119 w 280"/>
              <a:gd name="T21" fmla="*/ 275 h 302"/>
              <a:gd name="T22" fmla="*/ 97 w 280"/>
              <a:gd name="T23" fmla="*/ 277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0" h="302">
                <a:moveTo>
                  <a:pt x="97" y="277"/>
                </a:moveTo>
                <a:cubicBezTo>
                  <a:pt x="82" y="300"/>
                  <a:pt x="6" y="183"/>
                  <a:pt x="6" y="183"/>
                </a:cubicBezTo>
                <a:cubicBezTo>
                  <a:pt x="0" y="165"/>
                  <a:pt x="18" y="103"/>
                  <a:pt x="19" y="104"/>
                </a:cubicBezTo>
                <a:cubicBezTo>
                  <a:pt x="13" y="89"/>
                  <a:pt x="74" y="31"/>
                  <a:pt x="91" y="36"/>
                </a:cubicBezTo>
                <a:cubicBezTo>
                  <a:pt x="90" y="0"/>
                  <a:pt x="271" y="41"/>
                  <a:pt x="262" y="109"/>
                </a:cubicBezTo>
                <a:cubicBezTo>
                  <a:pt x="270" y="112"/>
                  <a:pt x="280" y="194"/>
                  <a:pt x="261" y="189"/>
                </a:cubicBezTo>
                <a:cubicBezTo>
                  <a:pt x="258" y="191"/>
                  <a:pt x="257" y="194"/>
                  <a:pt x="259" y="196"/>
                </a:cubicBezTo>
                <a:cubicBezTo>
                  <a:pt x="260" y="194"/>
                  <a:pt x="262" y="194"/>
                  <a:pt x="264" y="196"/>
                </a:cubicBezTo>
                <a:cubicBezTo>
                  <a:pt x="249" y="215"/>
                  <a:pt x="189" y="302"/>
                  <a:pt x="174" y="276"/>
                </a:cubicBezTo>
                <a:cubicBezTo>
                  <a:pt x="170" y="284"/>
                  <a:pt x="155" y="276"/>
                  <a:pt x="153" y="282"/>
                </a:cubicBezTo>
                <a:cubicBezTo>
                  <a:pt x="154" y="282"/>
                  <a:pt x="117" y="279"/>
                  <a:pt x="119" y="275"/>
                </a:cubicBezTo>
                <a:cubicBezTo>
                  <a:pt x="120" y="275"/>
                  <a:pt x="102" y="278"/>
                  <a:pt x="97" y="277"/>
                </a:cubicBezTo>
              </a:path>
            </a:pathLst>
          </a:custGeom>
          <a:solidFill>
            <a:srgbClr val="FCB81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/>
          </a:p>
        </p:txBody>
      </p:sp>
      <p:sp>
        <p:nvSpPr>
          <p:cNvPr id="138" name="Freeform 6"/>
          <p:cNvSpPr>
            <a:spLocks/>
          </p:cNvSpPr>
          <p:nvPr/>
        </p:nvSpPr>
        <p:spPr bwMode="auto">
          <a:xfrm>
            <a:off x="755576" y="5803933"/>
            <a:ext cx="240205" cy="361371"/>
          </a:xfrm>
          <a:custGeom>
            <a:avLst/>
            <a:gdLst>
              <a:gd name="T0" fmla="*/ 140 w 389"/>
              <a:gd name="T1" fmla="*/ 377 h 392"/>
              <a:gd name="T2" fmla="*/ 24 w 389"/>
              <a:gd name="T3" fmla="*/ 262 h 392"/>
              <a:gd name="T4" fmla="*/ 22 w 389"/>
              <a:gd name="T5" fmla="*/ 172 h 392"/>
              <a:gd name="T6" fmla="*/ 76 w 389"/>
              <a:gd name="T7" fmla="*/ 95 h 392"/>
              <a:gd name="T8" fmla="*/ 164 w 389"/>
              <a:gd name="T9" fmla="*/ 42 h 392"/>
              <a:gd name="T10" fmla="*/ 175 w 389"/>
              <a:gd name="T11" fmla="*/ 43 h 392"/>
              <a:gd name="T12" fmla="*/ 179 w 389"/>
              <a:gd name="T13" fmla="*/ 45 h 392"/>
              <a:gd name="T14" fmla="*/ 180 w 389"/>
              <a:gd name="T15" fmla="*/ 44 h 392"/>
              <a:gd name="T16" fmla="*/ 328 w 389"/>
              <a:gd name="T17" fmla="*/ 100 h 392"/>
              <a:gd name="T18" fmla="*/ 359 w 389"/>
              <a:gd name="T19" fmla="*/ 143 h 392"/>
              <a:gd name="T20" fmla="*/ 362 w 389"/>
              <a:gd name="T21" fmla="*/ 178 h 392"/>
              <a:gd name="T22" fmla="*/ 358 w 389"/>
              <a:gd name="T23" fmla="*/ 260 h 392"/>
              <a:gd name="T24" fmla="*/ 355 w 389"/>
              <a:gd name="T25" fmla="*/ 270 h 392"/>
              <a:gd name="T26" fmla="*/ 362 w 389"/>
              <a:gd name="T27" fmla="*/ 270 h 392"/>
              <a:gd name="T28" fmla="*/ 362 w 389"/>
              <a:gd name="T29" fmla="*/ 272 h 392"/>
              <a:gd name="T30" fmla="*/ 314 w 389"/>
              <a:gd name="T31" fmla="*/ 344 h 392"/>
              <a:gd name="T32" fmla="*/ 313 w 389"/>
              <a:gd name="T33" fmla="*/ 342 h 392"/>
              <a:gd name="T34" fmla="*/ 300 w 389"/>
              <a:gd name="T35" fmla="*/ 346 h 392"/>
              <a:gd name="T36" fmla="*/ 281 w 389"/>
              <a:gd name="T37" fmla="*/ 357 h 392"/>
              <a:gd name="T38" fmla="*/ 242 w 389"/>
              <a:gd name="T39" fmla="*/ 376 h 392"/>
              <a:gd name="T40" fmla="*/ 234 w 389"/>
              <a:gd name="T41" fmla="*/ 380 h 392"/>
              <a:gd name="T42" fmla="*/ 213 w 389"/>
              <a:gd name="T43" fmla="*/ 377 h 392"/>
              <a:gd name="T44" fmla="*/ 169 w 389"/>
              <a:gd name="T45" fmla="*/ 374 h 392"/>
              <a:gd name="T46" fmla="*/ 160 w 389"/>
              <a:gd name="T47" fmla="*/ 374 h 392"/>
              <a:gd name="T48" fmla="*/ 140 w 389"/>
              <a:gd name="T49" fmla="*/ 37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9" h="392">
                <a:moveTo>
                  <a:pt x="140" y="377"/>
                </a:moveTo>
                <a:cubicBezTo>
                  <a:pt x="130" y="392"/>
                  <a:pt x="0" y="275"/>
                  <a:pt x="24" y="262"/>
                </a:cubicBezTo>
                <a:cubicBezTo>
                  <a:pt x="4" y="256"/>
                  <a:pt x="22" y="182"/>
                  <a:pt x="22" y="172"/>
                </a:cubicBezTo>
                <a:cubicBezTo>
                  <a:pt x="21" y="162"/>
                  <a:pt x="64" y="90"/>
                  <a:pt x="76" y="95"/>
                </a:cubicBezTo>
                <a:cubicBezTo>
                  <a:pt x="83" y="63"/>
                  <a:pt x="159" y="60"/>
                  <a:pt x="164" y="42"/>
                </a:cubicBezTo>
                <a:cubicBezTo>
                  <a:pt x="165" y="41"/>
                  <a:pt x="172" y="42"/>
                  <a:pt x="175" y="43"/>
                </a:cubicBezTo>
                <a:cubicBezTo>
                  <a:pt x="174" y="44"/>
                  <a:pt x="183" y="30"/>
                  <a:pt x="179" y="45"/>
                </a:cubicBezTo>
                <a:cubicBezTo>
                  <a:pt x="179" y="44"/>
                  <a:pt x="180" y="44"/>
                  <a:pt x="180" y="44"/>
                </a:cubicBezTo>
                <a:cubicBezTo>
                  <a:pt x="192" y="0"/>
                  <a:pt x="321" y="102"/>
                  <a:pt x="328" y="100"/>
                </a:cubicBezTo>
                <a:cubicBezTo>
                  <a:pt x="327" y="109"/>
                  <a:pt x="358" y="126"/>
                  <a:pt x="359" y="143"/>
                </a:cubicBezTo>
                <a:cubicBezTo>
                  <a:pt x="360" y="148"/>
                  <a:pt x="363" y="171"/>
                  <a:pt x="362" y="178"/>
                </a:cubicBezTo>
                <a:cubicBezTo>
                  <a:pt x="389" y="187"/>
                  <a:pt x="366" y="262"/>
                  <a:pt x="358" y="260"/>
                </a:cubicBezTo>
                <a:cubicBezTo>
                  <a:pt x="358" y="262"/>
                  <a:pt x="356" y="268"/>
                  <a:pt x="355" y="270"/>
                </a:cubicBezTo>
                <a:cubicBezTo>
                  <a:pt x="356" y="267"/>
                  <a:pt x="358" y="267"/>
                  <a:pt x="362" y="270"/>
                </a:cubicBezTo>
                <a:cubicBezTo>
                  <a:pt x="361" y="271"/>
                  <a:pt x="361" y="271"/>
                  <a:pt x="362" y="272"/>
                </a:cubicBezTo>
                <a:cubicBezTo>
                  <a:pt x="355" y="271"/>
                  <a:pt x="314" y="341"/>
                  <a:pt x="314" y="344"/>
                </a:cubicBezTo>
                <a:cubicBezTo>
                  <a:pt x="311" y="343"/>
                  <a:pt x="311" y="342"/>
                  <a:pt x="313" y="342"/>
                </a:cubicBezTo>
                <a:cubicBezTo>
                  <a:pt x="301" y="342"/>
                  <a:pt x="310" y="349"/>
                  <a:pt x="300" y="346"/>
                </a:cubicBezTo>
                <a:cubicBezTo>
                  <a:pt x="298" y="354"/>
                  <a:pt x="291" y="362"/>
                  <a:pt x="281" y="357"/>
                </a:cubicBezTo>
                <a:cubicBezTo>
                  <a:pt x="280" y="359"/>
                  <a:pt x="240" y="390"/>
                  <a:pt x="242" y="376"/>
                </a:cubicBezTo>
                <a:cubicBezTo>
                  <a:pt x="240" y="380"/>
                  <a:pt x="234" y="392"/>
                  <a:pt x="234" y="380"/>
                </a:cubicBezTo>
                <a:cubicBezTo>
                  <a:pt x="232" y="380"/>
                  <a:pt x="209" y="387"/>
                  <a:pt x="213" y="377"/>
                </a:cubicBezTo>
                <a:cubicBezTo>
                  <a:pt x="200" y="376"/>
                  <a:pt x="186" y="377"/>
                  <a:pt x="169" y="374"/>
                </a:cubicBezTo>
                <a:cubicBezTo>
                  <a:pt x="167" y="384"/>
                  <a:pt x="160" y="379"/>
                  <a:pt x="160" y="374"/>
                </a:cubicBezTo>
                <a:cubicBezTo>
                  <a:pt x="154" y="373"/>
                  <a:pt x="145" y="378"/>
                  <a:pt x="140" y="377"/>
                </a:cubicBezTo>
              </a:path>
            </a:pathLst>
          </a:custGeom>
          <a:solidFill>
            <a:srgbClr val="789020">
              <a:alpha val="9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xmlns="" val="2374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모서리가 둥근 직사각형 53"/>
          <p:cNvSpPr/>
          <p:nvPr/>
        </p:nvSpPr>
        <p:spPr>
          <a:xfrm>
            <a:off x="250006" y="1052736"/>
            <a:ext cx="8714482" cy="5616624"/>
          </a:xfrm>
          <a:prstGeom prst="roundRect">
            <a:avLst>
              <a:gd name="adj" fmla="val 5405"/>
            </a:avLst>
          </a:prstGeom>
          <a:solidFill>
            <a:schemeClr val="bg1"/>
          </a:solidFill>
          <a:ln w="76200">
            <a:solidFill>
              <a:srgbClr val="CB94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/>
          </a:p>
        </p:txBody>
      </p:sp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직무관련 </a:t>
            </a:r>
            <a:r>
              <a:rPr lang="ko-KR" altLang="en-US" sz="3600" dirty="0" err="1" smtClean="0">
                <a:latin typeface="KoPub돋움체 Bold" pitchFamily="18" charset="-127"/>
                <a:ea typeface="KoPub돋움체 Bold" pitchFamily="18" charset="-127"/>
              </a:rPr>
              <a:t>외부강의등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 제한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328" t="17223" r="26719" b="6944"/>
          <a:stretch/>
        </p:blipFill>
        <p:spPr bwMode="auto">
          <a:xfrm>
            <a:off x="4607247" y="1113240"/>
            <a:ext cx="4141217" cy="526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521974" y="1484784"/>
            <a:ext cx="3617978" cy="4824536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 wrap="none" rtlCol="0" anchor="t">
            <a:noAutofit/>
          </a:bodyPr>
          <a:lstStyle>
            <a:defPPr>
              <a:defRPr lang="ko-KR"/>
            </a:defPPr>
            <a:lvl1pPr algn="ctr">
              <a:defRPr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defRPr>
            </a:lvl1pPr>
          </a:lstStyle>
          <a:p>
            <a:pPr marL="85725" algn="l">
              <a:lnSpc>
                <a:spcPct val="120000"/>
              </a:lnSpc>
            </a:pPr>
            <a:r>
              <a:rPr lang="ko-KR" altLang="en-US" sz="160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사전신고를 못했을 경우</a:t>
            </a:r>
            <a:r>
              <a:rPr lang="en-US" altLang="ko-KR" sz="160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60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금액을 모르는 경우</a:t>
            </a: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marL="371475" indent="-285750" algn="l">
              <a:lnSpc>
                <a:spcPct val="120000"/>
              </a:lnSpc>
              <a:buFont typeface="Wingdings" pitchFamily="2" charset="2"/>
              <a:buChar char="à"/>
            </a:pPr>
            <a:r>
              <a:rPr lang="en-US" altLang="ko-KR" sz="1600" spc="-7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2</a:t>
            </a:r>
            <a:r>
              <a:rPr lang="ko-KR" altLang="en-US" sz="1600" spc="-7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일 이내 서면 신고 및 보완</a:t>
            </a: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sym typeface="Wingdings" panose="05000000000000000000" pitchFamily="2" charset="2"/>
            </a:endParaRPr>
          </a:p>
          <a:p>
            <a:pPr marL="85725" algn="l">
              <a:lnSpc>
                <a:spcPct val="120000"/>
              </a:lnSpc>
            </a:pP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  <a:sym typeface="Wingdings" panose="05000000000000000000" pitchFamily="2" charset="2"/>
            </a:endParaRPr>
          </a:p>
          <a:p>
            <a:pPr marL="85725" algn="l">
              <a:lnSpc>
                <a:spcPct val="120000"/>
              </a:lnSpc>
            </a:pP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  <a:sym typeface="Wingdings" panose="05000000000000000000" pitchFamily="2" charset="2"/>
              </a:rPr>
              <a:t>하루를 넘어가는 </a:t>
            </a:r>
            <a:r>
              <a:rPr lang="ko-KR" altLang="en-US" sz="1600" spc="-7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  <a:sym typeface="Wingdings" panose="05000000000000000000" pitchFamily="2" charset="2"/>
              </a:rPr>
              <a:t>레퍼런스</a:t>
            </a:r>
            <a:endParaRPr lang="en-US" altLang="ko-KR" sz="16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  <a:sym typeface="Wingdings" panose="05000000000000000000" pitchFamily="2" charset="2"/>
            </a:endParaRPr>
          </a:p>
          <a:p>
            <a:pPr marL="85725" algn="l">
              <a:lnSpc>
                <a:spcPct val="120000"/>
              </a:lnSpc>
            </a:pP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식비 및 숙박비는 </a:t>
            </a: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/>
            </a:r>
            <a:b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</a:b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    </a:t>
            </a:r>
            <a:r>
              <a:rPr lang="ko-KR" altLang="en-US" sz="1600" spc="-7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금품등</a:t>
            </a: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수수 금지 규정에 따라 처리</a:t>
            </a:r>
            <a:endParaRPr lang="en-US" altLang="ko-KR" sz="16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85725" algn="l">
              <a:lnSpc>
                <a:spcPct val="120000"/>
              </a:lnSpc>
            </a:pPr>
            <a:endParaRPr lang="en-US" altLang="ko-KR" sz="16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85725" algn="l">
              <a:lnSpc>
                <a:spcPct val="120000"/>
              </a:lnSpc>
            </a:pP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근무시간이 아닌 시간의 강의</a:t>
            </a:r>
            <a:endParaRPr lang="en-US" altLang="ko-KR" sz="16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marL="371475" indent="-285750" algn="l">
              <a:lnSpc>
                <a:spcPct val="120000"/>
              </a:lnSpc>
              <a:buFont typeface="Wingdings" pitchFamily="2" charset="2"/>
              <a:buChar char="à"/>
            </a:pP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근무시간 여부 불문함</a:t>
            </a:r>
            <a:endParaRPr lang="en-US" altLang="ko-KR" sz="1600" spc="-70" dirty="0" smtClean="0">
              <a:solidFill>
                <a:schemeClr val="tx1">
                  <a:lumMod val="75000"/>
                  <a:lumOff val="25000"/>
                </a:schemeClr>
              </a:solidFill>
              <a:sym typeface="Wingdings" panose="05000000000000000000" pitchFamily="2" charset="2"/>
            </a:endParaRPr>
          </a:p>
          <a:p>
            <a:pPr marL="85725" algn="l">
              <a:lnSpc>
                <a:spcPct val="120000"/>
              </a:lnSpc>
            </a:pPr>
            <a:endParaRPr lang="en-US" altLang="ko-KR" sz="16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marL="85725" algn="l">
              <a:lnSpc>
                <a:spcPct val="120000"/>
              </a:lnSpc>
            </a:pP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외부강의 사례금의 원고료포함 여부</a:t>
            </a: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marL="371475" indent="-285750" algn="l">
              <a:lnSpc>
                <a:spcPct val="120000"/>
              </a:lnSpc>
              <a:buFont typeface="Wingdings" pitchFamily="2" charset="2"/>
              <a:buChar char="à"/>
            </a:pP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일체의 사례금</a:t>
            </a: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원고료 포함</a:t>
            </a: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)</a:t>
            </a: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sym typeface="Wingdings" panose="05000000000000000000" pitchFamily="2" charset="2"/>
            </a:endParaRPr>
          </a:p>
          <a:p>
            <a:pPr marL="85725" algn="l">
              <a:lnSpc>
                <a:spcPct val="120000"/>
              </a:lnSpc>
            </a:pPr>
            <a:endParaRPr lang="en-US" altLang="ko-KR" sz="16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85725" algn="l">
              <a:lnSpc>
                <a:spcPct val="120000"/>
              </a:lnSpc>
            </a:pP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동일기관으로부터 연간 </a:t>
            </a: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300</a:t>
            </a: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만원 초과 수령</a:t>
            </a: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marL="371475" indent="-285750" algn="l">
              <a:lnSpc>
                <a:spcPct val="120000"/>
              </a:lnSpc>
              <a:buFont typeface="Wingdings" pitchFamily="2" charset="2"/>
              <a:buChar char="à"/>
            </a:pPr>
            <a:r>
              <a:rPr lang="ko-KR" altLang="en-US" sz="1600" spc="-7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금품등</a:t>
            </a: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수수 금지와는 별개로</a:t>
            </a: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ko-KR" altLang="en-US" sz="1600" spc="-70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제한없음</a:t>
            </a: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/>
            </a:r>
            <a:b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</a:b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단</a:t>
            </a:r>
            <a:r>
              <a:rPr lang="en-US" altLang="ko-KR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6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소속기관장이 제한할 수 있음</a:t>
            </a:r>
            <a:r>
              <a:rPr lang="en-US" altLang="ko-KR" sz="1600" spc="-7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/>
            </a:r>
            <a:br>
              <a:rPr lang="en-US" altLang="ko-KR" sz="1600" spc="-7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</a:b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sym typeface="Wingdings" panose="05000000000000000000" pitchFamily="2" charset="2"/>
            </a:endParaRPr>
          </a:p>
          <a:p>
            <a:pPr marL="85725" algn="l">
              <a:lnSpc>
                <a:spcPct val="120000"/>
              </a:lnSpc>
            </a:pPr>
            <a:endParaRPr lang="en-US" altLang="ko-KR" sz="1600" spc="-70" dirty="0"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95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청탁금지법의 핵심내용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20" name="직사각형 19"/>
          <p:cNvSpPr/>
          <p:nvPr/>
        </p:nvSpPr>
        <p:spPr>
          <a:xfrm>
            <a:off x="490833" y="2101626"/>
            <a:ext cx="3974123" cy="3703638"/>
          </a:xfrm>
          <a:prstGeom prst="rect">
            <a:avLst/>
          </a:prstGeom>
          <a:solidFill>
            <a:schemeClr val="bg1">
              <a:alpha val="99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985" y="1553617"/>
            <a:ext cx="4006920" cy="531372"/>
          </a:xfrm>
          <a:prstGeom prst="rect">
            <a:avLst/>
          </a:prstGeom>
          <a:solidFill>
            <a:srgbClr val="1A61B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부정청탁의 금지</a:t>
            </a:r>
            <a:endParaRPr lang="ko-KR" altLang="en-US" sz="28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27" name="Group 28"/>
          <p:cNvGrpSpPr>
            <a:grpSpLocks noChangeAspect="1"/>
          </p:cNvGrpSpPr>
          <p:nvPr/>
        </p:nvGrpSpPr>
        <p:grpSpPr bwMode="auto">
          <a:xfrm>
            <a:off x="1234193" y="3360971"/>
            <a:ext cx="2476032" cy="1212634"/>
            <a:chOff x="4827" y="3003"/>
            <a:chExt cx="626" cy="283"/>
          </a:xfrm>
          <a:solidFill>
            <a:srgbClr val="1A61B1"/>
          </a:solidFill>
        </p:grpSpPr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5146" y="3102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  <a:gd name="T4" fmla="*/ 3 w 3"/>
                <a:gd name="T5" fmla="*/ 3 w 3"/>
                <a:gd name="T6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5131" y="3244"/>
              <a:ext cx="32" cy="42"/>
            </a:xfrm>
            <a:custGeom>
              <a:avLst/>
              <a:gdLst>
                <a:gd name="T0" fmla="*/ 29 w 32"/>
                <a:gd name="T1" fmla="*/ 34 h 42"/>
                <a:gd name="T2" fmla="*/ 29 w 32"/>
                <a:gd name="T3" fmla="*/ 36 h 42"/>
                <a:gd name="T4" fmla="*/ 28 w 32"/>
                <a:gd name="T5" fmla="*/ 36 h 42"/>
                <a:gd name="T6" fmla="*/ 28 w 32"/>
                <a:gd name="T7" fmla="*/ 36 h 42"/>
                <a:gd name="T8" fmla="*/ 23 w 32"/>
                <a:gd name="T9" fmla="*/ 39 h 42"/>
                <a:gd name="T10" fmla="*/ 18 w 32"/>
                <a:gd name="T11" fmla="*/ 42 h 42"/>
                <a:gd name="T12" fmla="*/ 12 w 32"/>
                <a:gd name="T13" fmla="*/ 40 h 42"/>
                <a:gd name="T14" fmla="*/ 6 w 32"/>
                <a:gd name="T15" fmla="*/ 37 h 42"/>
                <a:gd name="T16" fmla="*/ 3 w 32"/>
                <a:gd name="T17" fmla="*/ 36 h 42"/>
                <a:gd name="T18" fmla="*/ 0 w 32"/>
                <a:gd name="T19" fmla="*/ 33 h 42"/>
                <a:gd name="T20" fmla="*/ 0 w 32"/>
                <a:gd name="T21" fmla="*/ 33 h 42"/>
                <a:gd name="T22" fmla="*/ 1 w 32"/>
                <a:gd name="T23" fmla="*/ 31 h 42"/>
                <a:gd name="T24" fmla="*/ 11 w 32"/>
                <a:gd name="T25" fmla="*/ 0 h 42"/>
                <a:gd name="T26" fmla="*/ 11 w 32"/>
                <a:gd name="T27" fmla="*/ 0 h 42"/>
                <a:gd name="T28" fmla="*/ 12 w 32"/>
                <a:gd name="T29" fmla="*/ 1 h 42"/>
                <a:gd name="T30" fmla="*/ 12 w 32"/>
                <a:gd name="T31" fmla="*/ 1 h 42"/>
                <a:gd name="T32" fmla="*/ 15 w 32"/>
                <a:gd name="T33" fmla="*/ 4 h 42"/>
                <a:gd name="T34" fmla="*/ 15 w 32"/>
                <a:gd name="T35" fmla="*/ 4 h 42"/>
                <a:gd name="T36" fmla="*/ 17 w 32"/>
                <a:gd name="T37" fmla="*/ 6 h 42"/>
                <a:gd name="T38" fmla="*/ 17 w 32"/>
                <a:gd name="T39" fmla="*/ 6 h 42"/>
                <a:gd name="T40" fmla="*/ 20 w 32"/>
                <a:gd name="T41" fmla="*/ 8 h 42"/>
                <a:gd name="T42" fmla="*/ 20 w 32"/>
                <a:gd name="T43" fmla="*/ 8 h 42"/>
                <a:gd name="T44" fmla="*/ 20 w 32"/>
                <a:gd name="T45" fmla="*/ 8 h 42"/>
                <a:gd name="T46" fmla="*/ 20 w 32"/>
                <a:gd name="T47" fmla="*/ 8 h 42"/>
                <a:gd name="T48" fmla="*/ 23 w 32"/>
                <a:gd name="T49" fmla="*/ 11 h 42"/>
                <a:gd name="T50" fmla="*/ 23 w 32"/>
                <a:gd name="T51" fmla="*/ 11 h 42"/>
                <a:gd name="T52" fmla="*/ 26 w 32"/>
                <a:gd name="T53" fmla="*/ 12 h 42"/>
                <a:gd name="T54" fmla="*/ 26 w 32"/>
                <a:gd name="T55" fmla="*/ 12 h 42"/>
                <a:gd name="T56" fmla="*/ 31 w 32"/>
                <a:gd name="T57" fmla="*/ 17 h 42"/>
                <a:gd name="T58" fmla="*/ 32 w 32"/>
                <a:gd name="T59" fmla="*/ 23 h 42"/>
                <a:gd name="T60" fmla="*/ 31 w 32"/>
                <a:gd name="T61" fmla="*/ 29 h 42"/>
                <a:gd name="T62" fmla="*/ 29 w 32"/>
                <a:gd name="T63" fmla="*/ 34 h 42"/>
                <a:gd name="T64" fmla="*/ 29 w 32"/>
                <a:gd name="T65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42">
                  <a:moveTo>
                    <a:pt x="29" y="34"/>
                  </a:moveTo>
                  <a:lnTo>
                    <a:pt x="29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3" y="39"/>
                  </a:lnTo>
                  <a:lnTo>
                    <a:pt x="18" y="42"/>
                  </a:lnTo>
                  <a:lnTo>
                    <a:pt x="12" y="40"/>
                  </a:lnTo>
                  <a:lnTo>
                    <a:pt x="6" y="37"/>
                  </a:lnTo>
                  <a:lnTo>
                    <a:pt x="3" y="3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1" y="29"/>
                  </a:lnTo>
                  <a:lnTo>
                    <a:pt x="29" y="34"/>
                  </a:lnTo>
                  <a:lnTo>
                    <a:pt x="29" y="3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4932" y="3048"/>
              <a:ext cx="358" cy="221"/>
            </a:xfrm>
            <a:custGeom>
              <a:avLst/>
              <a:gdLst>
                <a:gd name="T0" fmla="*/ 344 w 358"/>
                <a:gd name="T1" fmla="*/ 183 h 221"/>
                <a:gd name="T2" fmla="*/ 330 w 358"/>
                <a:gd name="T3" fmla="*/ 177 h 221"/>
                <a:gd name="T4" fmla="*/ 286 w 358"/>
                <a:gd name="T5" fmla="*/ 144 h 221"/>
                <a:gd name="T6" fmla="*/ 277 w 358"/>
                <a:gd name="T7" fmla="*/ 136 h 221"/>
                <a:gd name="T8" fmla="*/ 217 w 358"/>
                <a:gd name="T9" fmla="*/ 99 h 221"/>
                <a:gd name="T10" fmla="*/ 274 w 358"/>
                <a:gd name="T11" fmla="*/ 144 h 221"/>
                <a:gd name="T12" fmla="*/ 283 w 358"/>
                <a:gd name="T13" fmla="*/ 150 h 221"/>
                <a:gd name="T14" fmla="*/ 303 w 358"/>
                <a:gd name="T15" fmla="*/ 168 h 221"/>
                <a:gd name="T16" fmla="*/ 308 w 358"/>
                <a:gd name="T17" fmla="*/ 171 h 221"/>
                <a:gd name="T18" fmla="*/ 311 w 358"/>
                <a:gd name="T19" fmla="*/ 174 h 221"/>
                <a:gd name="T20" fmla="*/ 314 w 358"/>
                <a:gd name="T21" fmla="*/ 196 h 221"/>
                <a:gd name="T22" fmla="*/ 308 w 358"/>
                <a:gd name="T23" fmla="*/ 200 h 221"/>
                <a:gd name="T24" fmla="*/ 289 w 358"/>
                <a:gd name="T25" fmla="*/ 197 h 221"/>
                <a:gd name="T26" fmla="*/ 288 w 358"/>
                <a:gd name="T27" fmla="*/ 196 h 221"/>
                <a:gd name="T28" fmla="*/ 285 w 358"/>
                <a:gd name="T29" fmla="*/ 194 h 221"/>
                <a:gd name="T30" fmla="*/ 283 w 358"/>
                <a:gd name="T31" fmla="*/ 193 h 221"/>
                <a:gd name="T32" fmla="*/ 274 w 358"/>
                <a:gd name="T33" fmla="*/ 185 h 221"/>
                <a:gd name="T34" fmla="*/ 267 w 358"/>
                <a:gd name="T35" fmla="*/ 180 h 221"/>
                <a:gd name="T36" fmla="*/ 197 w 358"/>
                <a:gd name="T37" fmla="*/ 125 h 221"/>
                <a:gd name="T38" fmla="*/ 241 w 358"/>
                <a:gd name="T39" fmla="*/ 169 h 221"/>
                <a:gd name="T40" fmla="*/ 250 w 358"/>
                <a:gd name="T41" fmla="*/ 177 h 221"/>
                <a:gd name="T42" fmla="*/ 261 w 358"/>
                <a:gd name="T43" fmla="*/ 186 h 221"/>
                <a:gd name="T44" fmla="*/ 264 w 358"/>
                <a:gd name="T45" fmla="*/ 188 h 221"/>
                <a:gd name="T46" fmla="*/ 274 w 358"/>
                <a:gd name="T47" fmla="*/ 197 h 221"/>
                <a:gd name="T48" fmla="*/ 272 w 358"/>
                <a:gd name="T49" fmla="*/ 215 h 221"/>
                <a:gd name="T50" fmla="*/ 255 w 358"/>
                <a:gd name="T51" fmla="*/ 221 h 221"/>
                <a:gd name="T52" fmla="*/ 247 w 358"/>
                <a:gd name="T53" fmla="*/ 215 h 221"/>
                <a:gd name="T54" fmla="*/ 244 w 358"/>
                <a:gd name="T55" fmla="*/ 213 h 221"/>
                <a:gd name="T56" fmla="*/ 217 w 358"/>
                <a:gd name="T57" fmla="*/ 193 h 221"/>
                <a:gd name="T58" fmla="*/ 210 w 358"/>
                <a:gd name="T59" fmla="*/ 177 h 221"/>
                <a:gd name="T60" fmla="*/ 191 w 358"/>
                <a:gd name="T61" fmla="*/ 165 h 221"/>
                <a:gd name="T62" fmla="*/ 175 w 358"/>
                <a:gd name="T63" fmla="*/ 160 h 221"/>
                <a:gd name="T64" fmla="*/ 163 w 358"/>
                <a:gd name="T65" fmla="*/ 146 h 221"/>
                <a:gd name="T66" fmla="*/ 141 w 358"/>
                <a:gd name="T67" fmla="*/ 150 h 221"/>
                <a:gd name="T68" fmla="*/ 128 w 358"/>
                <a:gd name="T69" fmla="*/ 141 h 221"/>
                <a:gd name="T70" fmla="*/ 111 w 358"/>
                <a:gd name="T71" fmla="*/ 138 h 221"/>
                <a:gd name="T72" fmla="*/ 95 w 358"/>
                <a:gd name="T73" fmla="*/ 141 h 221"/>
                <a:gd name="T74" fmla="*/ 77 w 358"/>
                <a:gd name="T75" fmla="*/ 130 h 221"/>
                <a:gd name="T76" fmla="*/ 56 w 358"/>
                <a:gd name="T77" fmla="*/ 144 h 221"/>
                <a:gd name="T78" fmla="*/ 1 w 358"/>
                <a:gd name="T79" fmla="*/ 114 h 221"/>
                <a:gd name="T80" fmla="*/ 56 w 358"/>
                <a:gd name="T81" fmla="*/ 11 h 221"/>
                <a:gd name="T82" fmla="*/ 92 w 358"/>
                <a:gd name="T83" fmla="*/ 21 h 221"/>
                <a:gd name="T84" fmla="*/ 166 w 358"/>
                <a:gd name="T85" fmla="*/ 2 h 221"/>
                <a:gd name="T86" fmla="*/ 159 w 358"/>
                <a:gd name="T87" fmla="*/ 10 h 221"/>
                <a:gd name="T88" fmla="*/ 108 w 358"/>
                <a:gd name="T89" fmla="*/ 50 h 221"/>
                <a:gd name="T90" fmla="*/ 119 w 358"/>
                <a:gd name="T91" fmla="*/ 79 h 221"/>
                <a:gd name="T92" fmla="*/ 150 w 358"/>
                <a:gd name="T93" fmla="*/ 82 h 221"/>
                <a:gd name="T94" fmla="*/ 205 w 358"/>
                <a:gd name="T95" fmla="*/ 58 h 221"/>
                <a:gd name="T96" fmla="*/ 217 w 358"/>
                <a:gd name="T97" fmla="*/ 54 h 221"/>
                <a:gd name="T98" fmla="*/ 224 w 358"/>
                <a:gd name="T99" fmla="*/ 54 h 221"/>
                <a:gd name="T100" fmla="*/ 349 w 358"/>
                <a:gd name="T101" fmla="*/ 152 h 221"/>
                <a:gd name="T102" fmla="*/ 358 w 358"/>
                <a:gd name="T103" fmla="*/ 17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8" h="221">
                  <a:moveTo>
                    <a:pt x="355" y="177"/>
                  </a:moveTo>
                  <a:lnTo>
                    <a:pt x="355" y="177"/>
                  </a:lnTo>
                  <a:lnTo>
                    <a:pt x="355" y="177"/>
                  </a:lnTo>
                  <a:lnTo>
                    <a:pt x="350" y="182"/>
                  </a:lnTo>
                  <a:lnTo>
                    <a:pt x="344" y="183"/>
                  </a:lnTo>
                  <a:lnTo>
                    <a:pt x="338" y="183"/>
                  </a:lnTo>
                  <a:lnTo>
                    <a:pt x="332" y="180"/>
                  </a:lnTo>
                  <a:lnTo>
                    <a:pt x="332" y="180"/>
                  </a:lnTo>
                  <a:lnTo>
                    <a:pt x="330" y="177"/>
                  </a:lnTo>
                  <a:lnTo>
                    <a:pt x="330" y="177"/>
                  </a:lnTo>
                  <a:lnTo>
                    <a:pt x="305" y="158"/>
                  </a:lnTo>
                  <a:lnTo>
                    <a:pt x="305" y="158"/>
                  </a:lnTo>
                  <a:lnTo>
                    <a:pt x="300" y="154"/>
                  </a:lnTo>
                  <a:lnTo>
                    <a:pt x="300" y="154"/>
                  </a:lnTo>
                  <a:lnTo>
                    <a:pt x="286" y="144"/>
                  </a:lnTo>
                  <a:lnTo>
                    <a:pt x="286" y="144"/>
                  </a:lnTo>
                  <a:lnTo>
                    <a:pt x="285" y="143"/>
                  </a:lnTo>
                  <a:lnTo>
                    <a:pt x="285" y="143"/>
                  </a:lnTo>
                  <a:lnTo>
                    <a:pt x="277" y="136"/>
                  </a:lnTo>
                  <a:lnTo>
                    <a:pt x="277" y="136"/>
                  </a:lnTo>
                  <a:lnTo>
                    <a:pt x="225" y="96"/>
                  </a:lnTo>
                  <a:lnTo>
                    <a:pt x="225" y="96"/>
                  </a:lnTo>
                  <a:lnTo>
                    <a:pt x="222" y="94"/>
                  </a:lnTo>
                  <a:lnTo>
                    <a:pt x="219" y="96"/>
                  </a:lnTo>
                  <a:lnTo>
                    <a:pt x="217" y="99"/>
                  </a:lnTo>
                  <a:lnTo>
                    <a:pt x="221" y="102"/>
                  </a:lnTo>
                  <a:lnTo>
                    <a:pt x="221" y="102"/>
                  </a:lnTo>
                  <a:lnTo>
                    <a:pt x="271" y="143"/>
                  </a:lnTo>
                  <a:lnTo>
                    <a:pt x="271" y="143"/>
                  </a:lnTo>
                  <a:lnTo>
                    <a:pt x="274" y="144"/>
                  </a:lnTo>
                  <a:lnTo>
                    <a:pt x="274" y="144"/>
                  </a:lnTo>
                  <a:lnTo>
                    <a:pt x="277" y="147"/>
                  </a:lnTo>
                  <a:lnTo>
                    <a:pt x="277" y="147"/>
                  </a:lnTo>
                  <a:lnTo>
                    <a:pt x="283" y="150"/>
                  </a:lnTo>
                  <a:lnTo>
                    <a:pt x="283" y="150"/>
                  </a:lnTo>
                  <a:lnTo>
                    <a:pt x="285" y="154"/>
                  </a:lnTo>
                  <a:lnTo>
                    <a:pt x="285" y="154"/>
                  </a:lnTo>
                  <a:lnTo>
                    <a:pt x="300" y="166"/>
                  </a:lnTo>
                  <a:lnTo>
                    <a:pt x="300" y="166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7" y="169"/>
                  </a:lnTo>
                  <a:lnTo>
                    <a:pt x="307" y="169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11" y="174"/>
                  </a:lnTo>
                  <a:lnTo>
                    <a:pt x="311" y="174"/>
                  </a:lnTo>
                  <a:lnTo>
                    <a:pt x="314" y="179"/>
                  </a:lnTo>
                  <a:lnTo>
                    <a:pt x="318" y="183"/>
                  </a:lnTo>
                  <a:lnTo>
                    <a:pt x="316" y="190"/>
                  </a:lnTo>
                  <a:lnTo>
                    <a:pt x="314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08" y="200"/>
                  </a:lnTo>
                  <a:lnTo>
                    <a:pt x="303" y="202"/>
                  </a:lnTo>
                  <a:lnTo>
                    <a:pt x="297" y="202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5" y="194"/>
                  </a:lnTo>
                  <a:lnTo>
                    <a:pt x="285" y="19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8" y="188"/>
                  </a:lnTo>
                  <a:lnTo>
                    <a:pt x="278" y="188"/>
                  </a:lnTo>
                  <a:lnTo>
                    <a:pt x="277" y="186"/>
                  </a:lnTo>
                  <a:lnTo>
                    <a:pt x="277" y="186"/>
                  </a:lnTo>
                  <a:lnTo>
                    <a:pt x="274" y="185"/>
                  </a:lnTo>
                  <a:lnTo>
                    <a:pt x="274" y="185"/>
                  </a:lnTo>
                  <a:lnTo>
                    <a:pt x="271" y="182"/>
                  </a:lnTo>
                  <a:lnTo>
                    <a:pt x="271" y="182"/>
                  </a:lnTo>
                  <a:lnTo>
                    <a:pt x="267" y="180"/>
                  </a:lnTo>
                  <a:lnTo>
                    <a:pt x="267" y="180"/>
                  </a:lnTo>
                  <a:lnTo>
                    <a:pt x="247" y="165"/>
                  </a:lnTo>
                  <a:lnTo>
                    <a:pt x="247" y="165"/>
                  </a:lnTo>
                  <a:lnTo>
                    <a:pt x="200" y="127"/>
                  </a:lnTo>
                  <a:lnTo>
                    <a:pt x="200" y="127"/>
                  </a:lnTo>
                  <a:lnTo>
                    <a:pt x="197" y="125"/>
                  </a:lnTo>
                  <a:lnTo>
                    <a:pt x="194" y="127"/>
                  </a:lnTo>
                  <a:lnTo>
                    <a:pt x="194" y="130"/>
                  </a:lnTo>
                  <a:lnTo>
                    <a:pt x="195" y="133"/>
                  </a:lnTo>
                  <a:lnTo>
                    <a:pt x="195" y="133"/>
                  </a:lnTo>
                  <a:lnTo>
                    <a:pt x="241" y="169"/>
                  </a:lnTo>
                  <a:lnTo>
                    <a:pt x="241" y="169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50" y="177"/>
                  </a:lnTo>
                  <a:lnTo>
                    <a:pt x="250" y="177"/>
                  </a:lnTo>
                  <a:lnTo>
                    <a:pt x="255" y="180"/>
                  </a:lnTo>
                  <a:lnTo>
                    <a:pt x="255" y="180"/>
                  </a:lnTo>
                  <a:lnTo>
                    <a:pt x="260" y="185"/>
                  </a:lnTo>
                  <a:lnTo>
                    <a:pt x="260" y="185"/>
                  </a:lnTo>
                  <a:lnTo>
                    <a:pt x="261" y="186"/>
                  </a:lnTo>
                  <a:lnTo>
                    <a:pt x="261" y="186"/>
                  </a:lnTo>
                  <a:lnTo>
                    <a:pt x="263" y="186"/>
                  </a:lnTo>
                  <a:lnTo>
                    <a:pt x="263" y="186"/>
                  </a:lnTo>
                  <a:lnTo>
                    <a:pt x="264" y="188"/>
                  </a:lnTo>
                  <a:lnTo>
                    <a:pt x="264" y="188"/>
                  </a:lnTo>
                  <a:lnTo>
                    <a:pt x="267" y="190"/>
                  </a:lnTo>
                  <a:lnTo>
                    <a:pt x="267" y="190"/>
                  </a:lnTo>
                  <a:lnTo>
                    <a:pt x="269" y="193"/>
                  </a:lnTo>
                  <a:lnTo>
                    <a:pt x="269" y="193"/>
                  </a:lnTo>
                  <a:lnTo>
                    <a:pt x="274" y="197"/>
                  </a:lnTo>
                  <a:lnTo>
                    <a:pt x="275" y="202"/>
                  </a:lnTo>
                  <a:lnTo>
                    <a:pt x="275" y="208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67" y="219"/>
                  </a:lnTo>
                  <a:lnTo>
                    <a:pt x="261" y="221"/>
                  </a:lnTo>
                  <a:lnTo>
                    <a:pt x="255" y="221"/>
                  </a:lnTo>
                  <a:lnTo>
                    <a:pt x="250" y="218"/>
                  </a:lnTo>
                  <a:lnTo>
                    <a:pt x="250" y="218"/>
                  </a:lnTo>
                  <a:lnTo>
                    <a:pt x="247" y="216"/>
                  </a:lnTo>
                  <a:lnTo>
                    <a:pt x="247" y="216"/>
                  </a:lnTo>
                  <a:lnTo>
                    <a:pt x="247" y="215"/>
                  </a:lnTo>
                  <a:lnTo>
                    <a:pt x="247" y="215"/>
                  </a:lnTo>
                  <a:lnTo>
                    <a:pt x="246" y="215"/>
                  </a:lnTo>
                  <a:lnTo>
                    <a:pt x="246" y="215"/>
                  </a:lnTo>
                  <a:lnTo>
                    <a:pt x="244" y="213"/>
                  </a:lnTo>
                  <a:lnTo>
                    <a:pt x="244" y="213"/>
                  </a:lnTo>
                  <a:lnTo>
                    <a:pt x="230" y="202"/>
                  </a:lnTo>
                  <a:lnTo>
                    <a:pt x="230" y="202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3" y="188"/>
                  </a:lnTo>
                  <a:lnTo>
                    <a:pt x="213" y="188"/>
                  </a:lnTo>
                  <a:lnTo>
                    <a:pt x="213" y="182"/>
                  </a:lnTo>
                  <a:lnTo>
                    <a:pt x="210" y="177"/>
                  </a:lnTo>
                  <a:lnTo>
                    <a:pt x="210" y="177"/>
                  </a:lnTo>
                  <a:lnTo>
                    <a:pt x="205" y="169"/>
                  </a:lnTo>
                  <a:lnTo>
                    <a:pt x="197" y="166"/>
                  </a:lnTo>
                  <a:lnTo>
                    <a:pt x="197" y="166"/>
                  </a:lnTo>
                  <a:lnTo>
                    <a:pt x="191" y="165"/>
                  </a:lnTo>
                  <a:lnTo>
                    <a:pt x="191" y="165"/>
                  </a:lnTo>
                  <a:lnTo>
                    <a:pt x="183" y="165"/>
                  </a:lnTo>
                  <a:lnTo>
                    <a:pt x="183" y="165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5" y="157"/>
                  </a:lnTo>
                  <a:lnTo>
                    <a:pt x="175" y="157"/>
                  </a:lnTo>
                  <a:lnTo>
                    <a:pt x="170" y="150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55" y="144"/>
                  </a:lnTo>
                  <a:lnTo>
                    <a:pt x="155" y="144"/>
                  </a:lnTo>
                  <a:lnTo>
                    <a:pt x="150" y="146"/>
                  </a:lnTo>
                  <a:lnTo>
                    <a:pt x="145" y="147"/>
                  </a:lnTo>
                  <a:lnTo>
                    <a:pt x="141" y="150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6" y="149"/>
                  </a:lnTo>
                  <a:lnTo>
                    <a:pt x="133" y="144"/>
                  </a:lnTo>
                  <a:lnTo>
                    <a:pt x="128" y="141"/>
                  </a:lnTo>
                  <a:lnTo>
                    <a:pt x="123" y="138"/>
                  </a:lnTo>
                  <a:lnTo>
                    <a:pt x="123" y="138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1" y="138"/>
                  </a:lnTo>
                  <a:lnTo>
                    <a:pt x="106" y="139"/>
                  </a:lnTo>
                  <a:lnTo>
                    <a:pt x="102" y="14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5" y="141"/>
                  </a:lnTo>
                  <a:lnTo>
                    <a:pt x="92" y="136"/>
                  </a:lnTo>
                  <a:lnTo>
                    <a:pt x="89" y="133"/>
                  </a:lnTo>
                  <a:lnTo>
                    <a:pt x="84" y="132"/>
                  </a:lnTo>
                  <a:lnTo>
                    <a:pt x="84" y="132"/>
                  </a:lnTo>
                  <a:lnTo>
                    <a:pt x="77" y="130"/>
                  </a:lnTo>
                  <a:lnTo>
                    <a:pt x="77" y="130"/>
                  </a:lnTo>
                  <a:lnTo>
                    <a:pt x="70" y="132"/>
                  </a:lnTo>
                  <a:lnTo>
                    <a:pt x="64" y="133"/>
                  </a:lnTo>
                  <a:lnTo>
                    <a:pt x="59" y="138"/>
                  </a:lnTo>
                  <a:lnTo>
                    <a:pt x="56" y="144"/>
                  </a:lnTo>
                  <a:lnTo>
                    <a:pt x="55" y="146"/>
                  </a:lnTo>
                  <a:lnTo>
                    <a:pt x="55" y="146"/>
                  </a:lnTo>
                  <a:lnTo>
                    <a:pt x="52" y="144"/>
                  </a:lnTo>
                  <a:lnTo>
                    <a:pt x="1" y="114"/>
                  </a:lnTo>
                  <a:lnTo>
                    <a:pt x="1" y="114"/>
                  </a:lnTo>
                  <a:lnTo>
                    <a:pt x="0" y="113"/>
                  </a:lnTo>
                  <a:lnTo>
                    <a:pt x="0" y="110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9" y="21"/>
                  </a:lnTo>
                  <a:lnTo>
                    <a:pt x="92" y="21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61" y="0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7" y="3"/>
                  </a:lnTo>
                  <a:lnTo>
                    <a:pt x="166" y="5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13" y="46"/>
                  </a:lnTo>
                  <a:lnTo>
                    <a:pt x="108" y="50"/>
                  </a:lnTo>
                  <a:lnTo>
                    <a:pt x="108" y="57"/>
                  </a:lnTo>
                  <a:lnTo>
                    <a:pt x="108" y="64"/>
                  </a:lnTo>
                  <a:lnTo>
                    <a:pt x="108" y="64"/>
                  </a:lnTo>
                  <a:lnTo>
                    <a:pt x="113" y="72"/>
                  </a:lnTo>
                  <a:lnTo>
                    <a:pt x="119" y="79"/>
                  </a:lnTo>
                  <a:lnTo>
                    <a:pt x="128" y="83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4" y="83"/>
                  </a:lnTo>
                  <a:lnTo>
                    <a:pt x="150" y="82"/>
                  </a:lnTo>
                  <a:lnTo>
                    <a:pt x="150" y="82"/>
                  </a:lnTo>
                  <a:lnTo>
                    <a:pt x="199" y="61"/>
                  </a:lnTo>
                  <a:lnTo>
                    <a:pt x="199" y="61"/>
                  </a:lnTo>
                  <a:lnTo>
                    <a:pt x="199" y="61"/>
                  </a:lnTo>
                  <a:lnTo>
                    <a:pt x="205" y="58"/>
                  </a:lnTo>
                  <a:lnTo>
                    <a:pt x="205" y="58"/>
                  </a:lnTo>
                  <a:lnTo>
                    <a:pt x="214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22" y="52"/>
                  </a:lnTo>
                  <a:lnTo>
                    <a:pt x="224" y="54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9" y="72"/>
                  </a:lnTo>
                  <a:lnTo>
                    <a:pt x="302" y="114"/>
                  </a:lnTo>
                  <a:lnTo>
                    <a:pt x="349" y="152"/>
                  </a:lnTo>
                  <a:lnTo>
                    <a:pt x="352" y="155"/>
                  </a:lnTo>
                  <a:lnTo>
                    <a:pt x="352" y="155"/>
                  </a:lnTo>
                  <a:lnTo>
                    <a:pt x="357" y="160"/>
                  </a:lnTo>
                  <a:lnTo>
                    <a:pt x="358" y="165"/>
                  </a:lnTo>
                  <a:lnTo>
                    <a:pt x="358" y="171"/>
                  </a:lnTo>
                  <a:lnTo>
                    <a:pt x="355" y="177"/>
                  </a:lnTo>
                  <a:lnTo>
                    <a:pt x="355" y="177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5149" y="3241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0 w 8"/>
                <a:gd name="T5" fmla="*/ 0 h 4"/>
                <a:gd name="T6" fmla="*/ 0 w 8"/>
                <a:gd name="T7" fmla="*/ 0 h 4"/>
                <a:gd name="T8" fmla="*/ 0 w 8"/>
                <a:gd name="T9" fmla="*/ 0 h 4"/>
                <a:gd name="T10" fmla="*/ 8 w 8"/>
                <a:gd name="T11" fmla="*/ 4 h 4"/>
                <a:gd name="T12" fmla="*/ 8 w 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5203" y="3191"/>
              <a:ext cx="3" cy="1"/>
            </a:xfrm>
            <a:custGeom>
              <a:avLst/>
              <a:gdLst>
                <a:gd name="T0" fmla="*/ 3 w 3"/>
                <a:gd name="T1" fmla="*/ 1 h 1"/>
                <a:gd name="T2" fmla="*/ 3 w 3"/>
                <a:gd name="T3" fmla="*/ 1 h 1"/>
                <a:gd name="T4" fmla="*/ 0 w 3"/>
                <a:gd name="T5" fmla="*/ 0 h 1"/>
                <a:gd name="T6" fmla="*/ 0 w 3"/>
                <a:gd name="T7" fmla="*/ 0 h 1"/>
                <a:gd name="T8" fmla="*/ 0 w 3"/>
                <a:gd name="T9" fmla="*/ 0 h 1"/>
                <a:gd name="T10" fmla="*/ 3 w 3"/>
                <a:gd name="T11" fmla="*/ 1 h 1"/>
                <a:gd name="T12" fmla="*/ 3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5046" y="3031"/>
              <a:ext cx="304" cy="169"/>
            </a:xfrm>
            <a:custGeom>
              <a:avLst/>
              <a:gdLst>
                <a:gd name="T0" fmla="*/ 63 w 304"/>
                <a:gd name="T1" fmla="*/ 24 h 169"/>
                <a:gd name="T2" fmla="*/ 63 w 304"/>
                <a:gd name="T3" fmla="*/ 24 h 169"/>
                <a:gd name="T4" fmla="*/ 71 w 304"/>
                <a:gd name="T5" fmla="*/ 19 h 169"/>
                <a:gd name="T6" fmla="*/ 128 w 304"/>
                <a:gd name="T7" fmla="*/ 0 h 169"/>
                <a:gd name="T8" fmla="*/ 128 w 304"/>
                <a:gd name="T9" fmla="*/ 0 h 169"/>
                <a:gd name="T10" fmla="*/ 133 w 304"/>
                <a:gd name="T11" fmla="*/ 0 h 169"/>
                <a:gd name="T12" fmla="*/ 136 w 304"/>
                <a:gd name="T13" fmla="*/ 2 h 169"/>
                <a:gd name="T14" fmla="*/ 211 w 304"/>
                <a:gd name="T15" fmla="*/ 38 h 169"/>
                <a:gd name="T16" fmla="*/ 211 w 304"/>
                <a:gd name="T17" fmla="*/ 38 h 169"/>
                <a:gd name="T18" fmla="*/ 215 w 304"/>
                <a:gd name="T19" fmla="*/ 38 h 169"/>
                <a:gd name="T20" fmla="*/ 219 w 304"/>
                <a:gd name="T21" fmla="*/ 38 h 169"/>
                <a:gd name="T22" fmla="*/ 244 w 304"/>
                <a:gd name="T23" fmla="*/ 28 h 169"/>
                <a:gd name="T24" fmla="*/ 244 w 304"/>
                <a:gd name="T25" fmla="*/ 28 h 169"/>
                <a:gd name="T26" fmla="*/ 247 w 304"/>
                <a:gd name="T27" fmla="*/ 28 h 169"/>
                <a:gd name="T28" fmla="*/ 251 w 304"/>
                <a:gd name="T29" fmla="*/ 30 h 169"/>
                <a:gd name="T30" fmla="*/ 304 w 304"/>
                <a:gd name="T31" fmla="*/ 127 h 169"/>
                <a:gd name="T32" fmla="*/ 304 w 304"/>
                <a:gd name="T33" fmla="*/ 127 h 169"/>
                <a:gd name="T34" fmla="*/ 304 w 304"/>
                <a:gd name="T35" fmla="*/ 130 h 169"/>
                <a:gd name="T36" fmla="*/ 302 w 304"/>
                <a:gd name="T37" fmla="*/ 131 h 169"/>
                <a:gd name="T38" fmla="*/ 252 w 304"/>
                <a:gd name="T39" fmla="*/ 169 h 169"/>
                <a:gd name="T40" fmla="*/ 252 w 304"/>
                <a:gd name="T41" fmla="*/ 169 h 169"/>
                <a:gd name="T42" fmla="*/ 249 w 304"/>
                <a:gd name="T43" fmla="*/ 169 h 169"/>
                <a:gd name="T44" fmla="*/ 246 w 304"/>
                <a:gd name="T45" fmla="*/ 167 h 169"/>
                <a:gd name="T46" fmla="*/ 113 w 304"/>
                <a:gd name="T47" fmla="*/ 63 h 169"/>
                <a:gd name="T48" fmla="*/ 113 w 304"/>
                <a:gd name="T49" fmla="*/ 63 h 169"/>
                <a:gd name="T50" fmla="*/ 110 w 304"/>
                <a:gd name="T51" fmla="*/ 61 h 169"/>
                <a:gd name="T52" fmla="*/ 107 w 304"/>
                <a:gd name="T53" fmla="*/ 61 h 169"/>
                <a:gd name="T54" fmla="*/ 107 w 304"/>
                <a:gd name="T55" fmla="*/ 61 h 169"/>
                <a:gd name="T56" fmla="*/ 35 w 304"/>
                <a:gd name="T57" fmla="*/ 91 h 169"/>
                <a:gd name="T58" fmla="*/ 35 w 304"/>
                <a:gd name="T59" fmla="*/ 91 h 169"/>
                <a:gd name="T60" fmla="*/ 25 w 304"/>
                <a:gd name="T61" fmla="*/ 94 h 169"/>
                <a:gd name="T62" fmla="*/ 17 w 304"/>
                <a:gd name="T63" fmla="*/ 92 h 169"/>
                <a:gd name="T64" fmla="*/ 11 w 304"/>
                <a:gd name="T65" fmla="*/ 91 h 169"/>
                <a:gd name="T66" fmla="*/ 5 w 304"/>
                <a:gd name="T67" fmla="*/ 86 h 169"/>
                <a:gd name="T68" fmla="*/ 2 w 304"/>
                <a:gd name="T69" fmla="*/ 80 h 169"/>
                <a:gd name="T70" fmla="*/ 0 w 304"/>
                <a:gd name="T71" fmla="*/ 74 h 169"/>
                <a:gd name="T72" fmla="*/ 2 w 304"/>
                <a:gd name="T73" fmla="*/ 69 h 169"/>
                <a:gd name="T74" fmla="*/ 8 w 304"/>
                <a:gd name="T75" fmla="*/ 63 h 169"/>
                <a:gd name="T76" fmla="*/ 8 w 304"/>
                <a:gd name="T77" fmla="*/ 63 h 169"/>
                <a:gd name="T78" fmla="*/ 41 w 304"/>
                <a:gd name="T79" fmla="*/ 39 h 169"/>
                <a:gd name="T80" fmla="*/ 63 w 304"/>
                <a:gd name="T81" fmla="*/ 24 h 169"/>
                <a:gd name="T82" fmla="*/ 63 w 304"/>
                <a:gd name="T83" fmla="*/ 2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4" h="169">
                  <a:moveTo>
                    <a:pt x="63" y="24"/>
                  </a:moveTo>
                  <a:lnTo>
                    <a:pt x="63" y="24"/>
                  </a:lnTo>
                  <a:lnTo>
                    <a:pt x="71" y="19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6" y="2"/>
                  </a:lnTo>
                  <a:lnTo>
                    <a:pt x="211" y="38"/>
                  </a:lnTo>
                  <a:lnTo>
                    <a:pt x="211" y="38"/>
                  </a:lnTo>
                  <a:lnTo>
                    <a:pt x="215" y="38"/>
                  </a:lnTo>
                  <a:lnTo>
                    <a:pt x="219" y="38"/>
                  </a:lnTo>
                  <a:lnTo>
                    <a:pt x="244" y="28"/>
                  </a:lnTo>
                  <a:lnTo>
                    <a:pt x="244" y="28"/>
                  </a:lnTo>
                  <a:lnTo>
                    <a:pt x="247" y="28"/>
                  </a:lnTo>
                  <a:lnTo>
                    <a:pt x="251" y="30"/>
                  </a:lnTo>
                  <a:lnTo>
                    <a:pt x="304" y="127"/>
                  </a:lnTo>
                  <a:lnTo>
                    <a:pt x="304" y="127"/>
                  </a:lnTo>
                  <a:lnTo>
                    <a:pt x="304" y="130"/>
                  </a:lnTo>
                  <a:lnTo>
                    <a:pt x="302" y="131"/>
                  </a:lnTo>
                  <a:lnTo>
                    <a:pt x="252" y="169"/>
                  </a:lnTo>
                  <a:lnTo>
                    <a:pt x="252" y="169"/>
                  </a:lnTo>
                  <a:lnTo>
                    <a:pt x="249" y="169"/>
                  </a:lnTo>
                  <a:lnTo>
                    <a:pt x="246" y="167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0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35" y="91"/>
                  </a:lnTo>
                  <a:lnTo>
                    <a:pt x="35" y="91"/>
                  </a:lnTo>
                  <a:lnTo>
                    <a:pt x="25" y="94"/>
                  </a:lnTo>
                  <a:lnTo>
                    <a:pt x="17" y="92"/>
                  </a:lnTo>
                  <a:lnTo>
                    <a:pt x="11" y="91"/>
                  </a:lnTo>
                  <a:lnTo>
                    <a:pt x="5" y="86"/>
                  </a:lnTo>
                  <a:lnTo>
                    <a:pt x="2" y="80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41" y="39"/>
                  </a:lnTo>
                  <a:lnTo>
                    <a:pt x="63" y="24"/>
                  </a:lnTo>
                  <a:lnTo>
                    <a:pt x="63" y="2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5095" y="3219"/>
              <a:ext cx="43" cy="65"/>
            </a:xfrm>
            <a:custGeom>
              <a:avLst/>
              <a:gdLst>
                <a:gd name="T0" fmla="*/ 32 w 43"/>
                <a:gd name="T1" fmla="*/ 0 h 65"/>
                <a:gd name="T2" fmla="*/ 32 w 43"/>
                <a:gd name="T3" fmla="*/ 0 h 65"/>
                <a:gd name="T4" fmla="*/ 39 w 43"/>
                <a:gd name="T5" fmla="*/ 3 h 65"/>
                <a:gd name="T6" fmla="*/ 42 w 43"/>
                <a:gd name="T7" fmla="*/ 8 h 65"/>
                <a:gd name="T8" fmla="*/ 43 w 43"/>
                <a:gd name="T9" fmla="*/ 14 h 65"/>
                <a:gd name="T10" fmla="*/ 42 w 43"/>
                <a:gd name="T11" fmla="*/ 20 h 65"/>
                <a:gd name="T12" fmla="*/ 31 w 43"/>
                <a:gd name="T13" fmla="*/ 54 h 65"/>
                <a:gd name="T14" fmla="*/ 31 w 43"/>
                <a:gd name="T15" fmla="*/ 54 h 65"/>
                <a:gd name="T16" fmla="*/ 28 w 43"/>
                <a:gd name="T17" fmla="*/ 59 h 65"/>
                <a:gd name="T18" fmla="*/ 23 w 43"/>
                <a:gd name="T19" fmla="*/ 62 h 65"/>
                <a:gd name="T20" fmla="*/ 17 w 43"/>
                <a:gd name="T21" fmla="*/ 65 h 65"/>
                <a:gd name="T22" fmla="*/ 11 w 43"/>
                <a:gd name="T23" fmla="*/ 64 h 65"/>
                <a:gd name="T24" fmla="*/ 11 w 43"/>
                <a:gd name="T25" fmla="*/ 64 h 65"/>
                <a:gd name="T26" fmla="*/ 11 w 43"/>
                <a:gd name="T27" fmla="*/ 64 h 65"/>
                <a:gd name="T28" fmla="*/ 4 w 43"/>
                <a:gd name="T29" fmla="*/ 61 h 65"/>
                <a:gd name="T30" fmla="*/ 1 w 43"/>
                <a:gd name="T31" fmla="*/ 56 h 65"/>
                <a:gd name="T32" fmla="*/ 0 w 43"/>
                <a:gd name="T33" fmla="*/ 50 h 65"/>
                <a:gd name="T34" fmla="*/ 1 w 43"/>
                <a:gd name="T35" fmla="*/ 44 h 65"/>
                <a:gd name="T36" fmla="*/ 12 w 43"/>
                <a:gd name="T37" fmla="*/ 11 h 65"/>
                <a:gd name="T38" fmla="*/ 12 w 43"/>
                <a:gd name="T39" fmla="*/ 11 h 65"/>
                <a:gd name="T40" fmla="*/ 15 w 43"/>
                <a:gd name="T41" fmla="*/ 4 h 65"/>
                <a:gd name="T42" fmla="*/ 20 w 43"/>
                <a:gd name="T43" fmla="*/ 1 h 65"/>
                <a:gd name="T44" fmla="*/ 26 w 43"/>
                <a:gd name="T45" fmla="*/ 0 h 65"/>
                <a:gd name="T46" fmla="*/ 32 w 43"/>
                <a:gd name="T47" fmla="*/ 0 h 65"/>
                <a:gd name="T48" fmla="*/ 32 w 43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65">
                  <a:moveTo>
                    <a:pt x="32" y="0"/>
                  </a:moveTo>
                  <a:lnTo>
                    <a:pt x="32" y="0"/>
                  </a:lnTo>
                  <a:lnTo>
                    <a:pt x="39" y="3"/>
                  </a:lnTo>
                  <a:lnTo>
                    <a:pt x="42" y="8"/>
                  </a:lnTo>
                  <a:lnTo>
                    <a:pt x="43" y="14"/>
                  </a:lnTo>
                  <a:lnTo>
                    <a:pt x="42" y="20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28" y="59"/>
                  </a:lnTo>
                  <a:lnTo>
                    <a:pt x="23" y="62"/>
                  </a:lnTo>
                  <a:lnTo>
                    <a:pt x="17" y="65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4" y="61"/>
                  </a:lnTo>
                  <a:lnTo>
                    <a:pt x="1" y="56"/>
                  </a:lnTo>
                  <a:lnTo>
                    <a:pt x="0" y="50"/>
                  </a:lnTo>
                  <a:lnTo>
                    <a:pt x="1" y="44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5" y="4"/>
                  </a:lnTo>
                  <a:lnTo>
                    <a:pt x="20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5060" y="3198"/>
              <a:ext cx="44" cy="66"/>
            </a:xfrm>
            <a:custGeom>
              <a:avLst/>
              <a:gdLst>
                <a:gd name="T0" fmla="*/ 33 w 44"/>
                <a:gd name="T1" fmla="*/ 2 h 66"/>
                <a:gd name="T2" fmla="*/ 33 w 44"/>
                <a:gd name="T3" fmla="*/ 2 h 66"/>
                <a:gd name="T4" fmla="*/ 38 w 44"/>
                <a:gd name="T5" fmla="*/ 5 h 66"/>
                <a:gd name="T6" fmla="*/ 42 w 44"/>
                <a:gd name="T7" fmla="*/ 10 h 66"/>
                <a:gd name="T8" fmla="*/ 44 w 44"/>
                <a:gd name="T9" fmla="*/ 16 h 66"/>
                <a:gd name="T10" fmla="*/ 42 w 44"/>
                <a:gd name="T11" fmla="*/ 22 h 66"/>
                <a:gd name="T12" fmla="*/ 31 w 44"/>
                <a:gd name="T13" fmla="*/ 55 h 66"/>
                <a:gd name="T14" fmla="*/ 31 w 44"/>
                <a:gd name="T15" fmla="*/ 55 h 66"/>
                <a:gd name="T16" fmla="*/ 28 w 44"/>
                <a:gd name="T17" fmla="*/ 61 h 66"/>
                <a:gd name="T18" fmla="*/ 22 w 44"/>
                <a:gd name="T19" fmla="*/ 65 h 66"/>
                <a:gd name="T20" fmla="*/ 17 w 44"/>
                <a:gd name="T21" fmla="*/ 66 h 66"/>
                <a:gd name="T22" fmla="*/ 11 w 44"/>
                <a:gd name="T23" fmla="*/ 65 h 66"/>
                <a:gd name="T24" fmla="*/ 11 w 44"/>
                <a:gd name="T25" fmla="*/ 65 h 66"/>
                <a:gd name="T26" fmla="*/ 11 w 44"/>
                <a:gd name="T27" fmla="*/ 65 h 66"/>
                <a:gd name="T28" fmla="*/ 5 w 44"/>
                <a:gd name="T29" fmla="*/ 61 h 66"/>
                <a:gd name="T30" fmla="*/ 2 w 44"/>
                <a:gd name="T31" fmla="*/ 57 h 66"/>
                <a:gd name="T32" fmla="*/ 0 w 44"/>
                <a:gd name="T33" fmla="*/ 50 h 66"/>
                <a:gd name="T34" fmla="*/ 0 w 44"/>
                <a:gd name="T35" fmla="*/ 44 h 66"/>
                <a:gd name="T36" fmla="*/ 11 w 44"/>
                <a:gd name="T37" fmla="*/ 11 h 66"/>
                <a:gd name="T38" fmla="*/ 11 w 44"/>
                <a:gd name="T39" fmla="*/ 11 h 66"/>
                <a:gd name="T40" fmla="*/ 16 w 44"/>
                <a:gd name="T41" fmla="*/ 7 h 66"/>
                <a:gd name="T42" fmla="*/ 21 w 44"/>
                <a:gd name="T43" fmla="*/ 2 h 66"/>
                <a:gd name="T44" fmla="*/ 27 w 44"/>
                <a:gd name="T45" fmla="*/ 0 h 66"/>
                <a:gd name="T46" fmla="*/ 33 w 44"/>
                <a:gd name="T47" fmla="*/ 2 h 66"/>
                <a:gd name="T48" fmla="*/ 33 w 44"/>
                <a:gd name="T49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66">
                  <a:moveTo>
                    <a:pt x="33" y="2"/>
                  </a:moveTo>
                  <a:lnTo>
                    <a:pt x="33" y="2"/>
                  </a:lnTo>
                  <a:lnTo>
                    <a:pt x="38" y="5"/>
                  </a:lnTo>
                  <a:lnTo>
                    <a:pt x="42" y="10"/>
                  </a:lnTo>
                  <a:lnTo>
                    <a:pt x="44" y="16"/>
                  </a:lnTo>
                  <a:lnTo>
                    <a:pt x="42" y="22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28" y="61"/>
                  </a:lnTo>
                  <a:lnTo>
                    <a:pt x="22" y="65"/>
                  </a:lnTo>
                  <a:lnTo>
                    <a:pt x="17" y="66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5" y="61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6" y="7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5024" y="3191"/>
              <a:ext cx="41" cy="53"/>
            </a:xfrm>
            <a:custGeom>
              <a:avLst/>
              <a:gdLst>
                <a:gd name="T0" fmla="*/ 30 w 41"/>
                <a:gd name="T1" fmla="*/ 1 h 53"/>
                <a:gd name="T2" fmla="*/ 30 w 41"/>
                <a:gd name="T3" fmla="*/ 1 h 53"/>
                <a:gd name="T4" fmla="*/ 35 w 41"/>
                <a:gd name="T5" fmla="*/ 4 h 53"/>
                <a:gd name="T6" fmla="*/ 39 w 41"/>
                <a:gd name="T7" fmla="*/ 9 h 53"/>
                <a:gd name="T8" fmla="*/ 41 w 41"/>
                <a:gd name="T9" fmla="*/ 15 h 53"/>
                <a:gd name="T10" fmla="*/ 39 w 41"/>
                <a:gd name="T11" fmla="*/ 22 h 53"/>
                <a:gd name="T12" fmla="*/ 33 w 41"/>
                <a:gd name="T13" fmla="*/ 42 h 53"/>
                <a:gd name="T14" fmla="*/ 33 w 41"/>
                <a:gd name="T15" fmla="*/ 42 h 53"/>
                <a:gd name="T16" fmla="*/ 30 w 41"/>
                <a:gd name="T17" fmla="*/ 47 h 53"/>
                <a:gd name="T18" fmla="*/ 24 w 41"/>
                <a:gd name="T19" fmla="*/ 51 h 53"/>
                <a:gd name="T20" fmla="*/ 19 w 41"/>
                <a:gd name="T21" fmla="*/ 53 h 53"/>
                <a:gd name="T22" fmla="*/ 11 w 41"/>
                <a:gd name="T23" fmla="*/ 51 h 53"/>
                <a:gd name="T24" fmla="*/ 11 w 41"/>
                <a:gd name="T25" fmla="*/ 51 h 53"/>
                <a:gd name="T26" fmla="*/ 11 w 41"/>
                <a:gd name="T27" fmla="*/ 51 h 53"/>
                <a:gd name="T28" fmla="*/ 6 w 41"/>
                <a:gd name="T29" fmla="*/ 48 h 53"/>
                <a:gd name="T30" fmla="*/ 2 w 41"/>
                <a:gd name="T31" fmla="*/ 43 h 53"/>
                <a:gd name="T32" fmla="*/ 0 w 41"/>
                <a:gd name="T33" fmla="*/ 37 h 53"/>
                <a:gd name="T34" fmla="*/ 2 w 41"/>
                <a:gd name="T35" fmla="*/ 31 h 53"/>
                <a:gd name="T36" fmla="*/ 8 w 41"/>
                <a:gd name="T37" fmla="*/ 11 h 53"/>
                <a:gd name="T38" fmla="*/ 8 w 41"/>
                <a:gd name="T39" fmla="*/ 11 h 53"/>
                <a:gd name="T40" fmla="*/ 11 w 41"/>
                <a:gd name="T41" fmla="*/ 4 h 53"/>
                <a:gd name="T42" fmla="*/ 17 w 41"/>
                <a:gd name="T43" fmla="*/ 1 h 53"/>
                <a:gd name="T44" fmla="*/ 22 w 41"/>
                <a:gd name="T45" fmla="*/ 0 h 53"/>
                <a:gd name="T46" fmla="*/ 30 w 41"/>
                <a:gd name="T47" fmla="*/ 1 h 53"/>
                <a:gd name="T48" fmla="*/ 30 w 41"/>
                <a:gd name="T4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53">
                  <a:moveTo>
                    <a:pt x="30" y="1"/>
                  </a:moveTo>
                  <a:lnTo>
                    <a:pt x="30" y="1"/>
                  </a:lnTo>
                  <a:lnTo>
                    <a:pt x="35" y="4"/>
                  </a:lnTo>
                  <a:lnTo>
                    <a:pt x="39" y="9"/>
                  </a:lnTo>
                  <a:lnTo>
                    <a:pt x="41" y="15"/>
                  </a:lnTo>
                  <a:lnTo>
                    <a:pt x="39" y="2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0" y="47"/>
                  </a:lnTo>
                  <a:lnTo>
                    <a:pt x="24" y="51"/>
                  </a:lnTo>
                  <a:lnTo>
                    <a:pt x="19" y="53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1" y="4"/>
                  </a:lnTo>
                  <a:lnTo>
                    <a:pt x="17" y="1"/>
                  </a:lnTo>
                  <a:lnTo>
                    <a:pt x="22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4990" y="3184"/>
              <a:ext cx="34" cy="39"/>
            </a:xfrm>
            <a:custGeom>
              <a:avLst/>
              <a:gdLst>
                <a:gd name="T0" fmla="*/ 23 w 34"/>
                <a:gd name="T1" fmla="*/ 0 h 39"/>
                <a:gd name="T2" fmla="*/ 23 w 34"/>
                <a:gd name="T3" fmla="*/ 0 h 39"/>
                <a:gd name="T4" fmla="*/ 29 w 34"/>
                <a:gd name="T5" fmla="*/ 3 h 39"/>
                <a:gd name="T6" fmla="*/ 33 w 34"/>
                <a:gd name="T7" fmla="*/ 8 h 39"/>
                <a:gd name="T8" fmla="*/ 34 w 34"/>
                <a:gd name="T9" fmla="*/ 14 h 39"/>
                <a:gd name="T10" fmla="*/ 34 w 34"/>
                <a:gd name="T11" fmla="*/ 21 h 39"/>
                <a:gd name="T12" fmla="*/ 31 w 34"/>
                <a:gd name="T13" fmla="*/ 29 h 39"/>
                <a:gd name="T14" fmla="*/ 31 w 34"/>
                <a:gd name="T15" fmla="*/ 29 h 39"/>
                <a:gd name="T16" fmla="*/ 28 w 34"/>
                <a:gd name="T17" fmla="*/ 35 h 39"/>
                <a:gd name="T18" fmla="*/ 23 w 34"/>
                <a:gd name="T19" fmla="*/ 38 h 39"/>
                <a:gd name="T20" fmla="*/ 17 w 34"/>
                <a:gd name="T21" fmla="*/ 39 h 39"/>
                <a:gd name="T22" fmla="*/ 11 w 34"/>
                <a:gd name="T23" fmla="*/ 38 h 39"/>
                <a:gd name="T24" fmla="*/ 11 w 34"/>
                <a:gd name="T25" fmla="*/ 38 h 39"/>
                <a:gd name="T26" fmla="*/ 11 w 34"/>
                <a:gd name="T27" fmla="*/ 38 h 39"/>
                <a:gd name="T28" fmla="*/ 4 w 34"/>
                <a:gd name="T29" fmla="*/ 35 h 39"/>
                <a:gd name="T30" fmla="*/ 1 w 34"/>
                <a:gd name="T31" fmla="*/ 30 h 39"/>
                <a:gd name="T32" fmla="*/ 0 w 34"/>
                <a:gd name="T33" fmla="*/ 24 h 39"/>
                <a:gd name="T34" fmla="*/ 1 w 34"/>
                <a:gd name="T35" fmla="*/ 18 h 39"/>
                <a:gd name="T36" fmla="*/ 3 w 34"/>
                <a:gd name="T37" fmla="*/ 11 h 39"/>
                <a:gd name="T38" fmla="*/ 3 w 34"/>
                <a:gd name="T39" fmla="*/ 11 h 39"/>
                <a:gd name="T40" fmla="*/ 6 w 34"/>
                <a:gd name="T41" fmla="*/ 5 h 39"/>
                <a:gd name="T42" fmla="*/ 11 w 34"/>
                <a:gd name="T43" fmla="*/ 2 h 39"/>
                <a:gd name="T44" fmla="*/ 17 w 34"/>
                <a:gd name="T45" fmla="*/ 0 h 39"/>
                <a:gd name="T46" fmla="*/ 23 w 34"/>
                <a:gd name="T47" fmla="*/ 0 h 39"/>
                <a:gd name="T48" fmla="*/ 23 w 34"/>
                <a:gd name="T4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39">
                  <a:moveTo>
                    <a:pt x="23" y="0"/>
                  </a:move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4" y="14"/>
                  </a:lnTo>
                  <a:lnTo>
                    <a:pt x="34" y="21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28" y="35"/>
                  </a:lnTo>
                  <a:lnTo>
                    <a:pt x="23" y="38"/>
                  </a:lnTo>
                  <a:lnTo>
                    <a:pt x="17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4" y="35"/>
                  </a:lnTo>
                  <a:lnTo>
                    <a:pt x="1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6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5307" y="3003"/>
              <a:ext cx="146" cy="158"/>
            </a:xfrm>
            <a:custGeom>
              <a:avLst/>
              <a:gdLst>
                <a:gd name="T0" fmla="*/ 146 w 146"/>
                <a:gd name="T1" fmla="*/ 108 h 158"/>
                <a:gd name="T2" fmla="*/ 146 w 146"/>
                <a:gd name="T3" fmla="*/ 108 h 158"/>
                <a:gd name="T4" fmla="*/ 146 w 146"/>
                <a:gd name="T5" fmla="*/ 111 h 158"/>
                <a:gd name="T6" fmla="*/ 146 w 146"/>
                <a:gd name="T7" fmla="*/ 113 h 158"/>
                <a:gd name="T8" fmla="*/ 146 w 146"/>
                <a:gd name="T9" fmla="*/ 116 h 158"/>
                <a:gd name="T10" fmla="*/ 143 w 146"/>
                <a:gd name="T11" fmla="*/ 117 h 158"/>
                <a:gd name="T12" fmla="*/ 68 w 146"/>
                <a:gd name="T13" fmla="*/ 158 h 158"/>
                <a:gd name="T14" fmla="*/ 68 w 146"/>
                <a:gd name="T15" fmla="*/ 158 h 158"/>
                <a:gd name="T16" fmla="*/ 65 w 146"/>
                <a:gd name="T17" fmla="*/ 158 h 158"/>
                <a:gd name="T18" fmla="*/ 63 w 146"/>
                <a:gd name="T19" fmla="*/ 158 h 158"/>
                <a:gd name="T20" fmla="*/ 60 w 146"/>
                <a:gd name="T21" fmla="*/ 158 h 158"/>
                <a:gd name="T22" fmla="*/ 58 w 146"/>
                <a:gd name="T23" fmla="*/ 155 h 158"/>
                <a:gd name="T24" fmla="*/ 2 w 146"/>
                <a:gd name="T25" fmla="*/ 50 h 158"/>
                <a:gd name="T26" fmla="*/ 2 w 146"/>
                <a:gd name="T27" fmla="*/ 50 h 158"/>
                <a:gd name="T28" fmla="*/ 0 w 146"/>
                <a:gd name="T29" fmla="*/ 48 h 158"/>
                <a:gd name="T30" fmla="*/ 2 w 146"/>
                <a:gd name="T31" fmla="*/ 45 h 158"/>
                <a:gd name="T32" fmla="*/ 2 w 146"/>
                <a:gd name="T33" fmla="*/ 44 h 158"/>
                <a:gd name="T34" fmla="*/ 5 w 146"/>
                <a:gd name="T35" fmla="*/ 42 h 158"/>
                <a:gd name="T36" fmla="*/ 80 w 146"/>
                <a:gd name="T37" fmla="*/ 0 h 158"/>
                <a:gd name="T38" fmla="*/ 80 w 146"/>
                <a:gd name="T39" fmla="*/ 0 h 158"/>
                <a:gd name="T40" fmla="*/ 83 w 146"/>
                <a:gd name="T41" fmla="*/ 0 h 158"/>
                <a:gd name="T42" fmla="*/ 85 w 146"/>
                <a:gd name="T43" fmla="*/ 0 h 158"/>
                <a:gd name="T44" fmla="*/ 87 w 146"/>
                <a:gd name="T45" fmla="*/ 2 h 158"/>
                <a:gd name="T46" fmla="*/ 88 w 146"/>
                <a:gd name="T47" fmla="*/ 3 h 158"/>
                <a:gd name="T48" fmla="*/ 146 w 146"/>
                <a:gd name="T49" fmla="*/ 10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6" h="158">
                  <a:moveTo>
                    <a:pt x="146" y="108"/>
                  </a:moveTo>
                  <a:lnTo>
                    <a:pt x="146" y="108"/>
                  </a:lnTo>
                  <a:lnTo>
                    <a:pt x="146" y="111"/>
                  </a:lnTo>
                  <a:lnTo>
                    <a:pt x="146" y="113"/>
                  </a:lnTo>
                  <a:lnTo>
                    <a:pt x="146" y="116"/>
                  </a:lnTo>
                  <a:lnTo>
                    <a:pt x="143" y="11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5" y="158"/>
                  </a:lnTo>
                  <a:lnTo>
                    <a:pt x="63" y="158"/>
                  </a:lnTo>
                  <a:lnTo>
                    <a:pt x="60" y="158"/>
                  </a:lnTo>
                  <a:lnTo>
                    <a:pt x="58" y="155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48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7" y="2"/>
                  </a:lnTo>
                  <a:lnTo>
                    <a:pt x="88" y="3"/>
                  </a:lnTo>
                  <a:lnTo>
                    <a:pt x="146" y="108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4827" y="3003"/>
              <a:ext cx="146" cy="158"/>
            </a:xfrm>
            <a:custGeom>
              <a:avLst/>
              <a:gdLst>
                <a:gd name="T0" fmla="*/ 2 w 146"/>
                <a:gd name="T1" fmla="*/ 108 h 158"/>
                <a:gd name="T2" fmla="*/ 2 w 146"/>
                <a:gd name="T3" fmla="*/ 108 h 158"/>
                <a:gd name="T4" fmla="*/ 0 w 146"/>
                <a:gd name="T5" fmla="*/ 111 h 158"/>
                <a:gd name="T6" fmla="*/ 2 w 146"/>
                <a:gd name="T7" fmla="*/ 113 h 158"/>
                <a:gd name="T8" fmla="*/ 2 w 146"/>
                <a:gd name="T9" fmla="*/ 116 h 158"/>
                <a:gd name="T10" fmla="*/ 5 w 146"/>
                <a:gd name="T11" fmla="*/ 117 h 158"/>
                <a:gd name="T12" fmla="*/ 80 w 146"/>
                <a:gd name="T13" fmla="*/ 158 h 158"/>
                <a:gd name="T14" fmla="*/ 80 w 146"/>
                <a:gd name="T15" fmla="*/ 158 h 158"/>
                <a:gd name="T16" fmla="*/ 83 w 146"/>
                <a:gd name="T17" fmla="*/ 158 h 158"/>
                <a:gd name="T18" fmla="*/ 85 w 146"/>
                <a:gd name="T19" fmla="*/ 158 h 158"/>
                <a:gd name="T20" fmla="*/ 86 w 146"/>
                <a:gd name="T21" fmla="*/ 158 h 158"/>
                <a:gd name="T22" fmla="*/ 88 w 146"/>
                <a:gd name="T23" fmla="*/ 155 h 158"/>
                <a:gd name="T24" fmla="*/ 146 w 146"/>
                <a:gd name="T25" fmla="*/ 50 h 158"/>
                <a:gd name="T26" fmla="*/ 146 w 146"/>
                <a:gd name="T27" fmla="*/ 50 h 158"/>
                <a:gd name="T28" fmla="*/ 146 w 146"/>
                <a:gd name="T29" fmla="*/ 48 h 158"/>
                <a:gd name="T30" fmla="*/ 146 w 146"/>
                <a:gd name="T31" fmla="*/ 45 h 158"/>
                <a:gd name="T32" fmla="*/ 146 w 146"/>
                <a:gd name="T33" fmla="*/ 44 h 158"/>
                <a:gd name="T34" fmla="*/ 142 w 146"/>
                <a:gd name="T35" fmla="*/ 42 h 158"/>
                <a:gd name="T36" fmla="*/ 67 w 146"/>
                <a:gd name="T37" fmla="*/ 0 h 158"/>
                <a:gd name="T38" fmla="*/ 67 w 146"/>
                <a:gd name="T39" fmla="*/ 0 h 158"/>
                <a:gd name="T40" fmla="*/ 64 w 146"/>
                <a:gd name="T41" fmla="*/ 0 h 158"/>
                <a:gd name="T42" fmla="*/ 63 w 146"/>
                <a:gd name="T43" fmla="*/ 0 h 158"/>
                <a:gd name="T44" fmla="*/ 59 w 146"/>
                <a:gd name="T45" fmla="*/ 2 h 158"/>
                <a:gd name="T46" fmla="*/ 58 w 146"/>
                <a:gd name="T47" fmla="*/ 3 h 158"/>
                <a:gd name="T48" fmla="*/ 2 w 146"/>
                <a:gd name="T49" fmla="*/ 10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6" h="158">
                  <a:moveTo>
                    <a:pt x="2" y="108"/>
                  </a:moveTo>
                  <a:lnTo>
                    <a:pt x="2" y="108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6"/>
                  </a:lnTo>
                  <a:lnTo>
                    <a:pt x="5" y="117"/>
                  </a:lnTo>
                  <a:lnTo>
                    <a:pt x="80" y="158"/>
                  </a:lnTo>
                  <a:lnTo>
                    <a:pt x="80" y="158"/>
                  </a:lnTo>
                  <a:lnTo>
                    <a:pt x="83" y="158"/>
                  </a:lnTo>
                  <a:lnTo>
                    <a:pt x="85" y="158"/>
                  </a:lnTo>
                  <a:lnTo>
                    <a:pt x="86" y="158"/>
                  </a:lnTo>
                  <a:lnTo>
                    <a:pt x="88" y="155"/>
                  </a:lnTo>
                  <a:lnTo>
                    <a:pt x="146" y="50"/>
                  </a:lnTo>
                  <a:lnTo>
                    <a:pt x="146" y="50"/>
                  </a:lnTo>
                  <a:lnTo>
                    <a:pt x="146" y="48"/>
                  </a:lnTo>
                  <a:lnTo>
                    <a:pt x="146" y="45"/>
                  </a:lnTo>
                  <a:lnTo>
                    <a:pt x="146" y="44"/>
                  </a:lnTo>
                  <a:lnTo>
                    <a:pt x="142" y="42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2" y="108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41" name="&quot;없음&quot; 기호 40"/>
          <p:cNvSpPr/>
          <p:nvPr/>
        </p:nvSpPr>
        <p:spPr>
          <a:xfrm flipH="1">
            <a:off x="1128099" y="2477546"/>
            <a:ext cx="2700997" cy="2926080"/>
          </a:xfrm>
          <a:prstGeom prst="noSmoking">
            <a:avLst>
              <a:gd name="adj" fmla="val 8080"/>
            </a:avLst>
          </a:prstGeom>
          <a:solidFill>
            <a:schemeClr val="bg1">
              <a:lumMod val="7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ea typeface="KoPub돋움체 Bold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696486" y="2101626"/>
            <a:ext cx="3974123" cy="3703638"/>
          </a:xfrm>
          <a:prstGeom prst="rect">
            <a:avLst/>
          </a:prstGeom>
          <a:solidFill>
            <a:schemeClr val="bg1">
              <a:alpha val="99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4018" y="1553617"/>
            <a:ext cx="4006920" cy="531372"/>
          </a:xfrm>
          <a:prstGeom prst="rect">
            <a:avLst/>
          </a:prstGeom>
          <a:solidFill>
            <a:srgbClr val="FFC000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금품등</a:t>
            </a:r>
            <a:r>
              <a:rPr lang="ko-KR" altLang="en-US" sz="28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수수 금지</a:t>
            </a:r>
            <a:endParaRPr lang="ko-KR" altLang="en-US" sz="28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44" name="그룹 67"/>
          <p:cNvGrpSpPr/>
          <p:nvPr/>
        </p:nvGrpSpPr>
        <p:grpSpPr>
          <a:xfrm>
            <a:off x="5527945" y="3327216"/>
            <a:ext cx="2312166" cy="1305431"/>
            <a:chOff x="5980366" y="3903766"/>
            <a:chExt cx="2504846" cy="1305431"/>
          </a:xfrm>
          <a:solidFill>
            <a:srgbClr val="FCB811"/>
          </a:solidFill>
        </p:grpSpPr>
        <p:grpSp>
          <p:nvGrpSpPr>
            <p:cNvPr id="45" name="그룹 29"/>
            <p:cNvGrpSpPr/>
            <p:nvPr/>
          </p:nvGrpSpPr>
          <p:grpSpPr>
            <a:xfrm>
              <a:off x="5980366" y="3903766"/>
              <a:ext cx="2504846" cy="1305431"/>
              <a:chOff x="1216342" y="3419134"/>
              <a:chExt cx="2504846" cy="1305431"/>
            </a:xfrm>
            <a:grpFill/>
          </p:grpSpPr>
          <p:sp>
            <p:nvSpPr>
              <p:cNvPr id="47" name="Freeform 5"/>
              <p:cNvSpPr>
                <a:spLocks/>
              </p:cNvSpPr>
              <p:nvPr/>
            </p:nvSpPr>
            <p:spPr bwMode="auto">
              <a:xfrm>
                <a:off x="1216342" y="3456551"/>
                <a:ext cx="219304" cy="782635"/>
              </a:xfrm>
              <a:custGeom>
                <a:avLst/>
                <a:gdLst>
                  <a:gd name="T0" fmla="*/ 0 w 211"/>
                  <a:gd name="T1" fmla="*/ 0 h 753"/>
                  <a:gd name="T2" fmla="*/ 211 w 211"/>
                  <a:gd name="T3" fmla="*/ 0 h 753"/>
                  <a:gd name="T4" fmla="*/ 211 w 211"/>
                  <a:gd name="T5" fmla="*/ 753 h 753"/>
                  <a:gd name="T6" fmla="*/ 0 w 211"/>
                  <a:gd name="T7" fmla="*/ 753 h 753"/>
                  <a:gd name="T8" fmla="*/ 0 w 211"/>
                  <a:gd name="T9" fmla="*/ 0 h 753"/>
                  <a:gd name="T10" fmla="*/ 0 w 211"/>
                  <a:gd name="T11" fmla="*/ 0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753">
                    <a:moveTo>
                      <a:pt x="0" y="0"/>
                    </a:moveTo>
                    <a:lnTo>
                      <a:pt x="211" y="0"/>
                    </a:lnTo>
                    <a:lnTo>
                      <a:pt x="211" y="753"/>
                    </a:lnTo>
                    <a:lnTo>
                      <a:pt x="0" y="75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48" name="Freeform 6"/>
              <p:cNvSpPr>
                <a:spLocks/>
              </p:cNvSpPr>
              <p:nvPr/>
            </p:nvSpPr>
            <p:spPr bwMode="auto">
              <a:xfrm>
                <a:off x="2331570" y="3736138"/>
                <a:ext cx="1389618" cy="988427"/>
              </a:xfrm>
              <a:custGeom>
                <a:avLst/>
                <a:gdLst>
                  <a:gd name="T0" fmla="*/ 74 w 76"/>
                  <a:gd name="T1" fmla="*/ 10 h 53"/>
                  <a:gd name="T2" fmla="*/ 74 w 76"/>
                  <a:gd name="T3" fmla="*/ 10 h 53"/>
                  <a:gd name="T4" fmla="*/ 74 w 76"/>
                  <a:gd name="T5" fmla="*/ 10 h 53"/>
                  <a:gd name="T6" fmla="*/ 74 w 76"/>
                  <a:gd name="T7" fmla="*/ 10 h 53"/>
                  <a:gd name="T8" fmla="*/ 36 w 76"/>
                  <a:gd name="T9" fmla="*/ 0 h 53"/>
                  <a:gd name="T10" fmla="*/ 36 w 76"/>
                  <a:gd name="T11" fmla="*/ 0 h 53"/>
                  <a:gd name="T12" fmla="*/ 32 w 76"/>
                  <a:gd name="T13" fmla="*/ 4 h 53"/>
                  <a:gd name="T14" fmla="*/ 36 w 76"/>
                  <a:gd name="T15" fmla="*/ 8 h 53"/>
                  <a:gd name="T16" fmla="*/ 53 w 76"/>
                  <a:gd name="T17" fmla="*/ 13 h 53"/>
                  <a:gd name="T18" fmla="*/ 44 w 76"/>
                  <a:gd name="T19" fmla="*/ 14 h 53"/>
                  <a:gd name="T20" fmla="*/ 10 w 76"/>
                  <a:gd name="T21" fmla="*/ 14 h 53"/>
                  <a:gd name="T22" fmla="*/ 6 w 76"/>
                  <a:gd name="T23" fmla="*/ 18 h 53"/>
                  <a:gd name="T24" fmla="*/ 10 w 76"/>
                  <a:gd name="T25" fmla="*/ 22 h 53"/>
                  <a:gd name="T26" fmla="*/ 38 w 76"/>
                  <a:gd name="T27" fmla="*/ 22 h 53"/>
                  <a:gd name="T28" fmla="*/ 38 w 76"/>
                  <a:gd name="T29" fmla="*/ 25 h 53"/>
                  <a:gd name="T30" fmla="*/ 4 w 76"/>
                  <a:gd name="T31" fmla="*/ 25 h 53"/>
                  <a:gd name="T32" fmla="*/ 0 w 76"/>
                  <a:gd name="T33" fmla="*/ 29 h 53"/>
                  <a:gd name="T34" fmla="*/ 4 w 76"/>
                  <a:gd name="T35" fmla="*/ 32 h 53"/>
                  <a:gd name="T36" fmla="*/ 38 w 76"/>
                  <a:gd name="T37" fmla="*/ 32 h 53"/>
                  <a:gd name="T38" fmla="*/ 38 w 76"/>
                  <a:gd name="T39" fmla="*/ 35 h 53"/>
                  <a:gd name="T40" fmla="*/ 10 w 76"/>
                  <a:gd name="T41" fmla="*/ 35 h 53"/>
                  <a:gd name="T42" fmla="*/ 6 w 76"/>
                  <a:gd name="T43" fmla="*/ 39 h 53"/>
                  <a:gd name="T44" fmla="*/ 10 w 76"/>
                  <a:gd name="T45" fmla="*/ 43 h 53"/>
                  <a:gd name="T46" fmla="*/ 38 w 76"/>
                  <a:gd name="T47" fmla="*/ 43 h 53"/>
                  <a:gd name="T48" fmla="*/ 38 w 76"/>
                  <a:gd name="T49" fmla="*/ 46 h 53"/>
                  <a:gd name="T50" fmla="*/ 19 w 76"/>
                  <a:gd name="T51" fmla="*/ 46 h 53"/>
                  <a:gd name="T52" fmla="*/ 15 w 76"/>
                  <a:gd name="T53" fmla="*/ 50 h 53"/>
                  <a:gd name="T54" fmla="*/ 19 w 76"/>
                  <a:gd name="T55" fmla="*/ 53 h 53"/>
                  <a:gd name="T56" fmla="*/ 45 w 76"/>
                  <a:gd name="T57" fmla="*/ 53 h 53"/>
                  <a:gd name="T58" fmla="*/ 45 w 76"/>
                  <a:gd name="T59" fmla="*/ 53 h 53"/>
                  <a:gd name="T60" fmla="*/ 74 w 76"/>
                  <a:gd name="T61" fmla="*/ 43 h 53"/>
                  <a:gd name="T62" fmla="*/ 74 w 76"/>
                  <a:gd name="T63" fmla="*/ 43 h 53"/>
                  <a:gd name="T64" fmla="*/ 76 w 76"/>
                  <a:gd name="T65" fmla="*/ 40 h 53"/>
                  <a:gd name="T66" fmla="*/ 76 w 76"/>
                  <a:gd name="T67" fmla="*/ 13 h 53"/>
                  <a:gd name="T68" fmla="*/ 74 w 76"/>
                  <a:gd name="T6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" h="53">
                    <a:moveTo>
                      <a:pt x="74" y="10"/>
                    </a:moveTo>
                    <a:cubicBezTo>
                      <a:pt x="74" y="10"/>
                      <a:pt x="74" y="10"/>
                      <a:pt x="74" y="10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0" y="8"/>
                      <a:pt x="53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4" y="0"/>
                      <a:pt x="32" y="2"/>
                      <a:pt x="32" y="4"/>
                    </a:cubicBezTo>
                    <a:cubicBezTo>
                      <a:pt x="32" y="6"/>
                      <a:pt x="34" y="8"/>
                      <a:pt x="36" y="8"/>
                    </a:cubicBezTo>
                    <a:cubicBezTo>
                      <a:pt x="46" y="8"/>
                      <a:pt x="53" y="13"/>
                      <a:pt x="53" y="13"/>
                    </a:cubicBezTo>
                    <a:cubicBezTo>
                      <a:pt x="50" y="14"/>
                      <a:pt x="44" y="14"/>
                      <a:pt x="44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7" y="14"/>
                      <a:pt x="6" y="16"/>
                      <a:pt x="6" y="18"/>
                    </a:cubicBezTo>
                    <a:cubicBezTo>
                      <a:pt x="6" y="20"/>
                      <a:pt x="7" y="22"/>
                      <a:pt x="10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" y="25"/>
                      <a:pt x="0" y="27"/>
                      <a:pt x="0" y="29"/>
                    </a:cubicBezTo>
                    <a:cubicBezTo>
                      <a:pt x="0" y="31"/>
                      <a:pt x="2" y="32"/>
                      <a:pt x="4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7" y="35"/>
                      <a:pt x="6" y="37"/>
                      <a:pt x="6" y="39"/>
                    </a:cubicBezTo>
                    <a:cubicBezTo>
                      <a:pt x="6" y="41"/>
                      <a:pt x="7" y="43"/>
                      <a:pt x="10" y="43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6"/>
                      <a:pt x="15" y="48"/>
                      <a:pt x="15" y="50"/>
                    </a:cubicBezTo>
                    <a:cubicBezTo>
                      <a:pt x="15" y="52"/>
                      <a:pt x="17" y="53"/>
                      <a:pt x="19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61" y="53"/>
                      <a:pt x="67" y="48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3"/>
                      <a:pt x="76" y="41"/>
                      <a:pt x="76" y="40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2"/>
                      <a:pt x="75" y="11"/>
                      <a:pt x="74" y="10"/>
                    </a:cubicBez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49" name="Freeform 7"/>
              <p:cNvSpPr>
                <a:spLocks/>
              </p:cNvSpPr>
              <p:nvPr/>
            </p:nvSpPr>
            <p:spPr bwMode="auto">
              <a:xfrm>
                <a:off x="1490732" y="3419134"/>
                <a:ext cx="1353240" cy="894885"/>
              </a:xfrm>
              <a:custGeom>
                <a:avLst/>
                <a:gdLst>
                  <a:gd name="T0" fmla="*/ 42 w 74"/>
                  <a:gd name="T1" fmla="*/ 46 h 48"/>
                  <a:gd name="T2" fmla="*/ 45 w 74"/>
                  <a:gd name="T3" fmla="*/ 40 h 48"/>
                  <a:gd name="T4" fmla="*/ 14 w 74"/>
                  <a:gd name="T5" fmla="*/ 40 h 48"/>
                  <a:gd name="T6" fmla="*/ 14 w 74"/>
                  <a:gd name="T7" fmla="*/ 12 h 48"/>
                  <a:gd name="T8" fmla="*/ 20 w 74"/>
                  <a:gd name="T9" fmla="*/ 12 h 48"/>
                  <a:gd name="T10" fmla="*/ 28 w 74"/>
                  <a:gd name="T11" fmla="*/ 20 h 48"/>
                  <a:gd name="T12" fmla="*/ 31 w 74"/>
                  <a:gd name="T13" fmla="*/ 21 h 48"/>
                  <a:gd name="T14" fmla="*/ 31 w 74"/>
                  <a:gd name="T15" fmla="*/ 21 h 48"/>
                  <a:gd name="T16" fmla="*/ 35 w 74"/>
                  <a:gd name="T17" fmla="*/ 17 h 48"/>
                  <a:gd name="T18" fmla="*/ 34 w 74"/>
                  <a:gd name="T19" fmla="*/ 15 h 48"/>
                  <a:gd name="T20" fmla="*/ 33 w 74"/>
                  <a:gd name="T21" fmla="*/ 12 h 48"/>
                  <a:gd name="T22" fmla="*/ 71 w 74"/>
                  <a:gd name="T23" fmla="*/ 12 h 48"/>
                  <a:gd name="T24" fmla="*/ 71 w 74"/>
                  <a:gd name="T25" fmla="*/ 28 h 48"/>
                  <a:gd name="T26" fmla="*/ 74 w 74"/>
                  <a:gd name="T27" fmla="*/ 28 h 48"/>
                  <a:gd name="T28" fmla="*/ 74 w 74"/>
                  <a:gd name="T29" fmla="*/ 8 h 48"/>
                  <a:gd name="T30" fmla="*/ 31 w 74"/>
                  <a:gd name="T31" fmla="*/ 8 h 48"/>
                  <a:gd name="T32" fmla="*/ 25 w 74"/>
                  <a:gd name="T33" fmla="*/ 0 h 48"/>
                  <a:gd name="T34" fmla="*/ 21 w 74"/>
                  <a:gd name="T35" fmla="*/ 0 h 48"/>
                  <a:gd name="T36" fmla="*/ 17 w 74"/>
                  <a:gd name="T37" fmla="*/ 0 h 48"/>
                  <a:gd name="T38" fmla="*/ 0 w 74"/>
                  <a:gd name="T39" fmla="*/ 5 h 48"/>
                  <a:gd name="T40" fmla="*/ 0 w 74"/>
                  <a:gd name="T41" fmla="*/ 40 h 48"/>
                  <a:gd name="T42" fmla="*/ 25 w 74"/>
                  <a:gd name="T43" fmla="*/ 48 h 48"/>
                  <a:gd name="T44" fmla="*/ 43 w 74"/>
                  <a:gd name="T45" fmla="*/ 48 h 48"/>
                  <a:gd name="T46" fmla="*/ 42 w 74"/>
                  <a:gd name="T47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4" h="48">
                    <a:moveTo>
                      <a:pt x="42" y="46"/>
                    </a:moveTo>
                    <a:cubicBezTo>
                      <a:pt x="42" y="43"/>
                      <a:pt x="43" y="41"/>
                      <a:pt x="45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2" y="14"/>
                      <a:pt x="25" y="17"/>
                      <a:pt x="28" y="20"/>
                    </a:cubicBezTo>
                    <a:cubicBezTo>
                      <a:pt x="29" y="20"/>
                      <a:pt x="30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1"/>
                      <a:pt x="35" y="19"/>
                      <a:pt x="35" y="17"/>
                    </a:cubicBezTo>
                    <a:cubicBezTo>
                      <a:pt x="35" y="16"/>
                      <a:pt x="34" y="16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29" y="5"/>
                      <a:pt x="27" y="2"/>
                      <a:pt x="25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19" y="0"/>
                      <a:pt x="17" y="0"/>
                      <a:pt x="17" y="0"/>
                    </a:cubicBezTo>
                    <a:cubicBezTo>
                      <a:pt x="17" y="0"/>
                      <a:pt x="6" y="3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5" y="43"/>
                      <a:pt x="16" y="48"/>
                      <a:pt x="25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2" y="48"/>
                      <a:pt x="42" y="47"/>
                      <a:pt x="42" y="46"/>
                    </a:cubicBez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6843516" y="4231387"/>
              <a:ext cx="459625" cy="329940"/>
            </a:xfrm>
            <a:prstGeom prst="rect">
              <a:avLst/>
            </a:prstGeom>
            <a:grp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2800" b="1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￦</a:t>
              </a:r>
              <a:endParaRPr lang="ko-KR" altLang="en-US" sz="28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50" name="&quot;없음&quot; 기호 49"/>
          <p:cNvSpPr/>
          <p:nvPr/>
        </p:nvSpPr>
        <p:spPr>
          <a:xfrm flipH="1">
            <a:off x="5331525" y="2514122"/>
            <a:ext cx="2700997" cy="2926080"/>
          </a:xfrm>
          <a:prstGeom prst="noSmoking">
            <a:avLst>
              <a:gd name="adj" fmla="val 8080"/>
            </a:avLst>
          </a:prstGeom>
          <a:solidFill>
            <a:schemeClr val="bg1">
              <a:lumMod val="7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ea typeface="KoPub돋움체 Bold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위반행위 신고 및 처리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cxnSp>
        <p:nvCxnSpPr>
          <p:cNvPr id="43" name="직선 연결선 42"/>
          <p:cNvCxnSpPr/>
          <p:nvPr/>
        </p:nvCxnSpPr>
        <p:spPr>
          <a:xfrm>
            <a:off x="0" y="1125538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그룹 43"/>
          <p:cNvGrpSpPr/>
          <p:nvPr/>
        </p:nvGrpSpPr>
        <p:grpSpPr>
          <a:xfrm>
            <a:off x="2103977" y="3327400"/>
            <a:ext cx="1193138" cy="628650"/>
            <a:chOff x="2103977" y="3327400"/>
            <a:chExt cx="1193138" cy="628650"/>
          </a:xfrm>
        </p:grpSpPr>
        <p:sp>
          <p:nvSpPr>
            <p:cNvPr id="45" name="오른쪽 화살표 44"/>
            <p:cNvSpPr/>
            <p:nvPr/>
          </p:nvSpPr>
          <p:spPr>
            <a:xfrm>
              <a:off x="2103977" y="3327400"/>
              <a:ext cx="1193138" cy="628650"/>
            </a:xfrm>
            <a:prstGeom prst="rightArrow">
              <a:avLst/>
            </a:prstGeom>
            <a:gradFill>
              <a:gsLst>
                <a:gs pos="0">
                  <a:srgbClr val="A2C32B"/>
                </a:gs>
                <a:gs pos="100000">
                  <a:srgbClr val="78902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522989" y="3508645"/>
              <a:ext cx="414570" cy="252971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accent6">
                      <a:lumMod val="50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신고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1181098" y="4223015"/>
            <a:ext cx="2995248" cy="2014273"/>
            <a:chOff x="1181098" y="4223015"/>
            <a:chExt cx="2995248" cy="2014273"/>
          </a:xfrm>
        </p:grpSpPr>
        <p:sp>
          <p:nvSpPr>
            <p:cNvPr id="48" name="U자형 화살표 47"/>
            <p:cNvSpPr/>
            <p:nvPr/>
          </p:nvSpPr>
          <p:spPr>
            <a:xfrm rot="10800000">
              <a:off x="1181098" y="4223015"/>
              <a:ext cx="2995248" cy="2014272"/>
            </a:xfrm>
            <a:prstGeom prst="uturnArrow">
              <a:avLst>
                <a:gd name="adj1" fmla="val 15776"/>
                <a:gd name="adj2" fmla="val 15539"/>
                <a:gd name="adj3" fmla="val 16961"/>
                <a:gd name="adj4" fmla="val 26117"/>
                <a:gd name="adj5" fmla="val 85855"/>
              </a:avLst>
            </a:prstGeom>
            <a:gradFill>
              <a:gsLst>
                <a:gs pos="0">
                  <a:srgbClr val="006CB6"/>
                </a:gs>
                <a:gs pos="100000">
                  <a:srgbClr val="00437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080066" y="5678922"/>
              <a:ext cx="1344592" cy="558366"/>
            </a:xfrm>
            <a:prstGeom prst="rect">
              <a:avLst/>
            </a:prstGeom>
            <a:gradFill>
              <a:gsLst>
                <a:gs pos="0">
                  <a:srgbClr val="006CB6"/>
                </a:gs>
                <a:gs pos="100000">
                  <a:srgbClr val="00437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4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r>
                <a:rPr lang="ko-KR" altLang="en-US"/>
                <a:t>결과를</a:t>
              </a:r>
              <a:endParaRPr lang="en-US" altLang="ko-KR"/>
            </a:p>
            <a:p>
              <a:r>
                <a:rPr lang="ko-KR" altLang="en-US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신고자에게</a:t>
              </a:r>
              <a:r>
                <a:rPr lang="en-US" altLang="ko-KR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통보</a:t>
              </a:r>
              <a:endParaRPr lang="en-US" altLang="ko-KR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50" name="타원 49"/>
          <p:cNvSpPr/>
          <p:nvPr/>
        </p:nvSpPr>
        <p:spPr>
          <a:xfrm>
            <a:off x="834164" y="2928485"/>
            <a:ext cx="1378857" cy="1378857"/>
          </a:xfrm>
          <a:prstGeom prst="ellipse">
            <a:avLst/>
          </a:prstGeom>
          <a:solidFill>
            <a:schemeClr val="bg1"/>
          </a:solidFill>
          <a:ln w="15875">
            <a:solidFill>
              <a:srgbClr val="A2C3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1127007" y="2220280"/>
            <a:ext cx="850165" cy="585630"/>
          </a:xfrm>
          <a:prstGeom prst="rect">
            <a:avLst/>
          </a:prstGeom>
          <a:noFill/>
          <a:ln w="25400">
            <a:noFill/>
          </a:ln>
        </p:spPr>
        <p:txBody>
          <a:bodyPr wrap="none" rtlCol="0" anchor="t">
            <a:noAutofit/>
          </a:bodyPr>
          <a:lstStyle/>
          <a:p>
            <a:pPr algn="ctr"/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위반행위</a:t>
            </a:r>
            <a:endParaRPr lang="en-US" altLang="ko-KR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신고자</a:t>
            </a:r>
            <a:endParaRPr lang="en-US" altLang="ko-KR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1119370" y="3194506"/>
            <a:ext cx="802229" cy="709784"/>
          </a:xfrm>
          <a:custGeom>
            <a:avLst/>
            <a:gdLst>
              <a:gd name="T0" fmla="*/ 407 w 1024"/>
              <a:gd name="T1" fmla="*/ 495 h 906"/>
              <a:gd name="T2" fmla="*/ 384 w 1024"/>
              <a:gd name="T3" fmla="*/ 468 h 906"/>
              <a:gd name="T4" fmla="*/ 356 w 1024"/>
              <a:gd name="T5" fmla="*/ 425 h 906"/>
              <a:gd name="T6" fmla="*/ 326 w 1024"/>
              <a:gd name="T7" fmla="*/ 360 h 906"/>
              <a:gd name="T8" fmla="*/ 309 w 1024"/>
              <a:gd name="T9" fmla="*/ 308 h 906"/>
              <a:gd name="T10" fmla="*/ 300 w 1024"/>
              <a:gd name="T11" fmla="*/ 258 h 906"/>
              <a:gd name="T12" fmla="*/ 299 w 1024"/>
              <a:gd name="T13" fmla="*/ 226 h 906"/>
              <a:gd name="T14" fmla="*/ 307 w 1024"/>
              <a:gd name="T15" fmla="*/ 164 h 906"/>
              <a:gd name="T16" fmla="*/ 332 w 1024"/>
              <a:gd name="T17" fmla="*/ 105 h 906"/>
              <a:gd name="T18" fmla="*/ 373 w 1024"/>
              <a:gd name="T19" fmla="*/ 56 h 906"/>
              <a:gd name="T20" fmla="*/ 425 w 1024"/>
              <a:gd name="T21" fmla="*/ 19 h 906"/>
              <a:gd name="T22" fmla="*/ 490 w 1024"/>
              <a:gd name="T23" fmla="*/ 1 h 906"/>
              <a:gd name="T24" fmla="*/ 532 w 1024"/>
              <a:gd name="T25" fmla="*/ 1 h 906"/>
              <a:gd name="T26" fmla="*/ 588 w 1024"/>
              <a:gd name="T27" fmla="*/ 17 h 906"/>
              <a:gd name="T28" fmla="*/ 640 w 1024"/>
              <a:gd name="T29" fmla="*/ 49 h 906"/>
              <a:gd name="T30" fmla="*/ 682 w 1024"/>
              <a:gd name="T31" fmla="*/ 99 h 906"/>
              <a:gd name="T32" fmla="*/ 711 w 1024"/>
              <a:gd name="T33" fmla="*/ 159 h 906"/>
              <a:gd name="T34" fmla="*/ 722 w 1024"/>
              <a:gd name="T35" fmla="*/ 233 h 906"/>
              <a:gd name="T36" fmla="*/ 720 w 1024"/>
              <a:gd name="T37" fmla="*/ 267 h 906"/>
              <a:gd name="T38" fmla="*/ 709 w 1024"/>
              <a:gd name="T39" fmla="*/ 321 h 906"/>
              <a:gd name="T40" fmla="*/ 689 w 1024"/>
              <a:gd name="T41" fmla="*/ 373 h 906"/>
              <a:gd name="T42" fmla="*/ 663 w 1024"/>
              <a:gd name="T43" fmla="*/ 425 h 906"/>
              <a:gd name="T44" fmla="*/ 629 w 1024"/>
              <a:gd name="T45" fmla="*/ 470 h 906"/>
              <a:gd name="T46" fmla="*/ 605 w 1024"/>
              <a:gd name="T47" fmla="*/ 496 h 906"/>
              <a:gd name="T48" fmla="*/ 584 w 1024"/>
              <a:gd name="T49" fmla="*/ 515 h 906"/>
              <a:gd name="T50" fmla="*/ 590 w 1024"/>
              <a:gd name="T51" fmla="*/ 537 h 906"/>
              <a:gd name="T52" fmla="*/ 611 w 1024"/>
              <a:gd name="T53" fmla="*/ 567 h 906"/>
              <a:gd name="T54" fmla="*/ 646 w 1024"/>
              <a:gd name="T55" fmla="*/ 591 h 906"/>
              <a:gd name="T56" fmla="*/ 695 w 1024"/>
              <a:gd name="T57" fmla="*/ 612 h 906"/>
              <a:gd name="T58" fmla="*/ 840 w 1024"/>
              <a:gd name="T59" fmla="*/ 654 h 906"/>
              <a:gd name="T60" fmla="*/ 901 w 1024"/>
              <a:gd name="T61" fmla="*/ 672 h 906"/>
              <a:gd name="T62" fmla="*/ 966 w 1024"/>
              <a:gd name="T63" fmla="*/ 707 h 906"/>
              <a:gd name="T64" fmla="*/ 1002 w 1024"/>
              <a:gd name="T65" fmla="*/ 749 h 906"/>
              <a:gd name="T66" fmla="*/ 1010 w 1024"/>
              <a:gd name="T67" fmla="*/ 764 h 906"/>
              <a:gd name="T68" fmla="*/ 1022 w 1024"/>
              <a:gd name="T69" fmla="*/ 810 h 906"/>
              <a:gd name="T70" fmla="*/ 1023 w 1024"/>
              <a:gd name="T71" fmla="*/ 888 h 906"/>
              <a:gd name="T72" fmla="*/ 4 w 1024"/>
              <a:gd name="T73" fmla="*/ 906 h 906"/>
              <a:gd name="T74" fmla="*/ 2 w 1024"/>
              <a:gd name="T75" fmla="*/ 875 h 906"/>
              <a:gd name="T76" fmla="*/ 0 w 1024"/>
              <a:gd name="T77" fmla="*/ 805 h 906"/>
              <a:gd name="T78" fmla="*/ 7 w 1024"/>
              <a:gd name="T79" fmla="*/ 764 h 906"/>
              <a:gd name="T80" fmla="*/ 22 w 1024"/>
              <a:gd name="T81" fmla="*/ 734 h 906"/>
              <a:gd name="T82" fmla="*/ 65 w 1024"/>
              <a:gd name="T83" fmla="*/ 694 h 906"/>
              <a:gd name="T84" fmla="*/ 139 w 1024"/>
              <a:gd name="T85" fmla="*/ 663 h 906"/>
              <a:gd name="T86" fmla="*/ 222 w 1024"/>
              <a:gd name="T87" fmla="*/ 639 h 906"/>
              <a:gd name="T88" fmla="*/ 339 w 1024"/>
              <a:gd name="T89" fmla="*/ 602 h 906"/>
              <a:gd name="T90" fmla="*/ 379 w 1024"/>
              <a:gd name="T91" fmla="*/ 582 h 906"/>
              <a:gd name="T92" fmla="*/ 407 w 1024"/>
              <a:gd name="T93" fmla="*/ 560 h 906"/>
              <a:gd name="T94" fmla="*/ 426 w 1024"/>
              <a:gd name="T95" fmla="*/ 529 h 906"/>
              <a:gd name="T96" fmla="*/ 423 w 1024"/>
              <a:gd name="T97" fmla="*/ 511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4" h="906">
                <a:moveTo>
                  <a:pt x="421" y="507"/>
                </a:moveTo>
                <a:lnTo>
                  <a:pt x="421" y="507"/>
                </a:lnTo>
                <a:lnTo>
                  <a:pt x="407" y="495"/>
                </a:lnTo>
                <a:lnTo>
                  <a:pt x="395" y="481"/>
                </a:lnTo>
                <a:lnTo>
                  <a:pt x="395" y="481"/>
                </a:lnTo>
                <a:lnTo>
                  <a:pt x="384" y="468"/>
                </a:lnTo>
                <a:lnTo>
                  <a:pt x="375" y="454"/>
                </a:lnTo>
                <a:lnTo>
                  <a:pt x="366" y="440"/>
                </a:lnTo>
                <a:lnTo>
                  <a:pt x="356" y="425"/>
                </a:lnTo>
                <a:lnTo>
                  <a:pt x="347" y="409"/>
                </a:lnTo>
                <a:lnTo>
                  <a:pt x="339" y="393"/>
                </a:lnTo>
                <a:lnTo>
                  <a:pt x="326" y="360"/>
                </a:lnTo>
                <a:lnTo>
                  <a:pt x="320" y="342"/>
                </a:lnTo>
                <a:lnTo>
                  <a:pt x="314" y="325"/>
                </a:lnTo>
                <a:lnTo>
                  <a:pt x="309" y="308"/>
                </a:lnTo>
                <a:lnTo>
                  <a:pt x="306" y="292"/>
                </a:lnTo>
                <a:lnTo>
                  <a:pt x="303" y="275"/>
                </a:lnTo>
                <a:lnTo>
                  <a:pt x="300" y="258"/>
                </a:lnTo>
                <a:lnTo>
                  <a:pt x="299" y="242"/>
                </a:lnTo>
                <a:lnTo>
                  <a:pt x="299" y="226"/>
                </a:lnTo>
                <a:lnTo>
                  <a:pt x="299" y="226"/>
                </a:lnTo>
                <a:lnTo>
                  <a:pt x="300" y="205"/>
                </a:lnTo>
                <a:lnTo>
                  <a:pt x="303" y="184"/>
                </a:lnTo>
                <a:lnTo>
                  <a:pt x="307" y="164"/>
                </a:lnTo>
                <a:lnTo>
                  <a:pt x="314" y="144"/>
                </a:lnTo>
                <a:lnTo>
                  <a:pt x="323" y="125"/>
                </a:lnTo>
                <a:lnTo>
                  <a:pt x="332" y="105"/>
                </a:lnTo>
                <a:lnTo>
                  <a:pt x="345" y="88"/>
                </a:lnTo>
                <a:lnTo>
                  <a:pt x="358" y="71"/>
                </a:lnTo>
                <a:lnTo>
                  <a:pt x="373" y="56"/>
                </a:lnTo>
                <a:lnTo>
                  <a:pt x="389" y="42"/>
                </a:lnTo>
                <a:lnTo>
                  <a:pt x="407" y="30"/>
                </a:lnTo>
                <a:lnTo>
                  <a:pt x="425" y="19"/>
                </a:lnTo>
                <a:lnTo>
                  <a:pt x="446" y="11"/>
                </a:lnTo>
                <a:lnTo>
                  <a:pt x="468" y="5"/>
                </a:lnTo>
                <a:lnTo>
                  <a:pt x="490" y="1"/>
                </a:lnTo>
                <a:lnTo>
                  <a:pt x="514" y="0"/>
                </a:lnTo>
                <a:lnTo>
                  <a:pt x="514" y="0"/>
                </a:lnTo>
                <a:lnTo>
                  <a:pt x="532" y="1"/>
                </a:lnTo>
                <a:lnTo>
                  <a:pt x="551" y="5"/>
                </a:lnTo>
                <a:lnTo>
                  <a:pt x="570" y="9"/>
                </a:lnTo>
                <a:lnTo>
                  <a:pt x="588" y="17"/>
                </a:lnTo>
                <a:lnTo>
                  <a:pt x="607" y="26"/>
                </a:lnTo>
                <a:lnTo>
                  <a:pt x="624" y="37"/>
                </a:lnTo>
                <a:lnTo>
                  <a:pt x="640" y="49"/>
                </a:lnTo>
                <a:lnTo>
                  <a:pt x="656" y="64"/>
                </a:lnTo>
                <a:lnTo>
                  <a:pt x="670" y="80"/>
                </a:lnTo>
                <a:lnTo>
                  <a:pt x="682" y="99"/>
                </a:lnTo>
                <a:lnTo>
                  <a:pt x="694" y="117"/>
                </a:lnTo>
                <a:lnTo>
                  <a:pt x="704" y="137"/>
                </a:lnTo>
                <a:lnTo>
                  <a:pt x="711" y="159"/>
                </a:lnTo>
                <a:lnTo>
                  <a:pt x="717" y="183"/>
                </a:lnTo>
                <a:lnTo>
                  <a:pt x="721" y="207"/>
                </a:lnTo>
                <a:lnTo>
                  <a:pt x="722" y="233"/>
                </a:lnTo>
                <a:lnTo>
                  <a:pt x="722" y="233"/>
                </a:lnTo>
                <a:lnTo>
                  <a:pt x="721" y="250"/>
                </a:lnTo>
                <a:lnTo>
                  <a:pt x="720" y="267"/>
                </a:lnTo>
                <a:lnTo>
                  <a:pt x="717" y="284"/>
                </a:lnTo>
                <a:lnTo>
                  <a:pt x="713" y="302"/>
                </a:lnTo>
                <a:lnTo>
                  <a:pt x="709" y="321"/>
                </a:lnTo>
                <a:lnTo>
                  <a:pt x="703" y="338"/>
                </a:lnTo>
                <a:lnTo>
                  <a:pt x="696" y="356"/>
                </a:lnTo>
                <a:lnTo>
                  <a:pt x="689" y="373"/>
                </a:lnTo>
                <a:lnTo>
                  <a:pt x="681" y="391"/>
                </a:lnTo>
                <a:lnTo>
                  <a:pt x="672" y="408"/>
                </a:lnTo>
                <a:lnTo>
                  <a:pt x="663" y="425"/>
                </a:lnTo>
                <a:lnTo>
                  <a:pt x="652" y="440"/>
                </a:lnTo>
                <a:lnTo>
                  <a:pt x="641" y="456"/>
                </a:lnTo>
                <a:lnTo>
                  <a:pt x="629" y="470"/>
                </a:lnTo>
                <a:lnTo>
                  <a:pt x="618" y="483"/>
                </a:lnTo>
                <a:lnTo>
                  <a:pt x="605" y="496"/>
                </a:lnTo>
                <a:lnTo>
                  <a:pt x="605" y="496"/>
                </a:lnTo>
                <a:lnTo>
                  <a:pt x="598" y="503"/>
                </a:lnTo>
                <a:lnTo>
                  <a:pt x="592" y="509"/>
                </a:lnTo>
                <a:lnTo>
                  <a:pt x="584" y="515"/>
                </a:lnTo>
                <a:lnTo>
                  <a:pt x="586" y="526"/>
                </a:lnTo>
                <a:lnTo>
                  <a:pt x="586" y="526"/>
                </a:lnTo>
                <a:lnTo>
                  <a:pt x="590" y="537"/>
                </a:lnTo>
                <a:lnTo>
                  <a:pt x="595" y="547"/>
                </a:lnTo>
                <a:lnTo>
                  <a:pt x="602" y="558"/>
                </a:lnTo>
                <a:lnTo>
                  <a:pt x="611" y="567"/>
                </a:lnTo>
                <a:lnTo>
                  <a:pt x="620" y="575"/>
                </a:lnTo>
                <a:lnTo>
                  <a:pt x="633" y="583"/>
                </a:lnTo>
                <a:lnTo>
                  <a:pt x="646" y="591"/>
                </a:lnTo>
                <a:lnTo>
                  <a:pt x="660" y="598"/>
                </a:lnTo>
                <a:lnTo>
                  <a:pt x="676" y="605"/>
                </a:lnTo>
                <a:lnTo>
                  <a:pt x="695" y="612"/>
                </a:lnTo>
                <a:lnTo>
                  <a:pt x="736" y="625"/>
                </a:lnTo>
                <a:lnTo>
                  <a:pt x="784" y="639"/>
                </a:lnTo>
                <a:lnTo>
                  <a:pt x="840" y="654"/>
                </a:lnTo>
                <a:lnTo>
                  <a:pt x="873" y="663"/>
                </a:lnTo>
                <a:lnTo>
                  <a:pt x="873" y="663"/>
                </a:lnTo>
                <a:lnTo>
                  <a:pt x="901" y="672"/>
                </a:lnTo>
                <a:lnTo>
                  <a:pt x="927" y="683"/>
                </a:lnTo>
                <a:lnTo>
                  <a:pt x="947" y="694"/>
                </a:lnTo>
                <a:lnTo>
                  <a:pt x="966" y="707"/>
                </a:lnTo>
                <a:lnTo>
                  <a:pt x="980" y="720"/>
                </a:lnTo>
                <a:lnTo>
                  <a:pt x="993" y="734"/>
                </a:lnTo>
                <a:lnTo>
                  <a:pt x="1002" y="749"/>
                </a:lnTo>
                <a:lnTo>
                  <a:pt x="1010" y="764"/>
                </a:lnTo>
                <a:lnTo>
                  <a:pt x="1010" y="764"/>
                </a:lnTo>
                <a:lnTo>
                  <a:pt x="1010" y="764"/>
                </a:lnTo>
                <a:lnTo>
                  <a:pt x="1016" y="779"/>
                </a:lnTo>
                <a:lnTo>
                  <a:pt x="1019" y="794"/>
                </a:lnTo>
                <a:lnTo>
                  <a:pt x="1022" y="810"/>
                </a:lnTo>
                <a:lnTo>
                  <a:pt x="1023" y="826"/>
                </a:lnTo>
                <a:lnTo>
                  <a:pt x="1024" y="857"/>
                </a:lnTo>
                <a:lnTo>
                  <a:pt x="1023" y="888"/>
                </a:lnTo>
                <a:lnTo>
                  <a:pt x="1023" y="888"/>
                </a:lnTo>
                <a:lnTo>
                  <a:pt x="1021" y="906"/>
                </a:lnTo>
                <a:lnTo>
                  <a:pt x="4" y="906"/>
                </a:lnTo>
                <a:lnTo>
                  <a:pt x="4" y="906"/>
                </a:lnTo>
                <a:lnTo>
                  <a:pt x="2" y="875"/>
                </a:lnTo>
                <a:lnTo>
                  <a:pt x="2" y="875"/>
                </a:lnTo>
                <a:lnTo>
                  <a:pt x="0" y="848"/>
                </a:lnTo>
                <a:lnTo>
                  <a:pt x="0" y="819"/>
                </a:lnTo>
                <a:lnTo>
                  <a:pt x="0" y="805"/>
                </a:lnTo>
                <a:lnTo>
                  <a:pt x="1" y="791"/>
                </a:lnTo>
                <a:lnTo>
                  <a:pt x="3" y="778"/>
                </a:lnTo>
                <a:lnTo>
                  <a:pt x="7" y="764"/>
                </a:lnTo>
                <a:lnTo>
                  <a:pt x="7" y="764"/>
                </a:lnTo>
                <a:lnTo>
                  <a:pt x="14" y="748"/>
                </a:lnTo>
                <a:lnTo>
                  <a:pt x="22" y="734"/>
                </a:lnTo>
                <a:lnTo>
                  <a:pt x="33" y="719"/>
                </a:lnTo>
                <a:lnTo>
                  <a:pt x="47" y="707"/>
                </a:lnTo>
                <a:lnTo>
                  <a:pt x="65" y="694"/>
                </a:lnTo>
                <a:lnTo>
                  <a:pt x="86" y="683"/>
                </a:lnTo>
                <a:lnTo>
                  <a:pt x="110" y="672"/>
                </a:lnTo>
                <a:lnTo>
                  <a:pt x="139" y="663"/>
                </a:lnTo>
                <a:lnTo>
                  <a:pt x="171" y="654"/>
                </a:lnTo>
                <a:lnTo>
                  <a:pt x="171" y="654"/>
                </a:lnTo>
                <a:lnTo>
                  <a:pt x="222" y="639"/>
                </a:lnTo>
                <a:lnTo>
                  <a:pt x="267" y="627"/>
                </a:lnTo>
                <a:lnTo>
                  <a:pt x="306" y="615"/>
                </a:lnTo>
                <a:lnTo>
                  <a:pt x="339" y="602"/>
                </a:lnTo>
                <a:lnTo>
                  <a:pt x="354" y="596"/>
                </a:lnTo>
                <a:lnTo>
                  <a:pt x="367" y="589"/>
                </a:lnTo>
                <a:lnTo>
                  <a:pt x="379" y="582"/>
                </a:lnTo>
                <a:lnTo>
                  <a:pt x="390" y="575"/>
                </a:lnTo>
                <a:lnTo>
                  <a:pt x="399" y="568"/>
                </a:lnTo>
                <a:lnTo>
                  <a:pt x="407" y="560"/>
                </a:lnTo>
                <a:lnTo>
                  <a:pt x="413" y="551"/>
                </a:lnTo>
                <a:lnTo>
                  <a:pt x="418" y="542"/>
                </a:lnTo>
                <a:lnTo>
                  <a:pt x="426" y="529"/>
                </a:lnTo>
                <a:lnTo>
                  <a:pt x="426" y="513"/>
                </a:lnTo>
                <a:lnTo>
                  <a:pt x="426" y="513"/>
                </a:lnTo>
                <a:lnTo>
                  <a:pt x="423" y="511"/>
                </a:lnTo>
                <a:lnTo>
                  <a:pt x="421" y="507"/>
                </a:lnTo>
                <a:lnTo>
                  <a:pt x="421" y="507"/>
                </a:lnTo>
                <a:close/>
              </a:path>
            </a:pathLst>
          </a:custGeom>
          <a:gradFill>
            <a:gsLst>
              <a:gs pos="0">
                <a:srgbClr val="A2C32B"/>
              </a:gs>
              <a:gs pos="100000">
                <a:srgbClr val="78902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663942" y="3898484"/>
            <a:ext cx="1737698" cy="551492"/>
          </a:xfrm>
          <a:prstGeom prst="rect">
            <a:avLst/>
          </a:prstGeom>
          <a:gradFill>
            <a:gsLst>
              <a:gs pos="0">
                <a:srgbClr val="A2C32B"/>
              </a:gs>
              <a:gs pos="100000">
                <a:srgbClr val="78902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누구나 </a:t>
            </a:r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신고 가능</a:t>
            </a:r>
            <a:endParaRPr lang="en-US" altLang="ko-KR" sz="1400" spc="-10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54" name="그룹 53"/>
          <p:cNvGrpSpPr/>
          <p:nvPr/>
        </p:nvGrpSpPr>
        <p:grpSpPr>
          <a:xfrm>
            <a:off x="4638822" y="3327400"/>
            <a:ext cx="2476353" cy="628650"/>
            <a:chOff x="4638822" y="3327400"/>
            <a:chExt cx="2522583" cy="628650"/>
          </a:xfrm>
        </p:grpSpPr>
        <p:sp>
          <p:nvSpPr>
            <p:cNvPr id="64" name="오른쪽 화살표 63"/>
            <p:cNvSpPr/>
            <p:nvPr/>
          </p:nvSpPr>
          <p:spPr>
            <a:xfrm>
              <a:off x="4638822" y="3327400"/>
              <a:ext cx="2522583" cy="628650"/>
            </a:xfrm>
            <a:prstGeom prst="rightArrow">
              <a:avLst/>
            </a:prstGeom>
            <a:gradFill>
              <a:gsLst>
                <a:gs pos="0">
                  <a:srgbClr val="006CB6"/>
                </a:gs>
                <a:gs pos="100000">
                  <a:srgbClr val="00437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321735" y="3530597"/>
              <a:ext cx="1075289" cy="20906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처리 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징계 처분 등</a:t>
              </a:r>
              <a:endParaRPr lang="en-US" altLang="ko-KR" sz="12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611188" y="1376363"/>
            <a:ext cx="2928413" cy="342899"/>
            <a:chOff x="2507203" y="1777635"/>
            <a:chExt cx="2928413" cy="342899"/>
          </a:xfrm>
        </p:grpSpPr>
        <p:sp>
          <p:nvSpPr>
            <p:cNvPr id="67" name="TextBox 66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청탁금지법 위반사례 </a:t>
              </a:r>
              <a:r>
                <a:rPr lang="ko-KR" altLang="en-US" spc="-15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발견시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신고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처리 과정</a:t>
              </a:r>
              <a:endParaRPr lang="ko-KR" altLang="en-US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grpSp>
          <p:nvGrpSpPr>
            <p:cNvPr id="68" name="그룹 67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pSp>
        <p:nvGrpSpPr>
          <p:cNvPr id="71" name="그룹 70"/>
          <p:cNvGrpSpPr/>
          <p:nvPr/>
        </p:nvGrpSpPr>
        <p:grpSpPr>
          <a:xfrm>
            <a:off x="2418069" y="2014540"/>
            <a:ext cx="3311776" cy="3265818"/>
            <a:chOff x="2418069" y="2014540"/>
            <a:chExt cx="3311776" cy="3265818"/>
          </a:xfrm>
        </p:grpSpPr>
        <p:sp>
          <p:nvSpPr>
            <p:cNvPr id="72" name="타원 71"/>
            <p:cNvSpPr/>
            <p:nvPr/>
          </p:nvSpPr>
          <p:spPr>
            <a:xfrm>
              <a:off x="3374408" y="2861810"/>
              <a:ext cx="1378857" cy="1378857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006C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521505" y="2014540"/>
              <a:ext cx="1131570" cy="33057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t">
              <a:noAutofit/>
            </a:bodyPr>
            <a:lstStyle/>
            <a:p>
              <a:pPr algn="ctr"/>
              <a:r>
                <a:rPr lang="ko-KR" altLang="en-US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신고접수기관</a:t>
              </a:r>
              <a:endParaRPr lang="en-US" altLang="ko-KR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74" name="Freeform 5"/>
            <p:cNvSpPr>
              <a:spLocks/>
            </p:cNvSpPr>
            <p:nvPr/>
          </p:nvSpPr>
          <p:spPr bwMode="auto">
            <a:xfrm>
              <a:off x="3669432" y="3083717"/>
              <a:ext cx="830900" cy="830900"/>
            </a:xfrm>
            <a:custGeom>
              <a:avLst/>
              <a:gdLst>
                <a:gd name="T0" fmla="*/ 522 w 716"/>
                <a:gd name="T1" fmla="*/ 458 h 716"/>
                <a:gd name="T2" fmla="*/ 400 w 716"/>
                <a:gd name="T3" fmla="*/ 688 h 716"/>
                <a:gd name="T4" fmla="*/ 390 w 716"/>
                <a:gd name="T5" fmla="*/ 444 h 716"/>
                <a:gd name="T6" fmla="*/ 384 w 716"/>
                <a:gd name="T7" fmla="*/ 432 h 716"/>
                <a:gd name="T8" fmla="*/ 412 w 716"/>
                <a:gd name="T9" fmla="*/ 424 h 716"/>
                <a:gd name="T10" fmla="*/ 440 w 716"/>
                <a:gd name="T11" fmla="*/ 366 h 716"/>
                <a:gd name="T12" fmla="*/ 456 w 716"/>
                <a:gd name="T13" fmla="*/ 340 h 716"/>
                <a:gd name="T14" fmla="*/ 472 w 716"/>
                <a:gd name="T15" fmla="*/ 298 h 716"/>
                <a:gd name="T16" fmla="*/ 476 w 716"/>
                <a:gd name="T17" fmla="*/ 284 h 716"/>
                <a:gd name="T18" fmla="*/ 486 w 716"/>
                <a:gd name="T19" fmla="*/ 280 h 716"/>
                <a:gd name="T20" fmla="*/ 496 w 716"/>
                <a:gd name="T21" fmla="*/ 260 h 716"/>
                <a:gd name="T22" fmla="*/ 500 w 716"/>
                <a:gd name="T23" fmla="*/ 206 h 716"/>
                <a:gd name="T24" fmla="*/ 494 w 716"/>
                <a:gd name="T25" fmla="*/ 196 h 716"/>
                <a:gd name="T26" fmla="*/ 492 w 716"/>
                <a:gd name="T27" fmla="*/ 186 h 716"/>
                <a:gd name="T28" fmla="*/ 494 w 716"/>
                <a:gd name="T29" fmla="*/ 142 h 716"/>
                <a:gd name="T30" fmla="*/ 486 w 716"/>
                <a:gd name="T31" fmla="*/ 110 h 716"/>
                <a:gd name="T32" fmla="*/ 486 w 716"/>
                <a:gd name="T33" fmla="*/ 94 h 716"/>
                <a:gd name="T34" fmla="*/ 476 w 716"/>
                <a:gd name="T35" fmla="*/ 62 h 716"/>
                <a:gd name="T36" fmla="*/ 434 w 716"/>
                <a:gd name="T37" fmla="*/ 22 h 716"/>
                <a:gd name="T38" fmla="*/ 414 w 716"/>
                <a:gd name="T39" fmla="*/ 10 h 716"/>
                <a:gd name="T40" fmla="*/ 356 w 716"/>
                <a:gd name="T41" fmla="*/ 0 h 716"/>
                <a:gd name="T42" fmla="*/ 296 w 716"/>
                <a:gd name="T43" fmla="*/ 12 h 716"/>
                <a:gd name="T44" fmla="*/ 280 w 716"/>
                <a:gd name="T45" fmla="*/ 18 h 716"/>
                <a:gd name="T46" fmla="*/ 256 w 716"/>
                <a:gd name="T47" fmla="*/ 20 h 716"/>
                <a:gd name="T48" fmla="*/ 244 w 716"/>
                <a:gd name="T49" fmla="*/ 38 h 716"/>
                <a:gd name="T50" fmla="*/ 246 w 716"/>
                <a:gd name="T51" fmla="*/ 64 h 716"/>
                <a:gd name="T52" fmla="*/ 238 w 716"/>
                <a:gd name="T53" fmla="*/ 74 h 716"/>
                <a:gd name="T54" fmla="*/ 226 w 716"/>
                <a:gd name="T55" fmla="*/ 118 h 716"/>
                <a:gd name="T56" fmla="*/ 222 w 716"/>
                <a:gd name="T57" fmla="*/ 154 h 716"/>
                <a:gd name="T58" fmla="*/ 226 w 716"/>
                <a:gd name="T59" fmla="*/ 192 h 716"/>
                <a:gd name="T60" fmla="*/ 216 w 716"/>
                <a:gd name="T61" fmla="*/ 206 h 716"/>
                <a:gd name="T62" fmla="*/ 218 w 716"/>
                <a:gd name="T63" fmla="*/ 248 h 716"/>
                <a:gd name="T64" fmla="*/ 228 w 716"/>
                <a:gd name="T65" fmla="*/ 280 h 716"/>
                <a:gd name="T66" fmla="*/ 236 w 716"/>
                <a:gd name="T67" fmla="*/ 284 h 716"/>
                <a:gd name="T68" fmla="*/ 242 w 716"/>
                <a:gd name="T69" fmla="*/ 282 h 716"/>
                <a:gd name="T70" fmla="*/ 254 w 716"/>
                <a:gd name="T71" fmla="*/ 328 h 716"/>
                <a:gd name="T72" fmla="*/ 276 w 716"/>
                <a:gd name="T73" fmla="*/ 366 h 716"/>
                <a:gd name="T74" fmla="*/ 298 w 716"/>
                <a:gd name="T75" fmla="*/ 420 h 716"/>
                <a:gd name="T76" fmla="*/ 334 w 716"/>
                <a:gd name="T77" fmla="*/ 432 h 716"/>
                <a:gd name="T78" fmla="*/ 326 w 716"/>
                <a:gd name="T79" fmla="*/ 444 h 716"/>
                <a:gd name="T80" fmla="*/ 270 w 716"/>
                <a:gd name="T81" fmla="*/ 412 h 716"/>
                <a:gd name="T82" fmla="*/ 192 w 716"/>
                <a:gd name="T83" fmla="*/ 458 h 716"/>
                <a:gd name="T84" fmla="*/ 112 w 716"/>
                <a:gd name="T85" fmla="*/ 500 h 716"/>
                <a:gd name="T86" fmla="*/ 58 w 716"/>
                <a:gd name="T87" fmla="*/ 546 h 716"/>
                <a:gd name="T88" fmla="*/ 24 w 716"/>
                <a:gd name="T89" fmla="*/ 604 h 716"/>
                <a:gd name="T90" fmla="*/ 2 w 716"/>
                <a:gd name="T91" fmla="*/ 688 h 716"/>
                <a:gd name="T92" fmla="*/ 716 w 716"/>
                <a:gd name="T93" fmla="*/ 716 h 716"/>
                <a:gd name="T94" fmla="*/ 698 w 716"/>
                <a:gd name="T95" fmla="*/ 622 h 716"/>
                <a:gd name="T96" fmla="*/ 672 w 716"/>
                <a:gd name="T97" fmla="*/ 566 h 716"/>
                <a:gd name="T98" fmla="*/ 624 w 716"/>
                <a:gd name="T99" fmla="*/ 514 h 716"/>
                <a:gd name="T100" fmla="*/ 582 w 716"/>
                <a:gd name="T101" fmla="*/ 48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6" h="716">
                  <a:moveTo>
                    <a:pt x="582" y="488"/>
                  </a:moveTo>
                  <a:lnTo>
                    <a:pt x="582" y="488"/>
                  </a:lnTo>
                  <a:lnTo>
                    <a:pt x="522" y="458"/>
                  </a:lnTo>
                  <a:lnTo>
                    <a:pt x="478" y="432"/>
                  </a:lnTo>
                  <a:lnTo>
                    <a:pt x="444" y="412"/>
                  </a:lnTo>
                  <a:lnTo>
                    <a:pt x="400" y="688"/>
                  </a:lnTo>
                  <a:lnTo>
                    <a:pt x="372" y="484"/>
                  </a:lnTo>
                  <a:lnTo>
                    <a:pt x="390" y="444"/>
                  </a:lnTo>
                  <a:lnTo>
                    <a:pt x="390" y="444"/>
                  </a:lnTo>
                  <a:lnTo>
                    <a:pt x="390" y="440"/>
                  </a:lnTo>
                  <a:lnTo>
                    <a:pt x="390" y="438"/>
                  </a:lnTo>
                  <a:lnTo>
                    <a:pt x="384" y="432"/>
                  </a:lnTo>
                  <a:lnTo>
                    <a:pt x="384" y="432"/>
                  </a:lnTo>
                  <a:lnTo>
                    <a:pt x="398" y="430"/>
                  </a:lnTo>
                  <a:lnTo>
                    <a:pt x="412" y="424"/>
                  </a:lnTo>
                  <a:lnTo>
                    <a:pt x="426" y="416"/>
                  </a:lnTo>
                  <a:lnTo>
                    <a:pt x="440" y="408"/>
                  </a:lnTo>
                  <a:lnTo>
                    <a:pt x="440" y="366"/>
                  </a:lnTo>
                  <a:lnTo>
                    <a:pt x="440" y="366"/>
                  </a:lnTo>
                  <a:lnTo>
                    <a:pt x="446" y="360"/>
                  </a:lnTo>
                  <a:lnTo>
                    <a:pt x="456" y="340"/>
                  </a:lnTo>
                  <a:lnTo>
                    <a:pt x="462" y="328"/>
                  </a:lnTo>
                  <a:lnTo>
                    <a:pt x="468" y="314"/>
                  </a:lnTo>
                  <a:lnTo>
                    <a:pt x="472" y="298"/>
                  </a:lnTo>
                  <a:lnTo>
                    <a:pt x="474" y="282"/>
                  </a:lnTo>
                  <a:lnTo>
                    <a:pt x="474" y="282"/>
                  </a:lnTo>
                  <a:lnTo>
                    <a:pt x="476" y="284"/>
                  </a:lnTo>
                  <a:lnTo>
                    <a:pt x="480" y="284"/>
                  </a:lnTo>
                  <a:lnTo>
                    <a:pt x="486" y="280"/>
                  </a:lnTo>
                  <a:lnTo>
                    <a:pt x="486" y="280"/>
                  </a:lnTo>
                  <a:lnTo>
                    <a:pt x="488" y="280"/>
                  </a:lnTo>
                  <a:lnTo>
                    <a:pt x="492" y="270"/>
                  </a:lnTo>
                  <a:lnTo>
                    <a:pt x="496" y="260"/>
                  </a:lnTo>
                  <a:lnTo>
                    <a:pt x="498" y="248"/>
                  </a:lnTo>
                  <a:lnTo>
                    <a:pt x="498" y="228"/>
                  </a:lnTo>
                  <a:lnTo>
                    <a:pt x="500" y="206"/>
                  </a:lnTo>
                  <a:lnTo>
                    <a:pt x="500" y="206"/>
                  </a:lnTo>
                  <a:lnTo>
                    <a:pt x="496" y="200"/>
                  </a:lnTo>
                  <a:lnTo>
                    <a:pt x="494" y="196"/>
                  </a:lnTo>
                  <a:lnTo>
                    <a:pt x="490" y="192"/>
                  </a:lnTo>
                  <a:lnTo>
                    <a:pt x="490" y="192"/>
                  </a:lnTo>
                  <a:lnTo>
                    <a:pt x="492" y="186"/>
                  </a:lnTo>
                  <a:lnTo>
                    <a:pt x="494" y="170"/>
                  </a:lnTo>
                  <a:lnTo>
                    <a:pt x="494" y="156"/>
                  </a:lnTo>
                  <a:lnTo>
                    <a:pt x="494" y="142"/>
                  </a:lnTo>
                  <a:lnTo>
                    <a:pt x="492" y="128"/>
                  </a:lnTo>
                  <a:lnTo>
                    <a:pt x="486" y="110"/>
                  </a:lnTo>
                  <a:lnTo>
                    <a:pt x="486" y="110"/>
                  </a:lnTo>
                  <a:lnTo>
                    <a:pt x="486" y="102"/>
                  </a:lnTo>
                  <a:lnTo>
                    <a:pt x="486" y="102"/>
                  </a:lnTo>
                  <a:lnTo>
                    <a:pt x="486" y="94"/>
                  </a:lnTo>
                  <a:lnTo>
                    <a:pt x="486" y="86"/>
                  </a:lnTo>
                  <a:lnTo>
                    <a:pt x="482" y="74"/>
                  </a:lnTo>
                  <a:lnTo>
                    <a:pt x="476" y="62"/>
                  </a:lnTo>
                  <a:lnTo>
                    <a:pt x="466" y="50"/>
                  </a:lnTo>
                  <a:lnTo>
                    <a:pt x="454" y="36"/>
                  </a:lnTo>
                  <a:lnTo>
                    <a:pt x="434" y="22"/>
                  </a:lnTo>
                  <a:lnTo>
                    <a:pt x="434" y="22"/>
                  </a:lnTo>
                  <a:lnTo>
                    <a:pt x="426" y="16"/>
                  </a:lnTo>
                  <a:lnTo>
                    <a:pt x="414" y="10"/>
                  </a:lnTo>
                  <a:lnTo>
                    <a:pt x="400" y="6"/>
                  </a:lnTo>
                  <a:lnTo>
                    <a:pt x="380" y="0"/>
                  </a:lnTo>
                  <a:lnTo>
                    <a:pt x="356" y="0"/>
                  </a:lnTo>
                  <a:lnTo>
                    <a:pt x="328" y="2"/>
                  </a:lnTo>
                  <a:lnTo>
                    <a:pt x="314" y="6"/>
                  </a:lnTo>
                  <a:lnTo>
                    <a:pt x="296" y="12"/>
                  </a:lnTo>
                  <a:lnTo>
                    <a:pt x="296" y="12"/>
                  </a:lnTo>
                  <a:lnTo>
                    <a:pt x="292" y="14"/>
                  </a:lnTo>
                  <a:lnTo>
                    <a:pt x="280" y="18"/>
                  </a:lnTo>
                  <a:lnTo>
                    <a:pt x="272" y="20"/>
                  </a:lnTo>
                  <a:lnTo>
                    <a:pt x="264" y="20"/>
                  </a:lnTo>
                  <a:lnTo>
                    <a:pt x="256" y="20"/>
                  </a:lnTo>
                  <a:lnTo>
                    <a:pt x="250" y="16"/>
                  </a:lnTo>
                  <a:lnTo>
                    <a:pt x="250" y="16"/>
                  </a:lnTo>
                  <a:lnTo>
                    <a:pt x="244" y="38"/>
                  </a:lnTo>
                  <a:lnTo>
                    <a:pt x="242" y="54"/>
                  </a:lnTo>
                  <a:lnTo>
                    <a:pt x="244" y="60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4" y="66"/>
                  </a:lnTo>
                  <a:lnTo>
                    <a:pt x="238" y="74"/>
                  </a:lnTo>
                  <a:lnTo>
                    <a:pt x="232" y="90"/>
                  </a:lnTo>
                  <a:lnTo>
                    <a:pt x="226" y="118"/>
                  </a:lnTo>
                  <a:lnTo>
                    <a:pt x="226" y="118"/>
                  </a:lnTo>
                  <a:lnTo>
                    <a:pt x="226" y="128"/>
                  </a:lnTo>
                  <a:lnTo>
                    <a:pt x="226" y="128"/>
                  </a:lnTo>
                  <a:lnTo>
                    <a:pt x="222" y="154"/>
                  </a:lnTo>
                  <a:lnTo>
                    <a:pt x="224" y="174"/>
                  </a:lnTo>
                  <a:lnTo>
                    <a:pt x="226" y="192"/>
                  </a:lnTo>
                  <a:lnTo>
                    <a:pt x="226" y="192"/>
                  </a:lnTo>
                  <a:lnTo>
                    <a:pt x="222" y="196"/>
                  </a:lnTo>
                  <a:lnTo>
                    <a:pt x="220" y="200"/>
                  </a:lnTo>
                  <a:lnTo>
                    <a:pt x="216" y="206"/>
                  </a:lnTo>
                  <a:lnTo>
                    <a:pt x="216" y="206"/>
                  </a:lnTo>
                  <a:lnTo>
                    <a:pt x="218" y="228"/>
                  </a:lnTo>
                  <a:lnTo>
                    <a:pt x="218" y="248"/>
                  </a:lnTo>
                  <a:lnTo>
                    <a:pt x="220" y="260"/>
                  </a:lnTo>
                  <a:lnTo>
                    <a:pt x="224" y="270"/>
                  </a:lnTo>
                  <a:lnTo>
                    <a:pt x="228" y="280"/>
                  </a:lnTo>
                  <a:lnTo>
                    <a:pt x="230" y="280"/>
                  </a:lnTo>
                  <a:lnTo>
                    <a:pt x="230" y="280"/>
                  </a:lnTo>
                  <a:lnTo>
                    <a:pt x="236" y="284"/>
                  </a:lnTo>
                  <a:lnTo>
                    <a:pt x="240" y="284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4" y="298"/>
                  </a:lnTo>
                  <a:lnTo>
                    <a:pt x="248" y="314"/>
                  </a:lnTo>
                  <a:lnTo>
                    <a:pt x="254" y="328"/>
                  </a:lnTo>
                  <a:lnTo>
                    <a:pt x="260" y="340"/>
                  </a:lnTo>
                  <a:lnTo>
                    <a:pt x="270" y="360"/>
                  </a:lnTo>
                  <a:lnTo>
                    <a:pt x="276" y="366"/>
                  </a:lnTo>
                  <a:lnTo>
                    <a:pt x="276" y="408"/>
                  </a:lnTo>
                  <a:lnTo>
                    <a:pt x="276" y="408"/>
                  </a:lnTo>
                  <a:lnTo>
                    <a:pt x="298" y="420"/>
                  </a:lnTo>
                  <a:lnTo>
                    <a:pt x="314" y="426"/>
                  </a:lnTo>
                  <a:lnTo>
                    <a:pt x="334" y="432"/>
                  </a:lnTo>
                  <a:lnTo>
                    <a:pt x="334" y="432"/>
                  </a:lnTo>
                  <a:lnTo>
                    <a:pt x="328" y="436"/>
                  </a:lnTo>
                  <a:lnTo>
                    <a:pt x="326" y="440"/>
                  </a:lnTo>
                  <a:lnTo>
                    <a:pt x="326" y="444"/>
                  </a:lnTo>
                  <a:lnTo>
                    <a:pt x="344" y="484"/>
                  </a:lnTo>
                  <a:lnTo>
                    <a:pt x="314" y="692"/>
                  </a:lnTo>
                  <a:lnTo>
                    <a:pt x="270" y="412"/>
                  </a:lnTo>
                  <a:lnTo>
                    <a:pt x="270" y="412"/>
                  </a:lnTo>
                  <a:lnTo>
                    <a:pt x="236" y="434"/>
                  </a:lnTo>
                  <a:lnTo>
                    <a:pt x="192" y="458"/>
                  </a:lnTo>
                  <a:lnTo>
                    <a:pt x="134" y="488"/>
                  </a:lnTo>
                  <a:lnTo>
                    <a:pt x="134" y="488"/>
                  </a:lnTo>
                  <a:lnTo>
                    <a:pt x="112" y="500"/>
                  </a:lnTo>
                  <a:lnTo>
                    <a:pt x="92" y="514"/>
                  </a:lnTo>
                  <a:lnTo>
                    <a:pt x="74" y="530"/>
                  </a:lnTo>
                  <a:lnTo>
                    <a:pt x="58" y="546"/>
                  </a:lnTo>
                  <a:lnTo>
                    <a:pt x="44" y="566"/>
                  </a:lnTo>
                  <a:lnTo>
                    <a:pt x="34" y="584"/>
                  </a:lnTo>
                  <a:lnTo>
                    <a:pt x="24" y="604"/>
                  </a:lnTo>
                  <a:lnTo>
                    <a:pt x="18" y="622"/>
                  </a:lnTo>
                  <a:lnTo>
                    <a:pt x="8" y="658"/>
                  </a:lnTo>
                  <a:lnTo>
                    <a:pt x="2" y="688"/>
                  </a:lnTo>
                  <a:lnTo>
                    <a:pt x="0" y="716"/>
                  </a:lnTo>
                  <a:lnTo>
                    <a:pt x="716" y="716"/>
                  </a:lnTo>
                  <a:lnTo>
                    <a:pt x="716" y="716"/>
                  </a:lnTo>
                  <a:lnTo>
                    <a:pt x="714" y="688"/>
                  </a:lnTo>
                  <a:lnTo>
                    <a:pt x="708" y="658"/>
                  </a:lnTo>
                  <a:lnTo>
                    <a:pt x="698" y="622"/>
                  </a:lnTo>
                  <a:lnTo>
                    <a:pt x="692" y="604"/>
                  </a:lnTo>
                  <a:lnTo>
                    <a:pt x="682" y="584"/>
                  </a:lnTo>
                  <a:lnTo>
                    <a:pt x="672" y="566"/>
                  </a:lnTo>
                  <a:lnTo>
                    <a:pt x="658" y="546"/>
                  </a:lnTo>
                  <a:lnTo>
                    <a:pt x="642" y="530"/>
                  </a:lnTo>
                  <a:lnTo>
                    <a:pt x="624" y="514"/>
                  </a:lnTo>
                  <a:lnTo>
                    <a:pt x="604" y="500"/>
                  </a:lnTo>
                  <a:lnTo>
                    <a:pt x="582" y="488"/>
                  </a:lnTo>
                  <a:lnTo>
                    <a:pt x="582" y="488"/>
                  </a:lnTo>
                  <a:close/>
                </a:path>
              </a:pathLst>
            </a:custGeom>
            <a:gradFill>
              <a:gsLst>
                <a:gs pos="0">
                  <a:srgbClr val="006CB6"/>
                </a:gs>
                <a:gs pos="100000">
                  <a:srgbClr val="004370"/>
                </a:gs>
              </a:gsLst>
              <a:lin ang="54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7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926"/>
            <a:stretch/>
          </p:blipFill>
          <p:spPr bwMode="auto">
            <a:xfrm>
              <a:off x="2418069" y="5145176"/>
              <a:ext cx="3311776" cy="135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6" name="직사각형 75"/>
            <p:cNvSpPr/>
            <p:nvPr/>
          </p:nvSpPr>
          <p:spPr>
            <a:xfrm>
              <a:off x="3212709" y="4403725"/>
              <a:ext cx="1699260" cy="739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029575" y="2354447"/>
              <a:ext cx="2117653" cy="39189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해당 공공기관</a:t>
              </a: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en-US" altLang="ko-KR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|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감독기관 </a:t>
              </a: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|</a:t>
              </a:r>
              <a:r>
                <a:rPr lang="en-US" altLang="ko-KR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감사원</a:t>
              </a:r>
              <a:endParaRPr lang="en-US" altLang="ko-KR" sz="12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|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수사기관</a:t>
              </a: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en-US" altLang="ko-KR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|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국민권익위원회</a:t>
              </a:r>
              <a:endParaRPr lang="en-US" altLang="ko-KR" sz="12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210169" y="4489548"/>
              <a:ext cx="1739900" cy="312600"/>
            </a:xfrm>
            <a:prstGeom prst="rect">
              <a:avLst/>
            </a:prstGeom>
            <a:gradFill>
              <a:gsLst>
                <a:gs pos="0">
                  <a:srgbClr val="006CB6"/>
                </a:gs>
                <a:gs pos="100000">
                  <a:srgbClr val="00437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조사기관</a:t>
              </a:r>
              <a:endParaRPr lang="en-US" altLang="ko-KR" sz="12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211054" y="3898484"/>
              <a:ext cx="1737698" cy="551492"/>
            </a:xfrm>
            <a:prstGeom prst="rect">
              <a:avLst/>
            </a:prstGeom>
            <a:gradFill>
              <a:gsLst>
                <a:gs pos="0">
                  <a:srgbClr val="006CB6"/>
                </a:gs>
                <a:gs pos="100000">
                  <a:srgbClr val="00437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신고내용에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대하여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 algn="ctr"/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조사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감사</a:t>
              </a:r>
              <a:r>
                <a:rPr lang="en-US" altLang="ko-KR" sz="1400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또는</a:t>
              </a:r>
              <a:r>
                <a:rPr lang="en-US" altLang="ko-KR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4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수사</a:t>
              </a:r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923692" y="4863477"/>
              <a:ext cx="2329418" cy="2011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해당 공공기관</a:t>
              </a: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en-US" altLang="ko-KR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|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감독기관 </a:t>
              </a: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|</a:t>
              </a:r>
              <a:r>
                <a:rPr lang="en-US" altLang="ko-KR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감사원</a:t>
              </a: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en-US" altLang="ko-KR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| </a:t>
              </a:r>
              <a:r>
                <a:rPr lang="ko-KR" altLang="en-US" sz="12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수사기관</a:t>
              </a:r>
              <a:r>
                <a:rPr lang="en-US" altLang="ko-KR" sz="12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endParaRPr lang="en-US" altLang="ko-KR" sz="12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5590866" y="3797301"/>
            <a:ext cx="2658271" cy="2374900"/>
            <a:chOff x="5590866" y="3797300"/>
            <a:chExt cx="2658271" cy="2127111"/>
          </a:xfrm>
        </p:grpSpPr>
        <p:sp>
          <p:nvSpPr>
            <p:cNvPr id="82" name="U자형 화살표 81"/>
            <p:cNvSpPr/>
            <p:nvPr/>
          </p:nvSpPr>
          <p:spPr>
            <a:xfrm rot="10800000" flipH="1">
              <a:off x="5855676" y="3797300"/>
              <a:ext cx="2393461" cy="2001836"/>
            </a:xfrm>
            <a:prstGeom prst="uturnArrow">
              <a:avLst>
                <a:gd name="adj1" fmla="val 14696"/>
                <a:gd name="adj2" fmla="val 14221"/>
                <a:gd name="adj3" fmla="val 14326"/>
                <a:gd name="adj4" fmla="val 37655"/>
                <a:gd name="adj5" fmla="val 47149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591295" y="4287325"/>
              <a:ext cx="1123524" cy="52948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4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r>
                <a:rPr lang="ko-KR" altLang="en-US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공소 제기 또는</a:t>
              </a:r>
              <a:r>
                <a:rPr lang="en-US" altLang="ko-KR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과태료 부과 요청 </a:t>
              </a:r>
              <a:endParaRPr lang="en-US" altLang="ko-KR" sz="1200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84" name="직각 삼각형 83"/>
            <p:cNvSpPr/>
            <p:nvPr/>
          </p:nvSpPr>
          <p:spPr>
            <a:xfrm>
              <a:off x="6184106" y="4195885"/>
              <a:ext cx="532800" cy="90488"/>
            </a:xfrm>
            <a:prstGeom prst="rtTriangl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85" name="직각 삼각형 84"/>
            <p:cNvSpPr/>
            <p:nvPr/>
          </p:nvSpPr>
          <p:spPr>
            <a:xfrm flipH="1">
              <a:off x="5590866" y="4195885"/>
              <a:ext cx="269390" cy="90488"/>
            </a:xfrm>
            <a:prstGeom prst="rtTriangl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491337" y="5443060"/>
              <a:ext cx="920407" cy="48135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4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r>
                <a:rPr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관할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법원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87" name="그룹 86"/>
          <p:cNvGrpSpPr/>
          <p:nvPr/>
        </p:nvGrpSpPr>
        <p:grpSpPr>
          <a:xfrm>
            <a:off x="7019440" y="2220280"/>
            <a:ext cx="1737698" cy="2597905"/>
            <a:chOff x="7019440" y="2220280"/>
            <a:chExt cx="1737698" cy="2597905"/>
          </a:xfrm>
        </p:grpSpPr>
        <p:sp>
          <p:nvSpPr>
            <p:cNvPr id="88" name="타원 87"/>
            <p:cNvSpPr/>
            <p:nvPr/>
          </p:nvSpPr>
          <p:spPr>
            <a:xfrm>
              <a:off x="7161133" y="2928485"/>
              <a:ext cx="1378857" cy="1378857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412594" y="2220280"/>
              <a:ext cx="850165" cy="58563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t">
              <a:noAutofit/>
            </a:bodyPr>
            <a:lstStyle/>
            <a:p>
              <a:pPr algn="ctr"/>
              <a:r>
                <a:rPr lang="ko-KR" altLang="en-US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위반</a:t>
              </a:r>
              <a:r>
                <a:rPr lang="en-US" altLang="ko-KR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행위자</a:t>
              </a:r>
              <a:endParaRPr lang="en-US" altLang="ko-KR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0" name="Freeform 8"/>
            <p:cNvSpPr>
              <a:spLocks/>
            </p:cNvSpPr>
            <p:nvPr/>
          </p:nvSpPr>
          <p:spPr bwMode="auto">
            <a:xfrm>
              <a:off x="7475707" y="3132820"/>
              <a:ext cx="750468" cy="852602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019440" y="3898484"/>
              <a:ext cx="1737698" cy="543976"/>
            </a:xfrm>
            <a:prstGeom prst="rect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처분 대상자</a:t>
              </a:r>
              <a:endParaRPr lang="en-US" altLang="ko-KR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022426" y="4489548"/>
              <a:ext cx="1734711" cy="328637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4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r>
                <a:rPr lang="ko-KR" altLang="en-US" sz="120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형사처벌  </a:t>
              </a:r>
              <a:r>
                <a:rPr lang="en-US" altLang="ko-KR" sz="120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|  </a:t>
              </a:r>
              <a:r>
                <a:rPr lang="ko-KR" altLang="en-US" sz="120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과태료 부과</a:t>
              </a:r>
              <a:endParaRPr lang="en-US" altLang="ko-KR" sz="120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81102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그룹 186"/>
          <p:cNvGrpSpPr/>
          <p:nvPr/>
        </p:nvGrpSpPr>
        <p:grpSpPr>
          <a:xfrm rot="5400000">
            <a:off x="4668976" y="3759959"/>
            <a:ext cx="2025983" cy="660381"/>
            <a:chOff x="2393551" y="3327400"/>
            <a:chExt cx="903566" cy="628650"/>
          </a:xfrm>
        </p:grpSpPr>
        <p:sp>
          <p:nvSpPr>
            <p:cNvPr id="188" name="오른쪽 화살표 187"/>
            <p:cNvSpPr/>
            <p:nvPr/>
          </p:nvSpPr>
          <p:spPr>
            <a:xfrm>
              <a:off x="2393551" y="3327400"/>
              <a:ext cx="903566" cy="628650"/>
            </a:xfrm>
            <a:prstGeom prst="rightArrow">
              <a:avLst/>
            </a:prstGeom>
            <a:gradFill>
              <a:gsLst>
                <a:gs pos="0">
                  <a:srgbClr val="A2C32B"/>
                </a:gs>
                <a:gs pos="100000">
                  <a:srgbClr val="78902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 rot="16200000">
              <a:off x="2585384" y="3454176"/>
              <a:ext cx="289780" cy="36191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3" name="아래쪽 화살표 2"/>
          <p:cNvSpPr/>
          <p:nvPr/>
        </p:nvSpPr>
        <p:spPr>
          <a:xfrm>
            <a:off x="1111480" y="2704901"/>
            <a:ext cx="619845" cy="1228155"/>
          </a:xfrm>
          <a:prstGeom prst="down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lang="ko-KR" altLang="en-US" sz="1400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과태료 부과 및 과태료 재판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grpSp>
        <p:nvGrpSpPr>
          <p:cNvPr id="56" name="그룹 55"/>
          <p:cNvGrpSpPr/>
          <p:nvPr/>
        </p:nvGrpSpPr>
        <p:grpSpPr>
          <a:xfrm>
            <a:off x="539552" y="1141885"/>
            <a:ext cx="2928413" cy="342899"/>
            <a:chOff x="2507203" y="1777635"/>
            <a:chExt cx="2928413" cy="342899"/>
          </a:xfrm>
        </p:grpSpPr>
        <p:sp>
          <p:nvSpPr>
            <p:cNvPr id="57" name="TextBox 56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법 제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23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조제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7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항 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소속기관장은 과태료 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부과 대상자에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대해 그 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위반 사실을 「</a:t>
              </a:r>
              <a:r>
                <a:rPr lang="ko-KR" altLang="en-US" spc="-15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비송사건절차법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」에 따른 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과태료 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재판 관할법원에 통보하여야 한다</a:t>
              </a:r>
              <a:r>
                <a:rPr lang="en-US" altLang="ko-KR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.</a:t>
              </a:r>
              <a:endParaRPr lang="ko-KR" altLang="en-US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grpSp>
          <p:nvGrpSpPr>
            <p:cNvPr id="58" name="그룹 57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59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pSp>
        <p:nvGrpSpPr>
          <p:cNvPr id="117" name="그룹 116"/>
          <p:cNvGrpSpPr/>
          <p:nvPr/>
        </p:nvGrpSpPr>
        <p:grpSpPr>
          <a:xfrm>
            <a:off x="926437" y="1888245"/>
            <a:ext cx="990601" cy="485419"/>
            <a:chOff x="9318626" y="3354388"/>
            <a:chExt cx="2184400" cy="1063625"/>
          </a:xfrm>
          <a:solidFill>
            <a:srgbClr val="DFA003"/>
          </a:solidFill>
        </p:grpSpPr>
        <p:sp>
          <p:nvSpPr>
            <p:cNvPr id="118" name="Freeform 5"/>
            <p:cNvSpPr>
              <a:spLocks noEditPoints="1"/>
            </p:cNvSpPr>
            <p:nvPr/>
          </p:nvSpPr>
          <p:spPr bwMode="auto">
            <a:xfrm>
              <a:off x="9790113" y="3482975"/>
              <a:ext cx="1238250" cy="935038"/>
            </a:xfrm>
            <a:custGeom>
              <a:avLst/>
              <a:gdLst>
                <a:gd name="T0" fmla="*/ 22 w 1050"/>
                <a:gd name="T1" fmla="*/ 52 h 792"/>
                <a:gd name="T2" fmla="*/ 78 w 1050"/>
                <a:gd name="T3" fmla="*/ 0 h 792"/>
                <a:gd name="T4" fmla="*/ 1015 w 1050"/>
                <a:gd name="T5" fmla="*/ 27 h 792"/>
                <a:gd name="T6" fmla="*/ 1050 w 1050"/>
                <a:gd name="T7" fmla="*/ 54 h 792"/>
                <a:gd name="T8" fmla="*/ 970 w 1050"/>
                <a:gd name="T9" fmla="*/ 789 h 792"/>
                <a:gd name="T10" fmla="*/ 882 w 1050"/>
                <a:gd name="T11" fmla="*/ 657 h 792"/>
                <a:gd name="T12" fmla="*/ 881 w 1050"/>
                <a:gd name="T13" fmla="*/ 790 h 792"/>
                <a:gd name="T14" fmla="*/ 871 w 1050"/>
                <a:gd name="T15" fmla="*/ 656 h 792"/>
                <a:gd name="T16" fmla="*/ 783 w 1050"/>
                <a:gd name="T17" fmla="*/ 788 h 792"/>
                <a:gd name="T18" fmla="*/ 755 w 1050"/>
                <a:gd name="T19" fmla="*/ 657 h 792"/>
                <a:gd name="T20" fmla="*/ 665 w 1050"/>
                <a:gd name="T21" fmla="*/ 789 h 792"/>
                <a:gd name="T22" fmla="*/ 657 w 1050"/>
                <a:gd name="T23" fmla="*/ 657 h 792"/>
                <a:gd name="T24" fmla="*/ 567 w 1050"/>
                <a:gd name="T25" fmla="*/ 788 h 792"/>
                <a:gd name="T26" fmla="*/ 484 w 1050"/>
                <a:gd name="T27" fmla="*/ 657 h 792"/>
                <a:gd name="T28" fmla="*/ 396 w 1050"/>
                <a:gd name="T29" fmla="*/ 789 h 792"/>
                <a:gd name="T30" fmla="*/ 384 w 1050"/>
                <a:gd name="T31" fmla="*/ 773 h 792"/>
                <a:gd name="T32" fmla="*/ 383 w 1050"/>
                <a:gd name="T33" fmla="*/ 656 h 792"/>
                <a:gd name="T34" fmla="*/ 296 w 1050"/>
                <a:gd name="T35" fmla="*/ 789 h 792"/>
                <a:gd name="T36" fmla="*/ 268 w 1050"/>
                <a:gd name="T37" fmla="*/ 657 h 792"/>
                <a:gd name="T38" fmla="*/ 180 w 1050"/>
                <a:gd name="T39" fmla="*/ 792 h 792"/>
                <a:gd name="T40" fmla="*/ 169 w 1050"/>
                <a:gd name="T41" fmla="*/ 655 h 792"/>
                <a:gd name="T42" fmla="*/ 81 w 1050"/>
                <a:gd name="T43" fmla="*/ 672 h 792"/>
                <a:gd name="T44" fmla="*/ 81 w 1050"/>
                <a:gd name="T45" fmla="*/ 789 h 792"/>
                <a:gd name="T46" fmla="*/ 0 w 1050"/>
                <a:gd name="T47" fmla="*/ 54 h 792"/>
                <a:gd name="T48" fmla="*/ 168 w 1050"/>
                <a:gd name="T49" fmla="*/ 489 h 792"/>
                <a:gd name="T50" fmla="*/ 82 w 1050"/>
                <a:gd name="T51" fmla="*/ 628 h 792"/>
                <a:gd name="T52" fmla="*/ 267 w 1050"/>
                <a:gd name="T53" fmla="*/ 628 h 792"/>
                <a:gd name="T54" fmla="*/ 181 w 1050"/>
                <a:gd name="T55" fmla="*/ 490 h 792"/>
                <a:gd name="T56" fmla="*/ 267 w 1050"/>
                <a:gd name="T57" fmla="*/ 628 h 792"/>
                <a:gd name="T58" fmla="*/ 383 w 1050"/>
                <a:gd name="T59" fmla="*/ 490 h 792"/>
                <a:gd name="T60" fmla="*/ 297 w 1050"/>
                <a:gd name="T61" fmla="*/ 628 h 792"/>
                <a:gd name="T62" fmla="*/ 482 w 1050"/>
                <a:gd name="T63" fmla="*/ 628 h 792"/>
                <a:gd name="T64" fmla="*/ 397 w 1050"/>
                <a:gd name="T65" fmla="*/ 490 h 792"/>
                <a:gd name="T66" fmla="*/ 482 w 1050"/>
                <a:gd name="T67" fmla="*/ 628 h 792"/>
                <a:gd name="T68" fmla="*/ 654 w 1050"/>
                <a:gd name="T69" fmla="*/ 490 h 792"/>
                <a:gd name="T70" fmla="*/ 568 w 1050"/>
                <a:gd name="T71" fmla="*/ 628 h 792"/>
                <a:gd name="T72" fmla="*/ 668 w 1050"/>
                <a:gd name="T73" fmla="*/ 490 h 792"/>
                <a:gd name="T74" fmla="*/ 754 w 1050"/>
                <a:gd name="T75" fmla="*/ 628 h 792"/>
                <a:gd name="T76" fmla="*/ 668 w 1050"/>
                <a:gd name="T77" fmla="*/ 490 h 792"/>
                <a:gd name="T78" fmla="*/ 869 w 1050"/>
                <a:gd name="T79" fmla="*/ 490 h 792"/>
                <a:gd name="T80" fmla="*/ 784 w 1050"/>
                <a:gd name="T81" fmla="*/ 629 h 792"/>
                <a:gd name="T82" fmla="*/ 969 w 1050"/>
                <a:gd name="T83" fmla="*/ 628 h 792"/>
                <a:gd name="T84" fmla="*/ 883 w 1050"/>
                <a:gd name="T85" fmla="*/ 490 h 792"/>
                <a:gd name="T86" fmla="*/ 969 w 1050"/>
                <a:gd name="T87" fmla="*/ 62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50" h="792">
                  <a:moveTo>
                    <a:pt x="0" y="54"/>
                  </a:moveTo>
                  <a:cubicBezTo>
                    <a:pt x="8" y="53"/>
                    <a:pt x="15" y="53"/>
                    <a:pt x="22" y="52"/>
                  </a:cubicBezTo>
                  <a:cubicBezTo>
                    <a:pt x="24" y="48"/>
                    <a:pt x="25" y="43"/>
                    <a:pt x="27" y="39"/>
                  </a:cubicBezTo>
                  <a:cubicBezTo>
                    <a:pt x="38" y="0"/>
                    <a:pt x="38" y="0"/>
                    <a:pt x="78" y="0"/>
                  </a:cubicBezTo>
                  <a:cubicBezTo>
                    <a:pt x="378" y="0"/>
                    <a:pt x="679" y="0"/>
                    <a:pt x="979" y="0"/>
                  </a:cubicBezTo>
                  <a:cubicBezTo>
                    <a:pt x="1002" y="0"/>
                    <a:pt x="1012" y="6"/>
                    <a:pt x="1015" y="27"/>
                  </a:cubicBezTo>
                  <a:cubicBezTo>
                    <a:pt x="1016" y="36"/>
                    <a:pt x="1020" y="44"/>
                    <a:pt x="1023" y="52"/>
                  </a:cubicBezTo>
                  <a:cubicBezTo>
                    <a:pt x="1032" y="53"/>
                    <a:pt x="1041" y="53"/>
                    <a:pt x="1050" y="54"/>
                  </a:cubicBezTo>
                  <a:cubicBezTo>
                    <a:pt x="1050" y="299"/>
                    <a:pt x="1050" y="543"/>
                    <a:pt x="1050" y="789"/>
                  </a:cubicBezTo>
                  <a:cubicBezTo>
                    <a:pt x="1024" y="789"/>
                    <a:pt x="998" y="789"/>
                    <a:pt x="970" y="789"/>
                  </a:cubicBezTo>
                  <a:cubicBezTo>
                    <a:pt x="970" y="745"/>
                    <a:pt x="970" y="702"/>
                    <a:pt x="970" y="657"/>
                  </a:cubicBezTo>
                  <a:cubicBezTo>
                    <a:pt x="941" y="657"/>
                    <a:pt x="913" y="657"/>
                    <a:pt x="882" y="657"/>
                  </a:cubicBezTo>
                  <a:cubicBezTo>
                    <a:pt x="882" y="679"/>
                    <a:pt x="882" y="703"/>
                    <a:pt x="882" y="726"/>
                  </a:cubicBezTo>
                  <a:cubicBezTo>
                    <a:pt x="882" y="747"/>
                    <a:pt x="884" y="768"/>
                    <a:pt x="881" y="790"/>
                  </a:cubicBezTo>
                  <a:cubicBezTo>
                    <a:pt x="878" y="789"/>
                    <a:pt x="874" y="789"/>
                    <a:pt x="871" y="789"/>
                  </a:cubicBezTo>
                  <a:cubicBezTo>
                    <a:pt x="871" y="745"/>
                    <a:pt x="871" y="701"/>
                    <a:pt x="871" y="656"/>
                  </a:cubicBezTo>
                  <a:cubicBezTo>
                    <a:pt x="840" y="656"/>
                    <a:pt x="813" y="656"/>
                    <a:pt x="783" y="656"/>
                  </a:cubicBezTo>
                  <a:cubicBezTo>
                    <a:pt x="783" y="700"/>
                    <a:pt x="783" y="743"/>
                    <a:pt x="783" y="788"/>
                  </a:cubicBezTo>
                  <a:cubicBezTo>
                    <a:pt x="773" y="788"/>
                    <a:pt x="765" y="788"/>
                    <a:pt x="755" y="788"/>
                  </a:cubicBezTo>
                  <a:cubicBezTo>
                    <a:pt x="755" y="745"/>
                    <a:pt x="755" y="702"/>
                    <a:pt x="755" y="657"/>
                  </a:cubicBezTo>
                  <a:cubicBezTo>
                    <a:pt x="725" y="657"/>
                    <a:pt x="697" y="657"/>
                    <a:pt x="668" y="657"/>
                  </a:cubicBezTo>
                  <a:cubicBezTo>
                    <a:pt x="664" y="701"/>
                    <a:pt x="670" y="746"/>
                    <a:pt x="665" y="789"/>
                  </a:cubicBezTo>
                  <a:cubicBezTo>
                    <a:pt x="662" y="789"/>
                    <a:pt x="660" y="789"/>
                    <a:pt x="657" y="789"/>
                  </a:cubicBezTo>
                  <a:cubicBezTo>
                    <a:pt x="657" y="746"/>
                    <a:pt x="657" y="702"/>
                    <a:pt x="657" y="657"/>
                  </a:cubicBezTo>
                  <a:cubicBezTo>
                    <a:pt x="625" y="657"/>
                    <a:pt x="597" y="657"/>
                    <a:pt x="567" y="657"/>
                  </a:cubicBezTo>
                  <a:cubicBezTo>
                    <a:pt x="567" y="700"/>
                    <a:pt x="567" y="744"/>
                    <a:pt x="567" y="788"/>
                  </a:cubicBezTo>
                  <a:cubicBezTo>
                    <a:pt x="540" y="788"/>
                    <a:pt x="513" y="788"/>
                    <a:pt x="484" y="788"/>
                  </a:cubicBezTo>
                  <a:cubicBezTo>
                    <a:pt x="484" y="745"/>
                    <a:pt x="484" y="702"/>
                    <a:pt x="484" y="657"/>
                  </a:cubicBezTo>
                  <a:cubicBezTo>
                    <a:pt x="454" y="657"/>
                    <a:pt x="426" y="657"/>
                    <a:pt x="396" y="657"/>
                  </a:cubicBezTo>
                  <a:cubicBezTo>
                    <a:pt x="396" y="701"/>
                    <a:pt x="396" y="745"/>
                    <a:pt x="396" y="789"/>
                  </a:cubicBezTo>
                  <a:cubicBezTo>
                    <a:pt x="393" y="789"/>
                    <a:pt x="391" y="789"/>
                    <a:pt x="389" y="790"/>
                  </a:cubicBezTo>
                  <a:cubicBezTo>
                    <a:pt x="387" y="784"/>
                    <a:pt x="384" y="779"/>
                    <a:pt x="384" y="773"/>
                  </a:cubicBezTo>
                  <a:cubicBezTo>
                    <a:pt x="384" y="741"/>
                    <a:pt x="384" y="709"/>
                    <a:pt x="384" y="677"/>
                  </a:cubicBezTo>
                  <a:cubicBezTo>
                    <a:pt x="384" y="670"/>
                    <a:pt x="383" y="664"/>
                    <a:pt x="383" y="656"/>
                  </a:cubicBezTo>
                  <a:cubicBezTo>
                    <a:pt x="354" y="656"/>
                    <a:pt x="326" y="656"/>
                    <a:pt x="296" y="656"/>
                  </a:cubicBezTo>
                  <a:cubicBezTo>
                    <a:pt x="296" y="701"/>
                    <a:pt x="296" y="745"/>
                    <a:pt x="296" y="789"/>
                  </a:cubicBezTo>
                  <a:cubicBezTo>
                    <a:pt x="286" y="789"/>
                    <a:pt x="278" y="789"/>
                    <a:pt x="268" y="789"/>
                  </a:cubicBezTo>
                  <a:cubicBezTo>
                    <a:pt x="268" y="744"/>
                    <a:pt x="268" y="701"/>
                    <a:pt x="268" y="657"/>
                  </a:cubicBezTo>
                  <a:cubicBezTo>
                    <a:pt x="239" y="657"/>
                    <a:pt x="211" y="657"/>
                    <a:pt x="180" y="657"/>
                  </a:cubicBezTo>
                  <a:cubicBezTo>
                    <a:pt x="180" y="701"/>
                    <a:pt x="180" y="745"/>
                    <a:pt x="180" y="792"/>
                  </a:cubicBezTo>
                  <a:cubicBezTo>
                    <a:pt x="169" y="781"/>
                    <a:pt x="169" y="781"/>
                    <a:pt x="169" y="726"/>
                  </a:cubicBezTo>
                  <a:cubicBezTo>
                    <a:pt x="169" y="703"/>
                    <a:pt x="169" y="680"/>
                    <a:pt x="169" y="655"/>
                  </a:cubicBezTo>
                  <a:cubicBezTo>
                    <a:pt x="141" y="655"/>
                    <a:pt x="115" y="655"/>
                    <a:pt x="90" y="656"/>
                  </a:cubicBezTo>
                  <a:cubicBezTo>
                    <a:pt x="86" y="656"/>
                    <a:pt x="81" y="667"/>
                    <a:pt x="81" y="672"/>
                  </a:cubicBezTo>
                  <a:cubicBezTo>
                    <a:pt x="80" y="704"/>
                    <a:pt x="81" y="735"/>
                    <a:pt x="81" y="766"/>
                  </a:cubicBezTo>
                  <a:cubicBezTo>
                    <a:pt x="81" y="773"/>
                    <a:pt x="81" y="780"/>
                    <a:pt x="81" y="789"/>
                  </a:cubicBezTo>
                  <a:cubicBezTo>
                    <a:pt x="53" y="789"/>
                    <a:pt x="27" y="789"/>
                    <a:pt x="0" y="789"/>
                  </a:cubicBezTo>
                  <a:cubicBezTo>
                    <a:pt x="0" y="544"/>
                    <a:pt x="0" y="300"/>
                    <a:pt x="0" y="54"/>
                  </a:cubicBezTo>
                  <a:close/>
                  <a:moveTo>
                    <a:pt x="168" y="628"/>
                  </a:moveTo>
                  <a:cubicBezTo>
                    <a:pt x="168" y="581"/>
                    <a:pt x="168" y="535"/>
                    <a:pt x="168" y="489"/>
                  </a:cubicBezTo>
                  <a:cubicBezTo>
                    <a:pt x="139" y="489"/>
                    <a:pt x="111" y="489"/>
                    <a:pt x="82" y="489"/>
                  </a:cubicBezTo>
                  <a:cubicBezTo>
                    <a:pt x="82" y="536"/>
                    <a:pt x="82" y="582"/>
                    <a:pt x="82" y="628"/>
                  </a:cubicBezTo>
                  <a:cubicBezTo>
                    <a:pt x="111" y="628"/>
                    <a:pt x="138" y="628"/>
                    <a:pt x="168" y="628"/>
                  </a:cubicBezTo>
                  <a:close/>
                  <a:moveTo>
                    <a:pt x="267" y="628"/>
                  </a:moveTo>
                  <a:cubicBezTo>
                    <a:pt x="267" y="581"/>
                    <a:pt x="267" y="536"/>
                    <a:pt x="267" y="490"/>
                  </a:cubicBezTo>
                  <a:cubicBezTo>
                    <a:pt x="238" y="490"/>
                    <a:pt x="210" y="490"/>
                    <a:pt x="181" y="490"/>
                  </a:cubicBezTo>
                  <a:cubicBezTo>
                    <a:pt x="181" y="536"/>
                    <a:pt x="181" y="582"/>
                    <a:pt x="181" y="628"/>
                  </a:cubicBezTo>
                  <a:cubicBezTo>
                    <a:pt x="210" y="628"/>
                    <a:pt x="238" y="628"/>
                    <a:pt x="267" y="628"/>
                  </a:cubicBezTo>
                  <a:close/>
                  <a:moveTo>
                    <a:pt x="383" y="628"/>
                  </a:moveTo>
                  <a:cubicBezTo>
                    <a:pt x="383" y="581"/>
                    <a:pt x="383" y="535"/>
                    <a:pt x="383" y="490"/>
                  </a:cubicBezTo>
                  <a:cubicBezTo>
                    <a:pt x="353" y="490"/>
                    <a:pt x="326" y="490"/>
                    <a:pt x="297" y="490"/>
                  </a:cubicBezTo>
                  <a:cubicBezTo>
                    <a:pt x="297" y="536"/>
                    <a:pt x="297" y="582"/>
                    <a:pt x="297" y="628"/>
                  </a:cubicBezTo>
                  <a:cubicBezTo>
                    <a:pt x="326" y="628"/>
                    <a:pt x="353" y="628"/>
                    <a:pt x="383" y="628"/>
                  </a:cubicBezTo>
                  <a:close/>
                  <a:moveTo>
                    <a:pt x="482" y="628"/>
                  </a:moveTo>
                  <a:cubicBezTo>
                    <a:pt x="482" y="580"/>
                    <a:pt x="482" y="535"/>
                    <a:pt x="482" y="490"/>
                  </a:cubicBezTo>
                  <a:cubicBezTo>
                    <a:pt x="452" y="490"/>
                    <a:pt x="425" y="490"/>
                    <a:pt x="397" y="490"/>
                  </a:cubicBezTo>
                  <a:cubicBezTo>
                    <a:pt x="397" y="537"/>
                    <a:pt x="397" y="582"/>
                    <a:pt x="397" y="628"/>
                  </a:cubicBezTo>
                  <a:cubicBezTo>
                    <a:pt x="426" y="628"/>
                    <a:pt x="454" y="628"/>
                    <a:pt x="482" y="628"/>
                  </a:cubicBezTo>
                  <a:close/>
                  <a:moveTo>
                    <a:pt x="654" y="628"/>
                  </a:moveTo>
                  <a:cubicBezTo>
                    <a:pt x="654" y="581"/>
                    <a:pt x="654" y="535"/>
                    <a:pt x="654" y="490"/>
                  </a:cubicBezTo>
                  <a:cubicBezTo>
                    <a:pt x="624" y="490"/>
                    <a:pt x="596" y="490"/>
                    <a:pt x="568" y="490"/>
                  </a:cubicBezTo>
                  <a:cubicBezTo>
                    <a:pt x="568" y="537"/>
                    <a:pt x="568" y="582"/>
                    <a:pt x="568" y="628"/>
                  </a:cubicBezTo>
                  <a:cubicBezTo>
                    <a:pt x="597" y="628"/>
                    <a:pt x="624" y="628"/>
                    <a:pt x="654" y="628"/>
                  </a:cubicBezTo>
                  <a:close/>
                  <a:moveTo>
                    <a:pt x="668" y="490"/>
                  </a:moveTo>
                  <a:cubicBezTo>
                    <a:pt x="668" y="537"/>
                    <a:pt x="668" y="582"/>
                    <a:pt x="668" y="628"/>
                  </a:cubicBezTo>
                  <a:cubicBezTo>
                    <a:pt x="697" y="628"/>
                    <a:pt x="725" y="628"/>
                    <a:pt x="754" y="628"/>
                  </a:cubicBezTo>
                  <a:cubicBezTo>
                    <a:pt x="754" y="582"/>
                    <a:pt x="754" y="536"/>
                    <a:pt x="754" y="490"/>
                  </a:cubicBezTo>
                  <a:cubicBezTo>
                    <a:pt x="725" y="490"/>
                    <a:pt x="697" y="490"/>
                    <a:pt x="668" y="490"/>
                  </a:cubicBezTo>
                  <a:close/>
                  <a:moveTo>
                    <a:pt x="869" y="629"/>
                  </a:moveTo>
                  <a:cubicBezTo>
                    <a:pt x="869" y="581"/>
                    <a:pt x="869" y="536"/>
                    <a:pt x="869" y="490"/>
                  </a:cubicBezTo>
                  <a:cubicBezTo>
                    <a:pt x="840" y="490"/>
                    <a:pt x="811" y="490"/>
                    <a:pt x="784" y="490"/>
                  </a:cubicBezTo>
                  <a:cubicBezTo>
                    <a:pt x="784" y="537"/>
                    <a:pt x="784" y="583"/>
                    <a:pt x="784" y="629"/>
                  </a:cubicBezTo>
                  <a:cubicBezTo>
                    <a:pt x="813" y="629"/>
                    <a:pt x="840" y="629"/>
                    <a:pt x="869" y="629"/>
                  </a:cubicBezTo>
                  <a:close/>
                  <a:moveTo>
                    <a:pt x="969" y="628"/>
                  </a:moveTo>
                  <a:cubicBezTo>
                    <a:pt x="969" y="581"/>
                    <a:pt x="969" y="535"/>
                    <a:pt x="969" y="490"/>
                  </a:cubicBezTo>
                  <a:cubicBezTo>
                    <a:pt x="939" y="490"/>
                    <a:pt x="912" y="490"/>
                    <a:pt x="883" y="490"/>
                  </a:cubicBezTo>
                  <a:cubicBezTo>
                    <a:pt x="883" y="536"/>
                    <a:pt x="883" y="581"/>
                    <a:pt x="883" y="628"/>
                  </a:cubicBezTo>
                  <a:cubicBezTo>
                    <a:pt x="912" y="628"/>
                    <a:pt x="939" y="628"/>
                    <a:pt x="969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19" name="Freeform 6"/>
            <p:cNvSpPr>
              <a:spLocks noEditPoints="1"/>
            </p:cNvSpPr>
            <p:nvPr/>
          </p:nvSpPr>
          <p:spPr bwMode="auto">
            <a:xfrm>
              <a:off x="9490076" y="3546475"/>
              <a:ext cx="274638" cy="871538"/>
            </a:xfrm>
            <a:custGeom>
              <a:avLst/>
              <a:gdLst>
                <a:gd name="T0" fmla="*/ 0 w 233"/>
                <a:gd name="T1" fmla="*/ 0 h 737"/>
                <a:gd name="T2" fmla="*/ 233 w 233"/>
                <a:gd name="T3" fmla="*/ 0 h 737"/>
                <a:gd name="T4" fmla="*/ 233 w 233"/>
                <a:gd name="T5" fmla="*/ 737 h 737"/>
                <a:gd name="T6" fmla="*/ 0 w 233"/>
                <a:gd name="T7" fmla="*/ 737 h 737"/>
                <a:gd name="T8" fmla="*/ 0 w 233"/>
                <a:gd name="T9" fmla="*/ 0 h 737"/>
                <a:gd name="T10" fmla="*/ 150 w 233"/>
                <a:gd name="T11" fmla="*/ 168 h 737"/>
                <a:gd name="T12" fmla="*/ 79 w 233"/>
                <a:gd name="T13" fmla="*/ 168 h 737"/>
                <a:gd name="T14" fmla="*/ 79 w 233"/>
                <a:gd name="T15" fmla="*/ 237 h 737"/>
                <a:gd name="T16" fmla="*/ 150 w 233"/>
                <a:gd name="T17" fmla="*/ 237 h 737"/>
                <a:gd name="T18" fmla="*/ 150 w 233"/>
                <a:gd name="T19" fmla="*/ 1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737">
                  <a:moveTo>
                    <a:pt x="0" y="0"/>
                  </a:moveTo>
                  <a:cubicBezTo>
                    <a:pt x="78" y="0"/>
                    <a:pt x="155" y="0"/>
                    <a:pt x="233" y="0"/>
                  </a:cubicBezTo>
                  <a:cubicBezTo>
                    <a:pt x="233" y="246"/>
                    <a:pt x="233" y="491"/>
                    <a:pt x="233" y="737"/>
                  </a:cubicBezTo>
                  <a:cubicBezTo>
                    <a:pt x="155" y="737"/>
                    <a:pt x="78" y="737"/>
                    <a:pt x="0" y="737"/>
                  </a:cubicBezTo>
                  <a:cubicBezTo>
                    <a:pt x="0" y="491"/>
                    <a:pt x="0" y="246"/>
                    <a:pt x="0" y="0"/>
                  </a:cubicBezTo>
                  <a:close/>
                  <a:moveTo>
                    <a:pt x="150" y="168"/>
                  </a:moveTo>
                  <a:cubicBezTo>
                    <a:pt x="124" y="168"/>
                    <a:pt x="101" y="168"/>
                    <a:pt x="79" y="168"/>
                  </a:cubicBezTo>
                  <a:cubicBezTo>
                    <a:pt x="79" y="192"/>
                    <a:pt x="79" y="215"/>
                    <a:pt x="79" y="237"/>
                  </a:cubicBezTo>
                  <a:cubicBezTo>
                    <a:pt x="104" y="237"/>
                    <a:pt x="127" y="237"/>
                    <a:pt x="150" y="237"/>
                  </a:cubicBezTo>
                  <a:cubicBezTo>
                    <a:pt x="150" y="213"/>
                    <a:pt x="150" y="191"/>
                    <a:pt x="150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0" name="Freeform 7"/>
            <p:cNvSpPr>
              <a:spLocks noEditPoints="1"/>
            </p:cNvSpPr>
            <p:nvPr/>
          </p:nvSpPr>
          <p:spPr bwMode="auto">
            <a:xfrm>
              <a:off x="11053763" y="3546475"/>
              <a:ext cx="274638" cy="871538"/>
            </a:xfrm>
            <a:custGeom>
              <a:avLst/>
              <a:gdLst>
                <a:gd name="T0" fmla="*/ 0 w 234"/>
                <a:gd name="T1" fmla="*/ 0 h 737"/>
                <a:gd name="T2" fmla="*/ 234 w 234"/>
                <a:gd name="T3" fmla="*/ 0 h 737"/>
                <a:gd name="T4" fmla="*/ 234 w 234"/>
                <a:gd name="T5" fmla="*/ 737 h 737"/>
                <a:gd name="T6" fmla="*/ 0 w 234"/>
                <a:gd name="T7" fmla="*/ 737 h 737"/>
                <a:gd name="T8" fmla="*/ 0 w 234"/>
                <a:gd name="T9" fmla="*/ 0 h 737"/>
                <a:gd name="T10" fmla="*/ 80 w 234"/>
                <a:gd name="T11" fmla="*/ 167 h 737"/>
                <a:gd name="T12" fmla="*/ 80 w 234"/>
                <a:gd name="T13" fmla="*/ 237 h 737"/>
                <a:gd name="T14" fmla="*/ 150 w 234"/>
                <a:gd name="T15" fmla="*/ 237 h 737"/>
                <a:gd name="T16" fmla="*/ 150 w 234"/>
                <a:gd name="T17" fmla="*/ 167 h 737"/>
                <a:gd name="T18" fmla="*/ 80 w 234"/>
                <a:gd name="T19" fmla="*/ 1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737">
                  <a:moveTo>
                    <a:pt x="0" y="0"/>
                  </a:moveTo>
                  <a:cubicBezTo>
                    <a:pt x="79" y="0"/>
                    <a:pt x="156" y="0"/>
                    <a:pt x="234" y="0"/>
                  </a:cubicBezTo>
                  <a:cubicBezTo>
                    <a:pt x="234" y="246"/>
                    <a:pt x="234" y="491"/>
                    <a:pt x="234" y="737"/>
                  </a:cubicBezTo>
                  <a:cubicBezTo>
                    <a:pt x="156" y="737"/>
                    <a:pt x="78" y="737"/>
                    <a:pt x="0" y="737"/>
                  </a:cubicBezTo>
                  <a:cubicBezTo>
                    <a:pt x="0" y="491"/>
                    <a:pt x="0" y="246"/>
                    <a:pt x="0" y="0"/>
                  </a:cubicBezTo>
                  <a:close/>
                  <a:moveTo>
                    <a:pt x="80" y="167"/>
                  </a:moveTo>
                  <a:cubicBezTo>
                    <a:pt x="80" y="192"/>
                    <a:pt x="80" y="215"/>
                    <a:pt x="80" y="237"/>
                  </a:cubicBezTo>
                  <a:cubicBezTo>
                    <a:pt x="105" y="237"/>
                    <a:pt x="127" y="237"/>
                    <a:pt x="150" y="237"/>
                  </a:cubicBezTo>
                  <a:cubicBezTo>
                    <a:pt x="150" y="213"/>
                    <a:pt x="150" y="190"/>
                    <a:pt x="150" y="167"/>
                  </a:cubicBezTo>
                  <a:cubicBezTo>
                    <a:pt x="126" y="167"/>
                    <a:pt x="103" y="167"/>
                    <a:pt x="80" y="1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1" name="Freeform 8"/>
            <p:cNvSpPr>
              <a:spLocks/>
            </p:cNvSpPr>
            <p:nvPr/>
          </p:nvSpPr>
          <p:spPr bwMode="auto">
            <a:xfrm>
              <a:off x="11352213" y="3643313"/>
              <a:ext cx="150813" cy="774700"/>
            </a:xfrm>
            <a:custGeom>
              <a:avLst/>
              <a:gdLst>
                <a:gd name="T0" fmla="*/ 0 w 129"/>
                <a:gd name="T1" fmla="*/ 0 h 655"/>
                <a:gd name="T2" fmla="*/ 129 w 129"/>
                <a:gd name="T3" fmla="*/ 0 h 655"/>
                <a:gd name="T4" fmla="*/ 129 w 129"/>
                <a:gd name="T5" fmla="*/ 655 h 655"/>
                <a:gd name="T6" fmla="*/ 0 w 129"/>
                <a:gd name="T7" fmla="*/ 655 h 655"/>
                <a:gd name="T8" fmla="*/ 0 w 129"/>
                <a:gd name="T9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55">
                  <a:moveTo>
                    <a:pt x="0" y="0"/>
                  </a:moveTo>
                  <a:cubicBezTo>
                    <a:pt x="44" y="0"/>
                    <a:pt x="86" y="0"/>
                    <a:pt x="129" y="0"/>
                  </a:cubicBezTo>
                  <a:cubicBezTo>
                    <a:pt x="129" y="219"/>
                    <a:pt x="129" y="436"/>
                    <a:pt x="129" y="655"/>
                  </a:cubicBezTo>
                  <a:cubicBezTo>
                    <a:pt x="86" y="655"/>
                    <a:pt x="44" y="655"/>
                    <a:pt x="0" y="655"/>
                  </a:cubicBezTo>
                  <a:cubicBezTo>
                    <a:pt x="0" y="437"/>
                    <a:pt x="0" y="21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2" name="Freeform 9"/>
            <p:cNvSpPr>
              <a:spLocks/>
            </p:cNvSpPr>
            <p:nvPr/>
          </p:nvSpPr>
          <p:spPr bwMode="auto">
            <a:xfrm>
              <a:off x="9318626" y="3643313"/>
              <a:ext cx="150813" cy="774700"/>
            </a:xfrm>
            <a:custGeom>
              <a:avLst/>
              <a:gdLst>
                <a:gd name="T0" fmla="*/ 128 w 128"/>
                <a:gd name="T1" fmla="*/ 656 h 656"/>
                <a:gd name="T2" fmla="*/ 0 w 128"/>
                <a:gd name="T3" fmla="*/ 656 h 656"/>
                <a:gd name="T4" fmla="*/ 0 w 128"/>
                <a:gd name="T5" fmla="*/ 0 h 656"/>
                <a:gd name="T6" fmla="*/ 128 w 128"/>
                <a:gd name="T7" fmla="*/ 0 h 656"/>
                <a:gd name="T8" fmla="*/ 128 w 128"/>
                <a:gd name="T9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56">
                  <a:moveTo>
                    <a:pt x="128" y="656"/>
                  </a:moveTo>
                  <a:cubicBezTo>
                    <a:pt x="84" y="656"/>
                    <a:pt x="43" y="656"/>
                    <a:pt x="0" y="656"/>
                  </a:cubicBezTo>
                  <a:cubicBezTo>
                    <a:pt x="0" y="437"/>
                    <a:pt x="0" y="219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219"/>
                    <a:pt x="128" y="436"/>
                    <a:pt x="128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3" name="Freeform 10"/>
            <p:cNvSpPr>
              <a:spLocks/>
            </p:cNvSpPr>
            <p:nvPr/>
          </p:nvSpPr>
          <p:spPr bwMode="auto">
            <a:xfrm>
              <a:off x="9686926" y="3354388"/>
              <a:ext cx="1444625" cy="50800"/>
            </a:xfrm>
            <a:custGeom>
              <a:avLst/>
              <a:gdLst>
                <a:gd name="T0" fmla="*/ 1225 w 1226"/>
                <a:gd name="T1" fmla="*/ 0 h 43"/>
                <a:gd name="T2" fmla="*/ 1225 w 1226"/>
                <a:gd name="T3" fmla="*/ 3 h 43"/>
                <a:gd name="T4" fmla="*/ 1177 w 1226"/>
                <a:gd name="T5" fmla="*/ 43 h 43"/>
                <a:gd name="T6" fmla="*/ 49 w 1226"/>
                <a:gd name="T7" fmla="*/ 43 h 43"/>
                <a:gd name="T8" fmla="*/ 0 w 1226"/>
                <a:gd name="T9" fmla="*/ 0 h 43"/>
                <a:gd name="T10" fmla="*/ 1225 w 1226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6" h="43">
                  <a:moveTo>
                    <a:pt x="1225" y="0"/>
                  </a:moveTo>
                  <a:cubicBezTo>
                    <a:pt x="1225" y="1"/>
                    <a:pt x="1226" y="2"/>
                    <a:pt x="1225" y="3"/>
                  </a:cubicBezTo>
                  <a:cubicBezTo>
                    <a:pt x="1217" y="43"/>
                    <a:pt x="1217" y="43"/>
                    <a:pt x="1177" y="43"/>
                  </a:cubicBezTo>
                  <a:cubicBezTo>
                    <a:pt x="801" y="43"/>
                    <a:pt x="425" y="43"/>
                    <a:pt x="49" y="43"/>
                  </a:cubicBezTo>
                  <a:cubicBezTo>
                    <a:pt x="8" y="43"/>
                    <a:pt x="8" y="43"/>
                    <a:pt x="0" y="0"/>
                  </a:cubicBezTo>
                  <a:cubicBezTo>
                    <a:pt x="408" y="0"/>
                    <a:pt x="817" y="0"/>
                    <a:pt x="12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4" name="Freeform 11"/>
            <p:cNvSpPr>
              <a:spLocks/>
            </p:cNvSpPr>
            <p:nvPr/>
          </p:nvSpPr>
          <p:spPr bwMode="auto">
            <a:xfrm>
              <a:off x="9752013" y="3419475"/>
              <a:ext cx="1314450" cy="46038"/>
            </a:xfrm>
            <a:custGeom>
              <a:avLst/>
              <a:gdLst>
                <a:gd name="T0" fmla="*/ 1115 w 1116"/>
                <a:gd name="T1" fmla="*/ 0 h 40"/>
                <a:gd name="T2" fmla="*/ 1116 w 1116"/>
                <a:gd name="T3" fmla="*/ 5 h 40"/>
                <a:gd name="T4" fmla="*/ 1074 w 1116"/>
                <a:gd name="T5" fmla="*/ 40 h 40"/>
                <a:gd name="T6" fmla="*/ 40 w 1116"/>
                <a:gd name="T7" fmla="*/ 40 h 40"/>
                <a:gd name="T8" fmla="*/ 0 w 1116"/>
                <a:gd name="T9" fmla="*/ 0 h 40"/>
                <a:gd name="T10" fmla="*/ 1115 w 1116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6" h="40">
                  <a:moveTo>
                    <a:pt x="1115" y="0"/>
                  </a:moveTo>
                  <a:cubicBezTo>
                    <a:pt x="1115" y="3"/>
                    <a:pt x="1116" y="4"/>
                    <a:pt x="1116" y="5"/>
                  </a:cubicBezTo>
                  <a:cubicBezTo>
                    <a:pt x="1109" y="40"/>
                    <a:pt x="1109" y="40"/>
                    <a:pt x="1074" y="40"/>
                  </a:cubicBezTo>
                  <a:cubicBezTo>
                    <a:pt x="730" y="40"/>
                    <a:pt x="385" y="40"/>
                    <a:pt x="40" y="40"/>
                  </a:cubicBezTo>
                  <a:cubicBezTo>
                    <a:pt x="5" y="40"/>
                    <a:pt x="3" y="38"/>
                    <a:pt x="0" y="0"/>
                  </a:cubicBezTo>
                  <a:cubicBezTo>
                    <a:pt x="372" y="0"/>
                    <a:pt x="744" y="0"/>
                    <a:pt x="11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5" name="Freeform 12"/>
            <p:cNvSpPr>
              <a:spLocks/>
            </p:cNvSpPr>
            <p:nvPr/>
          </p:nvSpPr>
          <p:spPr bwMode="auto">
            <a:xfrm>
              <a:off x="11002963" y="3484563"/>
              <a:ext cx="381000" cy="47625"/>
            </a:xfrm>
            <a:custGeom>
              <a:avLst/>
              <a:gdLst>
                <a:gd name="T0" fmla="*/ 323 w 323"/>
                <a:gd name="T1" fmla="*/ 0 h 41"/>
                <a:gd name="T2" fmla="*/ 313 w 323"/>
                <a:gd name="T3" fmla="*/ 30 h 41"/>
                <a:gd name="T4" fmla="*/ 297 w 323"/>
                <a:gd name="T5" fmla="*/ 40 h 41"/>
                <a:gd name="T6" fmla="*/ 25 w 323"/>
                <a:gd name="T7" fmla="*/ 40 h 41"/>
                <a:gd name="T8" fmla="*/ 9 w 323"/>
                <a:gd name="T9" fmla="*/ 28 h 41"/>
                <a:gd name="T10" fmla="*/ 0 w 323"/>
                <a:gd name="T11" fmla="*/ 0 h 41"/>
                <a:gd name="T12" fmla="*/ 323 w 32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3" h="41">
                  <a:moveTo>
                    <a:pt x="323" y="0"/>
                  </a:moveTo>
                  <a:cubicBezTo>
                    <a:pt x="319" y="12"/>
                    <a:pt x="317" y="22"/>
                    <a:pt x="313" y="30"/>
                  </a:cubicBezTo>
                  <a:cubicBezTo>
                    <a:pt x="310" y="35"/>
                    <a:pt x="302" y="40"/>
                    <a:pt x="297" y="40"/>
                  </a:cubicBezTo>
                  <a:cubicBezTo>
                    <a:pt x="206" y="41"/>
                    <a:pt x="116" y="41"/>
                    <a:pt x="25" y="40"/>
                  </a:cubicBezTo>
                  <a:cubicBezTo>
                    <a:pt x="20" y="40"/>
                    <a:pt x="12" y="33"/>
                    <a:pt x="9" y="28"/>
                  </a:cubicBezTo>
                  <a:cubicBezTo>
                    <a:pt x="5" y="20"/>
                    <a:pt x="3" y="11"/>
                    <a:pt x="0" y="0"/>
                  </a:cubicBezTo>
                  <a:cubicBezTo>
                    <a:pt x="108" y="0"/>
                    <a:pt x="214" y="0"/>
                    <a:pt x="3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26" name="Freeform 13"/>
            <p:cNvSpPr>
              <a:spLocks/>
            </p:cNvSpPr>
            <p:nvPr/>
          </p:nvSpPr>
          <p:spPr bwMode="auto">
            <a:xfrm>
              <a:off x="9437688" y="3484563"/>
              <a:ext cx="377825" cy="47625"/>
            </a:xfrm>
            <a:custGeom>
              <a:avLst/>
              <a:gdLst>
                <a:gd name="T0" fmla="*/ 0 w 321"/>
                <a:gd name="T1" fmla="*/ 0 h 41"/>
                <a:gd name="T2" fmla="*/ 321 w 321"/>
                <a:gd name="T3" fmla="*/ 0 h 41"/>
                <a:gd name="T4" fmla="*/ 312 w 321"/>
                <a:gd name="T5" fmla="*/ 33 h 41"/>
                <a:gd name="T6" fmla="*/ 299 w 321"/>
                <a:gd name="T7" fmla="*/ 40 h 41"/>
                <a:gd name="T8" fmla="*/ 25 w 321"/>
                <a:gd name="T9" fmla="*/ 40 h 41"/>
                <a:gd name="T10" fmla="*/ 11 w 321"/>
                <a:gd name="T11" fmla="*/ 31 h 41"/>
                <a:gd name="T12" fmla="*/ 0 w 321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41">
                  <a:moveTo>
                    <a:pt x="0" y="0"/>
                  </a:moveTo>
                  <a:cubicBezTo>
                    <a:pt x="108" y="0"/>
                    <a:pt x="213" y="0"/>
                    <a:pt x="321" y="0"/>
                  </a:cubicBezTo>
                  <a:cubicBezTo>
                    <a:pt x="318" y="12"/>
                    <a:pt x="316" y="23"/>
                    <a:pt x="312" y="33"/>
                  </a:cubicBezTo>
                  <a:cubicBezTo>
                    <a:pt x="311" y="36"/>
                    <a:pt x="303" y="40"/>
                    <a:pt x="299" y="40"/>
                  </a:cubicBezTo>
                  <a:cubicBezTo>
                    <a:pt x="208" y="41"/>
                    <a:pt x="116" y="41"/>
                    <a:pt x="25" y="40"/>
                  </a:cubicBezTo>
                  <a:cubicBezTo>
                    <a:pt x="20" y="40"/>
                    <a:pt x="13" y="35"/>
                    <a:pt x="11" y="31"/>
                  </a:cubicBezTo>
                  <a:cubicBezTo>
                    <a:pt x="6" y="22"/>
                    <a:pt x="4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599852" y="2392301"/>
            <a:ext cx="1739900" cy="312600"/>
          </a:xfrm>
          <a:prstGeom prst="rect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감독기관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감사원</a:t>
            </a:r>
            <a:r>
              <a:rPr lang="en-US" altLang="ko-KR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수사기관</a:t>
            </a:r>
            <a:endParaRPr lang="en-US" altLang="ko-KR" sz="12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138" name="그룹 137"/>
          <p:cNvGrpSpPr/>
          <p:nvPr/>
        </p:nvGrpSpPr>
        <p:grpSpPr>
          <a:xfrm>
            <a:off x="997688" y="2824349"/>
            <a:ext cx="1126040" cy="652429"/>
            <a:chOff x="5590866" y="4195885"/>
            <a:chExt cx="1126040" cy="620926"/>
          </a:xfrm>
        </p:grpSpPr>
        <p:sp>
          <p:nvSpPr>
            <p:cNvPr id="139" name="TextBox 138"/>
            <p:cNvSpPr txBox="1"/>
            <p:nvPr/>
          </p:nvSpPr>
          <p:spPr>
            <a:xfrm>
              <a:off x="5591295" y="4287325"/>
              <a:ext cx="1123524" cy="52948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4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r>
                <a:rPr lang="ko-KR" altLang="en-US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소속기관 통보</a:t>
              </a:r>
              <a:endParaRPr lang="en-US" altLang="ko-KR" sz="1200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40" name="직각 삼각형 139"/>
            <p:cNvSpPr/>
            <p:nvPr/>
          </p:nvSpPr>
          <p:spPr>
            <a:xfrm>
              <a:off x="6184106" y="4195885"/>
              <a:ext cx="532800" cy="90488"/>
            </a:xfrm>
            <a:prstGeom prst="rtTriangl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41" name="직각 삼각형 140"/>
            <p:cNvSpPr/>
            <p:nvPr/>
          </p:nvSpPr>
          <p:spPr>
            <a:xfrm flipH="1">
              <a:off x="5590866" y="4195885"/>
              <a:ext cx="269390" cy="90488"/>
            </a:xfrm>
            <a:prstGeom prst="rtTriangl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51" name="그룹 150"/>
          <p:cNvGrpSpPr/>
          <p:nvPr/>
        </p:nvGrpSpPr>
        <p:grpSpPr>
          <a:xfrm>
            <a:off x="899592" y="4941168"/>
            <a:ext cx="2522409" cy="1618005"/>
            <a:chOff x="5507257" y="3542001"/>
            <a:chExt cx="2522409" cy="1449187"/>
          </a:xfrm>
        </p:grpSpPr>
        <p:sp>
          <p:nvSpPr>
            <p:cNvPr id="152" name="U자형 화살표 151"/>
            <p:cNvSpPr/>
            <p:nvPr/>
          </p:nvSpPr>
          <p:spPr>
            <a:xfrm rot="10800000" flipH="1">
              <a:off x="5788248" y="3542001"/>
              <a:ext cx="1825485" cy="1449187"/>
            </a:xfrm>
            <a:prstGeom prst="uturnArrow">
              <a:avLst>
                <a:gd name="adj1" fmla="val 19494"/>
                <a:gd name="adj2" fmla="val 14221"/>
                <a:gd name="adj3" fmla="val 14326"/>
                <a:gd name="adj4" fmla="val 37655"/>
                <a:gd name="adj5" fmla="val 47149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5507257" y="4057415"/>
              <a:ext cx="1123524" cy="52948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4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r>
                <a:rPr lang="ko-KR" altLang="en-US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과태료 부과 요청</a:t>
              </a:r>
              <a:endParaRPr lang="en-US" altLang="ko-KR" sz="12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r>
                <a:rPr lang="en-US" altLang="ko-KR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</a:t>
              </a:r>
              <a:r>
                <a:rPr lang="ko-KR" altLang="en-US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부과 대상자 통보</a:t>
              </a:r>
              <a:r>
                <a:rPr lang="en-US" altLang="ko-KR" sz="1200" dirty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)</a:t>
              </a:r>
              <a:r>
                <a:rPr lang="ko-KR" altLang="en-US" sz="12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endParaRPr lang="en-US" altLang="ko-KR" sz="1200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54" name="직각 삼각형 153"/>
            <p:cNvSpPr/>
            <p:nvPr/>
          </p:nvSpPr>
          <p:spPr>
            <a:xfrm>
              <a:off x="6112098" y="3965974"/>
              <a:ext cx="532800" cy="90488"/>
            </a:xfrm>
            <a:prstGeom prst="rtTriangl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55" name="직각 삼각형 154"/>
            <p:cNvSpPr/>
            <p:nvPr/>
          </p:nvSpPr>
          <p:spPr>
            <a:xfrm flipH="1">
              <a:off x="5518858" y="3965974"/>
              <a:ext cx="269390" cy="90488"/>
            </a:xfrm>
            <a:prstGeom prst="rtTriangl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7109259" y="3785243"/>
              <a:ext cx="920407" cy="48135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4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defRPr>
              </a:lvl1pPr>
            </a:lstStyle>
            <a:p>
              <a:r>
                <a:rPr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관할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법원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599852" y="4666748"/>
            <a:ext cx="1739900" cy="312600"/>
          </a:xfrm>
          <a:prstGeom prst="rect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소속기관</a:t>
            </a:r>
            <a:endParaRPr lang="en-US" altLang="ko-KR" sz="12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128" name="Group 4"/>
          <p:cNvGrpSpPr>
            <a:grpSpLocks noChangeAspect="1"/>
          </p:cNvGrpSpPr>
          <p:nvPr/>
        </p:nvGrpSpPr>
        <p:grpSpPr bwMode="auto">
          <a:xfrm>
            <a:off x="755576" y="4005064"/>
            <a:ext cx="1475446" cy="592217"/>
            <a:chOff x="-490" y="1587"/>
            <a:chExt cx="590" cy="384"/>
          </a:xfrm>
          <a:solidFill>
            <a:srgbClr val="DFA003"/>
          </a:solidFill>
        </p:grpSpPr>
        <p:sp>
          <p:nvSpPr>
            <p:cNvPr id="129" name="Rectangle 5"/>
            <p:cNvSpPr>
              <a:spLocks noChangeArrowheads="1"/>
            </p:cNvSpPr>
            <p:nvPr/>
          </p:nvSpPr>
          <p:spPr bwMode="auto">
            <a:xfrm>
              <a:off x="-490" y="1958"/>
              <a:ext cx="590" cy="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0" name="Rectangle 6"/>
            <p:cNvSpPr>
              <a:spLocks noChangeArrowheads="1"/>
            </p:cNvSpPr>
            <p:nvPr/>
          </p:nvSpPr>
          <p:spPr bwMode="auto">
            <a:xfrm>
              <a:off x="-462" y="1927"/>
              <a:ext cx="534" cy="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1" name="Freeform 7"/>
            <p:cNvSpPr>
              <a:spLocks noEditPoints="1"/>
            </p:cNvSpPr>
            <p:nvPr/>
          </p:nvSpPr>
          <p:spPr bwMode="auto">
            <a:xfrm>
              <a:off x="-434" y="1587"/>
              <a:ext cx="478" cy="325"/>
            </a:xfrm>
            <a:custGeom>
              <a:avLst/>
              <a:gdLst>
                <a:gd name="T0" fmla="*/ 478 w 478"/>
                <a:gd name="T1" fmla="*/ 325 h 325"/>
                <a:gd name="T2" fmla="*/ 478 w 478"/>
                <a:gd name="T3" fmla="*/ 297 h 325"/>
                <a:gd name="T4" fmla="*/ 478 w 478"/>
                <a:gd name="T5" fmla="*/ 83 h 325"/>
                <a:gd name="T6" fmla="*/ 387 w 478"/>
                <a:gd name="T7" fmla="*/ 69 h 325"/>
                <a:gd name="T8" fmla="*/ 297 w 478"/>
                <a:gd name="T9" fmla="*/ 28 h 325"/>
                <a:gd name="T10" fmla="*/ 181 w 478"/>
                <a:gd name="T11" fmla="*/ 28 h 325"/>
                <a:gd name="T12" fmla="*/ 92 w 478"/>
                <a:gd name="T13" fmla="*/ 69 h 325"/>
                <a:gd name="T14" fmla="*/ 0 w 478"/>
                <a:gd name="T15" fmla="*/ 83 h 325"/>
                <a:gd name="T16" fmla="*/ 0 w 478"/>
                <a:gd name="T17" fmla="*/ 297 h 325"/>
                <a:gd name="T18" fmla="*/ 0 w 478"/>
                <a:gd name="T19" fmla="*/ 325 h 325"/>
                <a:gd name="T20" fmla="*/ 366 w 478"/>
                <a:gd name="T21" fmla="*/ 325 h 325"/>
                <a:gd name="T22" fmla="*/ 366 w 478"/>
                <a:gd name="T23" fmla="*/ 284 h 325"/>
                <a:gd name="T24" fmla="*/ 319 w 478"/>
                <a:gd name="T25" fmla="*/ 140 h 325"/>
                <a:gd name="T26" fmla="*/ 291 w 478"/>
                <a:gd name="T27" fmla="*/ 284 h 325"/>
                <a:gd name="T28" fmla="*/ 251 w 478"/>
                <a:gd name="T29" fmla="*/ 140 h 325"/>
                <a:gd name="T30" fmla="*/ 291 w 478"/>
                <a:gd name="T31" fmla="*/ 284 h 325"/>
                <a:gd name="T32" fmla="*/ 235 w 478"/>
                <a:gd name="T33" fmla="*/ 50 h 325"/>
                <a:gd name="T34" fmla="*/ 238 w 478"/>
                <a:gd name="T35" fmla="*/ 50 h 325"/>
                <a:gd name="T36" fmla="*/ 251 w 478"/>
                <a:gd name="T37" fmla="*/ 52 h 325"/>
                <a:gd name="T38" fmla="*/ 261 w 478"/>
                <a:gd name="T39" fmla="*/ 58 h 325"/>
                <a:gd name="T40" fmla="*/ 269 w 478"/>
                <a:gd name="T41" fmla="*/ 68 h 325"/>
                <a:gd name="T42" fmla="*/ 273 w 478"/>
                <a:gd name="T43" fmla="*/ 80 h 325"/>
                <a:gd name="T44" fmla="*/ 273 w 478"/>
                <a:gd name="T45" fmla="*/ 83 h 325"/>
                <a:gd name="T46" fmla="*/ 271 w 478"/>
                <a:gd name="T47" fmla="*/ 90 h 325"/>
                <a:gd name="T48" fmla="*/ 267 w 478"/>
                <a:gd name="T49" fmla="*/ 102 h 325"/>
                <a:gd name="T50" fmla="*/ 258 w 478"/>
                <a:gd name="T51" fmla="*/ 111 h 325"/>
                <a:gd name="T52" fmla="*/ 246 w 478"/>
                <a:gd name="T53" fmla="*/ 117 h 325"/>
                <a:gd name="T54" fmla="*/ 239 w 478"/>
                <a:gd name="T55" fmla="*/ 117 h 325"/>
                <a:gd name="T56" fmla="*/ 226 w 478"/>
                <a:gd name="T57" fmla="*/ 114 h 325"/>
                <a:gd name="T58" fmla="*/ 215 w 478"/>
                <a:gd name="T59" fmla="*/ 106 h 325"/>
                <a:gd name="T60" fmla="*/ 208 w 478"/>
                <a:gd name="T61" fmla="*/ 96 h 325"/>
                <a:gd name="T62" fmla="*/ 205 w 478"/>
                <a:gd name="T63" fmla="*/ 83 h 325"/>
                <a:gd name="T64" fmla="*/ 207 w 478"/>
                <a:gd name="T65" fmla="*/ 77 h 325"/>
                <a:gd name="T66" fmla="*/ 211 w 478"/>
                <a:gd name="T67" fmla="*/ 65 h 325"/>
                <a:gd name="T68" fmla="*/ 218 w 478"/>
                <a:gd name="T69" fmla="*/ 56 h 325"/>
                <a:gd name="T70" fmla="*/ 229 w 478"/>
                <a:gd name="T71" fmla="*/ 52 h 325"/>
                <a:gd name="T72" fmla="*/ 235 w 478"/>
                <a:gd name="T73" fmla="*/ 50 h 325"/>
                <a:gd name="T74" fmla="*/ 223 w 478"/>
                <a:gd name="T75" fmla="*/ 284 h 325"/>
                <a:gd name="T76" fmla="*/ 181 w 478"/>
                <a:gd name="T77" fmla="*/ 140 h 325"/>
                <a:gd name="T78" fmla="*/ 112 w 478"/>
                <a:gd name="T79" fmla="*/ 140 h 325"/>
                <a:gd name="T80" fmla="*/ 153 w 478"/>
                <a:gd name="T81" fmla="*/ 284 h 325"/>
                <a:gd name="T82" fmla="*/ 112 w 478"/>
                <a:gd name="T83" fmla="*/ 140 h 325"/>
                <a:gd name="T84" fmla="*/ 153 w 478"/>
                <a:gd name="T85" fmla="*/ 297 h 325"/>
                <a:gd name="T86" fmla="*/ 366 w 478"/>
                <a:gd name="T87" fmla="*/ 297 h 325"/>
                <a:gd name="T88" fmla="*/ 112 w 478"/>
                <a:gd name="T89" fmla="*/ 31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8" h="325">
                  <a:moveTo>
                    <a:pt x="366" y="325"/>
                  </a:moveTo>
                  <a:lnTo>
                    <a:pt x="478" y="325"/>
                  </a:lnTo>
                  <a:lnTo>
                    <a:pt x="478" y="312"/>
                  </a:lnTo>
                  <a:lnTo>
                    <a:pt x="478" y="297"/>
                  </a:lnTo>
                  <a:lnTo>
                    <a:pt x="478" y="284"/>
                  </a:lnTo>
                  <a:lnTo>
                    <a:pt x="478" y="83"/>
                  </a:lnTo>
                  <a:lnTo>
                    <a:pt x="415" y="83"/>
                  </a:lnTo>
                  <a:lnTo>
                    <a:pt x="387" y="69"/>
                  </a:lnTo>
                  <a:lnTo>
                    <a:pt x="387" y="28"/>
                  </a:lnTo>
                  <a:lnTo>
                    <a:pt x="297" y="28"/>
                  </a:lnTo>
                  <a:lnTo>
                    <a:pt x="239" y="0"/>
                  </a:lnTo>
                  <a:lnTo>
                    <a:pt x="181" y="28"/>
                  </a:lnTo>
                  <a:lnTo>
                    <a:pt x="92" y="28"/>
                  </a:lnTo>
                  <a:lnTo>
                    <a:pt x="92" y="69"/>
                  </a:lnTo>
                  <a:lnTo>
                    <a:pt x="63" y="83"/>
                  </a:lnTo>
                  <a:lnTo>
                    <a:pt x="0" y="83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112" y="325"/>
                  </a:lnTo>
                  <a:lnTo>
                    <a:pt x="366" y="325"/>
                  </a:lnTo>
                  <a:close/>
                  <a:moveTo>
                    <a:pt x="366" y="140"/>
                  </a:moveTo>
                  <a:lnTo>
                    <a:pt x="366" y="284"/>
                  </a:lnTo>
                  <a:lnTo>
                    <a:pt x="319" y="284"/>
                  </a:lnTo>
                  <a:lnTo>
                    <a:pt x="319" y="140"/>
                  </a:lnTo>
                  <a:lnTo>
                    <a:pt x="366" y="140"/>
                  </a:lnTo>
                  <a:close/>
                  <a:moveTo>
                    <a:pt x="291" y="284"/>
                  </a:moveTo>
                  <a:lnTo>
                    <a:pt x="251" y="284"/>
                  </a:lnTo>
                  <a:lnTo>
                    <a:pt x="251" y="140"/>
                  </a:lnTo>
                  <a:lnTo>
                    <a:pt x="291" y="140"/>
                  </a:lnTo>
                  <a:lnTo>
                    <a:pt x="291" y="284"/>
                  </a:lnTo>
                  <a:close/>
                  <a:moveTo>
                    <a:pt x="235" y="50"/>
                  </a:moveTo>
                  <a:lnTo>
                    <a:pt x="235" y="50"/>
                  </a:lnTo>
                  <a:lnTo>
                    <a:pt x="238" y="50"/>
                  </a:lnTo>
                  <a:lnTo>
                    <a:pt x="238" y="50"/>
                  </a:lnTo>
                  <a:lnTo>
                    <a:pt x="245" y="50"/>
                  </a:lnTo>
                  <a:lnTo>
                    <a:pt x="251" y="52"/>
                  </a:lnTo>
                  <a:lnTo>
                    <a:pt x="255" y="55"/>
                  </a:lnTo>
                  <a:lnTo>
                    <a:pt x="261" y="58"/>
                  </a:lnTo>
                  <a:lnTo>
                    <a:pt x="266" y="62"/>
                  </a:lnTo>
                  <a:lnTo>
                    <a:pt x="269" y="68"/>
                  </a:lnTo>
                  <a:lnTo>
                    <a:pt x="271" y="74"/>
                  </a:lnTo>
                  <a:lnTo>
                    <a:pt x="273" y="80"/>
                  </a:lnTo>
                  <a:lnTo>
                    <a:pt x="273" y="80"/>
                  </a:lnTo>
                  <a:lnTo>
                    <a:pt x="273" y="83"/>
                  </a:lnTo>
                  <a:lnTo>
                    <a:pt x="273" y="83"/>
                  </a:lnTo>
                  <a:lnTo>
                    <a:pt x="271" y="90"/>
                  </a:lnTo>
                  <a:lnTo>
                    <a:pt x="270" y="96"/>
                  </a:lnTo>
                  <a:lnTo>
                    <a:pt x="267" y="102"/>
                  </a:lnTo>
                  <a:lnTo>
                    <a:pt x="263" y="106"/>
                  </a:lnTo>
                  <a:lnTo>
                    <a:pt x="258" y="111"/>
                  </a:lnTo>
                  <a:lnTo>
                    <a:pt x="252" y="114"/>
                  </a:lnTo>
                  <a:lnTo>
                    <a:pt x="246" y="117"/>
                  </a:lnTo>
                  <a:lnTo>
                    <a:pt x="239" y="117"/>
                  </a:lnTo>
                  <a:lnTo>
                    <a:pt x="239" y="117"/>
                  </a:lnTo>
                  <a:lnTo>
                    <a:pt x="232" y="117"/>
                  </a:lnTo>
                  <a:lnTo>
                    <a:pt x="226" y="114"/>
                  </a:lnTo>
                  <a:lnTo>
                    <a:pt x="220" y="111"/>
                  </a:lnTo>
                  <a:lnTo>
                    <a:pt x="215" y="106"/>
                  </a:lnTo>
                  <a:lnTo>
                    <a:pt x="211" y="102"/>
                  </a:lnTo>
                  <a:lnTo>
                    <a:pt x="208" y="96"/>
                  </a:lnTo>
                  <a:lnTo>
                    <a:pt x="207" y="90"/>
                  </a:lnTo>
                  <a:lnTo>
                    <a:pt x="205" y="83"/>
                  </a:lnTo>
                  <a:lnTo>
                    <a:pt x="205" y="83"/>
                  </a:lnTo>
                  <a:lnTo>
                    <a:pt x="207" y="77"/>
                  </a:lnTo>
                  <a:lnTo>
                    <a:pt x="208" y="71"/>
                  </a:lnTo>
                  <a:lnTo>
                    <a:pt x="211" y="65"/>
                  </a:lnTo>
                  <a:lnTo>
                    <a:pt x="214" y="61"/>
                  </a:lnTo>
                  <a:lnTo>
                    <a:pt x="218" y="56"/>
                  </a:lnTo>
                  <a:lnTo>
                    <a:pt x="223" y="53"/>
                  </a:lnTo>
                  <a:lnTo>
                    <a:pt x="229" y="52"/>
                  </a:lnTo>
                  <a:lnTo>
                    <a:pt x="235" y="50"/>
                  </a:lnTo>
                  <a:lnTo>
                    <a:pt x="235" y="50"/>
                  </a:lnTo>
                  <a:close/>
                  <a:moveTo>
                    <a:pt x="223" y="140"/>
                  </a:moveTo>
                  <a:lnTo>
                    <a:pt x="223" y="284"/>
                  </a:lnTo>
                  <a:lnTo>
                    <a:pt x="181" y="284"/>
                  </a:lnTo>
                  <a:lnTo>
                    <a:pt x="181" y="140"/>
                  </a:lnTo>
                  <a:lnTo>
                    <a:pt x="223" y="140"/>
                  </a:lnTo>
                  <a:close/>
                  <a:moveTo>
                    <a:pt x="112" y="140"/>
                  </a:moveTo>
                  <a:lnTo>
                    <a:pt x="153" y="140"/>
                  </a:lnTo>
                  <a:lnTo>
                    <a:pt x="153" y="284"/>
                  </a:lnTo>
                  <a:lnTo>
                    <a:pt x="112" y="284"/>
                  </a:lnTo>
                  <a:lnTo>
                    <a:pt x="112" y="140"/>
                  </a:lnTo>
                  <a:close/>
                  <a:moveTo>
                    <a:pt x="112" y="297"/>
                  </a:moveTo>
                  <a:lnTo>
                    <a:pt x="153" y="297"/>
                  </a:lnTo>
                  <a:lnTo>
                    <a:pt x="181" y="297"/>
                  </a:lnTo>
                  <a:lnTo>
                    <a:pt x="366" y="297"/>
                  </a:lnTo>
                  <a:lnTo>
                    <a:pt x="366" y="312"/>
                  </a:lnTo>
                  <a:lnTo>
                    <a:pt x="112" y="312"/>
                  </a:lnTo>
                  <a:lnTo>
                    <a:pt x="112" y="2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2" name="Freeform 8"/>
            <p:cNvSpPr>
              <a:spLocks/>
            </p:cNvSpPr>
            <p:nvPr/>
          </p:nvSpPr>
          <p:spPr bwMode="auto">
            <a:xfrm>
              <a:off x="-214" y="1652"/>
              <a:ext cx="37" cy="24"/>
            </a:xfrm>
            <a:custGeom>
              <a:avLst/>
              <a:gdLst>
                <a:gd name="T0" fmla="*/ 18 w 37"/>
                <a:gd name="T1" fmla="*/ 22 h 24"/>
                <a:gd name="T2" fmla="*/ 18 w 37"/>
                <a:gd name="T3" fmla="*/ 22 h 24"/>
                <a:gd name="T4" fmla="*/ 19 w 37"/>
                <a:gd name="T5" fmla="*/ 24 h 24"/>
                <a:gd name="T6" fmla="*/ 19 w 37"/>
                <a:gd name="T7" fmla="*/ 24 h 24"/>
                <a:gd name="T8" fmla="*/ 22 w 37"/>
                <a:gd name="T9" fmla="*/ 22 h 24"/>
                <a:gd name="T10" fmla="*/ 35 w 37"/>
                <a:gd name="T11" fmla="*/ 9 h 24"/>
                <a:gd name="T12" fmla="*/ 35 w 37"/>
                <a:gd name="T13" fmla="*/ 9 h 24"/>
                <a:gd name="T14" fmla="*/ 37 w 37"/>
                <a:gd name="T15" fmla="*/ 6 h 24"/>
                <a:gd name="T16" fmla="*/ 35 w 37"/>
                <a:gd name="T17" fmla="*/ 4 h 24"/>
                <a:gd name="T18" fmla="*/ 35 w 37"/>
                <a:gd name="T19" fmla="*/ 4 h 24"/>
                <a:gd name="T20" fmla="*/ 32 w 37"/>
                <a:gd name="T21" fmla="*/ 3 h 24"/>
                <a:gd name="T22" fmla="*/ 31 w 37"/>
                <a:gd name="T23" fmla="*/ 4 h 24"/>
                <a:gd name="T24" fmla="*/ 19 w 37"/>
                <a:gd name="T25" fmla="*/ 15 h 24"/>
                <a:gd name="T26" fmla="*/ 6 w 37"/>
                <a:gd name="T27" fmla="*/ 1 h 24"/>
                <a:gd name="T28" fmla="*/ 6 w 37"/>
                <a:gd name="T29" fmla="*/ 1 h 24"/>
                <a:gd name="T30" fmla="*/ 3 w 37"/>
                <a:gd name="T31" fmla="*/ 0 h 24"/>
                <a:gd name="T32" fmla="*/ 0 w 37"/>
                <a:gd name="T33" fmla="*/ 1 h 24"/>
                <a:gd name="T34" fmla="*/ 0 w 37"/>
                <a:gd name="T35" fmla="*/ 1 h 24"/>
                <a:gd name="T36" fmla="*/ 0 w 37"/>
                <a:gd name="T37" fmla="*/ 3 h 24"/>
                <a:gd name="T38" fmla="*/ 0 w 37"/>
                <a:gd name="T39" fmla="*/ 6 h 24"/>
                <a:gd name="T40" fmla="*/ 18 w 37"/>
                <a:gd name="T4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24">
                  <a:moveTo>
                    <a:pt x="18" y="22"/>
                  </a:moveTo>
                  <a:lnTo>
                    <a:pt x="18" y="22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2" y="22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7" y="6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2" y="3"/>
                  </a:lnTo>
                  <a:lnTo>
                    <a:pt x="31" y="4"/>
                  </a:lnTo>
                  <a:lnTo>
                    <a:pt x="19" y="15"/>
                  </a:lnTo>
                  <a:lnTo>
                    <a:pt x="6" y="1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3" name="Freeform 9"/>
            <p:cNvSpPr>
              <a:spLocks/>
            </p:cNvSpPr>
            <p:nvPr/>
          </p:nvSpPr>
          <p:spPr bwMode="auto">
            <a:xfrm>
              <a:off x="-177" y="1665"/>
              <a:ext cx="9" cy="8"/>
            </a:xfrm>
            <a:custGeom>
              <a:avLst/>
              <a:gdLst>
                <a:gd name="T0" fmla="*/ 4 w 9"/>
                <a:gd name="T1" fmla="*/ 0 h 8"/>
                <a:gd name="T2" fmla="*/ 4 w 9"/>
                <a:gd name="T3" fmla="*/ 0 h 8"/>
                <a:gd name="T4" fmla="*/ 7 w 9"/>
                <a:gd name="T5" fmla="*/ 2 h 8"/>
                <a:gd name="T6" fmla="*/ 9 w 9"/>
                <a:gd name="T7" fmla="*/ 5 h 8"/>
                <a:gd name="T8" fmla="*/ 9 w 9"/>
                <a:gd name="T9" fmla="*/ 5 h 8"/>
                <a:gd name="T10" fmla="*/ 7 w 9"/>
                <a:gd name="T11" fmla="*/ 8 h 8"/>
                <a:gd name="T12" fmla="*/ 4 w 9"/>
                <a:gd name="T13" fmla="*/ 8 h 8"/>
                <a:gd name="T14" fmla="*/ 4 w 9"/>
                <a:gd name="T15" fmla="*/ 8 h 8"/>
                <a:gd name="T16" fmla="*/ 1 w 9"/>
                <a:gd name="T17" fmla="*/ 8 h 8"/>
                <a:gd name="T18" fmla="*/ 0 w 9"/>
                <a:gd name="T19" fmla="*/ 5 h 8"/>
                <a:gd name="T20" fmla="*/ 0 w 9"/>
                <a:gd name="T21" fmla="*/ 5 h 8"/>
                <a:gd name="T22" fmla="*/ 1 w 9"/>
                <a:gd name="T23" fmla="*/ 2 h 8"/>
                <a:gd name="T24" fmla="*/ 4 w 9"/>
                <a:gd name="T25" fmla="*/ 0 h 8"/>
                <a:gd name="T26" fmla="*/ 4 w 9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7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4" name="Freeform 10"/>
            <p:cNvSpPr>
              <a:spLocks/>
            </p:cNvSpPr>
            <p:nvPr/>
          </p:nvSpPr>
          <p:spPr bwMode="auto">
            <a:xfrm>
              <a:off x="-222" y="1665"/>
              <a:ext cx="8" cy="8"/>
            </a:xfrm>
            <a:custGeom>
              <a:avLst/>
              <a:gdLst>
                <a:gd name="T0" fmla="*/ 3 w 8"/>
                <a:gd name="T1" fmla="*/ 0 h 8"/>
                <a:gd name="T2" fmla="*/ 3 w 8"/>
                <a:gd name="T3" fmla="*/ 0 h 8"/>
                <a:gd name="T4" fmla="*/ 6 w 8"/>
                <a:gd name="T5" fmla="*/ 2 h 8"/>
                <a:gd name="T6" fmla="*/ 8 w 8"/>
                <a:gd name="T7" fmla="*/ 5 h 8"/>
                <a:gd name="T8" fmla="*/ 8 w 8"/>
                <a:gd name="T9" fmla="*/ 5 h 8"/>
                <a:gd name="T10" fmla="*/ 6 w 8"/>
                <a:gd name="T11" fmla="*/ 8 h 8"/>
                <a:gd name="T12" fmla="*/ 3 w 8"/>
                <a:gd name="T13" fmla="*/ 8 h 8"/>
                <a:gd name="T14" fmla="*/ 3 w 8"/>
                <a:gd name="T15" fmla="*/ 8 h 8"/>
                <a:gd name="T16" fmla="*/ 0 w 8"/>
                <a:gd name="T17" fmla="*/ 8 h 8"/>
                <a:gd name="T18" fmla="*/ 0 w 8"/>
                <a:gd name="T19" fmla="*/ 5 h 8"/>
                <a:gd name="T20" fmla="*/ 0 w 8"/>
                <a:gd name="T21" fmla="*/ 5 h 8"/>
                <a:gd name="T22" fmla="*/ 0 w 8"/>
                <a:gd name="T23" fmla="*/ 2 h 8"/>
                <a:gd name="T24" fmla="*/ 3 w 8"/>
                <a:gd name="T25" fmla="*/ 0 h 8"/>
                <a:gd name="T26" fmla="*/ 3 w 8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lnTo>
                    <a:pt x="3" y="0"/>
                  </a:lnTo>
                  <a:lnTo>
                    <a:pt x="6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6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5" name="Freeform 11"/>
            <p:cNvSpPr>
              <a:spLocks/>
            </p:cNvSpPr>
            <p:nvPr/>
          </p:nvSpPr>
          <p:spPr bwMode="auto">
            <a:xfrm>
              <a:off x="-199" y="1687"/>
              <a:ext cx="8" cy="9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7 w 8"/>
                <a:gd name="T5" fmla="*/ 2 h 9"/>
                <a:gd name="T6" fmla="*/ 8 w 8"/>
                <a:gd name="T7" fmla="*/ 5 h 9"/>
                <a:gd name="T8" fmla="*/ 8 w 8"/>
                <a:gd name="T9" fmla="*/ 5 h 9"/>
                <a:gd name="T10" fmla="*/ 7 w 8"/>
                <a:gd name="T11" fmla="*/ 8 h 9"/>
                <a:gd name="T12" fmla="*/ 4 w 8"/>
                <a:gd name="T13" fmla="*/ 9 h 9"/>
                <a:gd name="T14" fmla="*/ 4 w 8"/>
                <a:gd name="T15" fmla="*/ 9 h 9"/>
                <a:gd name="T16" fmla="*/ 1 w 8"/>
                <a:gd name="T17" fmla="*/ 8 h 9"/>
                <a:gd name="T18" fmla="*/ 0 w 8"/>
                <a:gd name="T19" fmla="*/ 5 h 9"/>
                <a:gd name="T20" fmla="*/ 0 w 8"/>
                <a:gd name="T21" fmla="*/ 5 h 9"/>
                <a:gd name="T22" fmla="*/ 1 w 8"/>
                <a:gd name="T23" fmla="*/ 2 h 9"/>
                <a:gd name="T24" fmla="*/ 4 w 8"/>
                <a:gd name="T25" fmla="*/ 0 h 9"/>
                <a:gd name="T26" fmla="*/ 4 w 8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136" name="Freeform 12"/>
            <p:cNvSpPr>
              <a:spLocks/>
            </p:cNvSpPr>
            <p:nvPr/>
          </p:nvSpPr>
          <p:spPr bwMode="auto">
            <a:xfrm>
              <a:off x="-199" y="1645"/>
              <a:ext cx="8" cy="7"/>
            </a:xfrm>
            <a:custGeom>
              <a:avLst/>
              <a:gdLst>
                <a:gd name="T0" fmla="*/ 4 w 8"/>
                <a:gd name="T1" fmla="*/ 0 h 7"/>
                <a:gd name="T2" fmla="*/ 4 w 8"/>
                <a:gd name="T3" fmla="*/ 0 h 7"/>
                <a:gd name="T4" fmla="*/ 7 w 8"/>
                <a:gd name="T5" fmla="*/ 1 h 7"/>
                <a:gd name="T6" fmla="*/ 8 w 8"/>
                <a:gd name="T7" fmla="*/ 4 h 7"/>
                <a:gd name="T8" fmla="*/ 8 w 8"/>
                <a:gd name="T9" fmla="*/ 4 h 7"/>
                <a:gd name="T10" fmla="*/ 7 w 8"/>
                <a:gd name="T11" fmla="*/ 6 h 7"/>
                <a:gd name="T12" fmla="*/ 4 w 8"/>
                <a:gd name="T13" fmla="*/ 7 h 7"/>
                <a:gd name="T14" fmla="*/ 4 w 8"/>
                <a:gd name="T15" fmla="*/ 7 h 7"/>
                <a:gd name="T16" fmla="*/ 1 w 8"/>
                <a:gd name="T17" fmla="*/ 6 h 7"/>
                <a:gd name="T18" fmla="*/ 0 w 8"/>
                <a:gd name="T19" fmla="*/ 4 h 7"/>
                <a:gd name="T20" fmla="*/ 0 w 8"/>
                <a:gd name="T21" fmla="*/ 4 h 7"/>
                <a:gd name="T22" fmla="*/ 1 w 8"/>
                <a:gd name="T23" fmla="*/ 1 h 7"/>
                <a:gd name="T24" fmla="*/ 4 w 8"/>
                <a:gd name="T25" fmla="*/ 0 h 7"/>
                <a:gd name="T26" fmla="*/ 4 w 8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lnTo>
                    <a:pt x="4" y="0"/>
                  </a:lnTo>
                  <a:lnTo>
                    <a:pt x="7" y="1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4705193" y="2492896"/>
            <a:ext cx="2472466" cy="551492"/>
          </a:xfrm>
          <a:prstGeom prst="rect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과태료 재판 개시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186084" y="1751393"/>
            <a:ext cx="3277548" cy="5374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 anchor="ctr">
            <a:noAutofit/>
          </a:bodyPr>
          <a:lstStyle>
            <a:defPPr>
              <a:defRPr lang="ko-KR"/>
            </a:defPPr>
            <a:lvl1pPr algn="ctr">
              <a:defRPr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defRPr>
            </a:lvl1pPr>
          </a:lstStyle>
          <a:p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과태료 재판 관할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법원</a:t>
            </a:r>
            <a:endParaRPr lang="en-US" altLang="ko-KR" dirty="0" smtClean="0"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과태료 부과 대상자 주소지 지방법원 또는 지원</a:t>
            </a: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67" name="오른쪽 화살표 166"/>
          <p:cNvSpPr/>
          <p:nvPr/>
        </p:nvSpPr>
        <p:spPr>
          <a:xfrm>
            <a:off x="5399226" y="3906763"/>
            <a:ext cx="1091112" cy="628650"/>
          </a:xfrm>
          <a:prstGeom prst="rightArrow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이의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제기시</a:t>
            </a:r>
            <a:endParaRPr lang="ko-KR" altLang="en-US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2915816" y="3911439"/>
            <a:ext cx="2426458" cy="551492"/>
          </a:xfrm>
          <a:prstGeom prst="rect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약식재판절차에 따른 과태료 재판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466022" y="3911439"/>
            <a:ext cx="2426458" cy="551492"/>
          </a:xfrm>
          <a:prstGeom prst="rect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정식재판절차에 따른 과태료 재판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71" name="오른쪽 화살표 170"/>
          <p:cNvSpPr/>
          <p:nvPr/>
        </p:nvSpPr>
        <p:spPr>
          <a:xfrm rot="5400000">
            <a:off x="4553704" y="3131699"/>
            <a:ext cx="658097" cy="590162"/>
          </a:xfrm>
          <a:prstGeom prst="rightArrow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lang="ko-KR" altLang="en-US" sz="1400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176" name="그룹 175"/>
          <p:cNvGrpSpPr/>
          <p:nvPr/>
        </p:nvGrpSpPr>
        <p:grpSpPr>
          <a:xfrm rot="5400000">
            <a:off x="6474054" y="3128559"/>
            <a:ext cx="763963" cy="643247"/>
            <a:chOff x="2393551" y="3311086"/>
            <a:chExt cx="903566" cy="628650"/>
          </a:xfrm>
        </p:grpSpPr>
        <p:sp>
          <p:nvSpPr>
            <p:cNvPr id="177" name="오른쪽 화살표 176"/>
            <p:cNvSpPr/>
            <p:nvPr/>
          </p:nvSpPr>
          <p:spPr>
            <a:xfrm>
              <a:off x="2393551" y="3311086"/>
              <a:ext cx="903566" cy="628650"/>
            </a:xfrm>
            <a:prstGeom prst="rightArrow">
              <a:avLst/>
            </a:prstGeom>
            <a:gradFill>
              <a:gsLst>
                <a:gs pos="0">
                  <a:srgbClr val="A2C32B"/>
                </a:gs>
                <a:gs pos="100000">
                  <a:srgbClr val="78902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 rot="16200000">
              <a:off x="2585384" y="3454176"/>
              <a:ext cx="289780" cy="36191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4644008" y="5196420"/>
            <a:ext cx="2426458" cy="392820"/>
          </a:xfrm>
          <a:prstGeom prst="rect">
            <a:avLst/>
          </a:prstGeom>
          <a:gradFill>
            <a:gsLst>
              <a:gs pos="0">
                <a:srgbClr val="006CB6"/>
              </a:gs>
              <a:gs pos="100000">
                <a:srgbClr val="004370"/>
              </a:gs>
            </a:gsLst>
            <a:lin ang="5400000" scaled="1"/>
          </a:gradFill>
          <a:ln w="254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검사 또는 당사자의 즉시항고 등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180" name="그룹 179"/>
          <p:cNvGrpSpPr/>
          <p:nvPr/>
        </p:nvGrpSpPr>
        <p:grpSpPr>
          <a:xfrm rot="5400000">
            <a:off x="4591699" y="4413155"/>
            <a:ext cx="631583" cy="748388"/>
            <a:chOff x="2393551" y="3327400"/>
            <a:chExt cx="903566" cy="628650"/>
          </a:xfrm>
        </p:grpSpPr>
        <p:sp>
          <p:nvSpPr>
            <p:cNvPr id="181" name="오른쪽 화살표 180"/>
            <p:cNvSpPr/>
            <p:nvPr/>
          </p:nvSpPr>
          <p:spPr>
            <a:xfrm>
              <a:off x="2393551" y="3327400"/>
              <a:ext cx="903566" cy="628650"/>
            </a:xfrm>
            <a:prstGeom prst="rightArrow">
              <a:avLst/>
            </a:prstGeom>
            <a:gradFill>
              <a:gsLst>
                <a:gs pos="0">
                  <a:srgbClr val="A2C32B"/>
                </a:gs>
                <a:gs pos="100000">
                  <a:srgbClr val="78902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 rot="16200000">
              <a:off x="2585384" y="3454176"/>
              <a:ext cx="289780" cy="36191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84" name="그룹 183"/>
          <p:cNvGrpSpPr/>
          <p:nvPr/>
        </p:nvGrpSpPr>
        <p:grpSpPr>
          <a:xfrm rot="5400000">
            <a:off x="6383258" y="4424349"/>
            <a:ext cx="631583" cy="748388"/>
            <a:chOff x="2393551" y="3327400"/>
            <a:chExt cx="903566" cy="628650"/>
          </a:xfrm>
        </p:grpSpPr>
        <p:sp>
          <p:nvSpPr>
            <p:cNvPr id="185" name="오른쪽 화살표 184"/>
            <p:cNvSpPr/>
            <p:nvPr/>
          </p:nvSpPr>
          <p:spPr>
            <a:xfrm>
              <a:off x="2393551" y="3327400"/>
              <a:ext cx="903566" cy="628650"/>
            </a:xfrm>
            <a:prstGeom prst="rightArrow">
              <a:avLst/>
            </a:prstGeom>
            <a:gradFill>
              <a:gsLst>
                <a:gs pos="0">
                  <a:srgbClr val="A2C32B"/>
                </a:gs>
                <a:gs pos="100000">
                  <a:srgbClr val="789020"/>
                </a:gs>
              </a:gsLst>
              <a:lin ang="5400000" scaled="1"/>
            </a:gradFill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14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 rot="16200000">
              <a:off x="2585384" y="3454176"/>
              <a:ext cx="289780" cy="36191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cxnSp>
        <p:nvCxnSpPr>
          <p:cNvPr id="6" name="꺾인 연결선 5"/>
          <p:cNvCxnSpPr>
            <a:endCxn id="165" idx="1"/>
          </p:cNvCxnSpPr>
          <p:nvPr/>
        </p:nvCxnSpPr>
        <p:spPr>
          <a:xfrm rot="5400000" flipH="1" flipV="1">
            <a:off x="1926789" y="2937125"/>
            <a:ext cx="3176315" cy="1342276"/>
          </a:xfrm>
          <a:prstGeom prst="bentConnector2">
            <a:avLst/>
          </a:prstGeom>
          <a:ln w="63500"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4441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신고자 보호 및 보상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cxnSp>
        <p:nvCxnSpPr>
          <p:cNvPr id="55" name="직선 연결선 54"/>
          <p:cNvCxnSpPr/>
          <p:nvPr/>
        </p:nvCxnSpPr>
        <p:spPr>
          <a:xfrm>
            <a:off x="4580792" y="1893277"/>
            <a:ext cx="0" cy="4140000"/>
          </a:xfrm>
          <a:prstGeom prst="line">
            <a:avLst/>
          </a:prstGeom>
          <a:ln w="285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rgbClr val="00B0D8"/>
                </a:gs>
                <a:gs pos="78000">
                  <a:srgbClr val="00B0D8"/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533976" y="3880574"/>
            <a:ext cx="1959390" cy="1037814"/>
          </a:xfrm>
          <a:prstGeom prst="roundRect">
            <a:avLst>
              <a:gd name="adj" fmla="val 50000"/>
            </a:avLst>
          </a:prstGeom>
          <a:solidFill>
            <a:srgbClr val="004370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공공기관에</a:t>
            </a:r>
            <a:endParaRPr lang="en-US" altLang="ko-KR" sz="1200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ctr"/>
            <a:r>
              <a: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직접적인 수입 회복</a:t>
            </a:r>
            <a:r>
              <a:rPr lang="en-US" altLang="ko-KR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</a:t>
            </a:r>
            <a:r>
              <a:rPr lang="ko-KR" altLang="en-US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증대</a:t>
            </a:r>
            <a:r>
              <a:rPr lang="en-US" altLang="ko-KR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</a:t>
            </a:r>
            <a:br>
              <a:rPr lang="en-US" altLang="ko-KR" sz="12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비용 절감을 가져온 경우</a:t>
            </a:r>
            <a:endParaRPr lang="ko-KR" altLang="en-US" sz="1400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426953" y="3939183"/>
            <a:ext cx="945316" cy="943467"/>
          </a:xfrm>
          <a:prstGeom prst="ellipse">
            <a:avLst/>
          </a:prstGeom>
          <a:solidFill>
            <a:srgbClr val="004370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신고자의 </a:t>
            </a:r>
            <a:endParaRPr lang="en-US" altLang="ko-KR" sz="1400" spc="-10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신청</a:t>
            </a:r>
            <a:endParaRPr lang="en-US" altLang="ko-KR" sz="1400" spc="-10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cxnSp>
        <p:nvCxnSpPr>
          <p:cNvPr id="58" name="직선 연결선 57"/>
          <p:cNvCxnSpPr/>
          <p:nvPr/>
        </p:nvCxnSpPr>
        <p:spPr>
          <a:xfrm>
            <a:off x="0" y="1125538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그룹 46"/>
          <p:cNvGrpSpPr/>
          <p:nvPr/>
        </p:nvGrpSpPr>
        <p:grpSpPr>
          <a:xfrm>
            <a:off x="611188" y="1376363"/>
            <a:ext cx="2928413" cy="342899"/>
            <a:chOff x="2507203" y="1777635"/>
            <a:chExt cx="2928413" cy="342899"/>
          </a:xfrm>
        </p:grpSpPr>
        <p:sp>
          <p:nvSpPr>
            <p:cNvPr id="60" name="TextBox 59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신고자에 대한 </a:t>
              </a:r>
              <a:r>
                <a:rPr lang="ko-KR" altLang="en-US" spc="-15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보호장치 마련 및 금전적 보상</a:t>
              </a:r>
              <a:endParaRPr lang="ko-KR" altLang="en-US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61" name="그룹 48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62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sp>
        <p:nvSpPr>
          <p:cNvPr id="93" name="TextBox 92"/>
          <p:cNvSpPr txBox="1"/>
          <p:nvPr/>
        </p:nvSpPr>
        <p:spPr>
          <a:xfrm>
            <a:off x="707421" y="2023330"/>
            <a:ext cx="2796767" cy="34289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2906">
                <a:srgbClr val="00B0D8"/>
              </a:gs>
              <a:gs pos="100000">
                <a:schemeClr val="bg1"/>
              </a:gs>
              <a:gs pos="38000">
                <a:srgbClr val="00B0D8"/>
              </a:gs>
            </a:gsLst>
            <a:lin ang="0" scaled="1"/>
            <a:tileRect/>
          </a:gra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신고자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보호</a:t>
            </a:r>
            <a:endParaRPr lang="ko-KR" altLang="en-US" sz="16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780109" y="2738150"/>
            <a:ext cx="1258216" cy="1255754"/>
          </a:xfrm>
          <a:prstGeom prst="ellipse">
            <a:avLst/>
          </a:prstGeom>
          <a:solidFill>
            <a:srgbClr val="00B0D8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불이익조치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금지</a:t>
            </a:r>
            <a:endParaRPr lang="ko-KR" altLang="en-US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11188" y="2738150"/>
            <a:ext cx="1258216" cy="1255754"/>
          </a:xfrm>
          <a:prstGeom prst="ellipse">
            <a:avLst/>
          </a:prstGeom>
          <a:solidFill>
            <a:srgbClr val="00B0D8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신고자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비밀 보장</a:t>
            </a:r>
            <a:endParaRPr lang="ko-KR" altLang="en-US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243430" y="3757080"/>
            <a:ext cx="1258216" cy="1255754"/>
          </a:xfrm>
          <a:prstGeom prst="ellipse">
            <a:avLst/>
          </a:prstGeom>
          <a:solidFill>
            <a:srgbClr val="00B0D8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신고자</a:t>
            </a:r>
            <a:r>
              <a:rPr lang="en-US" altLang="ko-KR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책임감면</a:t>
            </a:r>
            <a:endParaRPr lang="ko-KR" altLang="en-US" sz="1400" spc="-1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074510" y="3757080"/>
            <a:ext cx="1258216" cy="1255754"/>
          </a:xfrm>
          <a:prstGeom prst="ellipse">
            <a:avLst/>
          </a:prstGeom>
          <a:solidFill>
            <a:srgbClr val="00B0D8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신고자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신변보호</a:t>
            </a:r>
            <a:endParaRPr lang="ko-KR" altLang="en-US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79092" y="2023330"/>
            <a:ext cx="2796767" cy="34289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2906">
                <a:srgbClr val="006CB6"/>
              </a:gs>
              <a:gs pos="100000">
                <a:schemeClr val="bg1"/>
              </a:gs>
              <a:gs pos="37000">
                <a:srgbClr val="006CB6"/>
              </a:gs>
            </a:gsLst>
            <a:lin ang="0" scaled="1"/>
            <a:tileRect/>
          </a:gra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신고자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보상</a:t>
            </a:r>
            <a:endParaRPr lang="ko-KR" altLang="en-US" sz="16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33976" y="2724244"/>
            <a:ext cx="1959390" cy="1037814"/>
          </a:xfrm>
          <a:prstGeom prst="roundRect">
            <a:avLst>
              <a:gd name="adj" fmla="val 50000"/>
            </a:avLst>
          </a:prstGeom>
          <a:solidFill>
            <a:srgbClr val="006CB6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2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공공기관에</a:t>
            </a:r>
            <a:endParaRPr lang="en-US" altLang="ko-KR" sz="12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ctr"/>
            <a:r>
              <a: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재산상 이익</a:t>
            </a:r>
            <a:r>
              <a:rPr lang="en-US" altLang="ko-KR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</a:t>
            </a:r>
            <a:r>
              <a:rPr lang="ko-KR" altLang="en-US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손실 방지</a:t>
            </a:r>
            <a:r>
              <a:rPr lang="en-US" altLang="ko-KR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</a:t>
            </a:r>
            <a:br>
              <a:rPr lang="en-US" altLang="ko-KR" sz="12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공익 증진을 가져온 경우</a:t>
            </a:r>
            <a:endParaRPr lang="ko-KR" altLang="en-US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394769" y="2730670"/>
            <a:ext cx="1039848" cy="1037814"/>
          </a:xfrm>
          <a:prstGeom prst="ellipse">
            <a:avLst/>
          </a:prstGeom>
          <a:solidFill>
            <a:srgbClr val="006CB6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포상금</a:t>
            </a:r>
            <a:r>
              <a:rPr lang="en-US" altLang="ko-KR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지급 가능</a:t>
            </a:r>
            <a:endParaRPr lang="en-US" altLang="ko-KR" sz="1400" spc="-10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26953" y="4806911"/>
            <a:ext cx="945316" cy="943467"/>
          </a:xfrm>
          <a:prstGeom prst="ellipse">
            <a:avLst/>
          </a:prstGeom>
          <a:solidFill>
            <a:srgbClr val="004370">
              <a:alpha val="89000"/>
            </a:srgb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보상금</a:t>
            </a:r>
            <a:r>
              <a:rPr lang="en-US" altLang="ko-KR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지급</a:t>
            </a:r>
            <a:endParaRPr lang="en-US" altLang="ko-KR" sz="1400" spc="-10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02" name="이등변 삼각형 101"/>
          <p:cNvSpPr/>
          <p:nvPr/>
        </p:nvSpPr>
        <p:spPr>
          <a:xfrm rot="5400000">
            <a:off x="7382680" y="3161945"/>
            <a:ext cx="188231" cy="134105"/>
          </a:xfrm>
          <a:prstGeom prst="triangl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이등변 삼각형 102"/>
          <p:cNvSpPr/>
          <p:nvPr/>
        </p:nvSpPr>
        <p:spPr>
          <a:xfrm rot="5400000">
            <a:off x="7382679" y="4339641"/>
            <a:ext cx="188231" cy="134105"/>
          </a:xfrm>
          <a:prstGeom prst="triangl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이등변 삼각형 103"/>
          <p:cNvSpPr/>
          <p:nvPr/>
        </p:nvSpPr>
        <p:spPr>
          <a:xfrm rot="10800000">
            <a:off x="7805496" y="4802557"/>
            <a:ext cx="188231" cy="134105"/>
          </a:xfrm>
          <a:prstGeom prst="triangl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모서리가 둥근 직사각형 104"/>
          <p:cNvSpPr/>
          <p:nvPr/>
        </p:nvSpPr>
        <p:spPr>
          <a:xfrm>
            <a:off x="914400" y="5915026"/>
            <a:ext cx="2400300" cy="495300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KoPub돋움체 Bold" pitchFamily="18" charset="-127"/>
                <a:ea typeface="KoPub돋움체 Bold" pitchFamily="18" charset="-127"/>
              </a:rPr>
              <a:t>공익신고자 보호법</a:t>
            </a:r>
            <a:r>
              <a:rPr lang="ko-KR" altLang="en-US" sz="1400" dirty="0" smtClean="0">
                <a:solidFill>
                  <a:schemeClr val="tx1"/>
                </a:solidFill>
              </a:rPr>
              <a:t> 준용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06" name="모서리가 둥근 직사각형 105"/>
          <p:cNvSpPr/>
          <p:nvPr/>
        </p:nvSpPr>
        <p:spPr>
          <a:xfrm>
            <a:off x="5772150" y="5915026"/>
            <a:ext cx="2400300" cy="495300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KoPub돋움체 Bold" pitchFamily="18" charset="-127"/>
                <a:ea typeface="KoPub돋움체 Bold" pitchFamily="18" charset="-127"/>
              </a:rPr>
              <a:t>부패방지권익위법</a:t>
            </a:r>
            <a:r>
              <a:rPr lang="ko-KR" altLang="en-US" sz="1400" dirty="0" smtClean="0">
                <a:solidFill>
                  <a:schemeClr val="tx1"/>
                </a:solidFill>
              </a:rPr>
              <a:t> 준용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pSp>
        <p:nvGrpSpPr>
          <p:cNvPr id="107" name="그룹 106"/>
          <p:cNvGrpSpPr/>
          <p:nvPr/>
        </p:nvGrpSpPr>
        <p:grpSpPr>
          <a:xfrm>
            <a:off x="3765663" y="2932064"/>
            <a:ext cx="1620000" cy="1980000"/>
            <a:chOff x="5271796" y="2103676"/>
            <a:chExt cx="2566822" cy="3135868"/>
          </a:xfrm>
        </p:grpSpPr>
        <p:grpSp>
          <p:nvGrpSpPr>
            <p:cNvPr id="108" name="그룹 107"/>
            <p:cNvGrpSpPr/>
            <p:nvPr/>
          </p:nvGrpSpPr>
          <p:grpSpPr>
            <a:xfrm>
              <a:off x="5271796" y="2103676"/>
              <a:ext cx="2566822" cy="3135868"/>
              <a:chOff x="5466669" y="-1275210"/>
              <a:chExt cx="2177076" cy="2659717"/>
            </a:xfrm>
          </p:grpSpPr>
          <p:sp>
            <p:nvSpPr>
              <p:cNvPr id="111" name="자유형 110"/>
              <p:cNvSpPr>
                <a:spLocks/>
              </p:cNvSpPr>
              <p:nvPr/>
            </p:nvSpPr>
            <p:spPr bwMode="auto">
              <a:xfrm>
                <a:off x="6547756" y="-1275210"/>
                <a:ext cx="1095989" cy="2659717"/>
              </a:xfrm>
              <a:custGeom>
                <a:avLst/>
                <a:gdLst>
                  <a:gd name="connsiteX0" fmla="*/ 1068 w 1576341"/>
                  <a:gd name="connsiteY0" fmla="*/ 0 h 3825421"/>
                  <a:gd name="connsiteX1" fmla="*/ 581656 w 1576341"/>
                  <a:gd name="connsiteY1" fmla="*/ 251757 h 3825421"/>
                  <a:gd name="connsiteX2" fmla="*/ 1273240 w 1576341"/>
                  <a:gd name="connsiteY2" fmla="*/ 273092 h 3825421"/>
                  <a:gd name="connsiteX3" fmla="*/ 1384234 w 1576341"/>
                  <a:gd name="connsiteY3" fmla="*/ 443775 h 3825421"/>
                  <a:gd name="connsiteX4" fmla="*/ 1576341 w 1576341"/>
                  <a:gd name="connsiteY4" fmla="*/ 599522 h 3825421"/>
                  <a:gd name="connsiteX5" fmla="*/ 1505902 w 1576341"/>
                  <a:gd name="connsiteY5" fmla="*/ 975024 h 3825421"/>
                  <a:gd name="connsiteX6" fmla="*/ 1482422 w 1576341"/>
                  <a:gd name="connsiteY6" fmla="*/ 2052457 h 3825421"/>
                  <a:gd name="connsiteX7" fmla="*/ 1179321 w 1576341"/>
                  <a:gd name="connsiteY7" fmla="*/ 2918670 h 3825421"/>
                  <a:gd name="connsiteX8" fmla="*/ 1068 w 1576341"/>
                  <a:gd name="connsiteY8" fmla="*/ 3825421 h 3825421"/>
                  <a:gd name="connsiteX9" fmla="*/ 0 w 1576341"/>
                  <a:gd name="connsiteY9" fmla="*/ 3825029 h 3825421"/>
                  <a:gd name="connsiteX10" fmla="*/ 0 w 1576341"/>
                  <a:gd name="connsiteY10" fmla="*/ 748 h 3825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6341" h="3825421">
                    <a:moveTo>
                      <a:pt x="1068" y="0"/>
                    </a:moveTo>
                    <a:cubicBezTo>
                      <a:pt x="1068" y="0"/>
                      <a:pt x="282824" y="204819"/>
                      <a:pt x="581656" y="251757"/>
                    </a:cubicBezTo>
                    <a:cubicBezTo>
                      <a:pt x="880488" y="300828"/>
                      <a:pt x="1273240" y="273092"/>
                      <a:pt x="1273240" y="273092"/>
                    </a:cubicBezTo>
                    <a:cubicBezTo>
                      <a:pt x="1273240" y="273092"/>
                      <a:pt x="1328737" y="384036"/>
                      <a:pt x="1384234" y="443775"/>
                    </a:cubicBezTo>
                    <a:cubicBezTo>
                      <a:pt x="1437598" y="503513"/>
                      <a:pt x="1576341" y="599522"/>
                      <a:pt x="1576341" y="599522"/>
                    </a:cubicBezTo>
                    <a:cubicBezTo>
                      <a:pt x="1576341" y="599522"/>
                      <a:pt x="1499498" y="804341"/>
                      <a:pt x="1505902" y="975024"/>
                    </a:cubicBezTo>
                    <a:cubicBezTo>
                      <a:pt x="1512306" y="1145706"/>
                      <a:pt x="1520844" y="1862573"/>
                      <a:pt x="1482422" y="2052457"/>
                    </a:cubicBezTo>
                    <a:cubicBezTo>
                      <a:pt x="1446136" y="2244475"/>
                      <a:pt x="1377831" y="2581573"/>
                      <a:pt x="1179321" y="2918670"/>
                    </a:cubicBezTo>
                    <a:cubicBezTo>
                      <a:pt x="978676" y="3253635"/>
                      <a:pt x="438644" y="3697409"/>
                      <a:pt x="1068" y="3825421"/>
                    </a:cubicBezTo>
                    <a:lnTo>
                      <a:pt x="0" y="3825029"/>
                    </a:lnTo>
                    <a:lnTo>
                      <a:pt x="0" y="748"/>
                    </a:lnTo>
                    <a:close/>
                  </a:path>
                </a:pathLst>
              </a:custGeom>
              <a:solidFill>
                <a:srgbClr val="006CB6"/>
              </a:solidFill>
              <a:ln w="508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12" name="자유형 111"/>
              <p:cNvSpPr>
                <a:spLocks/>
              </p:cNvSpPr>
              <p:nvPr/>
            </p:nvSpPr>
            <p:spPr bwMode="auto">
              <a:xfrm flipH="1">
                <a:off x="5466669" y="-1275210"/>
                <a:ext cx="1095989" cy="2659717"/>
              </a:xfrm>
              <a:custGeom>
                <a:avLst/>
                <a:gdLst>
                  <a:gd name="connsiteX0" fmla="*/ 1068 w 1576341"/>
                  <a:gd name="connsiteY0" fmla="*/ 0 h 3825421"/>
                  <a:gd name="connsiteX1" fmla="*/ 581656 w 1576341"/>
                  <a:gd name="connsiteY1" fmla="*/ 251757 h 3825421"/>
                  <a:gd name="connsiteX2" fmla="*/ 1273240 w 1576341"/>
                  <a:gd name="connsiteY2" fmla="*/ 273092 h 3825421"/>
                  <a:gd name="connsiteX3" fmla="*/ 1384234 w 1576341"/>
                  <a:gd name="connsiteY3" fmla="*/ 443775 h 3825421"/>
                  <a:gd name="connsiteX4" fmla="*/ 1576341 w 1576341"/>
                  <a:gd name="connsiteY4" fmla="*/ 599522 h 3825421"/>
                  <a:gd name="connsiteX5" fmla="*/ 1505902 w 1576341"/>
                  <a:gd name="connsiteY5" fmla="*/ 975024 h 3825421"/>
                  <a:gd name="connsiteX6" fmla="*/ 1482422 w 1576341"/>
                  <a:gd name="connsiteY6" fmla="*/ 2052457 h 3825421"/>
                  <a:gd name="connsiteX7" fmla="*/ 1179321 w 1576341"/>
                  <a:gd name="connsiteY7" fmla="*/ 2918670 h 3825421"/>
                  <a:gd name="connsiteX8" fmla="*/ 1068 w 1576341"/>
                  <a:gd name="connsiteY8" fmla="*/ 3825421 h 3825421"/>
                  <a:gd name="connsiteX9" fmla="*/ 0 w 1576341"/>
                  <a:gd name="connsiteY9" fmla="*/ 3825029 h 3825421"/>
                  <a:gd name="connsiteX10" fmla="*/ 0 w 1576341"/>
                  <a:gd name="connsiteY10" fmla="*/ 748 h 3825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6341" h="3825421">
                    <a:moveTo>
                      <a:pt x="1068" y="0"/>
                    </a:moveTo>
                    <a:cubicBezTo>
                      <a:pt x="1068" y="0"/>
                      <a:pt x="282824" y="204819"/>
                      <a:pt x="581656" y="251757"/>
                    </a:cubicBezTo>
                    <a:cubicBezTo>
                      <a:pt x="880488" y="300828"/>
                      <a:pt x="1273240" y="273092"/>
                      <a:pt x="1273240" y="273092"/>
                    </a:cubicBezTo>
                    <a:cubicBezTo>
                      <a:pt x="1273240" y="273092"/>
                      <a:pt x="1328737" y="384036"/>
                      <a:pt x="1384234" y="443775"/>
                    </a:cubicBezTo>
                    <a:cubicBezTo>
                      <a:pt x="1437598" y="503513"/>
                      <a:pt x="1576341" y="599522"/>
                      <a:pt x="1576341" y="599522"/>
                    </a:cubicBezTo>
                    <a:cubicBezTo>
                      <a:pt x="1576341" y="599522"/>
                      <a:pt x="1499498" y="804341"/>
                      <a:pt x="1505902" y="975024"/>
                    </a:cubicBezTo>
                    <a:cubicBezTo>
                      <a:pt x="1512306" y="1145706"/>
                      <a:pt x="1520844" y="1862573"/>
                      <a:pt x="1482422" y="2052457"/>
                    </a:cubicBezTo>
                    <a:cubicBezTo>
                      <a:pt x="1446136" y="2244475"/>
                      <a:pt x="1377831" y="2581573"/>
                      <a:pt x="1179321" y="2918670"/>
                    </a:cubicBezTo>
                    <a:cubicBezTo>
                      <a:pt x="978676" y="3253635"/>
                      <a:pt x="438644" y="3697409"/>
                      <a:pt x="1068" y="3825421"/>
                    </a:cubicBezTo>
                    <a:lnTo>
                      <a:pt x="0" y="3825029"/>
                    </a:lnTo>
                    <a:lnTo>
                      <a:pt x="0" y="748"/>
                    </a:lnTo>
                    <a:close/>
                  </a:path>
                </a:pathLst>
              </a:custGeom>
              <a:solidFill>
                <a:srgbClr val="00B0D8"/>
              </a:solidFill>
              <a:ln w="508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09" name="자유형 108"/>
            <p:cNvSpPr>
              <a:spLocks/>
            </p:cNvSpPr>
            <p:nvPr/>
          </p:nvSpPr>
          <p:spPr bwMode="auto">
            <a:xfrm>
              <a:off x="6547757" y="2341752"/>
              <a:ext cx="1095989" cy="2659717"/>
            </a:xfrm>
            <a:custGeom>
              <a:avLst/>
              <a:gdLst>
                <a:gd name="connsiteX0" fmla="*/ 1068 w 1576341"/>
                <a:gd name="connsiteY0" fmla="*/ 0 h 3825421"/>
                <a:gd name="connsiteX1" fmla="*/ 581656 w 1576341"/>
                <a:gd name="connsiteY1" fmla="*/ 251757 h 3825421"/>
                <a:gd name="connsiteX2" fmla="*/ 1273240 w 1576341"/>
                <a:gd name="connsiteY2" fmla="*/ 273092 h 3825421"/>
                <a:gd name="connsiteX3" fmla="*/ 1384234 w 1576341"/>
                <a:gd name="connsiteY3" fmla="*/ 443775 h 3825421"/>
                <a:gd name="connsiteX4" fmla="*/ 1576341 w 1576341"/>
                <a:gd name="connsiteY4" fmla="*/ 599522 h 3825421"/>
                <a:gd name="connsiteX5" fmla="*/ 1505902 w 1576341"/>
                <a:gd name="connsiteY5" fmla="*/ 975024 h 3825421"/>
                <a:gd name="connsiteX6" fmla="*/ 1482422 w 1576341"/>
                <a:gd name="connsiteY6" fmla="*/ 2052457 h 3825421"/>
                <a:gd name="connsiteX7" fmla="*/ 1179321 w 1576341"/>
                <a:gd name="connsiteY7" fmla="*/ 2918670 h 3825421"/>
                <a:gd name="connsiteX8" fmla="*/ 1068 w 1576341"/>
                <a:gd name="connsiteY8" fmla="*/ 3825421 h 3825421"/>
                <a:gd name="connsiteX9" fmla="*/ 0 w 1576341"/>
                <a:gd name="connsiteY9" fmla="*/ 3825029 h 3825421"/>
                <a:gd name="connsiteX10" fmla="*/ 0 w 1576341"/>
                <a:gd name="connsiteY10" fmla="*/ 748 h 3825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76341" h="3825421">
                  <a:moveTo>
                    <a:pt x="1068" y="0"/>
                  </a:moveTo>
                  <a:cubicBezTo>
                    <a:pt x="1068" y="0"/>
                    <a:pt x="282824" y="204819"/>
                    <a:pt x="581656" y="251757"/>
                  </a:cubicBezTo>
                  <a:cubicBezTo>
                    <a:pt x="880488" y="300828"/>
                    <a:pt x="1273240" y="273092"/>
                    <a:pt x="1273240" y="273092"/>
                  </a:cubicBezTo>
                  <a:cubicBezTo>
                    <a:pt x="1273240" y="273092"/>
                    <a:pt x="1328737" y="384036"/>
                    <a:pt x="1384234" y="443775"/>
                  </a:cubicBezTo>
                  <a:cubicBezTo>
                    <a:pt x="1437598" y="503513"/>
                    <a:pt x="1576341" y="599522"/>
                    <a:pt x="1576341" y="599522"/>
                  </a:cubicBezTo>
                  <a:cubicBezTo>
                    <a:pt x="1576341" y="599522"/>
                    <a:pt x="1499498" y="804341"/>
                    <a:pt x="1505902" y="975024"/>
                  </a:cubicBezTo>
                  <a:cubicBezTo>
                    <a:pt x="1512306" y="1145706"/>
                    <a:pt x="1520844" y="1862573"/>
                    <a:pt x="1482422" y="2052457"/>
                  </a:cubicBezTo>
                  <a:cubicBezTo>
                    <a:pt x="1446136" y="2244475"/>
                    <a:pt x="1377831" y="2581573"/>
                    <a:pt x="1179321" y="2918670"/>
                  </a:cubicBezTo>
                  <a:cubicBezTo>
                    <a:pt x="978676" y="3253635"/>
                    <a:pt x="438644" y="3697409"/>
                    <a:pt x="1068" y="3825421"/>
                  </a:cubicBezTo>
                  <a:lnTo>
                    <a:pt x="0" y="3825029"/>
                  </a:lnTo>
                  <a:lnTo>
                    <a:pt x="0" y="7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/>
            </a:p>
          </p:txBody>
        </p:sp>
        <p:sp>
          <p:nvSpPr>
            <p:cNvPr id="110" name="자유형 109"/>
            <p:cNvSpPr>
              <a:spLocks/>
            </p:cNvSpPr>
            <p:nvPr/>
          </p:nvSpPr>
          <p:spPr bwMode="auto">
            <a:xfrm flipH="1">
              <a:off x="5466670" y="2341752"/>
              <a:ext cx="1095989" cy="2659717"/>
            </a:xfrm>
            <a:custGeom>
              <a:avLst/>
              <a:gdLst>
                <a:gd name="connsiteX0" fmla="*/ 1068 w 1576341"/>
                <a:gd name="connsiteY0" fmla="*/ 0 h 3825421"/>
                <a:gd name="connsiteX1" fmla="*/ 581656 w 1576341"/>
                <a:gd name="connsiteY1" fmla="*/ 251757 h 3825421"/>
                <a:gd name="connsiteX2" fmla="*/ 1273240 w 1576341"/>
                <a:gd name="connsiteY2" fmla="*/ 273092 h 3825421"/>
                <a:gd name="connsiteX3" fmla="*/ 1384234 w 1576341"/>
                <a:gd name="connsiteY3" fmla="*/ 443775 h 3825421"/>
                <a:gd name="connsiteX4" fmla="*/ 1576341 w 1576341"/>
                <a:gd name="connsiteY4" fmla="*/ 599522 h 3825421"/>
                <a:gd name="connsiteX5" fmla="*/ 1505902 w 1576341"/>
                <a:gd name="connsiteY5" fmla="*/ 975024 h 3825421"/>
                <a:gd name="connsiteX6" fmla="*/ 1482422 w 1576341"/>
                <a:gd name="connsiteY6" fmla="*/ 2052457 h 3825421"/>
                <a:gd name="connsiteX7" fmla="*/ 1179321 w 1576341"/>
                <a:gd name="connsiteY7" fmla="*/ 2918670 h 3825421"/>
                <a:gd name="connsiteX8" fmla="*/ 1068 w 1576341"/>
                <a:gd name="connsiteY8" fmla="*/ 3825421 h 3825421"/>
                <a:gd name="connsiteX9" fmla="*/ 0 w 1576341"/>
                <a:gd name="connsiteY9" fmla="*/ 3825029 h 3825421"/>
                <a:gd name="connsiteX10" fmla="*/ 0 w 1576341"/>
                <a:gd name="connsiteY10" fmla="*/ 748 h 3825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76341" h="3825421">
                  <a:moveTo>
                    <a:pt x="1068" y="0"/>
                  </a:moveTo>
                  <a:cubicBezTo>
                    <a:pt x="1068" y="0"/>
                    <a:pt x="282824" y="204819"/>
                    <a:pt x="581656" y="251757"/>
                  </a:cubicBezTo>
                  <a:cubicBezTo>
                    <a:pt x="880488" y="300828"/>
                    <a:pt x="1273240" y="273092"/>
                    <a:pt x="1273240" y="273092"/>
                  </a:cubicBezTo>
                  <a:cubicBezTo>
                    <a:pt x="1273240" y="273092"/>
                    <a:pt x="1328737" y="384036"/>
                    <a:pt x="1384234" y="443775"/>
                  </a:cubicBezTo>
                  <a:cubicBezTo>
                    <a:pt x="1437598" y="503513"/>
                    <a:pt x="1576341" y="599522"/>
                    <a:pt x="1576341" y="599522"/>
                  </a:cubicBezTo>
                  <a:cubicBezTo>
                    <a:pt x="1576341" y="599522"/>
                    <a:pt x="1499498" y="804341"/>
                    <a:pt x="1505902" y="975024"/>
                  </a:cubicBezTo>
                  <a:cubicBezTo>
                    <a:pt x="1512306" y="1145706"/>
                    <a:pt x="1520844" y="1862573"/>
                    <a:pt x="1482422" y="2052457"/>
                  </a:cubicBezTo>
                  <a:cubicBezTo>
                    <a:pt x="1446136" y="2244475"/>
                    <a:pt x="1377831" y="2581573"/>
                    <a:pt x="1179321" y="2918670"/>
                  </a:cubicBezTo>
                  <a:cubicBezTo>
                    <a:pt x="978676" y="3253635"/>
                    <a:pt x="438644" y="3697409"/>
                    <a:pt x="1068" y="3825421"/>
                  </a:cubicBezTo>
                  <a:lnTo>
                    <a:pt x="0" y="3825029"/>
                  </a:lnTo>
                  <a:lnTo>
                    <a:pt x="0" y="748"/>
                  </a:lnTo>
                  <a:close/>
                </a:path>
              </a:pathLst>
            </a:custGeom>
            <a:solidFill>
              <a:schemeClr val="bg1"/>
            </a:solidFill>
            <a:ln w="508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/>
            </a:p>
          </p:txBody>
        </p:sp>
      </p:grpSp>
      <p:pic>
        <p:nvPicPr>
          <p:cNvPr id="113" name="그림 112" descr="그림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99534" y="3197570"/>
            <a:ext cx="1263765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339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4294967295"/>
          </p:nvPr>
        </p:nvSpPr>
        <p:spPr>
          <a:xfrm>
            <a:off x="251521" y="2276872"/>
            <a:ext cx="7272808" cy="837431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ko-KR" altLang="en-US" sz="5400" dirty="0" smtClean="0">
                <a:gradFill>
                  <a:gsLst>
                    <a:gs pos="0">
                      <a:srgbClr val="0856A4"/>
                    </a:gs>
                    <a:gs pos="100000">
                      <a:srgbClr val="0856A4"/>
                    </a:gs>
                  </a:gsLst>
                  <a:lin ang="5400000" scaled="0"/>
                </a:gradFill>
                <a:latin typeface="KoPub돋움체 Bold" pitchFamily="18" charset="-127"/>
                <a:ea typeface="KoPub돋움체 Bold" pitchFamily="18" charset="-127"/>
              </a:rPr>
              <a:t>질의 및 응답</a:t>
            </a:r>
            <a:endParaRPr lang="ko-KR" altLang="en-US" sz="5400" dirty="0">
              <a:gradFill>
                <a:gsLst>
                  <a:gs pos="0">
                    <a:srgbClr val="0856A4"/>
                  </a:gs>
                  <a:gs pos="100000">
                    <a:srgbClr val="0856A4"/>
                  </a:gs>
                </a:gsLst>
                <a:lin ang="5400000" scaled="0"/>
              </a:gradFill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21508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2152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9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pic>
        <p:nvPicPr>
          <p:cNvPr id="21510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49" b="85300"/>
          <a:stretch>
            <a:fillRect/>
          </a:stretch>
        </p:blipFill>
        <p:spPr bwMode="auto">
          <a:xfrm>
            <a:off x="0" y="3213100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373"/>
          <a:stretch>
            <a:fillRect/>
          </a:stretch>
        </p:blipFill>
        <p:spPr bwMode="auto">
          <a:xfrm>
            <a:off x="0" y="0"/>
            <a:ext cx="9144000" cy="1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9333"/>
          <a:stretch>
            <a:fillRect/>
          </a:stretch>
        </p:blipFill>
        <p:spPr bwMode="auto">
          <a:xfrm>
            <a:off x="-11113" y="6816725"/>
            <a:ext cx="9144001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6131" y="2650100"/>
            <a:ext cx="1904341" cy="563000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-75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421"/>
          <a:stretch/>
        </p:blipFill>
        <p:spPr>
          <a:xfrm>
            <a:off x="-11113" y="3312319"/>
            <a:ext cx="4571344" cy="3504406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12" y="6021288"/>
            <a:ext cx="2950660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133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4294967295"/>
          </p:nvPr>
        </p:nvSpPr>
        <p:spPr>
          <a:xfrm>
            <a:off x="251521" y="2303537"/>
            <a:ext cx="7272808" cy="837431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ko-KR" altLang="en-US" sz="5400" dirty="0" smtClean="0">
                <a:gradFill>
                  <a:gsLst>
                    <a:gs pos="0">
                      <a:srgbClr val="0856A4"/>
                    </a:gs>
                    <a:gs pos="100000">
                      <a:srgbClr val="0856A4"/>
                    </a:gs>
                  </a:gsLst>
                  <a:lin ang="5400000" scaled="0"/>
                </a:gradFill>
                <a:latin typeface="KoPub돋움체 Bold" pitchFamily="18" charset="-127"/>
                <a:ea typeface="KoPub돋움체 Bold" pitchFamily="18" charset="-127"/>
              </a:rPr>
              <a:t>감사합니다</a:t>
            </a:r>
            <a:r>
              <a:rPr lang="en-US" altLang="ko-KR" sz="5400" dirty="0" smtClean="0">
                <a:gradFill>
                  <a:gsLst>
                    <a:gs pos="0">
                      <a:srgbClr val="0856A4"/>
                    </a:gs>
                    <a:gs pos="100000">
                      <a:srgbClr val="0856A4"/>
                    </a:gs>
                  </a:gsLst>
                  <a:lin ang="5400000" scaled="0"/>
                </a:gradFill>
                <a:latin typeface="KoPub돋움체 Bold" pitchFamily="18" charset="-127"/>
                <a:ea typeface="KoPub돋움체 Bold" pitchFamily="18" charset="-127"/>
              </a:rPr>
              <a:t>.</a:t>
            </a:r>
            <a:endParaRPr lang="ko-KR" altLang="en-US" sz="5400" dirty="0">
              <a:gradFill>
                <a:gsLst>
                  <a:gs pos="0">
                    <a:srgbClr val="0856A4"/>
                  </a:gs>
                  <a:gs pos="100000">
                    <a:srgbClr val="0856A4"/>
                  </a:gs>
                </a:gsLst>
                <a:lin ang="5400000" scaled="0"/>
              </a:gradFill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21508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2152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9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pic>
        <p:nvPicPr>
          <p:cNvPr id="21512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373"/>
          <a:stretch>
            <a:fillRect/>
          </a:stretch>
        </p:blipFill>
        <p:spPr bwMode="auto">
          <a:xfrm>
            <a:off x="0" y="0"/>
            <a:ext cx="9144000" cy="1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6131" y="2650100"/>
            <a:ext cx="1904341" cy="563000"/>
          </a:xfrm>
          <a:prstGeom prst="rect">
            <a:avLst/>
          </a:prstGeom>
        </p:spPr>
      </p:pic>
      <p:pic>
        <p:nvPicPr>
          <p:cNvPr id="28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49" b="85300"/>
          <a:stretch>
            <a:fillRect/>
          </a:stretch>
        </p:blipFill>
        <p:spPr bwMode="auto">
          <a:xfrm>
            <a:off x="0" y="3213100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 descr="\\Fileserver-pt\Server-300\2008제작\헌법재판소\서식\organization2@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9333"/>
          <a:stretch>
            <a:fillRect/>
          </a:stretch>
        </p:blipFill>
        <p:spPr bwMode="auto">
          <a:xfrm>
            <a:off x="-11113" y="6816725"/>
            <a:ext cx="9144001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그림 29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-75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421"/>
          <a:stretch/>
        </p:blipFill>
        <p:spPr>
          <a:xfrm>
            <a:off x="-11113" y="3312319"/>
            <a:ext cx="4571344" cy="3504406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12" y="6021288"/>
            <a:ext cx="2950660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적용 대상기관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65" name="직사각형 64"/>
          <p:cNvSpPr/>
          <p:nvPr/>
        </p:nvSpPr>
        <p:spPr>
          <a:xfrm>
            <a:off x="0" y="3343456"/>
            <a:ext cx="9144000" cy="3194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ea typeface="KoPub돋움체 Bold" pitchFamily="18" charset="-127"/>
            </a:endParaRPr>
          </a:p>
        </p:txBody>
      </p:sp>
      <p:cxnSp>
        <p:nvCxnSpPr>
          <p:cNvPr id="66" name="직선 연결선 65"/>
          <p:cNvCxnSpPr/>
          <p:nvPr/>
        </p:nvCxnSpPr>
        <p:spPr>
          <a:xfrm>
            <a:off x="611188" y="3212976"/>
            <a:ext cx="7921625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그룹 66"/>
          <p:cNvGrpSpPr/>
          <p:nvPr/>
        </p:nvGrpSpPr>
        <p:grpSpPr>
          <a:xfrm>
            <a:off x="611188" y="980728"/>
            <a:ext cx="2928413" cy="342899"/>
            <a:chOff x="2507203" y="1777635"/>
            <a:chExt cx="2928413" cy="342899"/>
          </a:xfrm>
        </p:grpSpPr>
        <p:sp>
          <p:nvSpPr>
            <p:cNvPr id="68" name="TextBox 67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적용 </a:t>
              </a:r>
              <a:r>
                <a:rPr lang="ko-KR" altLang="en-US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대상기관</a:t>
              </a:r>
              <a:endParaRPr lang="ko-KR" altLang="en-US" sz="32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69" name="그룹 68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70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77" name="TextBox 76"/>
          <p:cNvSpPr txBox="1"/>
          <p:nvPr/>
        </p:nvSpPr>
        <p:spPr>
          <a:xfrm>
            <a:off x="1547664" y="3212976"/>
            <a:ext cx="633322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고등교육법 및 그 밖의 다른 법령에 따라 설치된 학교 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</a:t>
            </a:r>
            <a:b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충남대학교 등 국립대학 및 사관학교 등</a:t>
            </a:r>
            <a:endParaRPr lang="en-US" altLang="ko-KR" sz="16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사립학교법에 따른 학교 법인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: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사립학교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병원 등</a:t>
            </a:r>
            <a:endParaRPr lang="en-US" altLang="ko-KR" sz="16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6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산학협력단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별개 법인으로 운영되는 경우는 제외</a:t>
            </a:r>
            <a:endParaRPr lang="en-US" altLang="ko-KR" sz="16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(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사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충남대학교출판문화원 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별개 법인으로 운영되고 있어 제외</a:t>
            </a:r>
            <a:endParaRPr lang="en-US" altLang="ko-KR" sz="16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소비자협동조합 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별개 법인으로 운영되고 있어 제외</a:t>
            </a:r>
            <a:endParaRPr lang="en-US" altLang="ko-KR" sz="16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발전기금재단 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별개 법인으로 운영되고 있어 제외</a:t>
            </a:r>
            <a:endParaRPr lang="en-US" altLang="ko-KR" sz="16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단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우리학교 소속 교직원이 위 법인에 겸직하여 근무하고 있어도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신분상 학교 교직원일 경우는 공직자에 해당함</a:t>
            </a:r>
            <a:endParaRPr lang="en-US" altLang="ko-KR" sz="16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39984" y="1508253"/>
            <a:ext cx="80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법 제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조제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호 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"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공공기관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"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이란 다음 각 목의 어느 하나에 해당하는 기관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단체를 말한다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</a:t>
            </a:r>
          </a:p>
          <a:p>
            <a:pPr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 가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국회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법원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헌법재판소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선거관리위원회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감사원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국가인권위원회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중앙행정기관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       (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대통령 소속 기관과 국무총리 소속 기관을 포함한다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과 그 소속 기관 및 지방자치단체</a:t>
            </a:r>
          </a:p>
          <a:p>
            <a:pPr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 라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「초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중등교육법」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「고등교육법」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「유아교육법」 및 그 밖의 다른 법령에 따라 설치된 각급 학교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및 「사립학교법」에 따른 학교법인</a:t>
            </a:r>
            <a:endParaRPr lang="ko-KR" altLang="en-US" sz="16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 flipH="1">
            <a:off x="6860626" y="4305303"/>
            <a:ext cx="1246555" cy="736600"/>
          </a:xfrm>
          <a:custGeom>
            <a:avLst/>
            <a:gdLst>
              <a:gd name="T0" fmla="*/ 471 w 616"/>
              <a:gd name="T1" fmla="*/ 217 h 364"/>
              <a:gd name="T2" fmla="*/ 362 w 616"/>
              <a:gd name="T3" fmla="*/ 244 h 364"/>
              <a:gd name="T4" fmla="*/ 189 w 616"/>
              <a:gd name="T5" fmla="*/ 0 h 364"/>
              <a:gd name="T6" fmla="*/ 165 w 616"/>
              <a:gd name="T7" fmla="*/ 71 h 364"/>
              <a:gd name="T8" fmla="*/ 0 w 616"/>
              <a:gd name="T9" fmla="*/ 244 h 364"/>
              <a:gd name="T10" fmla="*/ 310 w 616"/>
              <a:gd name="T11" fmla="*/ 364 h 364"/>
              <a:gd name="T12" fmla="*/ 496 w 616"/>
              <a:gd name="T13" fmla="*/ 0 h 364"/>
              <a:gd name="T14" fmla="*/ 40 w 616"/>
              <a:gd name="T15" fmla="*/ 254 h 364"/>
              <a:gd name="T16" fmla="*/ 97 w 616"/>
              <a:gd name="T17" fmla="*/ 160 h 364"/>
              <a:gd name="T18" fmla="*/ 97 w 616"/>
              <a:gd name="T19" fmla="*/ 131 h 364"/>
              <a:gd name="T20" fmla="*/ 68 w 616"/>
              <a:gd name="T21" fmla="*/ 113 h 364"/>
              <a:gd name="T22" fmla="*/ 97 w 616"/>
              <a:gd name="T23" fmla="*/ 113 h 364"/>
              <a:gd name="T24" fmla="*/ 122 w 616"/>
              <a:gd name="T25" fmla="*/ 180 h 364"/>
              <a:gd name="T26" fmla="*/ 151 w 616"/>
              <a:gd name="T27" fmla="*/ 160 h 364"/>
              <a:gd name="T28" fmla="*/ 151 w 616"/>
              <a:gd name="T29" fmla="*/ 131 h 364"/>
              <a:gd name="T30" fmla="*/ 122 w 616"/>
              <a:gd name="T31" fmla="*/ 113 h 364"/>
              <a:gd name="T32" fmla="*/ 151 w 616"/>
              <a:gd name="T33" fmla="*/ 113 h 364"/>
              <a:gd name="T34" fmla="*/ 208 w 616"/>
              <a:gd name="T35" fmla="*/ 254 h 364"/>
              <a:gd name="T36" fmla="*/ 237 w 616"/>
              <a:gd name="T37" fmla="*/ 236 h 364"/>
              <a:gd name="T38" fmla="*/ 237 w 616"/>
              <a:gd name="T39" fmla="*/ 207 h 364"/>
              <a:gd name="T40" fmla="*/ 208 w 616"/>
              <a:gd name="T41" fmla="*/ 187 h 364"/>
              <a:gd name="T42" fmla="*/ 237 w 616"/>
              <a:gd name="T43" fmla="*/ 187 h 364"/>
              <a:gd name="T44" fmla="*/ 208 w 616"/>
              <a:gd name="T45" fmla="*/ 110 h 364"/>
              <a:gd name="T46" fmla="*/ 237 w 616"/>
              <a:gd name="T47" fmla="*/ 91 h 364"/>
              <a:gd name="T48" fmla="*/ 237 w 616"/>
              <a:gd name="T49" fmla="*/ 62 h 364"/>
              <a:gd name="T50" fmla="*/ 208 w 616"/>
              <a:gd name="T51" fmla="*/ 42 h 364"/>
              <a:gd name="T52" fmla="*/ 237 w 616"/>
              <a:gd name="T53" fmla="*/ 42 h 364"/>
              <a:gd name="T54" fmla="*/ 263 w 616"/>
              <a:gd name="T55" fmla="*/ 207 h 364"/>
              <a:gd name="T56" fmla="*/ 293 w 616"/>
              <a:gd name="T57" fmla="*/ 187 h 364"/>
              <a:gd name="T58" fmla="*/ 293 w 616"/>
              <a:gd name="T59" fmla="*/ 157 h 364"/>
              <a:gd name="T60" fmla="*/ 263 w 616"/>
              <a:gd name="T61" fmla="*/ 139 h 364"/>
              <a:gd name="T62" fmla="*/ 293 w 616"/>
              <a:gd name="T63" fmla="*/ 139 h 364"/>
              <a:gd name="T64" fmla="*/ 263 w 616"/>
              <a:gd name="T65" fmla="*/ 62 h 364"/>
              <a:gd name="T66" fmla="*/ 293 w 616"/>
              <a:gd name="T67" fmla="*/ 42 h 364"/>
              <a:gd name="T68" fmla="*/ 293 w 616"/>
              <a:gd name="T69" fmla="*/ 12 h 364"/>
              <a:gd name="T70" fmla="*/ 319 w 616"/>
              <a:gd name="T71" fmla="*/ 284 h 364"/>
              <a:gd name="T72" fmla="*/ 348 w 616"/>
              <a:gd name="T73" fmla="*/ 284 h 364"/>
              <a:gd name="T74" fmla="*/ 374 w 616"/>
              <a:gd name="T75" fmla="*/ 133 h 364"/>
              <a:gd name="T76" fmla="*/ 403 w 616"/>
              <a:gd name="T77" fmla="*/ 113 h 364"/>
              <a:gd name="T78" fmla="*/ 403 w 616"/>
              <a:gd name="T79" fmla="*/ 83 h 364"/>
              <a:gd name="T80" fmla="*/ 430 w 616"/>
              <a:gd name="T81" fmla="*/ 210 h 364"/>
              <a:gd name="T82" fmla="*/ 459 w 616"/>
              <a:gd name="T83" fmla="*/ 210 h 364"/>
              <a:gd name="T84" fmla="*/ 430 w 616"/>
              <a:gd name="T85" fmla="*/ 133 h 364"/>
              <a:gd name="T86" fmla="*/ 459 w 616"/>
              <a:gd name="T87" fmla="*/ 113 h 364"/>
              <a:gd name="T88" fmla="*/ 459 w 616"/>
              <a:gd name="T89" fmla="*/ 83 h 364"/>
              <a:gd name="T90" fmla="*/ 516 w 616"/>
              <a:gd name="T91" fmla="*/ 285 h 364"/>
              <a:gd name="T92" fmla="*/ 545 w 616"/>
              <a:gd name="T93" fmla="*/ 285 h 364"/>
              <a:gd name="T94" fmla="*/ 516 w 616"/>
              <a:gd name="T95" fmla="*/ 207 h 364"/>
              <a:gd name="T96" fmla="*/ 545 w 616"/>
              <a:gd name="T97" fmla="*/ 188 h 364"/>
              <a:gd name="T98" fmla="*/ 545 w 616"/>
              <a:gd name="T99" fmla="*/ 159 h 364"/>
              <a:gd name="T100" fmla="*/ 516 w 616"/>
              <a:gd name="T101" fmla="*/ 139 h 364"/>
              <a:gd name="T102" fmla="*/ 545 w 616"/>
              <a:gd name="T103" fmla="*/ 139 h 364"/>
              <a:gd name="T104" fmla="*/ 516 w 616"/>
              <a:gd name="T105" fmla="*/ 62 h 364"/>
              <a:gd name="T106" fmla="*/ 545 w 616"/>
              <a:gd name="T107" fmla="*/ 42 h 364"/>
              <a:gd name="T108" fmla="*/ 545 w 616"/>
              <a:gd name="T109" fmla="*/ 12 h 364"/>
              <a:gd name="T110" fmla="*/ 570 w 616"/>
              <a:gd name="T111" fmla="*/ 236 h 364"/>
              <a:gd name="T112" fmla="*/ 599 w 616"/>
              <a:gd name="T113" fmla="*/ 236 h 364"/>
              <a:gd name="T114" fmla="*/ 570 w 616"/>
              <a:gd name="T115" fmla="*/ 159 h 364"/>
              <a:gd name="T116" fmla="*/ 599 w 616"/>
              <a:gd name="T117" fmla="*/ 139 h 364"/>
              <a:gd name="T118" fmla="*/ 599 w 616"/>
              <a:gd name="T119" fmla="*/ 110 h 364"/>
              <a:gd name="T120" fmla="*/ 570 w 616"/>
              <a:gd name="T121" fmla="*/ 91 h 364"/>
              <a:gd name="T122" fmla="*/ 599 w 616"/>
              <a:gd name="T123" fmla="*/ 91 h 364"/>
              <a:gd name="T124" fmla="*/ 570 w 616"/>
              <a:gd name="T125" fmla="*/ 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6" h="364">
                <a:moveTo>
                  <a:pt x="496" y="0"/>
                </a:moveTo>
                <a:lnTo>
                  <a:pt x="496" y="217"/>
                </a:lnTo>
                <a:lnTo>
                  <a:pt x="471" y="217"/>
                </a:lnTo>
                <a:lnTo>
                  <a:pt x="471" y="72"/>
                </a:lnTo>
                <a:lnTo>
                  <a:pt x="362" y="72"/>
                </a:lnTo>
                <a:lnTo>
                  <a:pt x="362" y="244"/>
                </a:lnTo>
                <a:lnTo>
                  <a:pt x="310" y="244"/>
                </a:lnTo>
                <a:lnTo>
                  <a:pt x="310" y="0"/>
                </a:lnTo>
                <a:lnTo>
                  <a:pt x="189" y="0"/>
                </a:lnTo>
                <a:lnTo>
                  <a:pt x="189" y="217"/>
                </a:lnTo>
                <a:lnTo>
                  <a:pt x="165" y="217"/>
                </a:lnTo>
                <a:lnTo>
                  <a:pt x="165" y="71"/>
                </a:lnTo>
                <a:lnTo>
                  <a:pt x="55" y="71"/>
                </a:lnTo>
                <a:lnTo>
                  <a:pt x="55" y="244"/>
                </a:lnTo>
                <a:lnTo>
                  <a:pt x="0" y="244"/>
                </a:lnTo>
                <a:lnTo>
                  <a:pt x="0" y="364"/>
                </a:lnTo>
                <a:lnTo>
                  <a:pt x="310" y="364"/>
                </a:lnTo>
                <a:lnTo>
                  <a:pt x="310" y="364"/>
                </a:lnTo>
                <a:lnTo>
                  <a:pt x="616" y="364"/>
                </a:lnTo>
                <a:lnTo>
                  <a:pt x="616" y="0"/>
                </a:lnTo>
                <a:lnTo>
                  <a:pt x="496" y="0"/>
                </a:lnTo>
                <a:close/>
                <a:moveTo>
                  <a:pt x="11" y="284"/>
                </a:moveTo>
                <a:lnTo>
                  <a:pt x="11" y="254"/>
                </a:lnTo>
                <a:lnTo>
                  <a:pt x="40" y="254"/>
                </a:lnTo>
                <a:lnTo>
                  <a:pt x="40" y="284"/>
                </a:lnTo>
                <a:lnTo>
                  <a:pt x="11" y="284"/>
                </a:lnTo>
                <a:close/>
                <a:moveTo>
                  <a:pt x="97" y="160"/>
                </a:moveTo>
                <a:lnTo>
                  <a:pt x="68" y="160"/>
                </a:lnTo>
                <a:lnTo>
                  <a:pt x="68" y="131"/>
                </a:lnTo>
                <a:lnTo>
                  <a:pt x="97" y="131"/>
                </a:lnTo>
                <a:lnTo>
                  <a:pt x="97" y="160"/>
                </a:lnTo>
                <a:close/>
                <a:moveTo>
                  <a:pt x="97" y="113"/>
                </a:moveTo>
                <a:lnTo>
                  <a:pt x="68" y="113"/>
                </a:lnTo>
                <a:lnTo>
                  <a:pt x="68" y="83"/>
                </a:lnTo>
                <a:lnTo>
                  <a:pt x="97" y="83"/>
                </a:lnTo>
                <a:lnTo>
                  <a:pt x="97" y="113"/>
                </a:lnTo>
                <a:close/>
                <a:moveTo>
                  <a:pt x="151" y="210"/>
                </a:moveTo>
                <a:lnTo>
                  <a:pt x="122" y="210"/>
                </a:lnTo>
                <a:lnTo>
                  <a:pt x="122" y="180"/>
                </a:lnTo>
                <a:lnTo>
                  <a:pt x="151" y="180"/>
                </a:lnTo>
                <a:lnTo>
                  <a:pt x="151" y="210"/>
                </a:lnTo>
                <a:close/>
                <a:moveTo>
                  <a:pt x="151" y="160"/>
                </a:moveTo>
                <a:lnTo>
                  <a:pt x="122" y="160"/>
                </a:lnTo>
                <a:lnTo>
                  <a:pt x="122" y="131"/>
                </a:lnTo>
                <a:lnTo>
                  <a:pt x="151" y="131"/>
                </a:lnTo>
                <a:lnTo>
                  <a:pt x="151" y="160"/>
                </a:lnTo>
                <a:close/>
                <a:moveTo>
                  <a:pt x="151" y="113"/>
                </a:moveTo>
                <a:lnTo>
                  <a:pt x="122" y="113"/>
                </a:lnTo>
                <a:lnTo>
                  <a:pt x="122" y="83"/>
                </a:lnTo>
                <a:lnTo>
                  <a:pt x="151" y="83"/>
                </a:lnTo>
                <a:lnTo>
                  <a:pt x="151" y="113"/>
                </a:lnTo>
                <a:close/>
                <a:moveTo>
                  <a:pt x="237" y="284"/>
                </a:moveTo>
                <a:lnTo>
                  <a:pt x="208" y="284"/>
                </a:lnTo>
                <a:lnTo>
                  <a:pt x="208" y="254"/>
                </a:lnTo>
                <a:lnTo>
                  <a:pt x="237" y="254"/>
                </a:lnTo>
                <a:lnTo>
                  <a:pt x="237" y="284"/>
                </a:lnTo>
                <a:close/>
                <a:moveTo>
                  <a:pt x="237" y="236"/>
                </a:moveTo>
                <a:lnTo>
                  <a:pt x="208" y="236"/>
                </a:lnTo>
                <a:lnTo>
                  <a:pt x="208" y="207"/>
                </a:lnTo>
                <a:lnTo>
                  <a:pt x="237" y="207"/>
                </a:lnTo>
                <a:lnTo>
                  <a:pt x="237" y="236"/>
                </a:lnTo>
                <a:close/>
                <a:moveTo>
                  <a:pt x="237" y="187"/>
                </a:moveTo>
                <a:lnTo>
                  <a:pt x="208" y="187"/>
                </a:lnTo>
                <a:lnTo>
                  <a:pt x="208" y="157"/>
                </a:lnTo>
                <a:lnTo>
                  <a:pt x="237" y="157"/>
                </a:lnTo>
                <a:lnTo>
                  <a:pt x="237" y="187"/>
                </a:lnTo>
                <a:close/>
                <a:moveTo>
                  <a:pt x="237" y="139"/>
                </a:moveTo>
                <a:lnTo>
                  <a:pt x="208" y="139"/>
                </a:lnTo>
                <a:lnTo>
                  <a:pt x="208" y="110"/>
                </a:lnTo>
                <a:lnTo>
                  <a:pt x="237" y="110"/>
                </a:lnTo>
                <a:lnTo>
                  <a:pt x="237" y="139"/>
                </a:lnTo>
                <a:close/>
                <a:moveTo>
                  <a:pt x="237" y="91"/>
                </a:moveTo>
                <a:lnTo>
                  <a:pt x="208" y="91"/>
                </a:lnTo>
                <a:lnTo>
                  <a:pt x="208" y="62"/>
                </a:lnTo>
                <a:lnTo>
                  <a:pt x="237" y="62"/>
                </a:lnTo>
                <a:lnTo>
                  <a:pt x="237" y="91"/>
                </a:lnTo>
                <a:close/>
                <a:moveTo>
                  <a:pt x="237" y="42"/>
                </a:moveTo>
                <a:lnTo>
                  <a:pt x="208" y="42"/>
                </a:lnTo>
                <a:lnTo>
                  <a:pt x="208" y="12"/>
                </a:lnTo>
                <a:lnTo>
                  <a:pt x="237" y="12"/>
                </a:lnTo>
                <a:lnTo>
                  <a:pt x="237" y="42"/>
                </a:lnTo>
                <a:close/>
                <a:moveTo>
                  <a:pt x="293" y="236"/>
                </a:moveTo>
                <a:lnTo>
                  <a:pt x="263" y="236"/>
                </a:lnTo>
                <a:lnTo>
                  <a:pt x="263" y="207"/>
                </a:lnTo>
                <a:lnTo>
                  <a:pt x="293" y="207"/>
                </a:lnTo>
                <a:lnTo>
                  <a:pt x="293" y="236"/>
                </a:lnTo>
                <a:close/>
                <a:moveTo>
                  <a:pt x="293" y="187"/>
                </a:moveTo>
                <a:lnTo>
                  <a:pt x="263" y="187"/>
                </a:lnTo>
                <a:lnTo>
                  <a:pt x="263" y="157"/>
                </a:lnTo>
                <a:lnTo>
                  <a:pt x="293" y="157"/>
                </a:lnTo>
                <a:lnTo>
                  <a:pt x="293" y="187"/>
                </a:lnTo>
                <a:close/>
                <a:moveTo>
                  <a:pt x="293" y="139"/>
                </a:moveTo>
                <a:lnTo>
                  <a:pt x="263" y="139"/>
                </a:lnTo>
                <a:lnTo>
                  <a:pt x="263" y="110"/>
                </a:lnTo>
                <a:lnTo>
                  <a:pt x="293" y="110"/>
                </a:lnTo>
                <a:lnTo>
                  <a:pt x="293" y="139"/>
                </a:lnTo>
                <a:close/>
                <a:moveTo>
                  <a:pt x="293" y="91"/>
                </a:moveTo>
                <a:lnTo>
                  <a:pt x="263" y="91"/>
                </a:lnTo>
                <a:lnTo>
                  <a:pt x="263" y="62"/>
                </a:lnTo>
                <a:lnTo>
                  <a:pt x="293" y="62"/>
                </a:lnTo>
                <a:lnTo>
                  <a:pt x="293" y="91"/>
                </a:lnTo>
                <a:close/>
                <a:moveTo>
                  <a:pt x="293" y="42"/>
                </a:moveTo>
                <a:lnTo>
                  <a:pt x="263" y="42"/>
                </a:lnTo>
                <a:lnTo>
                  <a:pt x="263" y="12"/>
                </a:lnTo>
                <a:lnTo>
                  <a:pt x="293" y="12"/>
                </a:lnTo>
                <a:lnTo>
                  <a:pt x="293" y="42"/>
                </a:lnTo>
                <a:close/>
                <a:moveTo>
                  <a:pt x="348" y="284"/>
                </a:moveTo>
                <a:lnTo>
                  <a:pt x="319" y="284"/>
                </a:lnTo>
                <a:lnTo>
                  <a:pt x="319" y="254"/>
                </a:lnTo>
                <a:lnTo>
                  <a:pt x="348" y="254"/>
                </a:lnTo>
                <a:lnTo>
                  <a:pt x="348" y="284"/>
                </a:lnTo>
                <a:close/>
                <a:moveTo>
                  <a:pt x="403" y="162"/>
                </a:moveTo>
                <a:lnTo>
                  <a:pt x="374" y="162"/>
                </a:lnTo>
                <a:lnTo>
                  <a:pt x="374" y="133"/>
                </a:lnTo>
                <a:lnTo>
                  <a:pt x="403" y="133"/>
                </a:lnTo>
                <a:lnTo>
                  <a:pt x="403" y="162"/>
                </a:lnTo>
                <a:close/>
                <a:moveTo>
                  <a:pt x="403" y="113"/>
                </a:moveTo>
                <a:lnTo>
                  <a:pt x="374" y="113"/>
                </a:lnTo>
                <a:lnTo>
                  <a:pt x="374" y="83"/>
                </a:lnTo>
                <a:lnTo>
                  <a:pt x="403" y="83"/>
                </a:lnTo>
                <a:lnTo>
                  <a:pt x="403" y="113"/>
                </a:lnTo>
                <a:close/>
                <a:moveTo>
                  <a:pt x="459" y="210"/>
                </a:moveTo>
                <a:lnTo>
                  <a:pt x="430" y="210"/>
                </a:lnTo>
                <a:lnTo>
                  <a:pt x="430" y="180"/>
                </a:lnTo>
                <a:lnTo>
                  <a:pt x="459" y="180"/>
                </a:lnTo>
                <a:lnTo>
                  <a:pt x="459" y="210"/>
                </a:lnTo>
                <a:close/>
                <a:moveTo>
                  <a:pt x="459" y="162"/>
                </a:moveTo>
                <a:lnTo>
                  <a:pt x="430" y="162"/>
                </a:lnTo>
                <a:lnTo>
                  <a:pt x="430" y="133"/>
                </a:lnTo>
                <a:lnTo>
                  <a:pt x="459" y="133"/>
                </a:lnTo>
                <a:lnTo>
                  <a:pt x="459" y="162"/>
                </a:lnTo>
                <a:close/>
                <a:moveTo>
                  <a:pt x="459" y="113"/>
                </a:moveTo>
                <a:lnTo>
                  <a:pt x="430" y="113"/>
                </a:lnTo>
                <a:lnTo>
                  <a:pt x="430" y="83"/>
                </a:lnTo>
                <a:lnTo>
                  <a:pt x="459" y="83"/>
                </a:lnTo>
                <a:lnTo>
                  <a:pt x="459" y="113"/>
                </a:lnTo>
                <a:close/>
                <a:moveTo>
                  <a:pt x="545" y="285"/>
                </a:moveTo>
                <a:lnTo>
                  <a:pt x="516" y="285"/>
                </a:lnTo>
                <a:lnTo>
                  <a:pt x="516" y="256"/>
                </a:lnTo>
                <a:lnTo>
                  <a:pt x="545" y="256"/>
                </a:lnTo>
                <a:lnTo>
                  <a:pt x="545" y="285"/>
                </a:lnTo>
                <a:close/>
                <a:moveTo>
                  <a:pt x="545" y="236"/>
                </a:moveTo>
                <a:lnTo>
                  <a:pt x="516" y="236"/>
                </a:lnTo>
                <a:lnTo>
                  <a:pt x="516" y="207"/>
                </a:lnTo>
                <a:lnTo>
                  <a:pt x="545" y="207"/>
                </a:lnTo>
                <a:lnTo>
                  <a:pt x="545" y="236"/>
                </a:lnTo>
                <a:close/>
                <a:moveTo>
                  <a:pt x="545" y="188"/>
                </a:moveTo>
                <a:lnTo>
                  <a:pt x="516" y="188"/>
                </a:lnTo>
                <a:lnTo>
                  <a:pt x="516" y="159"/>
                </a:lnTo>
                <a:lnTo>
                  <a:pt x="545" y="159"/>
                </a:lnTo>
                <a:lnTo>
                  <a:pt x="545" y="188"/>
                </a:lnTo>
                <a:close/>
                <a:moveTo>
                  <a:pt x="545" y="139"/>
                </a:moveTo>
                <a:lnTo>
                  <a:pt x="516" y="139"/>
                </a:lnTo>
                <a:lnTo>
                  <a:pt x="516" y="110"/>
                </a:lnTo>
                <a:lnTo>
                  <a:pt x="545" y="110"/>
                </a:lnTo>
                <a:lnTo>
                  <a:pt x="545" y="139"/>
                </a:lnTo>
                <a:close/>
                <a:moveTo>
                  <a:pt x="545" y="91"/>
                </a:moveTo>
                <a:lnTo>
                  <a:pt x="516" y="91"/>
                </a:lnTo>
                <a:lnTo>
                  <a:pt x="516" y="62"/>
                </a:lnTo>
                <a:lnTo>
                  <a:pt x="545" y="62"/>
                </a:lnTo>
                <a:lnTo>
                  <a:pt x="545" y="91"/>
                </a:lnTo>
                <a:close/>
                <a:moveTo>
                  <a:pt x="545" y="42"/>
                </a:moveTo>
                <a:lnTo>
                  <a:pt x="516" y="42"/>
                </a:lnTo>
                <a:lnTo>
                  <a:pt x="516" y="12"/>
                </a:lnTo>
                <a:lnTo>
                  <a:pt x="545" y="12"/>
                </a:lnTo>
                <a:lnTo>
                  <a:pt x="545" y="42"/>
                </a:lnTo>
                <a:close/>
                <a:moveTo>
                  <a:pt x="599" y="236"/>
                </a:moveTo>
                <a:lnTo>
                  <a:pt x="570" y="236"/>
                </a:lnTo>
                <a:lnTo>
                  <a:pt x="570" y="207"/>
                </a:lnTo>
                <a:lnTo>
                  <a:pt x="599" y="207"/>
                </a:lnTo>
                <a:lnTo>
                  <a:pt x="599" y="236"/>
                </a:lnTo>
                <a:close/>
                <a:moveTo>
                  <a:pt x="599" y="188"/>
                </a:moveTo>
                <a:lnTo>
                  <a:pt x="570" y="188"/>
                </a:lnTo>
                <a:lnTo>
                  <a:pt x="570" y="159"/>
                </a:lnTo>
                <a:lnTo>
                  <a:pt x="599" y="159"/>
                </a:lnTo>
                <a:lnTo>
                  <a:pt x="599" y="188"/>
                </a:lnTo>
                <a:close/>
                <a:moveTo>
                  <a:pt x="599" y="139"/>
                </a:moveTo>
                <a:lnTo>
                  <a:pt x="570" y="139"/>
                </a:lnTo>
                <a:lnTo>
                  <a:pt x="570" y="110"/>
                </a:lnTo>
                <a:lnTo>
                  <a:pt x="599" y="110"/>
                </a:lnTo>
                <a:lnTo>
                  <a:pt x="599" y="139"/>
                </a:lnTo>
                <a:close/>
                <a:moveTo>
                  <a:pt x="599" y="91"/>
                </a:moveTo>
                <a:lnTo>
                  <a:pt x="570" y="91"/>
                </a:lnTo>
                <a:lnTo>
                  <a:pt x="570" y="62"/>
                </a:lnTo>
                <a:lnTo>
                  <a:pt x="599" y="62"/>
                </a:lnTo>
                <a:lnTo>
                  <a:pt x="599" y="91"/>
                </a:lnTo>
                <a:close/>
                <a:moveTo>
                  <a:pt x="599" y="42"/>
                </a:moveTo>
                <a:lnTo>
                  <a:pt x="570" y="42"/>
                </a:lnTo>
                <a:lnTo>
                  <a:pt x="570" y="12"/>
                </a:lnTo>
                <a:lnTo>
                  <a:pt x="599" y="12"/>
                </a:lnTo>
                <a:lnTo>
                  <a:pt x="599" y="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grpSp>
        <p:nvGrpSpPr>
          <p:cNvPr id="35" name="그룹 34"/>
          <p:cNvGrpSpPr/>
          <p:nvPr/>
        </p:nvGrpSpPr>
        <p:grpSpPr>
          <a:xfrm flipH="1">
            <a:off x="5893321" y="3447524"/>
            <a:ext cx="438484" cy="839806"/>
            <a:chOff x="3440441" y="1584514"/>
            <a:chExt cx="261362" cy="500574"/>
          </a:xfrm>
          <a:solidFill>
            <a:schemeClr val="bg1">
              <a:lumMod val="95000"/>
            </a:schemeClr>
          </a:solidFill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3579982" y="1866917"/>
              <a:ext cx="121821" cy="218170"/>
            </a:xfrm>
            <a:custGeom>
              <a:avLst/>
              <a:gdLst>
                <a:gd name="T0" fmla="*/ 0 w 440"/>
                <a:gd name="T1" fmla="*/ 0 h 788"/>
                <a:gd name="T2" fmla="*/ 0 w 440"/>
                <a:gd name="T3" fmla="*/ 788 h 788"/>
                <a:gd name="T4" fmla="*/ 440 w 440"/>
                <a:gd name="T5" fmla="*/ 788 h 788"/>
                <a:gd name="T6" fmla="*/ 440 w 440"/>
                <a:gd name="T7" fmla="*/ 0 h 788"/>
                <a:gd name="T8" fmla="*/ 0 w 440"/>
                <a:gd name="T9" fmla="*/ 0 h 788"/>
                <a:gd name="T10" fmla="*/ 176 w 440"/>
                <a:gd name="T11" fmla="*/ 614 h 788"/>
                <a:gd name="T12" fmla="*/ 89 w 440"/>
                <a:gd name="T13" fmla="*/ 614 h 788"/>
                <a:gd name="T14" fmla="*/ 89 w 440"/>
                <a:gd name="T15" fmla="*/ 527 h 788"/>
                <a:gd name="T16" fmla="*/ 176 w 440"/>
                <a:gd name="T17" fmla="*/ 527 h 788"/>
                <a:gd name="T18" fmla="*/ 176 w 440"/>
                <a:gd name="T19" fmla="*/ 614 h 788"/>
                <a:gd name="T20" fmla="*/ 176 w 440"/>
                <a:gd name="T21" fmla="*/ 439 h 788"/>
                <a:gd name="T22" fmla="*/ 89 w 440"/>
                <a:gd name="T23" fmla="*/ 439 h 788"/>
                <a:gd name="T24" fmla="*/ 89 w 440"/>
                <a:gd name="T25" fmla="*/ 352 h 788"/>
                <a:gd name="T26" fmla="*/ 176 w 440"/>
                <a:gd name="T27" fmla="*/ 352 h 788"/>
                <a:gd name="T28" fmla="*/ 176 w 440"/>
                <a:gd name="T29" fmla="*/ 439 h 788"/>
                <a:gd name="T30" fmla="*/ 176 w 440"/>
                <a:gd name="T31" fmla="*/ 264 h 788"/>
                <a:gd name="T32" fmla="*/ 89 w 440"/>
                <a:gd name="T33" fmla="*/ 264 h 788"/>
                <a:gd name="T34" fmla="*/ 89 w 440"/>
                <a:gd name="T35" fmla="*/ 176 h 788"/>
                <a:gd name="T36" fmla="*/ 176 w 440"/>
                <a:gd name="T37" fmla="*/ 176 h 788"/>
                <a:gd name="T38" fmla="*/ 176 w 440"/>
                <a:gd name="T39" fmla="*/ 264 h 788"/>
                <a:gd name="T40" fmla="*/ 352 w 440"/>
                <a:gd name="T41" fmla="*/ 614 h 788"/>
                <a:gd name="T42" fmla="*/ 264 w 440"/>
                <a:gd name="T43" fmla="*/ 614 h 788"/>
                <a:gd name="T44" fmla="*/ 264 w 440"/>
                <a:gd name="T45" fmla="*/ 527 h 788"/>
                <a:gd name="T46" fmla="*/ 352 w 440"/>
                <a:gd name="T47" fmla="*/ 527 h 788"/>
                <a:gd name="T48" fmla="*/ 352 w 440"/>
                <a:gd name="T49" fmla="*/ 614 h 788"/>
                <a:gd name="T50" fmla="*/ 352 w 440"/>
                <a:gd name="T51" fmla="*/ 439 h 788"/>
                <a:gd name="T52" fmla="*/ 264 w 440"/>
                <a:gd name="T53" fmla="*/ 439 h 788"/>
                <a:gd name="T54" fmla="*/ 264 w 440"/>
                <a:gd name="T55" fmla="*/ 352 h 788"/>
                <a:gd name="T56" fmla="*/ 352 w 440"/>
                <a:gd name="T57" fmla="*/ 352 h 788"/>
                <a:gd name="T58" fmla="*/ 352 w 440"/>
                <a:gd name="T59" fmla="*/ 439 h 788"/>
                <a:gd name="T60" fmla="*/ 352 w 440"/>
                <a:gd name="T61" fmla="*/ 264 h 788"/>
                <a:gd name="T62" fmla="*/ 264 w 440"/>
                <a:gd name="T63" fmla="*/ 264 h 788"/>
                <a:gd name="T64" fmla="*/ 264 w 440"/>
                <a:gd name="T65" fmla="*/ 176 h 788"/>
                <a:gd name="T66" fmla="*/ 352 w 440"/>
                <a:gd name="T67" fmla="*/ 176 h 788"/>
                <a:gd name="T68" fmla="*/ 352 w 440"/>
                <a:gd name="T69" fmla="*/ 264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0" h="788">
                  <a:moveTo>
                    <a:pt x="0" y="0"/>
                  </a:moveTo>
                  <a:lnTo>
                    <a:pt x="0" y="788"/>
                  </a:lnTo>
                  <a:lnTo>
                    <a:pt x="440" y="788"/>
                  </a:lnTo>
                  <a:lnTo>
                    <a:pt x="440" y="0"/>
                  </a:lnTo>
                  <a:lnTo>
                    <a:pt x="0" y="0"/>
                  </a:lnTo>
                  <a:close/>
                  <a:moveTo>
                    <a:pt x="176" y="614"/>
                  </a:moveTo>
                  <a:lnTo>
                    <a:pt x="89" y="614"/>
                  </a:lnTo>
                  <a:lnTo>
                    <a:pt x="89" y="527"/>
                  </a:lnTo>
                  <a:lnTo>
                    <a:pt x="176" y="527"/>
                  </a:lnTo>
                  <a:lnTo>
                    <a:pt x="176" y="614"/>
                  </a:lnTo>
                  <a:close/>
                  <a:moveTo>
                    <a:pt x="176" y="439"/>
                  </a:moveTo>
                  <a:lnTo>
                    <a:pt x="89" y="439"/>
                  </a:lnTo>
                  <a:lnTo>
                    <a:pt x="89" y="352"/>
                  </a:lnTo>
                  <a:lnTo>
                    <a:pt x="176" y="352"/>
                  </a:lnTo>
                  <a:lnTo>
                    <a:pt x="176" y="439"/>
                  </a:lnTo>
                  <a:close/>
                  <a:moveTo>
                    <a:pt x="176" y="264"/>
                  </a:moveTo>
                  <a:lnTo>
                    <a:pt x="89" y="264"/>
                  </a:lnTo>
                  <a:lnTo>
                    <a:pt x="89" y="176"/>
                  </a:lnTo>
                  <a:lnTo>
                    <a:pt x="176" y="176"/>
                  </a:lnTo>
                  <a:lnTo>
                    <a:pt x="176" y="264"/>
                  </a:lnTo>
                  <a:close/>
                  <a:moveTo>
                    <a:pt x="352" y="614"/>
                  </a:moveTo>
                  <a:lnTo>
                    <a:pt x="264" y="614"/>
                  </a:lnTo>
                  <a:lnTo>
                    <a:pt x="264" y="527"/>
                  </a:lnTo>
                  <a:lnTo>
                    <a:pt x="352" y="527"/>
                  </a:lnTo>
                  <a:lnTo>
                    <a:pt x="352" y="614"/>
                  </a:lnTo>
                  <a:close/>
                  <a:moveTo>
                    <a:pt x="352" y="439"/>
                  </a:moveTo>
                  <a:lnTo>
                    <a:pt x="264" y="439"/>
                  </a:lnTo>
                  <a:lnTo>
                    <a:pt x="264" y="352"/>
                  </a:lnTo>
                  <a:lnTo>
                    <a:pt x="352" y="352"/>
                  </a:lnTo>
                  <a:lnTo>
                    <a:pt x="352" y="439"/>
                  </a:lnTo>
                  <a:close/>
                  <a:moveTo>
                    <a:pt x="352" y="264"/>
                  </a:moveTo>
                  <a:lnTo>
                    <a:pt x="264" y="264"/>
                  </a:lnTo>
                  <a:lnTo>
                    <a:pt x="264" y="176"/>
                  </a:lnTo>
                  <a:lnTo>
                    <a:pt x="352" y="176"/>
                  </a:lnTo>
                  <a:lnTo>
                    <a:pt x="352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37" name="Freeform 7"/>
            <p:cNvSpPr>
              <a:spLocks noEditPoints="1"/>
            </p:cNvSpPr>
            <p:nvPr/>
          </p:nvSpPr>
          <p:spPr bwMode="auto">
            <a:xfrm>
              <a:off x="3440441" y="1584514"/>
              <a:ext cx="121821" cy="500574"/>
            </a:xfrm>
            <a:custGeom>
              <a:avLst/>
              <a:gdLst>
                <a:gd name="T0" fmla="*/ 145 w 440"/>
                <a:gd name="T1" fmla="*/ 44 h 1808"/>
                <a:gd name="T2" fmla="*/ 0 w 440"/>
                <a:gd name="T3" fmla="*/ 939 h 1808"/>
                <a:gd name="T4" fmla="*/ 0 w 440"/>
                <a:gd name="T5" fmla="*/ 1808 h 1808"/>
                <a:gd name="T6" fmla="*/ 440 w 440"/>
                <a:gd name="T7" fmla="*/ 966 h 1808"/>
                <a:gd name="T8" fmla="*/ 440 w 440"/>
                <a:gd name="T9" fmla="*/ 135 h 1808"/>
                <a:gd name="T10" fmla="*/ 346 w 440"/>
                <a:gd name="T11" fmla="*/ 44 h 1808"/>
                <a:gd name="T12" fmla="*/ 177 w 440"/>
                <a:gd name="T13" fmla="*/ 1633 h 1808"/>
                <a:gd name="T14" fmla="*/ 89 w 440"/>
                <a:gd name="T15" fmla="*/ 1546 h 1808"/>
                <a:gd name="T16" fmla="*/ 177 w 440"/>
                <a:gd name="T17" fmla="*/ 1633 h 1808"/>
                <a:gd name="T18" fmla="*/ 89 w 440"/>
                <a:gd name="T19" fmla="*/ 1458 h 1808"/>
                <a:gd name="T20" fmla="*/ 177 w 440"/>
                <a:gd name="T21" fmla="*/ 1370 h 1808"/>
                <a:gd name="T22" fmla="*/ 177 w 440"/>
                <a:gd name="T23" fmla="*/ 1283 h 1808"/>
                <a:gd name="T24" fmla="*/ 89 w 440"/>
                <a:gd name="T25" fmla="*/ 1194 h 1808"/>
                <a:gd name="T26" fmla="*/ 177 w 440"/>
                <a:gd name="T27" fmla="*/ 1283 h 1808"/>
                <a:gd name="T28" fmla="*/ 89 w 440"/>
                <a:gd name="T29" fmla="*/ 1107 h 1808"/>
                <a:gd name="T30" fmla="*/ 177 w 440"/>
                <a:gd name="T31" fmla="*/ 1019 h 1808"/>
                <a:gd name="T32" fmla="*/ 177 w 440"/>
                <a:gd name="T33" fmla="*/ 924 h 1808"/>
                <a:gd name="T34" fmla="*/ 89 w 440"/>
                <a:gd name="T35" fmla="*/ 837 h 1808"/>
                <a:gd name="T36" fmla="*/ 177 w 440"/>
                <a:gd name="T37" fmla="*/ 924 h 1808"/>
                <a:gd name="T38" fmla="*/ 89 w 440"/>
                <a:gd name="T39" fmla="*/ 749 h 1808"/>
                <a:gd name="T40" fmla="*/ 177 w 440"/>
                <a:gd name="T41" fmla="*/ 662 h 1808"/>
                <a:gd name="T42" fmla="*/ 177 w 440"/>
                <a:gd name="T43" fmla="*/ 573 h 1808"/>
                <a:gd name="T44" fmla="*/ 89 w 440"/>
                <a:gd name="T45" fmla="*/ 485 h 1808"/>
                <a:gd name="T46" fmla="*/ 177 w 440"/>
                <a:gd name="T47" fmla="*/ 573 h 1808"/>
                <a:gd name="T48" fmla="*/ 89 w 440"/>
                <a:gd name="T49" fmla="*/ 398 h 1808"/>
                <a:gd name="T50" fmla="*/ 177 w 440"/>
                <a:gd name="T51" fmla="*/ 310 h 1808"/>
                <a:gd name="T52" fmla="*/ 353 w 440"/>
                <a:gd name="T53" fmla="*/ 1633 h 1808"/>
                <a:gd name="T54" fmla="*/ 264 w 440"/>
                <a:gd name="T55" fmla="*/ 1546 h 1808"/>
                <a:gd name="T56" fmla="*/ 353 w 440"/>
                <a:gd name="T57" fmla="*/ 1633 h 1808"/>
                <a:gd name="T58" fmla="*/ 264 w 440"/>
                <a:gd name="T59" fmla="*/ 1458 h 1808"/>
                <a:gd name="T60" fmla="*/ 353 w 440"/>
                <a:gd name="T61" fmla="*/ 1370 h 1808"/>
                <a:gd name="T62" fmla="*/ 353 w 440"/>
                <a:gd name="T63" fmla="*/ 1283 h 1808"/>
                <a:gd name="T64" fmla="*/ 264 w 440"/>
                <a:gd name="T65" fmla="*/ 1194 h 1808"/>
                <a:gd name="T66" fmla="*/ 353 w 440"/>
                <a:gd name="T67" fmla="*/ 1283 h 1808"/>
                <a:gd name="T68" fmla="*/ 264 w 440"/>
                <a:gd name="T69" fmla="*/ 1107 h 1808"/>
                <a:gd name="T70" fmla="*/ 353 w 440"/>
                <a:gd name="T71" fmla="*/ 1019 h 1808"/>
                <a:gd name="T72" fmla="*/ 353 w 440"/>
                <a:gd name="T73" fmla="*/ 924 h 1808"/>
                <a:gd name="T74" fmla="*/ 264 w 440"/>
                <a:gd name="T75" fmla="*/ 837 h 1808"/>
                <a:gd name="T76" fmla="*/ 353 w 440"/>
                <a:gd name="T77" fmla="*/ 924 h 1808"/>
                <a:gd name="T78" fmla="*/ 264 w 440"/>
                <a:gd name="T79" fmla="*/ 749 h 1808"/>
                <a:gd name="T80" fmla="*/ 353 w 440"/>
                <a:gd name="T81" fmla="*/ 662 h 1808"/>
                <a:gd name="T82" fmla="*/ 353 w 440"/>
                <a:gd name="T83" fmla="*/ 573 h 1808"/>
                <a:gd name="T84" fmla="*/ 264 w 440"/>
                <a:gd name="T85" fmla="*/ 485 h 1808"/>
                <a:gd name="T86" fmla="*/ 353 w 440"/>
                <a:gd name="T87" fmla="*/ 573 h 1808"/>
                <a:gd name="T88" fmla="*/ 353 w 440"/>
                <a:gd name="T89" fmla="*/ 398 h 1808"/>
                <a:gd name="T90" fmla="*/ 264 w 440"/>
                <a:gd name="T91" fmla="*/ 310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0" h="1808">
                  <a:moveTo>
                    <a:pt x="346" y="44"/>
                  </a:moveTo>
                  <a:lnTo>
                    <a:pt x="145" y="44"/>
                  </a:lnTo>
                  <a:lnTo>
                    <a:pt x="0" y="0"/>
                  </a:lnTo>
                  <a:lnTo>
                    <a:pt x="0" y="939"/>
                  </a:lnTo>
                  <a:lnTo>
                    <a:pt x="0" y="966"/>
                  </a:lnTo>
                  <a:lnTo>
                    <a:pt x="0" y="1808"/>
                  </a:lnTo>
                  <a:lnTo>
                    <a:pt x="440" y="1808"/>
                  </a:lnTo>
                  <a:lnTo>
                    <a:pt x="440" y="966"/>
                  </a:lnTo>
                  <a:lnTo>
                    <a:pt x="440" y="939"/>
                  </a:lnTo>
                  <a:lnTo>
                    <a:pt x="440" y="135"/>
                  </a:lnTo>
                  <a:lnTo>
                    <a:pt x="346" y="106"/>
                  </a:lnTo>
                  <a:lnTo>
                    <a:pt x="346" y="44"/>
                  </a:lnTo>
                  <a:lnTo>
                    <a:pt x="346" y="44"/>
                  </a:lnTo>
                  <a:close/>
                  <a:moveTo>
                    <a:pt x="177" y="1633"/>
                  </a:moveTo>
                  <a:lnTo>
                    <a:pt x="89" y="1633"/>
                  </a:lnTo>
                  <a:lnTo>
                    <a:pt x="89" y="1546"/>
                  </a:lnTo>
                  <a:lnTo>
                    <a:pt x="177" y="1546"/>
                  </a:lnTo>
                  <a:lnTo>
                    <a:pt x="177" y="1633"/>
                  </a:lnTo>
                  <a:close/>
                  <a:moveTo>
                    <a:pt x="177" y="1458"/>
                  </a:moveTo>
                  <a:lnTo>
                    <a:pt x="89" y="1458"/>
                  </a:lnTo>
                  <a:lnTo>
                    <a:pt x="89" y="1370"/>
                  </a:lnTo>
                  <a:lnTo>
                    <a:pt x="177" y="1370"/>
                  </a:lnTo>
                  <a:lnTo>
                    <a:pt x="177" y="1458"/>
                  </a:lnTo>
                  <a:close/>
                  <a:moveTo>
                    <a:pt x="177" y="1283"/>
                  </a:moveTo>
                  <a:lnTo>
                    <a:pt x="89" y="1283"/>
                  </a:lnTo>
                  <a:lnTo>
                    <a:pt x="89" y="1194"/>
                  </a:lnTo>
                  <a:lnTo>
                    <a:pt x="177" y="1194"/>
                  </a:lnTo>
                  <a:lnTo>
                    <a:pt x="177" y="1283"/>
                  </a:lnTo>
                  <a:close/>
                  <a:moveTo>
                    <a:pt x="177" y="1107"/>
                  </a:moveTo>
                  <a:lnTo>
                    <a:pt x="89" y="1107"/>
                  </a:lnTo>
                  <a:lnTo>
                    <a:pt x="89" y="1019"/>
                  </a:lnTo>
                  <a:lnTo>
                    <a:pt x="177" y="1019"/>
                  </a:lnTo>
                  <a:lnTo>
                    <a:pt x="177" y="1107"/>
                  </a:lnTo>
                  <a:close/>
                  <a:moveTo>
                    <a:pt x="177" y="924"/>
                  </a:moveTo>
                  <a:lnTo>
                    <a:pt x="89" y="924"/>
                  </a:lnTo>
                  <a:lnTo>
                    <a:pt x="89" y="837"/>
                  </a:lnTo>
                  <a:lnTo>
                    <a:pt x="177" y="837"/>
                  </a:lnTo>
                  <a:lnTo>
                    <a:pt x="177" y="924"/>
                  </a:lnTo>
                  <a:close/>
                  <a:moveTo>
                    <a:pt x="177" y="749"/>
                  </a:moveTo>
                  <a:lnTo>
                    <a:pt x="89" y="749"/>
                  </a:lnTo>
                  <a:lnTo>
                    <a:pt x="89" y="662"/>
                  </a:lnTo>
                  <a:lnTo>
                    <a:pt x="177" y="662"/>
                  </a:lnTo>
                  <a:lnTo>
                    <a:pt x="177" y="749"/>
                  </a:lnTo>
                  <a:close/>
                  <a:moveTo>
                    <a:pt x="177" y="573"/>
                  </a:moveTo>
                  <a:lnTo>
                    <a:pt x="89" y="573"/>
                  </a:lnTo>
                  <a:lnTo>
                    <a:pt x="89" y="485"/>
                  </a:lnTo>
                  <a:lnTo>
                    <a:pt x="177" y="485"/>
                  </a:lnTo>
                  <a:lnTo>
                    <a:pt x="177" y="573"/>
                  </a:lnTo>
                  <a:close/>
                  <a:moveTo>
                    <a:pt x="177" y="398"/>
                  </a:moveTo>
                  <a:lnTo>
                    <a:pt x="89" y="398"/>
                  </a:lnTo>
                  <a:lnTo>
                    <a:pt x="89" y="310"/>
                  </a:lnTo>
                  <a:lnTo>
                    <a:pt x="177" y="310"/>
                  </a:lnTo>
                  <a:lnTo>
                    <a:pt x="177" y="398"/>
                  </a:lnTo>
                  <a:close/>
                  <a:moveTo>
                    <a:pt x="353" y="1633"/>
                  </a:moveTo>
                  <a:lnTo>
                    <a:pt x="264" y="1633"/>
                  </a:lnTo>
                  <a:lnTo>
                    <a:pt x="264" y="1546"/>
                  </a:lnTo>
                  <a:lnTo>
                    <a:pt x="353" y="1546"/>
                  </a:lnTo>
                  <a:lnTo>
                    <a:pt x="353" y="1633"/>
                  </a:lnTo>
                  <a:close/>
                  <a:moveTo>
                    <a:pt x="353" y="1458"/>
                  </a:moveTo>
                  <a:lnTo>
                    <a:pt x="264" y="1458"/>
                  </a:lnTo>
                  <a:lnTo>
                    <a:pt x="264" y="1370"/>
                  </a:lnTo>
                  <a:lnTo>
                    <a:pt x="353" y="1370"/>
                  </a:lnTo>
                  <a:lnTo>
                    <a:pt x="353" y="1458"/>
                  </a:lnTo>
                  <a:close/>
                  <a:moveTo>
                    <a:pt x="353" y="1283"/>
                  </a:moveTo>
                  <a:lnTo>
                    <a:pt x="264" y="1283"/>
                  </a:lnTo>
                  <a:lnTo>
                    <a:pt x="264" y="1194"/>
                  </a:lnTo>
                  <a:lnTo>
                    <a:pt x="353" y="1194"/>
                  </a:lnTo>
                  <a:lnTo>
                    <a:pt x="353" y="1283"/>
                  </a:lnTo>
                  <a:close/>
                  <a:moveTo>
                    <a:pt x="353" y="1107"/>
                  </a:moveTo>
                  <a:lnTo>
                    <a:pt x="264" y="1107"/>
                  </a:lnTo>
                  <a:lnTo>
                    <a:pt x="264" y="1019"/>
                  </a:lnTo>
                  <a:lnTo>
                    <a:pt x="353" y="1019"/>
                  </a:lnTo>
                  <a:lnTo>
                    <a:pt x="353" y="1107"/>
                  </a:lnTo>
                  <a:close/>
                  <a:moveTo>
                    <a:pt x="353" y="924"/>
                  </a:moveTo>
                  <a:lnTo>
                    <a:pt x="264" y="924"/>
                  </a:lnTo>
                  <a:lnTo>
                    <a:pt x="264" y="837"/>
                  </a:lnTo>
                  <a:lnTo>
                    <a:pt x="353" y="837"/>
                  </a:lnTo>
                  <a:lnTo>
                    <a:pt x="353" y="924"/>
                  </a:lnTo>
                  <a:close/>
                  <a:moveTo>
                    <a:pt x="353" y="749"/>
                  </a:moveTo>
                  <a:lnTo>
                    <a:pt x="264" y="749"/>
                  </a:lnTo>
                  <a:lnTo>
                    <a:pt x="264" y="662"/>
                  </a:lnTo>
                  <a:lnTo>
                    <a:pt x="353" y="662"/>
                  </a:lnTo>
                  <a:lnTo>
                    <a:pt x="353" y="749"/>
                  </a:lnTo>
                  <a:close/>
                  <a:moveTo>
                    <a:pt x="353" y="573"/>
                  </a:moveTo>
                  <a:lnTo>
                    <a:pt x="264" y="573"/>
                  </a:lnTo>
                  <a:lnTo>
                    <a:pt x="264" y="485"/>
                  </a:lnTo>
                  <a:lnTo>
                    <a:pt x="353" y="485"/>
                  </a:lnTo>
                  <a:lnTo>
                    <a:pt x="353" y="573"/>
                  </a:lnTo>
                  <a:close/>
                  <a:moveTo>
                    <a:pt x="353" y="310"/>
                  </a:moveTo>
                  <a:lnTo>
                    <a:pt x="353" y="398"/>
                  </a:lnTo>
                  <a:lnTo>
                    <a:pt x="264" y="398"/>
                  </a:lnTo>
                  <a:lnTo>
                    <a:pt x="264" y="310"/>
                  </a:lnTo>
                  <a:lnTo>
                    <a:pt x="353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6391464" y="3266478"/>
            <a:ext cx="1297439" cy="1022155"/>
            <a:chOff x="3065011" y="1584514"/>
            <a:chExt cx="636792" cy="501681"/>
          </a:xfrm>
          <a:solidFill>
            <a:schemeClr val="bg1">
              <a:lumMod val="95000"/>
            </a:schemeClr>
          </a:solidFill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3065011" y="1818189"/>
              <a:ext cx="121821" cy="266899"/>
            </a:xfrm>
            <a:custGeom>
              <a:avLst/>
              <a:gdLst>
                <a:gd name="T0" fmla="*/ 0 w 440"/>
                <a:gd name="T1" fmla="*/ 965 h 965"/>
                <a:gd name="T2" fmla="*/ 440 w 440"/>
                <a:gd name="T3" fmla="*/ 965 h 965"/>
                <a:gd name="T4" fmla="*/ 440 w 440"/>
                <a:gd name="T5" fmla="*/ 0 h 965"/>
                <a:gd name="T6" fmla="*/ 0 w 440"/>
                <a:gd name="T7" fmla="*/ 0 h 965"/>
                <a:gd name="T8" fmla="*/ 0 w 440"/>
                <a:gd name="T9" fmla="*/ 965 h 965"/>
                <a:gd name="T10" fmla="*/ 264 w 440"/>
                <a:gd name="T11" fmla="*/ 176 h 965"/>
                <a:gd name="T12" fmla="*/ 352 w 440"/>
                <a:gd name="T13" fmla="*/ 176 h 965"/>
                <a:gd name="T14" fmla="*/ 352 w 440"/>
                <a:gd name="T15" fmla="*/ 263 h 965"/>
                <a:gd name="T16" fmla="*/ 264 w 440"/>
                <a:gd name="T17" fmla="*/ 263 h 965"/>
                <a:gd name="T18" fmla="*/ 264 w 440"/>
                <a:gd name="T19" fmla="*/ 176 h 965"/>
                <a:gd name="T20" fmla="*/ 264 w 440"/>
                <a:gd name="T21" fmla="*/ 351 h 965"/>
                <a:gd name="T22" fmla="*/ 352 w 440"/>
                <a:gd name="T23" fmla="*/ 351 h 965"/>
                <a:gd name="T24" fmla="*/ 352 w 440"/>
                <a:gd name="T25" fmla="*/ 439 h 965"/>
                <a:gd name="T26" fmla="*/ 264 w 440"/>
                <a:gd name="T27" fmla="*/ 439 h 965"/>
                <a:gd name="T28" fmla="*/ 264 w 440"/>
                <a:gd name="T29" fmla="*/ 351 h 965"/>
                <a:gd name="T30" fmla="*/ 264 w 440"/>
                <a:gd name="T31" fmla="*/ 527 h 965"/>
                <a:gd name="T32" fmla="*/ 352 w 440"/>
                <a:gd name="T33" fmla="*/ 527 h 965"/>
                <a:gd name="T34" fmla="*/ 352 w 440"/>
                <a:gd name="T35" fmla="*/ 614 h 965"/>
                <a:gd name="T36" fmla="*/ 264 w 440"/>
                <a:gd name="T37" fmla="*/ 614 h 965"/>
                <a:gd name="T38" fmla="*/ 264 w 440"/>
                <a:gd name="T39" fmla="*/ 527 h 965"/>
                <a:gd name="T40" fmla="*/ 264 w 440"/>
                <a:gd name="T41" fmla="*/ 702 h 965"/>
                <a:gd name="T42" fmla="*/ 352 w 440"/>
                <a:gd name="T43" fmla="*/ 702 h 965"/>
                <a:gd name="T44" fmla="*/ 352 w 440"/>
                <a:gd name="T45" fmla="*/ 790 h 965"/>
                <a:gd name="T46" fmla="*/ 264 w 440"/>
                <a:gd name="T47" fmla="*/ 790 h 965"/>
                <a:gd name="T48" fmla="*/ 264 w 440"/>
                <a:gd name="T49" fmla="*/ 702 h 965"/>
                <a:gd name="T50" fmla="*/ 88 w 440"/>
                <a:gd name="T51" fmla="*/ 176 h 965"/>
                <a:gd name="T52" fmla="*/ 177 w 440"/>
                <a:gd name="T53" fmla="*/ 176 h 965"/>
                <a:gd name="T54" fmla="*/ 177 w 440"/>
                <a:gd name="T55" fmla="*/ 263 h 965"/>
                <a:gd name="T56" fmla="*/ 88 w 440"/>
                <a:gd name="T57" fmla="*/ 263 h 965"/>
                <a:gd name="T58" fmla="*/ 88 w 440"/>
                <a:gd name="T59" fmla="*/ 176 h 965"/>
                <a:gd name="T60" fmla="*/ 88 w 440"/>
                <a:gd name="T61" fmla="*/ 351 h 965"/>
                <a:gd name="T62" fmla="*/ 177 w 440"/>
                <a:gd name="T63" fmla="*/ 351 h 965"/>
                <a:gd name="T64" fmla="*/ 177 w 440"/>
                <a:gd name="T65" fmla="*/ 439 h 965"/>
                <a:gd name="T66" fmla="*/ 88 w 440"/>
                <a:gd name="T67" fmla="*/ 439 h 965"/>
                <a:gd name="T68" fmla="*/ 88 w 440"/>
                <a:gd name="T69" fmla="*/ 351 h 965"/>
                <a:gd name="T70" fmla="*/ 88 w 440"/>
                <a:gd name="T71" fmla="*/ 527 h 965"/>
                <a:gd name="T72" fmla="*/ 177 w 440"/>
                <a:gd name="T73" fmla="*/ 527 h 965"/>
                <a:gd name="T74" fmla="*/ 177 w 440"/>
                <a:gd name="T75" fmla="*/ 614 h 965"/>
                <a:gd name="T76" fmla="*/ 88 w 440"/>
                <a:gd name="T77" fmla="*/ 614 h 965"/>
                <a:gd name="T78" fmla="*/ 88 w 440"/>
                <a:gd name="T79" fmla="*/ 527 h 965"/>
                <a:gd name="T80" fmla="*/ 88 w 440"/>
                <a:gd name="T81" fmla="*/ 702 h 965"/>
                <a:gd name="T82" fmla="*/ 177 w 440"/>
                <a:gd name="T83" fmla="*/ 702 h 965"/>
                <a:gd name="T84" fmla="*/ 177 w 440"/>
                <a:gd name="T85" fmla="*/ 790 h 965"/>
                <a:gd name="T86" fmla="*/ 88 w 440"/>
                <a:gd name="T87" fmla="*/ 790 h 965"/>
                <a:gd name="T88" fmla="*/ 88 w 440"/>
                <a:gd name="T89" fmla="*/ 702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0" h="965">
                  <a:moveTo>
                    <a:pt x="0" y="965"/>
                  </a:moveTo>
                  <a:lnTo>
                    <a:pt x="440" y="965"/>
                  </a:lnTo>
                  <a:lnTo>
                    <a:pt x="440" y="0"/>
                  </a:lnTo>
                  <a:lnTo>
                    <a:pt x="0" y="0"/>
                  </a:lnTo>
                  <a:lnTo>
                    <a:pt x="0" y="965"/>
                  </a:lnTo>
                  <a:close/>
                  <a:moveTo>
                    <a:pt x="264" y="176"/>
                  </a:moveTo>
                  <a:lnTo>
                    <a:pt x="352" y="176"/>
                  </a:lnTo>
                  <a:lnTo>
                    <a:pt x="352" y="263"/>
                  </a:lnTo>
                  <a:lnTo>
                    <a:pt x="264" y="263"/>
                  </a:lnTo>
                  <a:lnTo>
                    <a:pt x="264" y="176"/>
                  </a:lnTo>
                  <a:close/>
                  <a:moveTo>
                    <a:pt x="264" y="351"/>
                  </a:moveTo>
                  <a:lnTo>
                    <a:pt x="352" y="351"/>
                  </a:lnTo>
                  <a:lnTo>
                    <a:pt x="352" y="439"/>
                  </a:lnTo>
                  <a:lnTo>
                    <a:pt x="264" y="439"/>
                  </a:lnTo>
                  <a:lnTo>
                    <a:pt x="264" y="351"/>
                  </a:lnTo>
                  <a:close/>
                  <a:moveTo>
                    <a:pt x="264" y="527"/>
                  </a:moveTo>
                  <a:lnTo>
                    <a:pt x="352" y="527"/>
                  </a:lnTo>
                  <a:lnTo>
                    <a:pt x="352" y="614"/>
                  </a:lnTo>
                  <a:lnTo>
                    <a:pt x="264" y="614"/>
                  </a:lnTo>
                  <a:lnTo>
                    <a:pt x="264" y="527"/>
                  </a:lnTo>
                  <a:close/>
                  <a:moveTo>
                    <a:pt x="264" y="702"/>
                  </a:moveTo>
                  <a:lnTo>
                    <a:pt x="352" y="702"/>
                  </a:lnTo>
                  <a:lnTo>
                    <a:pt x="352" y="790"/>
                  </a:lnTo>
                  <a:lnTo>
                    <a:pt x="264" y="790"/>
                  </a:lnTo>
                  <a:lnTo>
                    <a:pt x="264" y="702"/>
                  </a:lnTo>
                  <a:close/>
                  <a:moveTo>
                    <a:pt x="88" y="176"/>
                  </a:moveTo>
                  <a:lnTo>
                    <a:pt x="177" y="176"/>
                  </a:lnTo>
                  <a:lnTo>
                    <a:pt x="177" y="263"/>
                  </a:lnTo>
                  <a:lnTo>
                    <a:pt x="88" y="263"/>
                  </a:lnTo>
                  <a:lnTo>
                    <a:pt x="88" y="176"/>
                  </a:lnTo>
                  <a:close/>
                  <a:moveTo>
                    <a:pt x="88" y="351"/>
                  </a:moveTo>
                  <a:lnTo>
                    <a:pt x="177" y="351"/>
                  </a:lnTo>
                  <a:lnTo>
                    <a:pt x="177" y="439"/>
                  </a:lnTo>
                  <a:lnTo>
                    <a:pt x="88" y="439"/>
                  </a:lnTo>
                  <a:lnTo>
                    <a:pt x="88" y="351"/>
                  </a:lnTo>
                  <a:close/>
                  <a:moveTo>
                    <a:pt x="88" y="527"/>
                  </a:moveTo>
                  <a:lnTo>
                    <a:pt x="177" y="527"/>
                  </a:lnTo>
                  <a:lnTo>
                    <a:pt x="177" y="614"/>
                  </a:lnTo>
                  <a:lnTo>
                    <a:pt x="88" y="614"/>
                  </a:lnTo>
                  <a:lnTo>
                    <a:pt x="88" y="527"/>
                  </a:lnTo>
                  <a:close/>
                  <a:moveTo>
                    <a:pt x="88" y="702"/>
                  </a:moveTo>
                  <a:lnTo>
                    <a:pt x="177" y="702"/>
                  </a:lnTo>
                  <a:lnTo>
                    <a:pt x="177" y="790"/>
                  </a:lnTo>
                  <a:lnTo>
                    <a:pt x="88" y="790"/>
                  </a:lnTo>
                  <a:lnTo>
                    <a:pt x="88" y="7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3579982" y="1866917"/>
              <a:ext cx="121821" cy="218170"/>
            </a:xfrm>
            <a:custGeom>
              <a:avLst/>
              <a:gdLst>
                <a:gd name="T0" fmla="*/ 0 w 440"/>
                <a:gd name="T1" fmla="*/ 0 h 788"/>
                <a:gd name="T2" fmla="*/ 0 w 440"/>
                <a:gd name="T3" fmla="*/ 788 h 788"/>
                <a:gd name="T4" fmla="*/ 440 w 440"/>
                <a:gd name="T5" fmla="*/ 788 h 788"/>
                <a:gd name="T6" fmla="*/ 440 w 440"/>
                <a:gd name="T7" fmla="*/ 0 h 788"/>
                <a:gd name="T8" fmla="*/ 0 w 440"/>
                <a:gd name="T9" fmla="*/ 0 h 788"/>
                <a:gd name="T10" fmla="*/ 176 w 440"/>
                <a:gd name="T11" fmla="*/ 614 h 788"/>
                <a:gd name="T12" fmla="*/ 89 w 440"/>
                <a:gd name="T13" fmla="*/ 614 h 788"/>
                <a:gd name="T14" fmla="*/ 89 w 440"/>
                <a:gd name="T15" fmla="*/ 527 h 788"/>
                <a:gd name="T16" fmla="*/ 176 w 440"/>
                <a:gd name="T17" fmla="*/ 527 h 788"/>
                <a:gd name="T18" fmla="*/ 176 w 440"/>
                <a:gd name="T19" fmla="*/ 614 h 788"/>
                <a:gd name="T20" fmla="*/ 176 w 440"/>
                <a:gd name="T21" fmla="*/ 439 h 788"/>
                <a:gd name="T22" fmla="*/ 89 w 440"/>
                <a:gd name="T23" fmla="*/ 439 h 788"/>
                <a:gd name="T24" fmla="*/ 89 w 440"/>
                <a:gd name="T25" fmla="*/ 352 h 788"/>
                <a:gd name="T26" fmla="*/ 176 w 440"/>
                <a:gd name="T27" fmla="*/ 352 h 788"/>
                <a:gd name="T28" fmla="*/ 176 w 440"/>
                <a:gd name="T29" fmla="*/ 439 h 788"/>
                <a:gd name="T30" fmla="*/ 176 w 440"/>
                <a:gd name="T31" fmla="*/ 264 h 788"/>
                <a:gd name="T32" fmla="*/ 89 w 440"/>
                <a:gd name="T33" fmla="*/ 264 h 788"/>
                <a:gd name="T34" fmla="*/ 89 w 440"/>
                <a:gd name="T35" fmla="*/ 176 h 788"/>
                <a:gd name="T36" fmla="*/ 176 w 440"/>
                <a:gd name="T37" fmla="*/ 176 h 788"/>
                <a:gd name="T38" fmla="*/ 176 w 440"/>
                <a:gd name="T39" fmla="*/ 264 h 788"/>
                <a:gd name="T40" fmla="*/ 352 w 440"/>
                <a:gd name="T41" fmla="*/ 614 h 788"/>
                <a:gd name="T42" fmla="*/ 264 w 440"/>
                <a:gd name="T43" fmla="*/ 614 h 788"/>
                <a:gd name="T44" fmla="*/ 264 w 440"/>
                <a:gd name="T45" fmla="*/ 527 h 788"/>
                <a:gd name="T46" fmla="*/ 352 w 440"/>
                <a:gd name="T47" fmla="*/ 527 h 788"/>
                <a:gd name="T48" fmla="*/ 352 w 440"/>
                <a:gd name="T49" fmla="*/ 614 h 788"/>
                <a:gd name="T50" fmla="*/ 352 w 440"/>
                <a:gd name="T51" fmla="*/ 439 h 788"/>
                <a:gd name="T52" fmla="*/ 264 w 440"/>
                <a:gd name="T53" fmla="*/ 439 h 788"/>
                <a:gd name="T54" fmla="*/ 264 w 440"/>
                <a:gd name="T55" fmla="*/ 352 h 788"/>
                <a:gd name="T56" fmla="*/ 352 w 440"/>
                <a:gd name="T57" fmla="*/ 352 h 788"/>
                <a:gd name="T58" fmla="*/ 352 w 440"/>
                <a:gd name="T59" fmla="*/ 439 h 788"/>
                <a:gd name="T60" fmla="*/ 352 w 440"/>
                <a:gd name="T61" fmla="*/ 264 h 788"/>
                <a:gd name="T62" fmla="*/ 264 w 440"/>
                <a:gd name="T63" fmla="*/ 264 h 788"/>
                <a:gd name="T64" fmla="*/ 264 w 440"/>
                <a:gd name="T65" fmla="*/ 176 h 788"/>
                <a:gd name="T66" fmla="*/ 352 w 440"/>
                <a:gd name="T67" fmla="*/ 176 h 788"/>
                <a:gd name="T68" fmla="*/ 352 w 440"/>
                <a:gd name="T69" fmla="*/ 264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0" h="788">
                  <a:moveTo>
                    <a:pt x="0" y="0"/>
                  </a:moveTo>
                  <a:lnTo>
                    <a:pt x="0" y="788"/>
                  </a:lnTo>
                  <a:lnTo>
                    <a:pt x="440" y="788"/>
                  </a:lnTo>
                  <a:lnTo>
                    <a:pt x="440" y="0"/>
                  </a:lnTo>
                  <a:lnTo>
                    <a:pt x="0" y="0"/>
                  </a:lnTo>
                  <a:close/>
                  <a:moveTo>
                    <a:pt x="176" y="614"/>
                  </a:moveTo>
                  <a:lnTo>
                    <a:pt x="89" y="614"/>
                  </a:lnTo>
                  <a:lnTo>
                    <a:pt x="89" y="527"/>
                  </a:lnTo>
                  <a:lnTo>
                    <a:pt x="176" y="527"/>
                  </a:lnTo>
                  <a:lnTo>
                    <a:pt x="176" y="614"/>
                  </a:lnTo>
                  <a:close/>
                  <a:moveTo>
                    <a:pt x="176" y="439"/>
                  </a:moveTo>
                  <a:lnTo>
                    <a:pt x="89" y="439"/>
                  </a:lnTo>
                  <a:lnTo>
                    <a:pt x="89" y="352"/>
                  </a:lnTo>
                  <a:lnTo>
                    <a:pt x="176" y="352"/>
                  </a:lnTo>
                  <a:lnTo>
                    <a:pt x="176" y="439"/>
                  </a:lnTo>
                  <a:close/>
                  <a:moveTo>
                    <a:pt x="176" y="264"/>
                  </a:moveTo>
                  <a:lnTo>
                    <a:pt x="89" y="264"/>
                  </a:lnTo>
                  <a:lnTo>
                    <a:pt x="89" y="176"/>
                  </a:lnTo>
                  <a:lnTo>
                    <a:pt x="176" y="176"/>
                  </a:lnTo>
                  <a:lnTo>
                    <a:pt x="176" y="264"/>
                  </a:lnTo>
                  <a:close/>
                  <a:moveTo>
                    <a:pt x="352" y="614"/>
                  </a:moveTo>
                  <a:lnTo>
                    <a:pt x="264" y="614"/>
                  </a:lnTo>
                  <a:lnTo>
                    <a:pt x="264" y="527"/>
                  </a:lnTo>
                  <a:lnTo>
                    <a:pt x="352" y="527"/>
                  </a:lnTo>
                  <a:lnTo>
                    <a:pt x="352" y="614"/>
                  </a:lnTo>
                  <a:close/>
                  <a:moveTo>
                    <a:pt x="352" y="439"/>
                  </a:moveTo>
                  <a:lnTo>
                    <a:pt x="264" y="439"/>
                  </a:lnTo>
                  <a:lnTo>
                    <a:pt x="264" y="352"/>
                  </a:lnTo>
                  <a:lnTo>
                    <a:pt x="352" y="352"/>
                  </a:lnTo>
                  <a:lnTo>
                    <a:pt x="352" y="439"/>
                  </a:lnTo>
                  <a:close/>
                  <a:moveTo>
                    <a:pt x="352" y="264"/>
                  </a:moveTo>
                  <a:lnTo>
                    <a:pt x="264" y="264"/>
                  </a:lnTo>
                  <a:lnTo>
                    <a:pt x="264" y="176"/>
                  </a:lnTo>
                  <a:lnTo>
                    <a:pt x="352" y="176"/>
                  </a:lnTo>
                  <a:lnTo>
                    <a:pt x="352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3440441" y="1584514"/>
              <a:ext cx="121821" cy="500574"/>
            </a:xfrm>
            <a:custGeom>
              <a:avLst/>
              <a:gdLst>
                <a:gd name="T0" fmla="*/ 145 w 440"/>
                <a:gd name="T1" fmla="*/ 44 h 1808"/>
                <a:gd name="T2" fmla="*/ 0 w 440"/>
                <a:gd name="T3" fmla="*/ 939 h 1808"/>
                <a:gd name="T4" fmla="*/ 0 w 440"/>
                <a:gd name="T5" fmla="*/ 1808 h 1808"/>
                <a:gd name="T6" fmla="*/ 440 w 440"/>
                <a:gd name="T7" fmla="*/ 966 h 1808"/>
                <a:gd name="T8" fmla="*/ 440 w 440"/>
                <a:gd name="T9" fmla="*/ 135 h 1808"/>
                <a:gd name="T10" fmla="*/ 346 w 440"/>
                <a:gd name="T11" fmla="*/ 44 h 1808"/>
                <a:gd name="T12" fmla="*/ 177 w 440"/>
                <a:gd name="T13" fmla="*/ 1633 h 1808"/>
                <a:gd name="T14" fmla="*/ 89 w 440"/>
                <a:gd name="T15" fmla="*/ 1546 h 1808"/>
                <a:gd name="T16" fmla="*/ 177 w 440"/>
                <a:gd name="T17" fmla="*/ 1633 h 1808"/>
                <a:gd name="T18" fmla="*/ 89 w 440"/>
                <a:gd name="T19" fmla="*/ 1458 h 1808"/>
                <a:gd name="T20" fmla="*/ 177 w 440"/>
                <a:gd name="T21" fmla="*/ 1370 h 1808"/>
                <a:gd name="T22" fmla="*/ 177 w 440"/>
                <a:gd name="T23" fmla="*/ 1283 h 1808"/>
                <a:gd name="T24" fmla="*/ 89 w 440"/>
                <a:gd name="T25" fmla="*/ 1194 h 1808"/>
                <a:gd name="T26" fmla="*/ 177 w 440"/>
                <a:gd name="T27" fmla="*/ 1283 h 1808"/>
                <a:gd name="T28" fmla="*/ 89 w 440"/>
                <a:gd name="T29" fmla="*/ 1107 h 1808"/>
                <a:gd name="T30" fmla="*/ 177 w 440"/>
                <a:gd name="T31" fmla="*/ 1019 h 1808"/>
                <a:gd name="T32" fmla="*/ 177 w 440"/>
                <a:gd name="T33" fmla="*/ 924 h 1808"/>
                <a:gd name="T34" fmla="*/ 89 w 440"/>
                <a:gd name="T35" fmla="*/ 837 h 1808"/>
                <a:gd name="T36" fmla="*/ 177 w 440"/>
                <a:gd name="T37" fmla="*/ 924 h 1808"/>
                <a:gd name="T38" fmla="*/ 89 w 440"/>
                <a:gd name="T39" fmla="*/ 749 h 1808"/>
                <a:gd name="T40" fmla="*/ 177 w 440"/>
                <a:gd name="T41" fmla="*/ 662 h 1808"/>
                <a:gd name="T42" fmla="*/ 177 w 440"/>
                <a:gd name="T43" fmla="*/ 573 h 1808"/>
                <a:gd name="T44" fmla="*/ 89 w 440"/>
                <a:gd name="T45" fmla="*/ 485 h 1808"/>
                <a:gd name="T46" fmla="*/ 177 w 440"/>
                <a:gd name="T47" fmla="*/ 573 h 1808"/>
                <a:gd name="T48" fmla="*/ 89 w 440"/>
                <a:gd name="T49" fmla="*/ 398 h 1808"/>
                <a:gd name="T50" fmla="*/ 177 w 440"/>
                <a:gd name="T51" fmla="*/ 310 h 1808"/>
                <a:gd name="T52" fmla="*/ 353 w 440"/>
                <a:gd name="T53" fmla="*/ 1633 h 1808"/>
                <a:gd name="T54" fmla="*/ 264 w 440"/>
                <a:gd name="T55" fmla="*/ 1546 h 1808"/>
                <a:gd name="T56" fmla="*/ 353 w 440"/>
                <a:gd name="T57" fmla="*/ 1633 h 1808"/>
                <a:gd name="T58" fmla="*/ 264 w 440"/>
                <a:gd name="T59" fmla="*/ 1458 h 1808"/>
                <a:gd name="T60" fmla="*/ 353 w 440"/>
                <a:gd name="T61" fmla="*/ 1370 h 1808"/>
                <a:gd name="T62" fmla="*/ 353 w 440"/>
                <a:gd name="T63" fmla="*/ 1283 h 1808"/>
                <a:gd name="T64" fmla="*/ 264 w 440"/>
                <a:gd name="T65" fmla="*/ 1194 h 1808"/>
                <a:gd name="T66" fmla="*/ 353 w 440"/>
                <a:gd name="T67" fmla="*/ 1283 h 1808"/>
                <a:gd name="T68" fmla="*/ 264 w 440"/>
                <a:gd name="T69" fmla="*/ 1107 h 1808"/>
                <a:gd name="T70" fmla="*/ 353 w 440"/>
                <a:gd name="T71" fmla="*/ 1019 h 1808"/>
                <a:gd name="T72" fmla="*/ 353 w 440"/>
                <a:gd name="T73" fmla="*/ 924 h 1808"/>
                <a:gd name="T74" fmla="*/ 264 w 440"/>
                <a:gd name="T75" fmla="*/ 837 h 1808"/>
                <a:gd name="T76" fmla="*/ 353 w 440"/>
                <a:gd name="T77" fmla="*/ 924 h 1808"/>
                <a:gd name="T78" fmla="*/ 264 w 440"/>
                <a:gd name="T79" fmla="*/ 749 h 1808"/>
                <a:gd name="T80" fmla="*/ 353 w 440"/>
                <a:gd name="T81" fmla="*/ 662 h 1808"/>
                <a:gd name="T82" fmla="*/ 353 w 440"/>
                <a:gd name="T83" fmla="*/ 573 h 1808"/>
                <a:gd name="T84" fmla="*/ 264 w 440"/>
                <a:gd name="T85" fmla="*/ 485 h 1808"/>
                <a:gd name="T86" fmla="*/ 353 w 440"/>
                <a:gd name="T87" fmla="*/ 573 h 1808"/>
                <a:gd name="T88" fmla="*/ 353 w 440"/>
                <a:gd name="T89" fmla="*/ 398 h 1808"/>
                <a:gd name="T90" fmla="*/ 264 w 440"/>
                <a:gd name="T91" fmla="*/ 310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0" h="1808">
                  <a:moveTo>
                    <a:pt x="346" y="44"/>
                  </a:moveTo>
                  <a:lnTo>
                    <a:pt x="145" y="44"/>
                  </a:lnTo>
                  <a:lnTo>
                    <a:pt x="0" y="0"/>
                  </a:lnTo>
                  <a:lnTo>
                    <a:pt x="0" y="939"/>
                  </a:lnTo>
                  <a:lnTo>
                    <a:pt x="0" y="966"/>
                  </a:lnTo>
                  <a:lnTo>
                    <a:pt x="0" y="1808"/>
                  </a:lnTo>
                  <a:lnTo>
                    <a:pt x="440" y="1808"/>
                  </a:lnTo>
                  <a:lnTo>
                    <a:pt x="440" y="966"/>
                  </a:lnTo>
                  <a:lnTo>
                    <a:pt x="440" y="939"/>
                  </a:lnTo>
                  <a:lnTo>
                    <a:pt x="440" y="135"/>
                  </a:lnTo>
                  <a:lnTo>
                    <a:pt x="346" y="106"/>
                  </a:lnTo>
                  <a:lnTo>
                    <a:pt x="346" y="44"/>
                  </a:lnTo>
                  <a:lnTo>
                    <a:pt x="346" y="44"/>
                  </a:lnTo>
                  <a:close/>
                  <a:moveTo>
                    <a:pt x="177" y="1633"/>
                  </a:moveTo>
                  <a:lnTo>
                    <a:pt x="89" y="1633"/>
                  </a:lnTo>
                  <a:lnTo>
                    <a:pt x="89" y="1546"/>
                  </a:lnTo>
                  <a:lnTo>
                    <a:pt x="177" y="1546"/>
                  </a:lnTo>
                  <a:lnTo>
                    <a:pt x="177" y="1633"/>
                  </a:lnTo>
                  <a:close/>
                  <a:moveTo>
                    <a:pt x="177" y="1458"/>
                  </a:moveTo>
                  <a:lnTo>
                    <a:pt x="89" y="1458"/>
                  </a:lnTo>
                  <a:lnTo>
                    <a:pt x="89" y="1370"/>
                  </a:lnTo>
                  <a:lnTo>
                    <a:pt x="177" y="1370"/>
                  </a:lnTo>
                  <a:lnTo>
                    <a:pt x="177" y="1458"/>
                  </a:lnTo>
                  <a:close/>
                  <a:moveTo>
                    <a:pt x="177" y="1283"/>
                  </a:moveTo>
                  <a:lnTo>
                    <a:pt x="89" y="1283"/>
                  </a:lnTo>
                  <a:lnTo>
                    <a:pt x="89" y="1194"/>
                  </a:lnTo>
                  <a:lnTo>
                    <a:pt x="177" y="1194"/>
                  </a:lnTo>
                  <a:lnTo>
                    <a:pt x="177" y="1283"/>
                  </a:lnTo>
                  <a:close/>
                  <a:moveTo>
                    <a:pt x="177" y="1107"/>
                  </a:moveTo>
                  <a:lnTo>
                    <a:pt x="89" y="1107"/>
                  </a:lnTo>
                  <a:lnTo>
                    <a:pt x="89" y="1019"/>
                  </a:lnTo>
                  <a:lnTo>
                    <a:pt x="177" y="1019"/>
                  </a:lnTo>
                  <a:lnTo>
                    <a:pt x="177" y="1107"/>
                  </a:lnTo>
                  <a:close/>
                  <a:moveTo>
                    <a:pt x="177" y="924"/>
                  </a:moveTo>
                  <a:lnTo>
                    <a:pt x="89" y="924"/>
                  </a:lnTo>
                  <a:lnTo>
                    <a:pt x="89" y="837"/>
                  </a:lnTo>
                  <a:lnTo>
                    <a:pt x="177" y="837"/>
                  </a:lnTo>
                  <a:lnTo>
                    <a:pt x="177" y="924"/>
                  </a:lnTo>
                  <a:close/>
                  <a:moveTo>
                    <a:pt x="177" y="749"/>
                  </a:moveTo>
                  <a:lnTo>
                    <a:pt x="89" y="749"/>
                  </a:lnTo>
                  <a:lnTo>
                    <a:pt x="89" y="662"/>
                  </a:lnTo>
                  <a:lnTo>
                    <a:pt x="177" y="662"/>
                  </a:lnTo>
                  <a:lnTo>
                    <a:pt x="177" y="749"/>
                  </a:lnTo>
                  <a:close/>
                  <a:moveTo>
                    <a:pt x="177" y="573"/>
                  </a:moveTo>
                  <a:lnTo>
                    <a:pt x="89" y="573"/>
                  </a:lnTo>
                  <a:lnTo>
                    <a:pt x="89" y="485"/>
                  </a:lnTo>
                  <a:lnTo>
                    <a:pt x="177" y="485"/>
                  </a:lnTo>
                  <a:lnTo>
                    <a:pt x="177" y="573"/>
                  </a:lnTo>
                  <a:close/>
                  <a:moveTo>
                    <a:pt x="177" y="398"/>
                  </a:moveTo>
                  <a:lnTo>
                    <a:pt x="89" y="398"/>
                  </a:lnTo>
                  <a:lnTo>
                    <a:pt x="89" y="310"/>
                  </a:lnTo>
                  <a:lnTo>
                    <a:pt x="177" y="310"/>
                  </a:lnTo>
                  <a:lnTo>
                    <a:pt x="177" y="398"/>
                  </a:lnTo>
                  <a:close/>
                  <a:moveTo>
                    <a:pt x="353" y="1633"/>
                  </a:moveTo>
                  <a:lnTo>
                    <a:pt x="264" y="1633"/>
                  </a:lnTo>
                  <a:lnTo>
                    <a:pt x="264" y="1546"/>
                  </a:lnTo>
                  <a:lnTo>
                    <a:pt x="353" y="1546"/>
                  </a:lnTo>
                  <a:lnTo>
                    <a:pt x="353" y="1633"/>
                  </a:lnTo>
                  <a:close/>
                  <a:moveTo>
                    <a:pt x="353" y="1458"/>
                  </a:moveTo>
                  <a:lnTo>
                    <a:pt x="264" y="1458"/>
                  </a:lnTo>
                  <a:lnTo>
                    <a:pt x="264" y="1370"/>
                  </a:lnTo>
                  <a:lnTo>
                    <a:pt x="353" y="1370"/>
                  </a:lnTo>
                  <a:lnTo>
                    <a:pt x="353" y="1458"/>
                  </a:lnTo>
                  <a:close/>
                  <a:moveTo>
                    <a:pt x="353" y="1283"/>
                  </a:moveTo>
                  <a:lnTo>
                    <a:pt x="264" y="1283"/>
                  </a:lnTo>
                  <a:lnTo>
                    <a:pt x="264" y="1194"/>
                  </a:lnTo>
                  <a:lnTo>
                    <a:pt x="353" y="1194"/>
                  </a:lnTo>
                  <a:lnTo>
                    <a:pt x="353" y="1283"/>
                  </a:lnTo>
                  <a:close/>
                  <a:moveTo>
                    <a:pt x="353" y="1107"/>
                  </a:moveTo>
                  <a:lnTo>
                    <a:pt x="264" y="1107"/>
                  </a:lnTo>
                  <a:lnTo>
                    <a:pt x="264" y="1019"/>
                  </a:lnTo>
                  <a:lnTo>
                    <a:pt x="353" y="1019"/>
                  </a:lnTo>
                  <a:lnTo>
                    <a:pt x="353" y="1107"/>
                  </a:lnTo>
                  <a:close/>
                  <a:moveTo>
                    <a:pt x="353" y="924"/>
                  </a:moveTo>
                  <a:lnTo>
                    <a:pt x="264" y="924"/>
                  </a:lnTo>
                  <a:lnTo>
                    <a:pt x="264" y="837"/>
                  </a:lnTo>
                  <a:lnTo>
                    <a:pt x="353" y="837"/>
                  </a:lnTo>
                  <a:lnTo>
                    <a:pt x="353" y="924"/>
                  </a:lnTo>
                  <a:close/>
                  <a:moveTo>
                    <a:pt x="353" y="749"/>
                  </a:moveTo>
                  <a:lnTo>
                    <a:pt x="264" y="749"/>
                  </a:lnTo>
                  <a:lnTo>
                    <a:pt x="264" y="662"/>
                  </a:lnTo>
                  <a:lnTo>
                    <a:pt x="353" y="662"/>
                  </a:lnTo>
                  <a:lnTo>
                    <a:pt x="353" y="749"/>
                  </a:lnTo>
                  <a:close/>
                  <a:moveTo>
                    <a:pt x="353" y="573"/>
                  </a:moveTo>
                  <a:lnTo>
                    <a:pt x="264" y="573"/>
                  </a:lnTo>
                  <a:lnTo>
                    <a:pt x="264" y="485"/>
                  </a:lnTo>
                  <a:lnTo>
                    <a:pt x="353" y="485"/>
                  </a:lnTo>
                  <a:lnTo>
                    <a:pt x="353" y="573"/>
                  </a:lnTo>
                  <a:close/>
                  <a:moveTo>
                    <a:pt x="353" y="310"/>
                  </a:moveTo>
                  <a:lnTo>
                    <a:pt x="353" y="398"/>
                  </a:lnTo>
                  <a:lnTo>
                    <a:pt x="264" y="398"/>
                  </a:lnTo>
                  <a:lnTo>
                    <a:pt x="264" y="310"/>
                  </a:lnTo>
                  <a:lnTo>
                    <a:pt x="353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3" name="Freeform 8"/>
            <p:cNvSpPr>
              <a:spLocks noEditPoints="1"/>
            </p:cNvSpPr>
            <p:nvPr/>
          </p:nvSpPr>
          <p:spPr bwMode="auto">
            <a:xfrm>
              <a:off x="3204552" y="1717410"/>
              <a:ext cx="219278" cy="368785"/>
            </a:xfrm>
            <a:custGeom>
              <a:avLst/>
              <a:gdLst>
                <a:gd name="T0" fmla="*/ 615 w 792"/>
                <a:gd name="T1" fmla="*/ 280 h 1333"/>
                <a:gd name="T2" fmla="*/ 440 w 792"/>
                <a:gd name="T3" fmla="*/ 104 h 1333"/>
                <a:gd name="T4" fmla="*/ 352 w 792"/>
                <a:gd name="T5" fmla="*/ 0 h 1333"/>
                <a:gd name="T6" fmla="*/ 264 w 792"/>
                <a:gd name="T7" fmla="*/ 104 h 1333"/>
                <a:gd name="T8" fmla="*/ 176 w 792"/>
                <a:gd name="T9" fmla="*/ 540 h 1333"/>
                <a:gd name="T10" fmla="*/ 0 w 792"/>
                <a:gd name="T11" fmla="*/ 631 h 1333"/>
                <a:gd name="T12" fmla="*/ 792 w 792"/>
                <a:gd name="T13" fmla="*/ 1333 h 1333"/>
                <a:gd name="T14" fmla="*/ 704 w 792"/>
                <a:gd name="T15" fmla="*/ 540 h 1333"/>
                <a:gd name="T16" fmla="*/ 440 w 792"/>
                <a:gd name="T17" fmla="*/ 280 h 1333"/>
                <a:gd name="T18" fmla="*/ 528 w 792"/>
                <a:gd name="T19" fmla="*/ 367 h 1333"/>
                <a:gd name="T20" fmla="*/ 440 w 792"/>
                <a:gd name="T21" fmla="*/ 280 h 1333"/>
                <a:gd name="T22" fmla="*/ 352 w 792"/>
                <a:gd name="T23" fmla="*/ 280 h 1333"/>
                <a:gd name="T24" fmla="*/ 264 w 792"/>
                <a:gd name="T25" fmla="*/ 367 h 1333"/>
                <a:gd name="T26" fmla="*/ 264 w 792"/>
                <a:gd name="T27" fmla="*/ 1157 h 1333"/>
                <a:gd name="T28" fmla="*/ 176 w 792"/>
                <a:gd name="T29" fmla="*/ 1070 h 1333"/>
                <a:gd name="T30" fmla="*/ 264 w 792"/>
                <a:gd name="T31" fmla="*/ 1157 h 1333"/>
                <a:gd name="T32" fmla="*/ 176 w 792"/>
                <a:gd name="T33" fmla="*/ 981 h 1333"/>
                <a:gd name="T34" fmla="*/ 264 w 792"/>
                <a:gd name="T35" fmla="*/ 894 h 1333"/>
                <a:gd name="T36" fmla="*/ 264 w 792"/>
                <a:gd name="T37" fmla="*/ 806 h 1333"/>
                <a:gd name="T38" fmla="*/ 176 w 792"/>
                <a:gd name="T39" fmla="*/ 718 h 1333"/>
                <a:gd name="T40" fmla="*/ 264 w 792"/>
                <a:gd name="T41" fmla="*/ 806 h 1333"/>
                <a:gd name="T42" fmla="*/ 352 w 792"/>
                <a:gd name="T43" fmla="*/ 456 h 1333"/>
                <a:gd name="T44" fmla="*/ 264 w 792"/>
                <a:gd name="T45" fmla="*/ 543 h 1333"/>
                <a:gd name="T46" fmla="*/ 440 w 792"/>
                <a:gd name="T47" fmla="*/ 1157 h 1333"/>
                <a:gd name="T48" fmla="*/ 352 w 792"/>
                <a:gd name="T49" fmla="*/ 1070 h 1333"/>
                <a:gd name="T50" fmla="*/ 440 w 792"/>
                <a:gd name="T51" fmla="*/ 1157 h 1333"/>
                <a:gd name="T52" fmla="*/ 352 w 792"/>
                <a:gd name="T53" fmla="*/ 981 h 1333"/>
                <a:gd name="T54" fmla="*/ 440 w 792"/>
                <a:gd name="T55" fmla="*/ 894 h 1333"/>
                <a:gd name="T56" fmla="*/ 440 w 792"/>
                <a:gd name="T57" fmla="*/ 806 h 1333"/>
                <a:gd name="T58" fmla="*/ 352 w 792"/>
                <a:gd name="T59" fmla="*/ 718 h 1333"/>
                <a:gd name="T60" fmla="*/ 440 w 792"/>
                <a:gd name="T61" fmla="*/ 806 h 1333"/>
                <a:gd name="T62" fmla="*/ 528 w 792"/>
                <a:gd name="T63" fmla="*/ 456 h 1333"/>
                <a:gd name="T64" fmla="*/ 440 w 792"/>
                <a:gd name="T65" fmla="*/ 543 h 1333"/>
                <a:gd name="T66" fmla="*/ 615 w 792"/>
                <a:gd name="T67" fmla="*/ 1157 h 1333"/>
                <a:gd name="T68" fmla="*/ 528 w 792"/>
                <a:gd name="T69" fmla="*/ 1070 h 1333"/>
                <a:gd name="T70" fmla="*/ 615 w 792"/>
                <a:gd name="T71" fmla="*/ 1157 h 1333"/>
                <a:gd name="T72" fmla="*/ 528 w 792"/>
                <a:gd name="T73" fmla="*/ 981 h 1333"/>
                <a:gd name="T74" fmla="*/ 615 w 792"/>
                <a:gd name="T75" fmla="*/ 894 h 1333"/>
                <a:gd name="T76" fmla="*/ 615 w 792"/>
                <a:gd name="T77" fmla="*/ 806 h 1333"/>
                <a:gd name="T78" fmla="*/ 528 w 792"/>
                <a:gd name="T79" fmla="*/ 718 h 1333"/>
                <a:gd name="T80" fmla="*/ 615 w 792"/>
                <a:gd name="T81" fmla="*/ 80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2" h="1333">
                  <a:moveTo>
                    <a:pt x="615" y="540"/>
                  </a:moveTo>
                  <a:lnTo>
                    <a:pt x="615" y="280"/>
                  </a:lnTo>
                  <a:lnTo>
                    <a:pt x="528" y="104"/>
                  </a:lnTo>
                  <a:lnTo>
                    <a:pt x="440" y="104"/>
                  </a:lnTo>
                  <a:lnTo>
                    <a:pt x="440" y="0"/>
                  </a:lnTo>
                  <a:lnTo>
                    <a:pt x="352" y="0"/>
                  </a:lnTo>
                  <a:lnTo>
                    <a:pt x="352" y="104"/>
                  </a:lnTo>
                  <a:lnTo>
                    <a:pt x="264" y="104"/>
                  </a:lnTo>
                  <a:lnTo>
                    <a:pt x="176" y="280"/>
                  </a:lnTo>
                  <a:lnTo>
                    <a:pt x="176" y="540"/>
                  </a:lnTo>
                  <a:lnTo>
                    <a:pt x="88" y="540"/>
                  </a:lnTo>
                  <a:lnTo>
                    <a:pt x="0" y="631"/>
                  </a:lnTo>
                  <a:lnTo>
                    <a:pt x="0" y="1333"/>
                  </a:lnTo>
                  <a:lnTo>
                    <a:pt x="792" y="1333"/>
                  </a:lnTo>
                  <a:lnTo>
                    <a:pt x="792" y="631"/>
                  </a:lnTo>
                  <a:lnTo>
                    <a:pt x="704" y="540"/>
                  </a:lnTo>
                  <a:lnTo>
                    <a:pt x="615" y="540"/>
                  </a:lnTo>
                  <a:close/>
                  <a:moveTo>
                    <a:pt x="440" y="280"/>
                  </a:moveTo>
                  <a:lnTo>
                    <a:pt x="528" y="280"/>
                  </a:lnTo>
                  <a:lnTo>
                    <a:pt x="528" y="367"/>
                  </a:lnTo>
                  <a:lnTo>
                    <a:pt x="440" y="367"/>
                  </a:lnTo>
                  <a:lnTo>
                    <a:pt x="440" y="280"/>
                  </a:lnTo>
                  <a:close/>
                  <a:moveTo>
                    <a:pt x="264" y="280"/>
                  </a:moveTo>
                  <a:lnTo>
                    <a:pt x="352" y="280"/>
                  </a:lnTo>
                  <a:lnTo>
                    <a:pt x="352" y="367"/>
                  </a:lnTo>
                  <a:lnTo>
                    <a:pt x="264" y="367"/>
                  </a:lnTo>
                  <a:lnTo>
                    <a:pt x="264" y="280"/>
                  </a:lnTo>
                  <a:close/>
                  <a:moveTo>
                    <a:pt x="264" y="1157"/>
                  </a:moveTo>
                  <a:lnTo>
                    <a:pt x="176" y="1157"/>
                  </a:lnTo>
                  <a:lnTo>
                    <a:pt x="176" y="1070"/>
                  </a:lnTo>
                  <a:lnTo>
                    <a:pt x="264" y="1070"/>
                  </a:lnTo>
                  <a:lnTo>
                    <a:pt x="264" y="1157"/>
                  </a:lnTo>
                  <a:close/>
                  <a:moveTo>
                    <a:pt x="264" y="981"/>
                  </a:moveTo>
                  <a:lnTo>
                    <a:pt x="176" y="981"/>
                  </a:lnTo>
                  <a:lnTo>
                    <a:pt x="176" y="894"/>
                  </a:lnTo>
                  <a:lnTo>
                    <a:pt x="264" y="894"/>
                  </a:lnTo>
                  <a:lnTo>
                    <a:pt x="264" y="981"/>
                  </a:lnTo>
                  <a:close/>
                  <a:moveTo>
                    <a:pt x="264" y="806"/>
                  </a:moveTo>
                  <a:lnTo>
                    <a:pt x="176" y="806"/>
                  </a:lnTo>
                  <a:lnTo>
                    <a:pt x="176" y="718"/>
                  </a:lnTo>
                  <a:lnTo>
                    <a:pt x="264" y="718"/>
                  </a:lnTo>
                  <a:lnTo>
                    <a:pt x="264" y="806"/>
                  </a:lnTo>
                  <a:close/>
                  <a:moveTo>
                    <a:pt x="264" y="456"/>
                  </a:moveTo>
                  <a:lnTo>
                    <a:pt x="352" y="456"/>
                  </a:lnTo>
                  <a:lnTo>
                    <a:pt x="352" y="543"/>
                  </a:lnTo>
                  <a:lnTo>
                    <a:pt x="264" y="543"/>
                  </a:lnTo>
                  <a:lnTo>
                    <a:pt x="264" y="456"/>
                  </a:lnTo>
                  <a:close/>
                  <a:moveTo>
                    <a:pt x="440" y="1157"/>
                  </a:moveTo>
                  <a:lnTo>
                    <a:pt x="352" y="1157"/>
                  </a:lnTo>
                  <a:lnTo>
                    <a:pt x="352" y="1070"/>
                  </a:lnTo>
                  <a:lnTo>
                    <a:pt x="440" y="1070"/>
                  </a:lnTo>
                  <a:lnTo>
                    <a:pt x="440" y="1157"/>
                  </a:lnTo>
                  <a:close/>
                  <a:moveTo>
                    <a:pt x="440" y="981"/>
                  </a:moveTo>
                  <a:lnTo>
                    <a:pt x="352" y="981"/>
                  </a:lnTo>
                  <a:lnTo>
                    <a:pt x="352" y="894"/>
                  </a:lnTo>
                  <a:lnTo>
                    <a:pt x="440" y="894"/>
                  </a:lnTo>
                  <a:lnTo>
                    <a:pt x="440" y="981"/>
                  </a:lnTo>
                  <a:close/>
                  <a:moveTo>
                    <a:pt x="440" y="806"/>
                  </a:moveTo>
                  <a:lnTo>
                    <a:pt x="352" y="806"/>
                  </a:lnTo>
                  <a:lnTo>
                    <a:pt x="352" y="718"/>
                  </a:lnTo>
                  <a:lnTo>
                    <a:pt x="440" y="718"/>
                  </a:lnTo>
                  <a:lnTo>
                    <a:pt x="440" y="806"/>
                  </a:lnTo>
                  <a:close/>
                  <a:moveTo>
                    <a:pt x="440" y="456"/>
                  </a:moveTo>
                  <a:lnTo>
                    <a:pt x="528" y="456"/>
                  </a:lnTo>
                  <a:lnTo>
                    <a:pt x="528" y="543"/>
                  </a:lnTo>
                  <a:lnTo>
                    <a:pt x="440" y="543"/>
                  </a:lnTo>
                  <a:lnTo>
                    <a:pt x="440" y="456"/>
                  </a:lnTo>
                  <a:close/>
                  <a:moveTo>
                    <a:pt x="615" y="1157"/>
                  </a:moveTo>
                  <a:lnTo>
                    <a:pt x="528" y="1157"/>
                  </a:lnTo>
                  <a:lnTo>
                    <a:pt x="528" y="1070"/>
                  </a:lnTo>
                  <a:lnTo>
                    <a:pt x="615" y="1070"/>
                  </a:lnTo>
                  <a:lnTo>
                    <a:pt x="615" y="1157"/>
                  </a:lnTo>
                  <a:close/>
                  <a:moveTo>
                    <a:pt x="615" y="981"/>
                  </a:moveTo>
                  <a:lnTo>
                    <a:pt x="528" y="981"/>
                  </a:lnTo>
                  <a:lnTo>
                    <a:pt x="528" y="894"/>
                  </a:lnTo>
                  <a:lnTo>
                    <a:pt x="615" y="894"/>
                  </a:lnTo>
                  <a:lnTo>
                    <a:pt x="615" y="981"/>
                  </a:lnTo>
                  <a:close/>
                  <a:moveTo>
                    <a:pt x="615" y="806"/>
                  </a:moveTo>
                  <a:lnTo>
                    <a:pt x="528" y="806"/>
                  </a:lnTo>
                  <a:lnTo>
                    <a:pt x="528" y="718"/>
                  </a:lnTo>
                  <a:lnTo>
                    <a:pt x="615" y="718"/>
                  </a:lnTo>
                  <a:lnTo>
                    <a:pt x="615" y="8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3150285" y="1663144"/>
              <a:ext cx="122928" cy="203773"/>
            </a:xfrm>
            <a:custGeom>
              <a:avLst/>
              <a:gdLst>
                <a:gd name="T0" fmla="*/ 308 w 445"/>
                <a:gd name="T1" fmla="*/ 653 h 734"/>
                <a:gd name="T2" fmla="*/ 308 w 445"/>
                <a:gd name="T3" fmla="*/ 621 h 734"/>
                <a:gd name="T4" fmla="*/ 265 w 445"/>
                <a:gd name="T5" fmla="*/ 621 h 734"/>
                <a:gd name="T6" fmla="*/ 265 w 445"/>
                <a:gd name="T7" fmla="*/ 534 h 734"/>
                <a:gd name="T8" fmla="*/ 308 w 445"/>
                <a:gd name="T9" fmla="*/ 534 h 734"/>
                <a:gd name="T10" fmla="*/ 308 w 445"/>
                <a:gd name="T11" fmla="*/ 456 h 734"/>
                <a:gd name="T12" fmla="*/ 312 w 445"/>
                <a:gd name="T13" fmla="*/ 446 h 734"/>
                <a:gd name="T14" fmla="*/ 265 w 445"/>
                <a:gd name="T15" fmla="*/ 446 h 734"/>
                <a:gd name="T16" fmla="*/ 265 w 445"/>
                <a:gd name="T17" fmla="*/ 359 h 734"/>
                <a:gd name="T18" fmla="*/ 357 w 445"/>
                <a:gd name="T19" fmla="*/ 359 h 734"/>
                <a:gd name="T20" fmla="*/ 357 w 445"/>
                <a:gd name="T21" fmla="*/ 359 h 734"/>
                <a:gd name="T22" fmla="*/ 432 w 445"/>
                <a:gd name="T23" fmla="*/ 207 h 734"/>
                <a:gd name="T24" fmla="*/ 445 w 445"/>
                <a:gd name="T25" fmla="*/ 183 h 734"/>
                <a:gd name="T26" fmla="*/ 445 w 445"/>
                <a:gd name="T27" fmla="*/ 0 h 734"/>
                <a:gd name="T28" fmla="*/ 0 w 445"/>
                <a:gd name="T29" fmla="*/ 106 h 734"/>
                <a:gd name="T30" fmla="*/ 0 w 445"/>
                <a:gd name="T31" fmla="*/ 499 h 734"/>
                <a:gd name="T32" fmla="*/ 194 w 445"/>
                <a:gd name="T33" fmla="*/ 499 h 734"/>
                <a:gd name="T34" fmla="*/ 194 w 445"/>
                <a:gd name="T35" fmla="*/ 734 h 734"/>
                <a:gd name="T36" fmla="*/ 274 w 445"/>
                <a:gd name="T37" fmla="*/ 653 h 734"/>
                <a:gd name="T38" fmla="*/ 308 w 445"/>
                <a:gd name="T39" fmla="*/ 653 h 734"/>
                <a:gd name="T40" fmla="*/ 308 w 445"/>
                <a:gd name="T41" fmla="*/ 653 h 734"/>
                <a:gd name="T42" fmla="*/ 265 w 445"/>
                <a:gd name="T43" fmla="*/ 182 h 734"/>
                <a:gd name="T44" fmla="*/ 353 w 445"/>
                <a:gd name="T45" fmla="*/ 182 h 734"/>
                <a:gd name="T46" fmla="*/ 353 w 445"/>
                <a:gd name="T47" fmla="*/ 270 h 734"/>
                <a:gd name="T48" fmla="*/ 265 w 445"/>
                <a:gd name="T49" fmla="*/ 270 h 734"/>
                <a:gd name="T50" fmla="*/ 265 w 445"/>
                <a:gd name="T51" fmla="*/ 182 h 734"/>
                <a:gd name="T52" fmla="*/ 177 w 445"/>
                <a:gd name="T53" fmla="*/ 446 h 734"/>
                <a:gd name="T54" fmla="*/ 89 w 445"/>
                <a:gd name="T55" fmla="*/ 446 h 734"/>
                <a:gd name="T56" fmla="*/ 89 w 445"/>
                <a:gd name="T57" fmla="*/ 359 h 734"/>
                <a:gd name="T58" fmla="*/ 177 w 445"/>
                <a:gd name="T59" fmla="*/ 359 h 734"/>
                <a:gd name="T60" fmla="*/ 177 w 445"/>
                <a:gd name="T61" fmla="*/ 446 h 734"/>
                <a:gd name="T62" fmla="*/ 177 w 445"/>
                <a:gd name="T63" fmla="*/ 270 h 734"/>
                <a:gd name="T64" fmla="*/ 89 w 445"/>
                <a:gd name="T65" fmla="*/ 270 h 734"/>
                <a:gd name="T66" fmla="*/ 89 w 445"/>
                <a:gd name="T67" fmla="*/ 182 h 734"/>
                <a:gd name="T68" fmla="*/ 177 w 445"/>
                <a:gd name="T69" fmla="*/ 182 h 734"/>
                <a:gd name="T70" fmla="*/ 177 w 445"/>
                <a:gd name="T71" fmla="*/ 27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5" h="734">
                  <a:moveTo>
                    <a:pt x="308" y="653"/>
                  </a:moveTo>
                  <a:lnTo>
                    <a:pt x="308" y="621"/>
                  </a:lnTo>
                  <a:lnTo>
                    <a:pt x="265" y="621"/>
                  </a:lnTo>
                  <a:lnTo>
                    <a:pt x="265" y="534"/>
                  </a:lnTo>
                  <a:lnTo>
                    <a:pt x="308" y="534"/>
                  </a:lnTo>
                  <a:lnTo>
                    <a:pt x="308" y="456"/>
                  </a:lnTo>
                  <a:lnTo>
                    <a:pt x="312" y="446"/>
                  </a:lnTo>
                  <a:lnTo>
                    <a:pt x="265" y="446"/>
                  </a:lnTo>
                  <a:lnTo>
                    <a:pt x="265" y="359"/>
                  </a:lnTo>
                  <a:lnTo>
                    <a:pt x="357" y="359"/>
                  </a:lnTo>
                  <a:lnTo>
                    <a:pt x="357" y="359"/>
                  </a:lnTo>
                  <a:lnTo>
                    <a:pt x="432" y="207"/>
                  </a:lnTo>
                  <a:lnTo>
                    <a:pt x="445" y="183"/>
                  </a:lnTo>
                  <a:lnTo>
                    <a:pt x="445" y="0"/>
                  </a:lnTo>
                  <a:lnTo>
                    <a:pt x="0" y="106"/>
                  </a:lnTo>
                  <a:lnTo>
                    <a:pt x="0" y="499"/>
                  </a:lnTo>
                  <a:lnTo>
                    <a:pt x="194" y="499"/>
                  </a:lnTo>
                  <a:lnTo>
                    <a:pt x="194" y="734"/>
                  </a:lnTo>
                  <a:lnTo>
                    <a:pt x="274" y="653"/>
                  </a:lnTo>
                  <a:lnTo>
                    <a:pt x="308" y="653"/>
                  </a:lnTo>
                  <a:lnTo>
                    <a:pt x="308" y="653"/>
                  </a:lnTo>
                  <a:close/>
                  <a:moveTo>
                    <a:pt x="265" y="182"/>
                  </a:moveTo>
                  <a:lnTo>
                    <a:pt x="353" y="182"/>
                  </a:lnTo>
                  <a:lnTo>
                    <a:pt x="353" y="270"/>
                  </a:lnTo>
                  <a:lnTo>
                    <a:pt x="265" y="270"/>
                  </a:lnTo>
                  <a:lnTo>
                    <a:pt x="265" y="182"/>
                  </a:lnTo>
                  <a:close/>
                  <a:moveTo>
                    <a:pt x="177" y="446"/>
                  </a:moveTo>
                  <a:lnTo>
                    <a:pt x="89" y="446"/>
                  </a:lnTo>
                  <a:lnTo>
                    <a:pt x="89" y="359"/>
                  </a:lnTo>
                  <a:lnTo>
                    <a:pt x="177" y="359"/>
                  </a:lnTo>
                  <a:lnTo>
                    <a:pt x="177" y="446"/>
                  </a:lnTo>
                  <a:close/>
                  <a:moveTo>
                    <a:pt x="177" y="270"/>
                  </a:moveTo>
                  <a:lnTo>
                    <a:pt x="89" y="270"/>
                  </a:lnTo>
                  <a:lnTo>
                    <a:pt x="89" y="182"/>
                  </a:lnTo>
                  <a:lnTo>
                    <a:pt x="177" y="182"/>
                  </a:lnTo>
                  <a:lnTo>
                    <a:pt x="177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45" name="Group 4"/>
          <p:cNvGrpSpPr>
            <a:grpSpLocks noChangeAspect="1"/>
          </p:cNvGrpSpPr>
          <p:nvPr/>
        </p:nvGrpSpPr>
        <p:grpSpPr bwMode="auto">
          <a:xfrm>
            <a:off x="5880218" y="3693363"/>
            <a:ext cx="909918" cy="592217"/>
            <a:chOff x="-490" y="1587"/>
            <a:chExt cx="590" cy="384"/>
          </a:xfrm>
          <a:solidFill>
            <a:srgbClr val="DFA003"/>
          </a:solidFill>
        </p:grpSpPr>
        <p:sp>
          <p:nvSpPr>
            <p:cNvPr id="46" name="Rectangle 5"/>
            <p:cNvSpPr>
              <a:spLocks noChangeArrowheads="1"/>
            </p:cNvSpPr>
            <p:nvPr/>
          </p:nvSpPr>
          <p:spPr bwMode="auto">
            <a:xfrm>
              <a:off x="-490" y="1958"/>
              <a:ext cx="590" cy="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-462" y="1927"/>
              <a:ext cx="534" cy="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8" name="Freeform 7"/>
            <p:cNvSpPr>
              <a:spLocks noEditPoints="1"/>
            </p:cNvSpPr>
            <p:nvPr/>
          </p:nvSpPr>
          <p:spPr bwMode="auto">
            <a:xfrm>
              <a:off x="-434" y="1587"/>
              <a:ext cx="478" cy="325"/>
            </a:xfrm>
            <a:custGeom>
              <a:avLst/>
              <a:gdLst>
                <a:gd name="T0" fmla="*/ 478 w 478"/>
                <a:gd name="T1" fmla="*/ 325 h 325"/>
                <a:gd name="T2" fmla="*/ 478 w 478"/>
                <a:gd name="T3" fmla="*/ 297 h 325"/>
                <a:gd name="T4" fmla="*/ 478 w 478"/>
                <a:gd name="T5" fmla="*/ 83 h 325"/>
                <a:gd name="T6" fmla="*/ 387 w 478"/>
                <a:gd name="T7" fmla="*/ 69 h 325"/>
                <a:gd name="T8" fmla="*/ 297 w 478"/>
                <a:gd name="T9" fmla="*/ 28 h 325"/>
                <a:gd name="T10" fmla="*/ 181 w 478"/>
                <a:gd name="T11" fmla="*/ 28 h 325"/>
                <a:gd name="T12" fmla="*/ 92 w 478"/>
                <a:gd name="T13" fmla="*/ 69 h 325"/>
                <a:gd name="T14" fmla="*/ 0 w 478"/>
                <a:gd name="T15" fmla="*/ 83 h 325"/>
                <a:gd name="T16" fmla="*/ 0 w 478"/>
                <a:gd name="T17" fmla="*/ 297 h 325"/>
                <a:gd name="T18" fmla="*/ 0 w 478"/>
                <a:gd name="T19" fmla="*/ 325 h 325"/>
                <a:gd name="T20" fmla="*/ 366 w 478"/>
                <a:gd name="T21" fmla="*/ 325 h 325"/>
                <a:gd name="T22" fmla="*/ 366 w 478"/>
                <a:gd name="T23" fmla="*/ 284 h 325"/>
                <a:gd name="T24" fmla="*/ 319 w 478"/>
                <a:gd name="T25" fmla="*/ 140 h 325"/>
                <a:gd name="T26" fmla="*/ 291 w 478"/>
                <a:gd name="T27" fmla="*/ 284 h 325"/>
                <a:gd name="T28" fmla="*/ 251 w 478"/>
                <a:gd name="T29" fmla="*/ 140 h 325"/>
                <a:gd name="T30" fmla="*/ 291 w 478"/>
                <a:gd name="T31" fmla="*/ 284 h 325"/>
                <a:gd name="T32" fmla="*/ 235 w 478"/>
                <a:gd name="T33" fmla="*/ 50 h 325"/>
                <a:gd name="T34" fmla="*/ 238 w 478"/>
                <a:gd name="T35" fmla="*/ 50 h 325"/>
                <a:gd name="T36" fmla="*/ 251 w 478"/>
                <a:gd name="T37" fmla="*/ 52 h 325"/>
                <a:gd name="T38" fmla="*/ 261 w 478"/>
                <a:gd name="T39" fmla="*/ 58 h 325"/>
                <a:gd name="T40" fmla="*/ 269 w 478"/>
                <a:gd name="T41" fmla="*/ 68 h 325"/>
                <a:gd name="T42" fmla="*/ 273 w 478"/>
                <a:gd name="T43" fmla="*/ 80 h 325"/>
                <a:gd name="T44" fmla="*/ 273 w 478"/>
                <a:gd name="T45" fmla="*/ 83 h 325"/>
                <a:gd name="T46" fmla="*/ 271 w 478"/>
                <a:gd name="T47" fmla="*/ 90 h 325"/>
                <a:gd name="T48" fmla="*/ 267 w 478"/>
                <a:gd name="T49" fmla="*/ 102 h 325"/>
                <a:gd name="T50" fmla="*/ 258 w 478"/>
                <a:gd name="T51" fmla="*/ 111 h 325"/>
                <a:gd name="T52" fmla="*/ 246 w 478"/>
                <a:gd name="T53" fmla="*/ 117 h 325"/>
                <a:gd name="T54" fmla="*/ 239 w 478"/>
                <a:gd name="T55" fmla="*/ 117 h 325"/>
                <a:gd name="T56" fmla="*/ 226 w 478"/>
                <a:gd name="T57" fmla="*/ 114 h 325"/>
                <a:gd name="T58" fmla="*/ 215 w 478"/>
                <a:gd name="T59" fmla="*/ 106 h 325"/>
                <a:gd name="T60" fmla="*/ 208 w 478"/>
                <a:gd name="T61" fmla="*/ 96 h 325"/>
                <a:gd name="T62" fmla="*/ 205 w 478"/>
                <a:gd name="T63" fmla="*/ 83 h 325"/>
                <a:gd name="T64" fmla="*/ 207 w 478"/>
                <a:gd name="T65" fmla="*/ 77 h 325"/>
                <a:gd name="T66" fmla="*/ 211 w 478"/>
                <a:gd name="T67" fmla="*/ 65 h 325"/>
                <a:gd name="T68" fmla="*/ 218 w 478"/>
                <a:gd name="T69" fmla="*/ 56 h 325"/>
                <a:gd name="T70" fmla="*/ 229 w 478"/>
                <a:gd name="T71" fmla="*/ 52 h 325"/>
                <a:gd name="T72" fmla="*/ 235 w 478"/>
                <a:gd name="T73" fmla="*/ 50 h 325"/>
                <a:gd name="T74" fmla="*/ 223 w 478"/>
                <a:gd name="T75" fmla="*/ 284 h 325"/>
                <a:gd name="T76" fmla="*/ 181 w 478"/>
                <a:gd name="T77" fmla="*/ 140 h 325"/>
                <a:gd name="T78" fmla="*/ 112 w 478"/>
                <a:gd name="T79" fmla="*/ 140 h 325"/>
                <a:gd name="T80" fmla="*/ 153 w 478"/>
                <a:gd name="T81" fmla="*/ 284 h 325"/>
                <a:gd name="T82" fmla="*/ 112 w 478"/>
                <a:gd name="T83" fmla="*/ 140 h 325"/>
                <a:gd name="T84" fmla="*/ 153 w 478"/>
                <a:gd name="T85" fmla="*/ 297 h 325"/>
                <a:gd name="T86" fmla="*/ 366 w 478"/>
                <a:gd name="T87" fmla="*/ 297 h 325"/>
                <a:gd name="T88" fmla="*/ 112 w 478"/>
                <a:gd name="T89" fmla="*/ 31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8" h="325">
                  <a:moveTo>
                    <a:pt x="366" y="325"/>
                  </a:moveTo>
                  <a:lnTo>
                    <a:pt x="478" y="325"/>
                  </a:lnTo>
                  <a:lnTo>
                    <a:pt x="478" y="312"/>
                  </a:lnTo>
                  <a:lnTo>
                    <a:pt x="478" y="297"/>
                  </a:lnTo>
                  <a:lnTo>
                    <a:pt x="478" y="284"/>
                  </a:lnTo>
                  <a:lnTo>
                    <a:pt x="478" y="83"/>
                  </a:lnTo>
                  <a:lnTo>
                    <a:pt x="415" y="83"/>
                  </a:lnTo>
                  <a:lnTo>
                    <a:pt x="387" y="69"/>
                  </a:lnTo>
                  <a:lnTo>
                    <a:pt x="387" y="28"/>
                  </a:lnTo>
                  <a:lnTo>
                    <a:pt x="297" y="28"/>
                  </a:lnTo>
                  <a:lnTo>
                    <a:pt x="239" y="0"/>
                  </a:lnTo>
                  <a:lnTo>
                    <a:pt x="181" y="28"/>
                  </a:lnTo>
                  <a:lnTo>
                    <a:pt x="92" y="28"/>
                  </a:lnTo>
                  <a:lnTo>
                    <a:pt x="92" y="69"/>
                  </a:lnTo>
                  <a:lnTo>
                    <a:pt x="63" y="83"/>
                  </a:lnTo>
                  <a:lnTo>
                    <a:pt x="0" y="83"/>
                  </a:lnTo>
                  <a:lnTo>
                    <a:pt x="0" y="284"/>
                  </a:lnTo>
                  <a:lnTo>
                    <a:pt x="0" y="297"/>
                  </a:lnTo>
                  <a:lnTo>
                    <a:pt x="0" y="312"/>
                  </a:lnTo>
                  <a:lnTo>
                    <a:pt x="0" y="325"/>
                  </a:lnTo>
                  <a:lnTo>
                    <a:pt x="112" y="325"/>
                  </a:lnTo>
                  <a:lnTo>
                    <a:pt x="366" y="325"/>
                  </a:lnTo>
                  <a:close/>
                  <a:moveTo>
                    <a:pt x="366" y="140"/>
                  </a:moveTo>
                  <a:lnTo>
                    <a:pt x="366" y="284"/>
                  </a:lnTo>
                  <a:lnTo>
                    <a:pt x="319" y="284"/>
                  </a:lnTo>
                  <a:lnTo>
                    <a:pt x="319" y="140"/>
                  </a:lnTo>
                  <a:lnTo>
                    <a:pt x="366" y="140"/>
                  </a:lnTo>
                  <a:close/>
                  <a:moveTo>
                    <a:pt x="291" y="284"/>
                  </a:moveTo>
                  <a:lnTo>
                    <a:pt x="251" y="284"/>
                  </a:lnTo>
                  <a:lnTo>
                    <a:pt x="251" y="140"/>
                  </a:lnTo>
                  <a:lnTo>
                    <a:pt x="291" y="140"/>
                  </a:lnTo>
                  <a:lnTo>
                    <a:pt x="291" y="284"/>
                  </a:lnTo>
                  <a:close/>
                  <a:moveTo>
                    <a:pt x="235" y="50"/>
                  </a:moveTo>
                  <a:lnTo>
                    <a:pt x="235" y="50"/>
                  </a:lnTo>
                  <a:lnTo>
                    <a:pt x="238" y="50"/>
                  </a:lnTo>
                  <a:lnTo>
                    <a:pt x="238" y="50"/>
                  </a:lnTo>
                  <a:lnTo>
                    <a:pt x="245" y="50"/>
                  </a:lnTo>
                  <a:lnTo>
                    <a:pt x="251" y="52"/>
                  </a:lnTo>
                  <a:lnTo>
                    <a:pt x="255" y="55"/>
                  </a:lnTo>
                  <a:lnTo>
                    <a:pt x="261" y="58"/>
                  </a:lnTo>
                  <a:lnTo>
                    <a:pt x="266" y="62"/>
                  </a:lnTo>
                  <a:lnTo>
                    <a:pt x="269" y="68"/>
                  </a:lnTo>
                  <a:lnTo>
                    <a:pt x="271" y="74"/>
                  </a:lnTo>
                  <a:lnTo>
                    <a:pt x="273" y="80"/>
                  </a:lnTo>
                  <a:lnTo>
                    <a:pt x="273" y="80"/>
                  </a:lnTo>
                  <a:lnTo>
                    <a:pt x="273" y="83"/>
                  </a:lnTo>
                  <a:lnTo>
                    <a:pt x="273" y="83"/>
                  </a:lnTo>
                  <a:lnTo>
                    <a:pt x="271" y="90"/>
                  </a:lnTo>
                  <a:lnTo>
                    <a:pt x="270" y="96"/>
                  </a:lnTo>
                  <a:lnTo>
                    <a:pt x="267" y="102"/>
                  </a:lnTo>
                  <a:lnTo>
                    <a:pt x="263" y="106"/>
                  </a:lnTo>
                  <a:lnTo>
                    <a:pt x="258" y="111"/>
                  </a:lnTo>
                  <a:lnTo>
                    <a:pt x="252" y="114"/>
                  </a:lnTo>
                  <a:lnTo>
                    <a:pt x="246" y="117"/>
                  </a:lnTo>
                  <a:lnTo>
                    <a:pt x="239" y="117"/>
                  </a:lnTo>
                  <a:lnTo>
                    <a:pt x="239" y="117"/>
                  </a:lnTo>
                  <a:lnTo>
                    <a:pt x="232" y="117"/>
                  </a:lnTo>
                  <a:lnTo>
                    <a:pt x="226" y="114"/>
                  </a:lnTo>
                  <a:lnTo>
                    <a:pt x="220" y="111"/>
                  </a:lnTo>
                  <a:lnTo>
                    <a:pt x="215" y="106"/>
                  </a:lnTo>
                  <a:lnTo>
                    <a:pt x="211" y="102"/>
                  </a:lnTo>
                  <a:lnTo>
                    <a:pt x="208" y="96"/>
                  </a:lnTo>
                  <a:lnTo>
                    <a:pt x="207" y="90"/>
                  </a:lnTo>
                  <a:lnTo>
                    <a:pt x="205" y="83"/>
                  </a:lnTo>
                  <a:lnTo>
                    <a:pt x="205" y="83"/>
                  </a:lnTo>
                  <a:lnTo>
                    <a:pt x="207" y="77"/>
                  </a:lnTo>
                  <a:lnTo>
                    <a:pt x="208" y="71"/>
                  </a:lnTo>
                  <a:lnTo>
                    <a:pt x="211" y="65"/>
                  </a:lnTo>
                  <a:lnTo>
                    <a:pt x="214" y="61"/>
                  </a:lnTo>
                  <a:lnTo>
                    <a:pt x="218" y="56"/>
                  </a:lnTo>
                  <a:lnTo>
                    <a:pt x="223" y="53"/>
                  </a:lnTo>
                  <a:lnTo>
                    <a:pt x="229" y="52"/>
                  </a:lnTo>
                  <a:lnTo>
                    <a:pt x="235" y="50"/>
                  </a:lnTo>
                  <a:lnTo>
                    <a:pt x="235" y="50"/>
                  </a:lnTo>
                  <a:close/>
                  <a:moveTo>
                    <a:pt x="223" y="140"/>
                  </a:moveTo>
                  <a:lnTo>
                    <a:pt x="223" y="284"/>
                  </a:lnTo>
                  <a:lnTo>
                    <a:pt x="181" y="284"/>
                  </a:lnTo>
                  <a:lnTo>
                    <a:pt x="181" y="140"/>
                  </a:lnTo>
                  <a:lnTo>
                    <a:pt x="223" y="140"/>
                  </a:lnTo>
                  <a:close/>
                  <a:moveTo>
                    <a:pt x="112" y="140"/>
                  </a:moveTo>
                  <a:lnTo>
                    <a:pt x="153" y="140"/>
                  </a:lnTo>
                  <a:lnTo>
                    <a:pt x="153" y="284"/>
                  </a:lnTo>
                  <a:lnTo>
                    <a:pt x="112" y="284"/>
                  </a:lnTo>
                  <a:lnTo>
                    <a:pt x="112" y="140"/>
                  </a:lnTo>
                  <a:close/>
                  <a:moveTo>
                    <a:pt x="112" y="297"/>
                  </a:moveTo>
                  <a:lnTo>
                    <a:pt x="153" y="297"/>
                  </a:lnTo>
                  <a:lnTo>
                    <a:pt x="181" y="297"/>
                  </a:lnTo>
                  <a:lnTo>
                    <a:pt x="366" y="297"/>
                  </a:lnTo>
                  <a:lnTo>
                    <a:pt x="366" y="312"/>
                  </a:lnTo>
                  <a:lnTo>
                    <a:pt x="112" y="312"/>
                  </a:lnTo>
                  <a:lnTo>
                    <a:pt x="112" y="2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-214" y="1652"/>
              <a:ext cx="37" cy="24"/>
            </a:xfrm>
            <a:custGeom>
              <a:avLst/>
              <a:gdLst>
                <a:gd name="T0" fmla="*/ 18 w 37"/>
                <a:gd name="T1" fmla="*/ 22 h 24"/>
                <a:gd name="T2" fmla="*/ 18 w 37"/>
                <a:gd name="T3" fmla="*/ 22 h 24"/>
                <a:gd name="T4" fmla="*/ 19 w 37"/>
                <a:gd name="T5" fmla="*/ 24 h 24"/>
                <a:gd name="T6" fmla="*/ 19 w 37"/>
                <a:gd name="T7" fmla="*/ 24 h 24"/>
                <a:gd name="T8" fmla="*/ 22 w 37"/>
                <a:gd name="T9" fmla="*/ 22 h 24"/>
                <a:gd name="T10" fmla="*/ 35 w 37"/>
                <a:gd name="T11" fmla="*/ 9 h 24"/>
                <a:gd name="T12" fmla="*/ 35 w 37"/>
                <a:gd name="T13" fmla="*/ 9 h 24"/>
                <a:gd name="T14" fmla="*/ 37 w 37"/>
                <a:gd name="T15" fmla="*/ 6 h 24"/>
                <a:gd name="T16" fmla="*/ 35 w 37"/>
                <a:gd name="T17" fmla="*/ 4 h 24"/>
                <a:gd name="T18" fmla="*/ 35 w 37"/>
                <a:gd name="T19" fmla="*/ 4 h 24"/>
                <a:gd name="T20" fmla="*/ 32 w 37"/>
                <a:gd name="T21" fmla="*/ 3 h 24"/>
                <a:gd name="T22" fmla="*/ 31 w 37"/>
                <a:gd name="T23" fmla="*/ 4 h 24"/>
                <a:gd name="T24" fmla="*/ 19 w 37"/>
                <a:gd name="T25" fmla="*/ 15 h 24"/>
                <a:gd name="T26" fmla="*/ 6 w 37"/>
                <a:gd name="T27" fmla="*/ 1 h 24"/>
                <a:gd name="T28" fmla="*/ 6 w 37"/>
                <a:gd name="T29" fmla="*/ 1 h 24"/>
                <a:gd name="T30" fmla="*/ 3 w 37"/>
                <a:gd name="T31" fmla="*/ 0 h 24"/>
                <a:gd name="T32" fmla="*/ 0 w 37"/>
                <a:gd name="T33" fmla="*/ 1 h 24"/>
                <a:gd name="T34" fmla="*/ 0 w 37"/>
                <a:gd name="T35" fmla="*/ 1 h 24"/>
                <a:gd name="T36" fmla="*/ 0 w 37"/>
                <a:gd name="T37" fmla="*/ 3 h 24"/>
                <a:gd name="T38" fmla="*/ 0 w 37"/>
                <a:gd name="T39" fmla="*/ 6 h 24"/>
                <a:gd name="T40" fmla="*/ 18 w 37"/>
                <a:gd name="T4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24">
                  <a:moveTo>
                    <a:pt x="18" y="22"/>
                  </a:moveTo>
                  <a:lnTo>
                    <a:pt x="18" y="22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2" y="22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7" y="6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2" y="3"/>
                  </a:lnTo>
                  <a:lnTo>
                    <a:pt x="31" y="4"/>
                  </a:lnTo>
                  <a:lnTo>
                    <a:pt x="19" y="15"/>
                  </a:lnTo>
                  <a:lnTo>
                    <a:pt x="6" y="1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-177" y="1665"/>
              <a:ext cx="9" cy="8"/>
            </a:xfrm>
            <a:custGeom>
              <a:avLst/>
              <a:gdLst>
                <a:gd name="T0" fmla="*/ 4 w 9"/>
                <a:gd name="T1" fmla="*/ 0 h 8"/>
                <a:gd name="T2" fmla="*/ 4 w 9"/>
                <a:gd name="T3" fmla="*/ 0 h 8"/>
                <a:gd name="T4" fmla="*/ 7 w 9"/>
                <a:gd name="T5" fmla="*/ 2 h 8"/>
                <a:gd name="T6" fmla="*/ 9 w 9"/>
                <a:gd name="T7" fmla="*/ 5 h 8"/>
                <a:gd name="T8" fmla="*/ 9 w 9"/>
                <a:gd name="T9" fmla="*/ 5 h 8"/>
                <a:gd name="T10" fmla="*/ 7 w 9"/>
                <a:gd name="T11" fmla="*/ 8 h 8"/>
                <a:gd name="T12" fmla="*/ 4 w 9"/>
                <a:gd name="T13" fmla="*/ 8 h 8"/>
                <a:gd name="T14" fmla="*/ 4 w 9"/>
                <a:gd name="T15" fmla="*/ 8 h 8"/>
                <a:gd name="T16" fmla="*/ 1 w 9"/>
                <a:gd name="T17" fmla="*/ 8 h 8"/>
                <a:gd name="T18" fmla="*/ 0 w 9"/>
                <a:gd name="T19" fmla="*/ 5 h 8"/>
                <a:gd name="T20" fmla="*/ 0 w 9"/>
                <a:gd name="T21" fmla="*/ 5 h 8"/>
                <a:gd name="T22" fmla="*/ 1 w 9"/>
                <a:gd name="T23" fmla="*/ 2 h 8"/>
                <a:gd name="T24" fmla="*/ 4 w 9"/>
                <a:gd name="T25" fmla="*/ 0 h 8"/>
                <a:gd name="T26" fmla="*/ 4 w 9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7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-222" y="1665"/>
              <a:ext cx="8" cy="8"/>
            </a:xfrm>
            <a:custGeom>
              <a:avLst/>
              <a:gdLst>
                <a:gd name="T0" fmla="*/ 3 w 8"/>
                <a:gd name="T1" fmla="*/ 0 h 8"/>
                <a:gd name="T2" fmla="*/ 3 w 8"/>
                <a:gd name="T3" fmla="*/ 0 h 8"/>
                <a:gd name="T4" fmla="*/ 6 w 8"/>
                <a:gd name="T5" fmla="*/ 2 h 8"/>
                <a:gd name="T6" fmla="*/ 8 w 8"/>
                <a:gd name="T7" fmla="*/ 5 h 8"/>
                <a:gd name="T8" fmla="*/ 8 w 8"/>
                <a:gd name="T9" fmla="*/ 5 h 8"/>
                <a:gd name="T10" fmla="*/ 6 w 8"/>
                <a:gd name="T11" fmla="*/ 8 h 8"/>
                <a:gd name="T12" fmla="*/ 3 w 8"/>
                <a:gd name="T13" fmla="*/ 8 h 8"/>
                <a:gd name="T14" fmla="*/ 3 w 8"/>
                <a:gd name="T15" fmla="*/ 8 h 8"/>
                <a:gd name="T16" fmla="*/ 0 w 8"/>
                <a:gd name="T17" fmla="*/ 8 h 8"/>
                <a:gd name="T18" fmla="*/ 0 w 8"/>
                <a:gd name="T19" fmla="*/ 5 h 8"/>
                <a:gd name="T20" fmla="*/ 0 w 8"/>
                <a:gd name="T21" fmla="*/ 5 h 8"/>
                <a:gd name="T22" fmla="*/ 0 w 8"/>
                <a:gd name="T23" fmla="*/ 2 h 8"/>
                <a:gd name="T24" fmla="*/ 3 w 8"/>
                <a:gd name="T25" fmla="*/ 0 h 8"/>
                <a:gd name="T26" fmla="*/ 3 w 8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lnTo>
                    <a:pt x="3" y="0"/>
                  </a:lnTo>
                  <a:lnTo>
                    <a:pt x="6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6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-199" y="1687"/>
              <a:ext cx="8" cy="9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7 w 8"/>
                <a:gd name="T5" fmla="*/ 2 h 9"/>
                <a:gd name="T6" fmla="*/ 8 w 8"/>
                <a:gd name="T7" fmla="*/ 5 h 9"/>
                <a:gd name="T8" fmla="*/ 8 w 8"/>
                <a:gd name="T9" fmla="*/ 5 h 9"/>
                <a:gd name="T10" fmla="*/ 7 w 8"/>
                <a:gd name="T11" fmla="*/ 8 h 9"/>
                <a:gd name="T12" fmla="*/ 4 w 8"/>
                <a:gd name="T13" fmla="*/ 9 h 9"/>
                <a:gd name="T14" fmla="*/ 4 w 8"/>
                <a:gd name="T15" fmla="*/ 9 h 9"/>
                <a:gd name="T16" fmla="*/ 1 w 8"/>
                <a:gd name="T17" fmla="*/ 8 h 9"/>
                <a:gd name="T18" fmla="*/ 0 w 8"/>
                <a:gd name="T19" fmla="*/ 5 h 9"/>
                <a:gd name="T20" fmla="*/ 0 w 8"/>
                <a:gd name="T21" fmla="*/ 5 h 9"/>
                <a:gd name="T22" fmla="*/ 1 w 8"/>
                <a:gd name="T23" fmla="*/ 2 h 9"/>
                <a:gd name="T24" fmla="*/ 4 w 8"/>
                <a:gd name="T25" fmla="*/ 0 h 9"/>
                <a:gd name="T26" fmla="*/ 4 w 8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3" name="Freeform 12"/>
            <p:cNvSpPr>
              <a:spLocks/>
            </p:cNvSpPr>
            <p:nvPr/>
          </p:nvSpPr>
          <p:spPr bwMode="auto">
            <a:xfrm>
              <a:off x="-199" y="1645"/>
              <a:ext cx="8" cy="7"/>
            </a:xfrm>
            <a:custGeom>
              <a:avLst/>
              <a:gdLst>
                <a:gd name="T0" fmla="*/ 4 w 8"/>
                <a:gd name="T1" fmla="*/ 0 h 7"/>
                <a:gd name="T2" fmla="*/ 4 w 8"/>
                <a:gd name="T3" fmla="*/ 0 h 7"/>
                <a:gd name="T4" fmla="*/ 7 w 8"/>
                <a:gd name="T5" fmla="*/ 1 h 7"/>
                <a:gd name="T6" fmla="*/ 8 w 8"/>
                <a:gd name="T7" fmla="*/ 4 h 7"/>
                <a:gd name="T8" fmla="*/ 8 w 8"/>
                <a:gd name="T9" fmla="*/ 4 h 7"/>
                <a:gd name="T10" fmla="*/ 7 w 8"/>
                <a:gd name="T11" fmla="*/ 6 h 7"/>
                <a:gd name="T12" fmla="*/ 4 w 8"/>
                <a:gd name="T13" fmla="*/ 7 h 7"/>
                <a:gd name="T14" fmla="*/ 4 w 8"/>
                <a:gd name="T15" fmla="*/ 7 h 7"/>
                <a:gd name="T16" fmla="*/ 1 w 8"/>
                <a:gd name="T17" fmla="*/ 6 h 7"/>
                <a:gd name="T18" fmla="*/ 0 w 8"/>
                <a:gd name="T19" fmla="*/ 4 h 7"/>
                <a:gd name="T20" fmla="*/ 0 w 8"/>
                <a:gd name="T21" fmla="*/ 4 h 7"/>
                <a:gd name="T22" fmla="*/ 1 w 8"/>
                <a:gd name="T23" fmla="*/ 1 h 7"/>
                <a:gd name="T24" fmla="*/ 4 w 8"/>
                <a:gd name="T25" fmla="*/ 0 h 7"/>
                <a:gd name="T26" fmla="*/ 4 w 8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lnTo>
                    <a:pt x="4" y="0"/>
                  </a:lnTo>
                  <a:lnTo>
                    <a:pt x="7" y="1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6987630" y="4565652"/>
            <a:ext cx="990601" cy="485419"/>
            <a:chOff x="9318626" y="3354388"/>
            <a:chExt cx="2184400" cy="1063625"/>
          </a:xfrm>
          <a:solidFill>
            <a:srgbClr val="DFA003"/>
          </a:solidFill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9790113" y="3482975"/>
              <a:ext cx="1238250" cy="935038"/>
            </a:xfrm>
            <a:custGeom>
              <a:avLst/>
              <a:gdLst>
                <a:gd name="T0" fmla="*/ 22 w 1050"/>
                <a:gd name="T1" fmla="*/ 52 h 792"/>
                <a:gd name="T2" fmla="*/ 78 w 1050"/>
                <a:gd name="T3" fmla="*/ 0 h 792"/>
                <a:gd name="T4" fmla="*/ 1015 w 1050"/>
                <a:gd name="T5" fmla="*/ 27 h 792"/>
                <a:gd name="T6" fmla="*/ 1050 w 1050"/>
                <a:gd name="T7" fmla="*/ 54 h 792"/>
                <a:gd name="T8" fmla="*/ 970 w 1050"/>
                <a:gd name="T9" fmla="*/ 789 h 792"/>
                <a:gd name="T10" fmla="*/ 882 w 1050"/>
                <a:gd name="T11" fmla="*/ 657 h 792"/>
                <a:gd name="T12" fmla="*/ 881 w 1050"/>
                <a:gd name="T13" fmla="*/ 790 h 792"/>
                <a:gd name="T14" fmla="*/ 871 w 1050"/>
                <a:gd name="T15" fmla="*/ 656 h 792"/>
                <a:gd name="T16" fmla="*/ 783 w 1050"/>
                <a:gd name="T17" fmla="*/ 788 h 792"/>
                <a:gd name="T18" fmla="*/ 755 w 1050"/>
                <a:gd name="T19" fmla="*/ 657 h 792"/>
                <a:gd name="T20" fmla="*/ 665 w 1050"/>
                <a:gd name="T21" fmla="*/ 789 h 792"/>
                <a:gd name="T22" fmla="*/ 657 w 1050"/>
                <a:gd name="T23" fmla="*/ 657 h 792"/>
                <a:gd name="T24" fmla="*/ 567 w 1050"/>
                <a:gd name="T25" fmla="*/ 788 h 792"/>
                <a:gd name="T26" fmla="*/ 484 w 1050"/>
                <a:gd name="T27" fmla="*/ 657 h 792"/>
                <a:gd name="T28" fmla="*/ 396 w 1050"/>
                <a:gd name="T29" fmla="*/ 789 h 792"/>
                <a:gd name="T30" fmla="*/ 384 w 1050"/>
                <a:gd name="T31" fmla="*/ 773 h 792"/>
                <a:gd name="T32" fmla="*/ 383 w 1050"/>
                <a:gd name="T33" fmla="*/ 656 h 792"/>
                <a:gd name="T34" fmla="*/ 296 w 1050"/>
                <a:gd name="T35" fmla="*/ 789 h 792"/>
                <a:gd name="T36" fmla="*/ 268 w 1050"/>
                <a:gd name="T37" fmla="*/ 657 h 792"/>
                <a:gd name="T38" fmla="*/ 180 w 1050"/>
                <a:gd name="T39" fmla="*/ 792 h 792"/>
                <a:gd name="T40" fmla="*/ 169 w 1050"/>
                <a:gd name="T41" fmla="*/ 655 h 792"/>
                <a:gd name="T42" fmla="*/ 81 w 1050"/>
                <a:gd name="T43" fmla="*/ 672 h 792"/>
                <a:gd name="T44" fmla="*/ 81 w 1050"/>
                <a:gd name="T45" fmla="*/ 789 h 792"/>
                <a:gd name="T46" fmla="*/ 0 w 1050"/>
                <a:gd name="T47" fmla="*/ 54 h 792"/>
                <a:gd name="T48" fmla="*/ 168 w 1050"/>
                <a:gd name="T49" fmla="*/ 489 h 792"/>
                <a:gd name="T50" fmla="*/ 82 w 1050"/>
                <a:gd name="T51" fmla="*/ 628 h 792"/>
                <a:gd name="T52" fmla="*/ 267 w 1050"/>
                <a:gd name="T53" fmla="*/ 628 h 792"/>
                <a:gd name="T54" fmla="*/ 181 w 1050"/>
                <a:gd name="T55" fmla="*/ 490 h 792"/>
                <a:gd name="T56" fmla="*/ 267 w 1050"/>
                <a:gd name="T57" fmla="*/ 628 h 792"/>
                <a:gd name="T58" fmla="*/ 383 w 1050"/>
                <a:gd name="T59" fmla="*/ 490 h 792"/>
                <a:gd name="T60" fmla="*/ 297 w 1050"/>
                <a:gd name="T61" fmla="*/ 628 h 792"/>
                <a:gd name="T62" fmla="*/ 482 w 1050"/>
                <a:gd name="T63" fmla="*/ 628 h 792"/>
                <a:gd name="T64" fmla="*/ 397 w 1050"/>
                <a:gd name="T65" fmla="*/ 490 h 792"/>
                <a:gd name="T66" fmla="*/ 482 w 1050"/>
                <a:gd name="T67" fmla="*/ 628 h 792"/>
                <a:gd name="T68" fmla="*/ 654 w 1050"/>
                <a:gd name="T69" fmla="*/ 490 h 792"/>
                <a:gd name="T70" fmla="*/ 568 w 1050"/>
                <a:gd name="T71" fmla="*/ 628 h 792"/>
                <a:gd name="T72" fmla="*/ 668 w 1050"/>
                <a:gd name="T73" fmla="*/ 490 h 792"/>
                <a:gd name="T74" fmla="*/ 754 w 1050"/>
                <a:gd name="T75" fmla="*/ 628 h 792"/>
                <a:gd name="T76" fmla="*/ 668 w 1050"/>
                <a:gd name="T77" fmla="*/ 490 h 792"/>
                <a:gd name="T78" fmla="*/ 869 w 1050"/>
                <a:gd name="T79" fmla="*/ 490 h 792"/>
                <a:gd name="T80" fmla="*/ 784 w 1050"/>
                <a:gd name="T81" fmla="*/ 629 h 792"/>
                <a:gd name="T82" fmla="*/ 969 w 1050"/>
                <a:gd name="T83" fmla="*/ 628 h 792"/>
                <a:gd name="T84" fmla="*/ 883 w 1050"/>
                <a:gd name="T85" fmla="*/ 490 h 792"/>
                <a:gd name="T86" fmla="*/ 969 w 1050"/>
                <a:gd name="T87" fmla="*/ 62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50" h="792">
                  <a:moveTo>
                    <a:pt x="0" y="54"/>
                  </a:moveTo>
                  <a:cubicBezTo>
                    <a:pt x="8" y="53"/>
                    <a:pt x="15" y="53"/>
                    <a:pt x="22" y="52"/>
                  </a:cubicBezTo>
                  <a:cubicBezTo>
                    <a:pt x="24" y="48"/>
                    <a:pt x="25" y="43"/>
                    <a:pt x="27" y="39"/>
                  </a:cubicBezTo>
                  <a:cubicBezTo>
                    <a:pt x="38" y="0"/>
                    <a:pt x="38" y="0"/>
                    <a:pt x="78" y="0"/>
                  </a:cubicBezTo>
                  <a:cubicBezTo>
                    <a:pt x="378" y="0"/>
                    <a:pt x="679" y="0"/>
                    <a:pt x="979" y="0"/>
                  </a:cubicBezTo>
                  <a:cubicBezTo>
                    <a:pt x="1002" y="0"/>
                    <a:pt x="1012" y="6"/>
                    <a:pt x="1015" y="27"/>
                  </a:cubicBezTo>
                  <a:cubicBezTo>
                    <a:pt x="1016" y="36"/>
                    <a:pt x="1020" y="44"/>
                    <a:pt x="1023" y="52"/>
                  </a:cubicBezTo>
                  <a:cubicBezTo>
                    <a:pt x="1032" y="53"/>
                    <a:pt x="1041" y="53"/>
                    <a:pt x="1050" y="54"/>
                  </a:cubicBezTo>
                  <a:cubicBezTo>
                    <a:pt x="1050" y="299"/>
                    <a:pt x="1050" y="543"/>
                    <a:pt x="1050" y="789"/>
                  </a:cubicBezTo>
                  <a:cubicBezTo>
                    <a:pt x="1024" y="789"/>
                    <a:pt x="998" y="789"/>
                    <a:pt x="970" y="789"/>
                  </a:cubicBezTo>
                  <a:cubicBezTo>
                    <a:pt x="970" y="745"/>
                    <a:pt x="970" y="702"/>
                    <a:pt x="970" y="657"/>
                  </a:cubicBezTo>
                  <a:cubicBezTo>
                    <a:pt x="941" y="657"/>
                    <a:pt x="913" y="657"/>
                    <a:pt x="882" y="657"/>
                  </a:cubicBezTo>
                  <a:cubicBezTo>
                    <a:pt x="882" y="679"/>
                    <a:pt x="882" y="703"/>
                    <a:pt x="882" y="726"/>
                  </a:cubicBezTo>
                  <a:cubicBezTo>
                    <a:pt x="882" y="747"/>
                    <a:pt x="884" y="768"/>
                    <a:pt x="881" y="790"/>
                  </a:cubicBezTo>
                  <a:cubicBezTo>
                    <a:pt x="878" y="789"/>
                    <a:pt x="874" y="789"/>
                    <a:pt x="871" y="789"/>
                  </a:cubicBezTo>
                  <a:cubicBezTo>
                    <a:pt x="871" y="745"/>
                    <a:pt x="871" y="701"/>
                    <a:pt x="871" y="656"/>
                  </a:cubicBezTo>
                  <a:cubicBezTo>
                    <a:pt x="840" y="656"/>
                    <a:pt x="813" y="656"/>
                    <a:pt x="783" y="656"/>
                  </a:cubicBezTo>
                  <a:cubicBezTo>
                    <a:pt x="783" y="700"/>
                    <a:pt x="783" y="743"/>
                    <a:pt x="783" y="788"/>
                  </a:cubicBezTo>
                  <a:cubicBezTo>
                    <a:pt x="773" y="788"/>
                    <a:pt x="765" y="788"/>
                    <a:pt x="755" y="788"/>
                  </a:cubicBezTo>
                  <a:cubicBezTo>
                    <a:pt x="755" y="745"/>
                    <a:pt x="755" y="702"/>
                    <a:pt x="755" y="657"/>
                  </a:cubicBezTo>
                  <a:cubicBezTo>
                    <a:pt x="725" y="657"/>
                    <a:pt x="697" y="657"/>
                    <a:pt x="668" y="657"/>
                  </a:cubicBezTo>
                  <a:cubicBezTo>
                    <a:pt x="664" y="701"/>
                    <a:pt x="670" y="746"/>
                    <a:pt x="665" y="789"/>
                  </a:cubicBezTo>
                  <a:cubicBezTo>
                    <a:pt x="662" y="789"/>
                    <a:pt x="660" y="789"/>
                    <a:pt x="657" y="789"/>
                  </a:cubicBezTo>
                  <a:cubicBezTo>
                    <a:pt x="657" y="746"/>
                    <a:pt x="657" y="702"/>
                    <a:pt x="657" y="657"/>
                  </a:cubicBezTo>
                  <a:cubicBezTo>
                    <a:pt x="625" y="657"/>
                    <a:pt x="597" y="657"/>
                    <a:pt x="567" y="657"/>
                  </a:cubicBezTo>
                  <a:cubicBezTo>
                    <a:pt x="567" y="700"/>
                    <a:pt x="567" y="744"/>
                    <a:pt x="567" y="788"/>
                  </a:cubicBezTo>
                  <a:cubicBezTo>
                    <a:pt x="540" y="788"/>
                    <a:pt x="513" y="788"/>
                    <a:pt x="484" y="788"/>
                  </a:cubicBezTo>
                  <a:cubicBezTo>
                    <a:pt x="484" y="745"/>
                    <a:pt x="484" y="702"/>
                    <a:pt x="484" y="657"/>
                  </a:cubicBezTo>
                  <a:cubicBezTo>
                    <a:pt x="454" y="657"/>
                    <a:pt x="426" y="657"/>
                    <a:pt x="396" y="657"/>
                  </a:cubicBezTo>
                  <a:cubicBezTo>
                    <a:pt x="396" y="701"/>
                    <a:pt x="396" y="745"/>
                    <a:pt x="396" y="789"/>
                  </a:cubicBezTo>
                  <a:cubicBezTo>
                    <a:pt x="393" y="789"/>
                    <a:pt x="391" y="789"/>
                    <a:pt x="389" y="790"/>
                  </a:cubicBezTo>
                  <a:cubicBezTo>
                    <a:pt x="387" y="784"/>
                    <a:pt x="384" y="779"/>
                    <a:pt x="384" y="773"/>
                  </a:cubicBezTo>
                  <a:cubicBezTo>
                    <a:pt x="384" y="741"/>
                    <a:pt x="384" y="709"/>
                    <a:pt x="384" y="677"/>
                  </a:cubicBezTo>
                  <a:cubicBezTo>
                    <a:pt x="384" y="670"/>
                    <a:pt x="383" y="664"/>
                    <a:pt x="383" y="656"/>
                  </a:cubicBezTo>
                  <a:cubicBezTo>
                    <a:pt x="354" y="656"/>
                    <a:pt x="326" y="656"/>
                    <a:pt x="296" y="656"/>
                  </a:cubicBezTo>
                  <a:cubicBezTo>
                    <a:pt x="296" y="701"/>
                    <a:pt x="296" y="745"/>
                    <a:pt x="296" y="789"/>
                  </a:cubicBezTo>
                  <a:cubicBezTo>
                    <a:pt x="286" y="789"/>
                    <a:pt x="278" y="789"/>
                    <a:pt x="268" y="789"/>
                  </a:cubicBezTo>
                  <a:cubicBezTo>
                    <a:pt x="268" y="744"/>
                    <a:pt x="268" y="701"/>
                    <a:pt x="268" y="657"/>
                  </a:cubicBezTo>
                  <a:cubicBezTo>
                    <a:pt x="239" y="657"/>
                    <a:pt x="211" y="657"/>
                    <a:pt x="180" y="657"/>
                  </a:cubicBezTo>
                  <a:cubicBezTo>
                    <a:pt x="180" y="701"/>
                    <a:pt x="180" y="745"/>
                    <a:pt x="180" y="792"/>
                  </a:cubicBezTo>
                  <a:cubicBezTo>
                    <a:pt x="169" y="781"/>
                    <a:pt x="169" y="781"/>
                    <a:pt x="169" y="726"/>
                  </a:cubicBezTo>
                  <a:cubicBezTo>
                    <a:pt x="169" y="703"/>
                    <a:pt x="169" y="680"/>
                    <a:pt x="169" y="655"/>
                  </a:cubicBezTo>
                  <a:cubicBezTo>
                    <a:pt x="141" y="655"/>
                    <a:pt x="115" y="655"/>
                    <a:pt x="90" y="656"/>
                  </a:cubicBezTo>
                  <a:cubicBezTo>
                    <a:pt x="86" y="656"/>
                    <a:pt x="81" y="667"/>
                    <a:pt x="81" y="672"/>
                  </a:cubicBezTo>
                  <a:cubicBezTo>
                    <a:pt x="80" y="704"/>
                    <a:pt x="81" y="735"/>
                    <a:pt x="81" y="766"/>
                  </a:cubicBezTo>
                  <a:cubicBezTo>
                    <a:pt x="81" y="773"/>
                    <a:pt x="81" y="780"/>
                    <a:pt x="81" y="789"/>
                  </a:cubicBezTo>
                  <a:cubicBezTo>
                    <a:pt x="53" y="789"/>
                    <a:pt x="27" y="789"/>
                    <a:pt x="0" y="789"/>
                  </a:cubicBezTo>
                  <a:cubicBezTo>
                    <a:pt x="0" y="544"/>
                    <a:pt x="0" y="300"/>
                    <a:pt x="0" y="54"/>
                  </a:cubicBezTo>
                  <a:close/>
                  <a:moveTo>
                    <a:pt x="168" y="628"/>
                  </a:moveTo>
                  <a:cubicBezTo>
                    <a:pt x="168" y="581"/>
                    <a:pt x="168" y="535"/>
                    <a:pt x="168" y="489"/>
                  </a:cubicBezTo>
                  <a:cubicBezTo>
                    <a:pt x="139" y="489"/>
                    <a:pt x="111" y="489"/>
                    <a:pt x="82" y="489"/>
                  </a:cubicBezTo>
                  <a:cubicBezTo>
                    <a:pt x="82" y="536"/>
                    <a:pt x="82" y="582"/>
                    <a:pt x="82" y="628"/>
                  </a:cubicBezTo>
                  <a:cubicBezTo>
                    <a:pt x="111" y="628"/>
                    <a:pt x="138" y="628"/>
                    <a:pt x="168" y="628"/>
                  </a:cubicBezTo>
                  <a:close/>
                  <a:moveTo>
                    <a:pt x="267" y="628"/>
                  </a:moveTo>
                  <a:cubicBezTo>
                    <a:pt x="267" y="581"/>
                    <a:pt x="267" y="536"/>
                    <a:pt x="267" y="490"/>
                  </a:cubicBezTo>
                  <a:cubicBezTo>
                    <a:pt x="238" y="490"/>
                    <a:pt x="210" y="490"/>
                    <a:pt x="181" y="490"/>
                  </a:cubicBezTo>
                  <a:cubicBezTo>
                    <a:pt x="181" y="536"/>
                    <a:pt x="181" y="582"/>
                    <a:pt x="181" y="628"/>
                  </a:cubicBezTo>
                  <a:cubicBezTo>
                    <a:pt x="210" y="628"/>
                    <a:pt x="238" y="628"/>
                    <a:pt x="267" y="628"/>
                  </a:cubicBezTo>
                  <a:close/>
                  <a:moveTo>
                    <a:pt x="383" y="628"/>
                  </a:moveTo>
                  <a:cubicBezTo>
                    <a:pt x="383" y="581"/>
                    <a:pt x="383" y="535"/>
                    <a:pt x="383" y="490"/>
                  </a:cubicBezTo>
                  <a:cubicBezTo>
                    <a:pt x="353" y="490"/>
                    <a:pt x="326" y="490"/>
                    <a:pt x="297" y="490"/>
                  </a:cubicBezTo>
                  <a:cubicBezTo>
                    <a:pt x="297" y="536"/>
                    <a:pt x="297" y="582"/>
                    <a:pt x="297" y="628"/>
                  </a:cubicBezTo>
                  <a:cubicBezTo>
                    <a:pt x="326" y="628"/>
                    <a:pt x="353" y="628"/>
                    <a:pt x="383" y="628"/>
                  </a:cubicBezTo>
                  <a:close/>
                  <a:moveTo>
                    <a:pt x="482" y="628"/>
                  </a:moveTo>
                  <a:cubicBezTo>
                    <a:pt x="482" y="580"/>
                    <a:pt x="482" y="535"/>
                    <a:pt x="482" y="490"/>
                  </a:cubicBezTo>
                  <a:cubicBezTo>
                    <a:pt x="452" y="490"/>
                    <a:pt x="425" y="490"/>
                    <a:pt x="397" y="490"/>
                  </a:cubicBezTo>
                  <a:cubicBezTo>
                    <a:pt x="397" y="537"/>
                    <a:pt x="397" y="582"/>
                    <a:pt x="397" y="628"/>
                  </a:cubicBezTo>
                  <a:cubicBezTo>
                    <a:pt x="426" y="628"/>
                    <a:pt x="454" y="628"/>
                    <a:pt x="482" y="628"/>
                  </a:cubicBezTo>
                  <a:close/>
                  <a:moveTo>
                    <a:pt x="654" y="628"/>
                  </a:moveTo>
                  <a:cubicBezTo>
                    <a:pt x="654" y="581"/>
                    <a:pt x="654" y="535"/>
                    <a:pt x="654" y="490"/>
                  </a:cubicBezTo>
                  <a:cubicBezTo>
                    <a:pt x="624" y="490"/>
                    <a:pt x="596" y="490"/>
                    <a:pt x="568" y="490"/>
                  </a:cubicBezTo>
                  <a:cubicBezTo>
                    <a:pt x="568" y="537"/>
                    <a:pt x="568" y="582"/>
                    <a:pt x="568" y="628"/>
                  </a:cubicBezTo>
                  <a:cubicBezTo>
                    <a:pt x="597" y="628"/>
                    <a:pt x="624" y="628"/>
                    <a:pt x="654" y="628"/>
                  </a:cubicBezTo>
                  <a:close/>
                  <a:moveTo>
                    <a:pt x="668" y="490"/>
                  </a:moveTo>
                  <a:cubicBezTo>
                    <a:pt x="668" y="537"/>
                    <a:pt x="668" y="582"/>
                    <a:pt x="668" y="628"/>
                  </a:cubicBezTo>
                  <a:cubicBezTo>
                    <a:pt x="697" y="628"/>
                    <a:pt x="725" y="628"/>
                    <a:pt x="754" y="628"/>
                  </a:cubicBezTo>
                  <a:cubicBezTo>
                    <a:pt x="754" y="582"/>
                    <a:pt x="754" y="536"/>
                    <a:pt x="754" y="490"/>
                  </a:cubicBezTo>
                  <a:cubicBezTo>
                    <a:pt x="725" y="490"/>
                    <a:pt x="697" y="490"/>
                    <a:pt x="668" y="490"/>
                  </a:cubicBezTo>
                  <a:close/>
                  <a:moveTo>
                    <a:pt x="869" y="629"/>
                  </a:moveTo>
                  <a:cubicBezTo>
                    <a:pt x="869" y="581"/>
                    <a:pt x="869" y="536"/>
                    <a:pt x="869" y="490"/>
                  </a:cubicBezTo>
                  <a:cubicBezTo>
                    <a:pt x="840" y="490"/>
                    <a:pt x="811" y="490"/>
                    <a:pt x="784" y="490"/>
                  </a:cubicBezTo>
                  <a:cubicBezTo>
                    <a:pt x="784" y="537"/>
                    <a:pt x="784" y="583"/>
                    <a:pt x="784" y="629"/>
                  </a:cubicBezTo>
                  <a:cubicBezTo>
                    <a:pt x="813" y="629"/>
                    <a:pt x="840" y="629"/>
                    <a:pt x="869" y="629"/>
                  </a:cubicBezTo>
                  <a:close/>
                  <a:moveTo>
                    <a:pt x="969" y="628"/>
                  </a:moveTo>
                  <a:cubicBezTo>
                    <a:pt x="969" y="581"/>
                    <a:pt x="969" y="535"/>
                    <a:pt x="969" y="490"/>
                  </a:cubicBezTo>
                  <a:cubicBezTo>
                    <a:pt x="939" y="490"/>
                    <a:pt x="912" y="490"/>
                    <a:pt x="883" y="490"/>
                  </a:cubicBezTo>
                  <a:cubicBezTo>
                    <a:pt x="883" y="536"/>
                    <a:pt x="883" y="581"/>
                    <a:pt x="883" y="628"/>
                  </a:cubicBezTo>
                  <a:cubicBezTo>
                    <a:pt x="912" y="628"/>
                    <a:pt x="939" y="628"/>
                    <a:pt x="969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9490076" y="3546475"/>
              <a:ext cx="274638" cy="871538"/>
            </a:xfrm>
            <a:custGeom>
              <a:avLst/>
              <a:gdLst>
                <a:gd name="T0" fmla="*/ 0 w 233"/>
                <a:gd name="T1" fmla="*/ 0 h 737"/>
                <a:gd name="T2" fmla="*/ 233 w 233"/>
                <a:gd name="T3" fmla="*/ 0 h 737"/>
                <a:gd name="T4" fmla="*/ 233 w 233"/>
                <a:gd name="T5" fmla="*/ 737 h 737"/>
                <a:gd name="T6" fmla="*/ 0 w 233"/>
                <a:gd name="T7" fmla="*/ 737 h 737"/>
                <a:gd name="T8" fmla="*/ 0 w 233"/>
                <a:gd name="T9" fmla="*/ 0 h 737"/>
                <a:gd name="T10" fmla="*/ 150 w 233"/>
                <a:gd name="T11" fmla="*/ 168 h 737"/>
                <a:gd name="T12" fmla="*/ 79 w 233"/>
                <a:gd name="T13" fmla="*/ 168 h 737"/>
                <a:gd name="T14" fmla="*/ 79 w 233"/>
                <a:gd name="T15" fmla="*/ 237 h 737"/>
                <a:gd name="T16" fmla="*/ 150 w 233"/>
                <a:gd name="T17" fmla="*/ 237 h 737"/>
                <a:gd name="T18" fmla="*/ 150 w 233"/>
                <a:gd name="T19" fmla="*/ 1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737">
                  <a:moveTo>
                    <a:pt x="0" y="0"/>
                  </a:moveTo>
                  <a:cubicBezTo>
                    <a:pt x="78" y="0"/>
                    <a:pt x="155" y="0"/>
                    <a:pt x="233" y="0"/>
                  </a:cubicBezTo>
                  <a:cubicBezTo>
                    <a:pt x="233" y="246"/>
                    <a:pt x="233" y="491"/>
                    <a:pt x="233" y="737"/>
                  </a:cubicBezTo>
                  <a:cubicBezTo>
                    <a:pt x="155" y="737"/>
                    <a:pt x="78" y="737"/>
                    <a:pt x="0" y="737"/>
                  </a:cubicBezTo>
                  <a:cubicBezTo>
                    <a:pt x="0" y="491"/>
                    <a:pt x="0" y="246"/>
                    <a:pt x="0" y="0"/>
                  </a:cubicBezTo>
                  <a:close/>
                  <a:moveTo>
                    <a:pt x="150" y="168"/>
                  </a:moveTo>
                  <a:cubicBezTo>
                    <a:pt x="124" y="168"/>
                    <a:pt x="101" y="168"/>
                    <a:pt x="79" y="168"/>
                  </a:cubicBezTo>
                  <a:cubicBezTo>
                    <a:pt x="79" y="192"/>
                    <a:pt x="79" y="215"/>
                    <a:pt x="79" y="237"/>
                  </a:cubicBezTo>
                  <a:cubicBezTo>
                    <a:pt x="104" y="237"/>
                    <a:pt x="127" y="237"/>
                    <a:pt x="150" y="237"/>
                  </a:cubicBezTo>
                  <a:cubicBezTo>
                    <a:pt x="150" y="213"/>
                    <a:pt x="150" y="191"/>
                    <a:pt x="150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7" name="Freeform 7"/>
            <p:cNvSpPr>
              <a:spLocks noEditPoints="1"/>
            </p:cNvSpPr>
            <p:nvPr/>
          </p:nvSpPr>
          <p:spPr bwMode="auto">
            <a:xfrm>
              <a:off x="11053763" y="3546475"/>
              <a:ext cx="274638" cy="871538"/>
            </a:xfrm>
            <a:custGeom>
              <a:avLst/>
              <a:gdLst>
                <a:gd name="T0" fmla="*/ 0 w 234"/>
                <a:gd name="T1" fmla="*/ 0 h 737"/>
                <a:gd name="T2" fmla="*/ 234 w 234"/>
                <a:gd name="T3" fmla="*/ 0 h 737"/>
                <a:gd name="T4" fmla="*/ 234 w 234"/>
                <a:gd name="T5" fmla="*/ 737 h 737"/>
                <a:gd name="T6" fmla="*/ 0 w 234"/>
                <a:gd name="T7" fmla="*/ 737 h 737"/>
                <a:gd name="T8" fmla="*/ 0 w 234"/>
                <a:gd name="T9" fmla="*/ 0 h 737"/>
                <a:gd name="T10" fmla="*/ 80 w 234"/>
                <a:gd name="T11" fmla="*/ 167 h 737"/>
                <a:gd name="T12" fmla="*/ 80 w 234"/>
                <a:gd name="T13" fmla="*/ 237 h 737"/>
                <a:gd name="T14" fmla="*/ 150 w 234"/>
                <a:gd name="T15" fmla="*/ 237 h 737"/>
                <a:gd name="T16" fmla="*/ 150 w 234"/>
                <a:gd name="T17" fmla="*/ 167 h 737"/>
                <a:gd name="T18" fmla="*/ 80 w 234"/>
                <a:gd name="T19" fmla="*/ 1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737">
                  <a:moveTo>
                    <a:pt x="0" y="0"/>
                  </a:moveTo>
                  <a:cubicBezTo>
                    <a:pt x="79" y="0"/>
                    <a:pt x="156" y="0"/>
                    <a:pt x="234" y="0"/>
                  </a:cubicBezTo>
                  <a:cubicBezTo>
                    <a:pt x="234" y="246"/>
                    <a:pt x="234" y="491"/>
                    <a:pt x="234" y="737"/>
                  </a:cubicBezTo>
                  <a:cubicBezTo>
                    <a:pt x="156" y="737"/>
                    <a:pt x="78" y="737"/>
                    <a:pt x="0" y="737"/>
                  </a:cubicBezTo>
                  <a:cubicBezTo>
                    <a:pt x="0" y="491"/>
                    <a:pt x="0" y="246"/>
                    <a:pt x="0" y="0"/>
                  </a:cubicBezTo>
                  <a:close/>
                  <a:moveTo>
                    <a:pt x="80" y="167"/>
                  </a:moveTo>
                  <a:cubicBezTo>
                    <a:pt x="80" y="192"/>
                    <a:pt x="80" y="215"/>
                    <a:pt x="80" y="237"/>
                  </a:cubicBezTo>
                  <a:cubicBezTo>
                    <a:pt x="105" y="237"/>
                    <a:pt x="127" y="237"/>
                    <a:pt x="150" y="237"/>
                  </a:cubicBezTo>
                  <a:cubicBezTo>
                    <a:pt x="150" y="213"/>
                    <a:pt x="150" y="190"/>
                    <a:pt x="150" y="167"/>
                  </a:cubicBezTo>
                  <a:cubicBezTo>
                    <a:pt x="126" y="167"/>
                    <a:pt x="103" y="167"/>
                    <a:pt x="80" y="1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11352213" y="3643313"/>
              <a:ext cx="150813" cy="774700"/>
            </a:xfrm>
            <a:custGeom>
              <a:avLst/>
              <a:gdLst>
                <a:gd name="T0" fmla="*/ 0 w 129"/>
                <a:gd name="T1" fmla="*/ 0 h 655"/>
                <a:gd name="T2" fmla="*/ 129 w 129"/>
                <a:gd name="T3" fmla="*/ 0 h 655"/>
                <a:gd name="T4" fmla="*/ 129 w 129"/>
                <a:gd name="T5" fmla="*/ 655 h 655"/>
                <a:gd name="T6" fmla="*/ 0 w 129"/>
                <a:gd name="T7" fmla="*/ 655 h 655"/>
                <a:gd name="T8" fmla="*/ 0 w 129"/>
                <a:gd name="T9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55">
                  <a:moveTo>
                    <a:pt x="0" y="0"/>
                  </a:moveTo>
                  <a:cubicBezTo>
                    <a:pt x="44" y="0"/>
                    <a:pt x="86" y="0"/>
                    <a:pt x="129" y="0"/>
                  </a:cubicBezTo>
                  <a:cubicBezTo>
                    <a:pt x="129" y="219"/>
                    <a:pt x="129" y="436"/>
                    <a:pt x="129" y="655"/>
                  </a:cubicBezTo>
                  <a:cubicBezTo>
                    <a:pt x="86" y="655"/>
                    <a:pt x="44" y="655"/>
                    <a:pt x="0" y="655"/>
                  </a:cubicBezTo>
                  <a:cubicBezTo>
                    <a:pt x="0" y="437"/>
                    <a:pt x="0" y="21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9318626" y="3643313"/>
              <a:ext cx="150813" cy="774700"/>
            </a:xfrm>
            <a:custGeom>
              <a:avLst/>
              <a:gdLst>
                <a:gd name="T0" fmla="*/ 128 w 128"/>
                <a:gd name="T1" fmla="*/ 656 h 656"/>
                <a:gd name="T2" fmla="*/ 0 w 128"/>
                <a:gd name="T3" fmla="*/ 656 h 656"/>
                <a:gd name="T4" fmla="*/ 0 w 128"/>
                <a:gd name="T5" fmla="*/ 0 h 656"/>
                <a:gd name="T6" fmla="*/ 128 w 128"/>
                <a:gd name="T7" fmla="*/ 0 h 656"/>
                <a:gd name="T8" fmla="*/ 128 w 128"/>
                <a:gd name="T9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56">
                  <a:moveTo>
                    <a:pt x="128" y="656"/>
                  </a:moveTo>
                  <a:cubicBezTo>
                    <a:pt x="84" y="656"/>
                    <a:pt x="43" y="656"/>
                    <a:pt x="0" y="656"/>
                  </a:cubicBezTo>
                  <a:cubicBezTo>
                    <a:pt x="0" y="437"/>
                    <a:pt x="0" y="219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219"/>
                    <a:pt x="128" y="436"/>
                    <a:pt x="128" y="6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9686926" y="3354388"/>
              <a:ext cx="1444625" cy="50800"/>
            </a:xfrm>
            <a:custGeom>
              <a:avLst/>
              <a:gdLst>
                <a:gd name="T0" fmla="*/ 1225 w 1226"/>
                <a:gd name="T1" fmla="*/ 0 h 43"/>
                <a:gd name="T2" fmla="*/ 1225 w 1226"/>
                <a:gd name="T3" fmla="*/ 3 h 43"/>
                <a:gd name="T4" fmla="*/ 1177 w 1226"/>
                <a:gd name="T5" fmla="*/ 43 h 43"/>
                <a:gd name="T6" fmla="*/ 49 w 1226"/>
                <a:gd name="T7" fmla="*/ 43 h 43"/>
                <a:gd name="T8" fmla="*/ 0 w 1226"/>
                <a:gd name="T9" fmla="*/ 0 h 43"/>
                <a:gd name="T10" fmla="*/ 1225 w 1226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6" h="43">
                  <a:moveTo>
                    <a:pt x="1225" y="0"/>
                  </a:moveTo>
                  <a:cubicBezTo>
                    <a:pt x="1225" y="1"/>
                    <a:pt x="1226" y="2"/>
                    <a:pt x="1225" y="3"/>
                  </a:cubicBezTo>
                  <a:cubicBezTo>
                    <a:pt x="1217" y="43"/>
                    <a:pt x="1217" y="43"/>
                    <a:pt x="1177" y="43"/>
                  </a:cubicBezTo>
                  <a:cubicBezTo>
                    <a:pt x="801" y="43"/>
                    <a:pt x="425" y="43"/>
                    <a:pt x="49" y="43"/>
                  </a:cubicBezTo>
                  <a:cubicBezTo>
                    <a:pt x="8" y="43"/>
                    <a:pt x="8" y="43"/>
                    <a:pt x="0" y="0"/>
                  </a:cubicBezTo>
                  <a:cubicBezTo>
                    <a:pt x="408" y="0"/>
                    <a:pt x="817" y="0"/>
                    <a:pt x="12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9752013" y="3419475"/>
              <a:ext cx="1314450" cy="46038"/>
            </a:xfrm>
            <a:custGeom>
              <a:avLst/>
              <a:gdLst>
                <a:gd name="T0" fmla="*/ 1115 w 1116"/>
                <a:gd name="T1" fmla="*/ 0 h 40"/>
                <a:gd name="T2" fmla="*/ 1116 w 1116"/>
                <a:gd name="T3" fmla="*/ 5 h 40"/>
                <a:gd name="T4" fmla="*/ 1074 w 1116"/>
                <a:gd name="T5" fmla="*/ 40 h 40"/>
                <a:gd name="T6" fmla="*/ 40 w 1116"/>
                <a:gd name="T7" fmla="*/ 40 h 40"/>
                <a:gd name="T8" fmla="*/ 0 w 1116"/>
                <a:gd name="T9" fmla="*/ 0 h 40"/>
                <a:gd name="T10" fmla="*/ 1115 w 1116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6" h="40">
                  <a:moveTo>
                    <a:pt x="1115" y="0"/>
                  </a:moveTo>
                  <a:cubicBezTo>
                    <a:pt x="1115" y="3"/>
                    <a:pt x="1116" y="4"/>
                    <a:pt x="1116" y="5"/>
                  </a:cubicBezTo>
                  <a:cubicBezTo>
                    <a:pt x="1109" y="40"/>
                    <a:pt x="1109" y="40"/>
                    <a:pt x="1074" y="40"/>
                  </a:cubicBezTo>
                  <a:cubicBezTo>
                    <a:pt x="730" y="40"/>
                    <a:pt x="385" y="40"/>
                    <a:pt x="40" y="40"/>
                  </a:cubicBezTo>
                  <a:cubicBezTo>
                    <a:pt x="5" y="40"/>
                    <a:pt x="3" y="38"/>
                    <a:pt x="0" y="0"/>
                  </a:cubicBezTo>
                  <a:cubicBezTo>
                    <a:pt x="372" y="0"/>
                    <a:pt x="744" y="0"/>
                    <a:pt x="11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1002963" y="3484563"/>
              <a:ext cx="381000" cy="47625"/>
            </a:xfrm>
            <a:custGeom>
              <a:avLst/>
              <a:gdLst>
                <a:gd name="T0" fmla="*/ 323 w 323"/>
                <a:gd name="T1" fmla="*/ 0 h 41"/>
                <a:gd name="T2" fmla="*/ 313 w 323"/>
                <a:gd name="T3" fmla="*/ 30 h 41"/>
                <a:gd name="T4" fmla="*/ 297 w 323"/>
                <a:gd name="T5" fmla="*/ 40 h 41"/>
                <a:gd name="T6" fmla="*/ 25 w 323"/>
                <a:gd name="T7" fmla="*/ 40 h 41"/>
                <a:gd name="T8" fmla="*/ 9 w 323"/>
                <a:gd name="T9" fmla="*/ 28 h 41"/>
                <a:gd name="T10" fmla="*/ 0 w 323"/>
                <a:gd name="T11" fmla="*/ 0 h 41"/>
                <a:gd name="T12" fmla="*/ 323 w 32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3" h="41">
                  <a:moveTo>
                    <a:pt x="323" y="0"/>
                  </a:moveTo>
                  <a:cubicBezTo>
                    <a:pt x="319" y="12"/>
                    <a:pt x="317" y="22"/>
                    <a:pt x="313" y="30"/>
                  </a:cubicBezTo>
                  <a:cubicBezTo>
                    <a:pt x="310" y="35"/>
                    <a:pt x="302" y="40"/>
                    <a:pt x="297" y="40"/>
                  </a:cubicBezTo>
                  <a:cubicBezTo>
                    <a:pt x="206" y="41"/>
                    <a:pt x="116" y="41"/>
                    <a:pt x="25" y="40"/>
                  </a:cubicBezTo>
                  <a:cubicBezTo>
                    <a:pt x="20" y="40"/>
                    <a:pt x="12" y="33"/>
                    <a:pt x="9" y="28"/>
                  </a:cubicBezTo>
                  <a:cubicBezTo>
                    <a:pt x="5" y="20"/>
                    <a:pt x="3" y="11"/>
                    <a:pt x="0" y="0"/>
                  </a:cubicBezTo>
                  <a:cubicBezTo>
                    <a:pt x="108" y="0"/>
                    <a:pt x="214" y="0"/>
                    <a:pt x="3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9437688" y="3484563"/>
              <a:ext cx="377825" cy="47625"/>
            </a:xfrm>
            <a:custGeom>
              <a:avLst/>
              <a:gdLst>
                <a:gd name="T0" fmla="*/ 0 w 321"/>
                <a:gd name="T1" fmla="*/ 0 h 41"/>
                <a:gd name="T2" fmla="*/ 321 w 321"/>
                <a:gd name="T3" fmla="*/ 0 h 41"/>
                <a:gd name="T4" fmla="*/ 312 w 321"/>
                <a:gd name="T5" fmla="*/ 33 h 41"/>
                <a:gd name="T6" fmla="*/ 299 w 321"/>
                <a:gd name="T7" fmla="*/ 40 h 41"/>
                <a:gd name="T8" fmla="*/ 25 w 321"/>
                <a:gd name="T9" fmla="*/ 40 h 41"/>
                <a:gd name="T10" fmla="*/ 11 w 321"/>
                <a:gd name="T11" fmla="*/ 31 h 41"/>
                <a:gd name="T12" fmla="*/ 0 w 321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41">
                  <a:moveTo>
                    <a:pt x="0" y="0"/>
                  </a:moveTo>
                  <a:cubicBezTo>
                    <a:pt x="108" y="0"/>
                    <a:pt x="213" y="0"/>
                    <a:pt x="321" y="0"/>
                  </a:cubicBezTo>
                  <a:cubicBezTo>
                    <a:pt x="318" y="12"/>
                    <a:pt x="316" y="23"/>
                    <a:pt x="312" y="33"/>
                  </a:cubicBezTo>
                  <a:cubicBezTo>
                    <a:pt x="311" y="36"/>
                    <a:pt x="303" y="40"/>
                    <a:pt x="299" y="40"/>
                  </a:cubicBezTo>
                  <a:cubicBezTo>
                    <a:pt x="208" y="41"/>
                    <a:pt x="116" y="41"/>
                    <a:pt x="25" y="40"/>
                  </a:cubicBezTo>
                  <a:cubicBezTo>
                    <a:pt x="20" y="40"/>
                    <a:pt x="13" y="35"/>
                    <a:pt x="11" y="31"/>
                  </a:cubicBezTo>
                  <a:cubicBezTo>
                    <a:pt x="6" y="22"/>
                    <a:pt x="4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59338" y="3281172"/>
            <a:ext cx="1238897" cy="1004883"/>
          </a:xfrm>
          <a:custGeom>
            <a:avLst/>
            <a:gdLst>
              <a:gd name="T0" fmla="*/ 484 w 720"/>
              <a:gd name="T1" fmla="*/ 288 h 584"/>
              <a:gd name="T2" fmla="*/ 484 w 720"/>
              <a:gd name="T3" fmla="*/ 204 h 584"/>
              <a:gd name="T4" fmla="*/ 498 w 720"/>
              <a:gd name="T5" fmla="*/ 178 h 584"/>
              <a:gd name="T6" fmla="*/ 468 w 720"/>
              <a:gd name="T7" fmla="*/ 144 h 584"/>
              <a:gd name="T8" fmla="*/ 414 w 720"/>
              <a:gd name="T9" fmla="*/ 92 h 584"/>
              <a:gd name="T10" fmla="*/ 378 w 720"/>
              <a:gd name="T11" fmla="*/ 62 h 584"/>
              <a:gd name="T12" fmla="*/ 378 w 720"/>
              <a:gd name="T13" fmla="*/ 62 h 584"/>
              <a:gd name="T14" fmla="*/ 374 w 720"/>
              <a:gd name="T15" fmla="*/ 52 h 584"/>
              <a:gd name="T16" fmla="*/ 362 w 720"/>
              <a:gd name="T17" fmla="*/ 0 h 584"/>
              <a:gd name="T18" fmla="*/ 348 w 720"/>
              <a:gd name="T19" fmla="*/ 50 h 584"/>
              <a:gd name="T20" fmla="*/ 344 w 720"/>
              <a:gd name="T21" fmla="*/ 82 h 584"/>
              <a:gd name="T22" fmla="*/ 290 w 720"/>
              <a:gd name="T23" fmla="*/ 102 h 584"/>
              <a:gd name="T24" fmla="*/ 244 w 720"/>
              <a:gd name="T25" fmla="*/ 160 h 584"/>
              <a:gd name="T26" fmla="*/ 236 w 720"/>
              <a:gd name="T27" fmla="*/ 204 h 584"/>
              <a:gd name="T28" fmla="*/ 236 w 720"/>
              <a:gd name="T29" fmla="*/ 206 h 584"/>
              <a:gd name="T30" fmla="*/ 224 w 720"/>
              <a:gd name="T31" fmla="*/ 358 h 584"/>
              <a:gd name="T32" fmla="*/ 720 w 720"/>
              <a:gd name="T33" fmla="*/ 584 h 584"/>
              <a:gd name="T34" fmla="*/ 472 w 720"/>
              <a:gd name="T35" fmla="*/ 290 h 584"/>
              <a:gd name="T36" fmla="*/ 286 w 720"/>
              <a:gd name="T37" fmla="*/ 264 h 584"/>
              <a:gd name="T38" fmla="*/ 286 w 720"/>
              <a:gd name="T39" fmla="*/ 264 h 584"/>
              <a:gd name="T40" fmla="*/ 350 w 720"/>
              <a:gd name="T41" fmla="*/ 264 h 584"/>
              <a:gd name="T42" fmla="*/ 392 w 720"/>
              <a:gd name="T43" fmla="*/ 226 h 584"/>
              <a:gd name="T44" fmla="*/ 408 w 720"/>
              <a:gd name="T45" fmla="*/ 226 h 584"/>
              <a:gd name="T46" fmla="*/ 450 w 720"/>
              <a:gd name="T47" fmla="*/ 264 h 584"/>
              <a:gd name="T48" fmla="*/ 450 w 720"/>
              <a:gd name="T49" fmla="*/ 264 h 584"/>
              <a:gd name="T50" fmla="*/ 248 w 720"/>
              <a:gd name="T51" fmla="*/ 214 h 584"/>
              <a:gd name="T52" fmla="*/ 270 w 720"/>
              <a:gd name="T53" fmla="*/ 264 h 584"/>
              <a:gd name="T54" fmla="*/ 484 w 720"/>
              <a:gd name="T55" fmla="*/ 368 h 584"/>
              <a:gd name="T56" fmla="*/ 56 w 720"/>
              <a:gd name="T57" fmla="*/ 534 h 584"/>
              <a:gd name="T58" fmla="*/ 86 w 720"/>
              <a:gd name="T59" fmla="*/ 470 h 584"/>
              <a:gd name="T60" fmla="*/ 86 w 720"/>
              <a:gd name="T61" fmla="*/ 470 h 584"/>
              <a:gd name="T62" fmla="*/ 126 w 720"/>
              <a:gd name="T63" fmla="*/ 484 h 584"/>
              <a:gd name="T64" fmla="*/ 96 w 720"/>
              <a:gd name="T65" fmla="*/ 420 h 584"/>
              <a:gd name="T66" fmla="*/ 136 w 720"/>
              <a:gd name="T67" fmla="*/ 534 h 584"/>
              <a:gd name="T68" fmla="*/ 166 w 720"/>
              <a:gd name="T69" fmla="*/ 470 h 584"/>
              <a:gd name="T70" fmla="*/ 166 w 720"/>
              <a:gd name="T71" fmla="*/ 470 h 584"/>
              <a:gd name="T72" fmla="*/ 580 w 720"/>
              <a:gd name="T73" fmla="*/ 484 h 584"/>
              <a:gd name="T74" fmla="*/ 552 w 720"/>
              <a:gd name="T75" fmla="*/ 420 h 584"/>
              <a:gd name="T76" fmla="*/ 590 w 720"/>
              <a:gd name="T77" fmla="*/ 534 h 584"/>
              <a:gd name="T78" fmla="*/ 620 w 720"/>
              <a:gd name="T79" fmla="*/ 470 h 584"/>
              <a:gd name="T80" fmla="*/ 620 w 720"/>
              <a:gd name="T81" fmla="*/ 470 h 584"/>
              <a:gd name="T82" fmla="*/ 660 w 720"/>
              <a:gd name="T83" fmla="*/ 484 h 584"/>
              <a:gd name="T84" fmla="*/ 630 w 720"/>
              <a:gd name="T85" fmla="*/ 420 h 584"/>
              <a:gd name="T86" fmla="*/ 202 w 720"/>
              <a:gd name="T87" fmla="*/ 572 h 584"/>
              <a:gd name="T88" fmla="*/ 520 w 720"/>
              <a:gd name="T89" fmla="*/ 572 h 584"/>
              <a:gd name="T90" fmla="*/ 246 w 720"/>
              <a:gd name="T91" fmla="*/ 542 h 584"/>
              <a:gd name="T92" fmla="*/ 288 w 720"/>
              <a:gd name="T93" fmla="*/ 412 h 584"/>
              <a:gd name="T94" fmla="*/ 306 w 720"/>
              <a:gd name="T95" fmla="*/ 412 h 584"/>
              <a:gd name="T96" fmla="*/ 350 w 720"/>
              <a:gd name="T97" fmla="*/ 542 h 584"/>
              <a:gd name="T98" fmla="*/ 350 w 720"/>
              <a:gd name="T99" fmla="*/ 542 h 584"/>
              <a:gd name="T100" fmla="*/ 416 w 720"/>
              <a:gd name="T101" fmla="*/ 542 h 584"/>
              <a:gd name="T102" fmla="*/ 458 w 720"/>
              <a:gd name="T103" fmla="*/ 412 h 584"/>
              <a:gd name="T104" fmla="*/ 478 w 720"/>
              <a:gd name="T105" fmla="*/ 412 h 584"/>
              <a:gd name="T106" fmla="*/ 520 w 720"/>
              <a:gd name="T107" fmla="*/ 404 h 584"/>
              <a:gd name="T108" fmla="*/ 520 w 720"/>
              <a:gd name="T109" fmla="*/ 40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20" h="584">
                <a:moveTo>
                  <a:pt x="524" y="370"/>
                </a:moveTo>
                <a:lnTo>
                  <a:pt x="496" y="356"/>
                </a:lnTo>
                <a:lnTo>
                  <a:pt x="496" y="288"/>
                </a:lnTo>
                <a:lnTo>
                  <a:pt x="484" y="288"/>
                </a:lnTo>
                <a:lnTo>
                  <a:pt x="484" y="206"/>
                </a:lnTo>
                <a:lnTo>
                  <a:pt x="484" y="206"/>
                </a:lnTo>
                <a:lnTo>
                  <a:pt x="484" y="206"/>
                </a:lnTo>
                <a:lnTo>
                  <a:pt x="484" y="204"/>
                </a:lnTo>
                <a:lnTo>
                  <a:pt x="484" y="204"/>
                </a:lnTo>
                <a:lnTo>
                  <a:pt x="484" y="204"/>
                </a:lnTo>
                <a:lnTo>
                  <a:pt x="498" y="204"/>
                </a:lnTo>
                <a:lnTo>
                  <a:pt x="498" y="178"/>
                </a:lnTo>
                <a:lnTo>
                  <a:pt x="482" y="178"/>
                </a:lnTo>
                <a:lnTo>
                  <a:pt x="482" y="178"/>
                </a:lnTo>
                <a:lnTo>
                  <a:pt x="476" y="160"/>
                </a:lnTo>
                <a:lnTo>
                  <a:pt x="468" y="144"/>
                </a:lnTo>
                <a:lnTo>
                  <a:pt x="458" y="128"/>
                </a:lnTo>
                <a:lnTo>
                  <a:pt x="446" y="114"/>
                </a:lnTo>
                <a:lnTo>
                  <a:pt x="430" y="102"/>
                </a:lnTo>
                <a:lnTo>
                  <a:pt x="414" y="92"/>
                </a:lnTo>
                <a:lnTo>
                  <a:pt x="398" y="86"/>
                </a:lnTo>
                <a:lnTo>
                  <a:pt x="378" y="82"/>
                </a:lnTo>
                <a:lnTo>
                  <a:pt x="378" y="62"/>
                </a:lnTo>
                <a:lnTo>
                  <a:pt x="378" y="62"/>
                </a:lnTo>
                <a:lnTo>
                  <a:pt x="378" y="62"/>
                </a:lnTo>
                <a:lnTo>
                  <a:pt x="378" y="62"/>
                </a:lnTo>
                <a:lnTo>
                  <a:pt x="378" y="62"/>
                </a:lnTo>
                <a:lnTo>
                  <a:pt x="378" y="62"/>
                </a:lnTo>
                <a:lnTo>
                  <a:pt x="378" y="62"/>
                </a:lnTo>
                <a:lnTo>
                  <a:pt x="378" y="62"/>
                </a:lnTo>
                <a:lnTo>
                  <a:pt x="378" y="56"/>
                </a:lnTo>
                <a:lnTo>
                  <a:pt x="374" y="52"/>
                </a:lnTo>
                <a:lnTo>
                  <a:pt x="370" y="48"/>
                </a:lnTo>
                <a:lnTo>
                  <a:pt x="366" y="46"/>
                </a:lnTo>
                <a:lnTo>
                  <a:pt x="362" y="0"/>
                </a:lnTo>
                <a:lnTo>
                  <a:pt x="362" y="0"/>
                </a:lnTo>
                <a:lnTo>
                  <a:pt x="360" y="44"/>
                </a:lnTo>
                <a:lnTo>
                  <a:pt x="360" y="44"/>
                </a:lnTo>
                <a:lnTo>
                  <a:pt x="354" y="46"/>
                </a:lnTo>
                <a:lnTo>
                  <a:pt x="348" y="50"/>
                </a:lnTo>
                <a:lnTo>
                  <a:pt x="346" y="56"/>
                </a:lnTo>
                <a:lnTo>
                  <a:pt x="344" y="62"/>
                </a:lnTo>
                <a:lnTo>
                  <a:pt x="344" y="62"/>
                </a:lnTo>
                <a:lnTo>
                  <a:pt x="344" y="82"/>
                </a:lnTo>
                <a:lnTo>
                  <a:pt x="344" y="82"/>
                </a:lnTo>
                <a:lnTo>
                  <a:pt x="326" y="86"/>
                </a:lnTo>
                <a:lnTo>
                  <a:pt x="308" y="92"/>
                </a:lnTo>
                <a:lnTo>
                  <a:pt x="290" y="102"/>
                </a:lnTo>
                <a:lnTo>
                  <a:pt x="276" y="114"/>
                </a:lnTo>
                <a:lnTo>
                  <a:pt x="262" y="128"/>
                </a:lnTo>
                <a:lnTo>
                  <a:pt x="252" y="142"/>
                </a:lnTo>
                <a:lnTo>
                  <a:pt x="244" y="160"/>
                </a:lnTo>
                <a:lnTo>
                  <a:pt x="238" y="178"/>
                </a:lnTo>
                <a:lnTo>
                  <a:pt x="226" y="178"/>
                </a:lnTo>
                <a:lnTo>
                  <a:pt x="226" y="204"/>
                </a:lnTo>
                <a:lnTo>
                  <a:pt x="236" y="204"/>
                </a:lnTo>
                <a:lnTo>
                  <a:pt x="236" y="204"/>
                </a:lnTo>
                <a:lnTo>
                  <a:pt x="236" y="204"/>
                </a:lnTo>
                <a:lnTo>
                  <a:pt x="236" y="204"/>
                </a:lnTo>
                <a:lnTo>
                  <a:pt x="236" y="206"/>
                </a:lnTo>
                <a:lnTo>
                  <a:pt x="236" y="206"/>
                </a:lnTo>
                <a:lnTo>
                  <a:pt x="236" y="288"/>
                </a:lnTo>
                <a:lnTo>
                  <a:pt x="224" y="288"/>
                </a:lnTo>
                <a:lnTo>
                  <a:pt x="224" y="358"/>
                </a:lnTo>
                <a:lnTo>
                  <a:pt x="202" y="370"/>
                </a:lnTo>
                <a:lnTo>
                  <a:pt x="0" y="370"/>
                </a:lnTo>
                <a:lnTo>
                  <a:pt x="0" y="584"/>
                </a:lnTo>
                <a:lnTo>
                  <a:pt x="720" y="584"/>
                </a:lnTo>
                <a:lnTo>
                  <a:pt x="720" y="370"/>
                </a:lnTo>
                <a:lnTo>
                  <a:pt x="524" y="370"/>
                </a:lnTo>
                <a:close/>
                <a:moveTo>
                  <a:pt x="472" y="276"/>
                </a:moveTo>
                <a:lnTo>
                  <a:pt x="472" y="290"/>
                </a:lnTo>
                <a:lnTo>
                  <a:pt x="248" y="290"/>
                </a:lnTo>
                <a:lnTo>
                  <a:pt x="248" y="276"/>
                </a:lnTo>
                <a:lnTo>
                  <a:pt x="472" y="276"/>
                </a:lnTo>
                <a:close/>
                <a:moveTo>
                  <a:pt x="286" y="264"/>
                </a:moveTo>
                <a:lnTo>
                  <a:pt x="286" y="226"/>
                </a:lnTo>
                <a:lnTo>
                  <a:pt x="310" y="226"/>
                </a:lnTo>
                <a:lnTo>
                  <a:pt x="310" y="264"/>
                </a:lnTo>
                <a:lnTo>
                  <a:pt x="286" y="264"/>
                </a:lnTo>
                <a:close/>
                <a:moveTo>
                  <a:pt x="326" y="264"/>
                </a:moveTo>
                <a:lnTo>
                  <a:pt x="326" y="226"/>
                </a:lnTo>
                <a:lnTo>
                  <a:pt x="350" y="226"/>
                </a:lnTo>
                <a:lnTo>
                  <a:pt x="350" y="264"/>
                </a:lnTo>
                <a:lnTo>
                  <a:pt x="326" y="264"/>
                </a:lnTo>
                <a:close/>
                <a:moveTo>
                  <a:pt x="368" y="264"/>
                </a:moveTo>
                <a:lnTo>
                  <a:pt x="368" y="226"/>
                </a:lnTo>
                <a:lnTo>
                  <a:pt x="392" y="226"/>
                </a:lnTo>
                <a:lnTo>
                  <a:pt x="392" y="264"/>
                </a:lnTo>
                <a:lnTo>
                  <a:pt x="368" y="264"/>
                </a:lnTo>
                <a:close/>
                <a:moveTo>
                  <a:pt x="408" y="264"/>
                </a:moveTo>
                <a:lnTo>
                  <a:pt x="408" y="226"/>
                </a:lnTo>
                <a:lnTo>
                  <a:pt x="432" y="226"/>
                </a:lnTo>
                <a:lnTo>
                  <a:pt x="432" y="264"/>
                </a:lnTo>
                <a:lnTo>
                  <a:pt x="408" y="264"/>
                </a:lnTo>
                <a:close/>
                <a:moveTo>
                  <a:pt x="450" y="264"/>
                </a:moveTo>
                <a:lnTo>
                  <a:pt x="450" y="226"/>
                </a:lnTo>
                <a:lnTo>
                  <a:pt x="472" y="226"/>
                </a:lnTo>
                <a:lnTo>
                  <a:pt x="472" y="264"/>
                </a:lnTo>
                <a:lnTo>
                  <a:pt x="450" y="264"/>
                </a:lnTo>
                <a:close/>
                <a:moveTo>
                  <a:pt x="248" y="202"/>
                </a:moveTo>
                <a:lnTo>
                  <a:pt x="472" y="202"/>
                </a:lnTo>
                <a:lnTo>
                  <a:pt x="472" y="214"/>
                </a:lnTo>
                <a:lnTo>
                  <a:pt x="248" y="214"/>
                </a:lnTo>
                <a:lnTo>
                  <a:pt x="248" y="202"/>
                </a:lnTo>
                <a:close/>
                <a:moveTo>
                  <a:pt x="246" y="226"/>
                </a:moveTo>
                <a:lnTo>
                  <a:pt x="270" y="226"/>
                </a:lnTo>
                <a:lnTo>
                  <a:pt x="270" y="264"/>
                </a:lnTo>
                <a:lnTo>
                  <a:pt x="246" y="264"/>
                </a:lnTo>
                <a:lnTo>
                  <a:pt x="246" y="226"/>
                </a:lnTo>
                <a:close/>
                <a:moveTo>
                  <a:pt x="364" y="316"/>
                </a:moveTo>
                <a:lnTo>
                  <a:pt x="484" y="368"/>
                </a:lnTo>
                <a:lnTo>
                  <a:pt x="236" y="368"/>
                </a:lnTo>
                <a:lnTo>
                  <a:pt x="364" y="316"/>
                </a:lnTo>
                <a:close/>
                <a:moveTo>
                  <a:pt x="86" y="534"/>
                </a:moveTo>
                <a:lnTo>
                  <a:pt x="56" y="534"/>
                </a:lnTo>
                <a:lnTo>
                  <a:pt x="56" y="484"/>
                </a:lnTo>
                <a:lnTo>
                  <a:pt x="86" y="484"/>
                </a:lnTo>
                <a:lnTo>
                  <a:pt x="86" y="534"/>
                </a:lnTo>
                <a:close/>
                <a:moveTo>
                  <a:pt x="86" y="470"/>
                </a:moveTo>
                <a:lnTo>
                  <a:pt x="56" y="470"/>
                </a:lnTo>
                <a:lnTo>
                  <a:pt x="56" y="420"/>
                </a:lnTo>
                <a:lnTo>
                  <a:pt x="86" y="420"/>
                </a:lnTo>
                <a:lnTo>
                  <a:pt x="86" y="470"/>
                </a:lnTo>
                <a:close/>
                <a:moveTo>
                  <a:pt x="126" y="534"/>
                </a:moveTo>
                <a:lnTo>
                  <a:pt x="96" y="534"/>
                </a:lnTo>
                <a:lnTo>
                  <a:pt x="96" y="484"/>
                </a:lnTo>
                <a:lnTo>
                  <a:pt x="126" y="484"/>
                </a:lnTo>
                <a:lnTo>
                  <a:pt x="126" y="534"/>
                </a:lnTo>
                <a:close/>
                <a:moveTo>
                  <a:pt x="126" y="470"/>
                </a:moveTo>
                <a:lnTo>
                  <a:pt x="96" y="470"/>
                </a:lnTo>
                <a:lnTo>
                  <a:pt x="96" y="420"/>
                </a:lnTo>
                <a:lnTo>
                  <a:pt x="126" y="420"/>
                </a:lnTo>
                <a:lnTo>
                  <a:pt x="126" y="470"/>
                </a:lnTo>
                <a:close/>
                <a:moveTo>
                  <a:pt x="166" y="534"/>
                </a:moveTo>
                <a:lnTo>
                  <a:pt x="136" y="534"/>
                </a:lnTo>
                <a:lnTo>
                  <a:pt x="136" y="484"/>
                </a:lnTo>
                <a:lnTo>
                  <a:pt x="166" y="484"/>
                </a:lnTo>
                <a:lnTo>
                  <a:pt x="166" y="534"/>
                </a:lnTo>
                <a:close/>
                <a:moveTo>
                  <a:pt x="166" y="470"/>
                </a:moveTo>
                <a:lnTo>
                  <a:pt x="136" y="470"/>
                </a:lnTo>
                <a:lnTo>
                  <a:pt x="136" y="420"/>
                </a:lnTo>
                <a:lnTo>
                  <a:pt x="166" y="420"/>
                </a:lnTo>
                <a:lnTo>
                  <a:pt x="166" y="470"/>
                </a:lnTo>
                <a:close/>
                <a:moveTo>
                  <a:pt x="580" y="534"/>
                </a:moveTo>
                <a:lnTo>
                  <a:pt x="552" y="534"/>
                </a:lnTo>
                <a:lnTo>
                  <a:pt x="552" y="484"/>
                </a:lnTo>
                <a:lnTo>
                  <a:pt x="580" y="484"/>
                </a:lnTo>
                <a:lnTo>
                  <a:pt x="580" y="534"/>
                </a:lnTo>
                <a:close/>
                <a:moveTo>
                  <a:pt x="580" y="470"/>
                </a:moveTo>
                <a:lnTo>
                  <a:pt x="552" y="470"/>
                </a:lnTo>
                <a:lnTo>
                  <a:pt x="552" y="420"/>
                </a:lnTo>
                <a:lnTo>
                  <a:pt x="580" y="420"/>
                </a:lnTo>
                <a:lnTo>
                  <a:pt x="580" y="470"/>
                </a:lnTo>
                <a:close/>
                <a:moveTo>
                  <a:pt x="620" y="534"/>
                </a:moveTo>
                <a:lnTo>
                  <a:pt x="590" y="534"/>
                </a:lnTo>
                <a:lnTo>
                  <a:pt x="590" y="484"/>
                </a:lnTo>
                <a:lnTo>
                  <a:pt x="620" y="484"/>
                </a:lnTo>
                <a:lnTo>
                  <a:pt x="620" y="534"/>
                </a:lnTo>
                <a:close/>
                <a:moveTo>
                  <a:pt x="620" y="470"/>
                </a:moveTo>
                <a:lnTo>
                  <a:pt x="590" y="470"/>
                </a:lnTo>
                <a:lnTo>
                  <a:pt x="590" y="420"/>
                </a:lnTo>
                <a:lnTo>
                  <a:pt x="620" y="420"/>
                </a:lnTo>
                <a:lnTo>
                  <a:pt x="620" y="470"/>
                </a:lnTo>
                <a:close/>
                <a:moveTo>
                  <a:pt x="660" y="534"/>
                </a:moveTo>
                <a:lnTo>
                  <a:pt x="630" y="534"/>
                </a:lnTo>
                <a:lnTo>
                  <a:pt x="630" y="484"/>
                </a:lnTo>
                <a:lnTo>
                  <a:pt x="660" y="484"/>
                </a:lnTo>
                <a:lnTo>
                  <a:pt x="660" y="534"/>
                </a:lnTo>
                <a:close/>
                <a:moveTo>
                  <a:pt x="660" y="470"/>
                </a:moveTo>
                <a:lnTo>
                  <a:pt x="630" y="470"/>
                </a:lnTo>
                <a:lnTo>
                  <a:pt x="630" y="420"/>
                </a:lnTo>
                <a:lnTo>
                  <a:pt x="660" y="420"/>
                </a:lnTo>
                <a:lnTo>
                  <a:pt x="660" y="470"/>
                </a:lnTo>
                <a:close/>
                <a:moveTo>
                  <a:pt x="520" y="572"/>
                </a:moveTo>
                <a:lnTo>
                  <a:pt x="202" y="572"/>
                </a:lnTo>
                <a:lnTo>
                  <a:pt x="202" y="550"/>
                </a:lnTo>
                <a:lnTo>
                  <a:pt x="520" y="550"/>
                </a:lnTo>
                <a:lnTo>
                  <a:pt x="520" y="572"/>
                </a:lnTo>
                <a:lnTo>
                  <a:pt x="520" y="572"/>
                </a:lnTo>
                <a:close/>
                <a:moveTo>
                  <a:pt x="216" y="542"/>
                </a:moveTo>
                <a:lnTo>
                  <a:pt x="216" y="412"/>
                </a:lnTo>
                <a:lnTo>
                  <a:pt x="246" y="412"/>
                </a:lnTo>
                <a:lnTo>
                  <a:pt x="246" y="542"/>
                </a:lnTo>
                <a:lnTo>
                  <a:pt x="216" y="542"/>
                </a:lnTo>
                <a:close/>
                <a:moveTo>
                  <a:pt x="266" y="542"/>
                </a:moveTo>
                <a:lnTo>
                  <a:pt x="266" y="412"/>
                </a:lnTo>
                <a:lnTo>
                  <a:pt x="288" y="412"/>
                </a:lnTo>
                <a:lnTo>
                  <a:pt x="288" y="542"/>
                </a:lnTo>
                <a:lnTo>
                  <a:pt x="266" y="542"/>
                </a:lnTo>
                <a:close/>
                <a:moveTo>
                  <a:pt x="306" y="542"/>
                </a:moveTo>
                <a:lnTo>
                  <a:pt x="306" y="412"/>
                </a:lnTo>
                <a:lnTo>
                  <a:pt x="328" y="412"/>
                </a:lnTo>
                <a:lnTo>
                  <a:pt x="328" y="542"/>
                </a:lnTo>
                <a:lnTo>
                  <a:pt x="306" y="542"/>
                </a:lnTo>
                <a:close/>
                <a:moveTo>
                  <a:pt x="350" y="542"/>
                </a:moveTo>
                <a:lnTo>
                  <a:pt x="350" y="412"/>
                </a:lnTo>
                <a:lnTo>
                  <a:pt x="372" y="412"/>
                </a:lnTo>
                <a:lnTo>
                  <a:pt x="372" y="542"/>
                </a:lnTo>
                <a:lnTo>
                  <a:pt x="350" y="542"/>
                </a:lnTo>
                <a:close/>
                <a:moveTo>
                  <a:pt x="394" y="542"/>
                </a:moveTo>
                <a:lnTo>
                  <a:pt x="394" y="412"/>
                </a:lnTo>
                <a:lnTo>
                  <a:pt x="416" y="412"/>
                </a:lnTo>
                <a:lnTo>
                  <a:pt x="416" y="542"/>
                </a:lnTo>
                <a:lnTo>
                  <a:pt x="394" y="542"/>
                </a:lnTo>
                <a:close/>
                <a:moveTo>
                  <a:pt x="436" y="542"/>
                </a:moveTo>
                <a:lnTo>
                  <a:pt x="436" y="412"/>
                </a:lnTo>
                <a:lnTo>
                  <a:pt x="458" y="412"/>
                </a:lnTo>
                <a:lnTo>
                  <a:pt x="458" y="542"/>
                </a:lnTo>
                <a:lnTo>
                  <a:pt x="436" y="542"/>
                </a:lnTo>
                <a:close/>
                <a:moveTo>
                  <a:pt x="478" y="542"/>
                </a:moveTo>
                <a:lnTo>
                  <a:pt x="478" y="412"/>
                </a:lnTo>
                <a:lnTo>
                  <a:pt x="506" y="412"/>
                </a:lnTo>
                <a:lnTo>
                  <a:pt x="506" y="542"/>
                </a:lnTo>
                <a:lnTo>
                  <a:pt x="478" y="542"/>
                </a:lnTo>
                <a:close/>
                <a:moveTo>
                  <a:pt x="520" y="404"/>
                </a:moveTo>
                <a:lnTo>
                  <a:pt x="202" y="404"/>
                </a:lnTo>
                <a:lnTo>
                  <a:pt x="202" y="384"/>
                </a:lnTo>
                <a:lnTo>
                  <a:pt x="520" y="384"/>
                </a:lnTo>
                <a:lnTo>
                  <a:pt x="520" y="404"/>
                </a:lnTo>
                <a:lnTo>
                  <a:pt x="520" y="404"/>
                </a:lnTo>
                <a:close/>
              </a:path>
            </a:pathLst>
          </a:custGeom>
          <a:solidFill>
            <a:srgbClr val="FCB81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sp>
        <p:nvSpPr>
          <p:cNvPr id="79" name="Freeform 6"/>
          <p:cNvSpPr>
            <a:spLocks/>
          </p:cNvSpPr>
          <p:nvPr/>
        </p:nvSpPr>
        <p:spPr bwMode="auto">
          <a:xfrm>
            <a:off x="7511342" y="3433533"/>
            <a:ext cx="6259" cy="3129"/>
          </a:xfrm>
          <a:custGeom>
            <a:avLst/>
            <a:gdLst>
              <a:gd name="T0" fmla="*/ 0 w 4"/>
              <a:gd name="T1" fmla="*/ 0 h 2"/>
              <a:gd name="T2" fmla="*/ 0 w 4"/>
              <a:gd name="T3" fmla="*/ 0 h 2"/>
              <a:gd name="T4" fmla="*/ 4 w 4"/>
              <a:gd name="T5" fmla="*/ 2 h 2"/>
              <a:gd name="T6" fmla="*/ 0 w 4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0" y="0"/>
                </a:lnTo>
                <a:lnTo>
                  <a:pt x="4" y="2"/>
                </a:lnTo>
                <a:lnTo>
                  <a:pt x="0" y="0"/>
                </a:lnTo>
                <a:close/>
              </a:path>
            </a:pathLst>
          </a:custGeom>
          <a:solidFill>
            <a:srgbClr val="FCB81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</p:spTree>
    <p:extLst>
      <p:ext uri="{BB962C8B-B14F-4D97-AF65-F5344CB8AC3E}">
        <p14:creationId xmlns:p14="http://schemas.microsoft.com/office/powerpoint/2010/main" xmlns="" val="172262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적용 대상자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65" name="직사각형 64"/>
          <p:cNvSpPr/>
          <p:nvPr/>
        </p:nvSpPr>
        <p:spPr>
          <a:xfrm>
            <a:off x="0" y="3068960"/>
            <a:ext cx="9144000" cy="3194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cxnSp>
        <p:nvCxnSpPr>
          <p:cNvPr id="66" name="직선 연결선 65"/>
          <p:cNvCxnSpPr/>
          <p:nvPr/>
        </p:nvCxnSpPr>
        <p:spPr>
          <a:xfrm>
            <a:off x="611188" y="2961357"/>
            <a:ext cx="7993260" cy="635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그룹 71"/>
          <p:cNvGrpSpPr/>
          <p:nvPr/>
        </p:nvGrpSpPr>
        <p:grpSpPr>
          <a:xfrm>
            <a:off x="752231" y="980728"/>
            <a:ext cx="2928413" cy="342899"/>
            <a:chOff x="2507203" y="1777635"/>
            <a:chExt cx="2928413" cy="342899"/>
          </a:xfrm>
        </p:grpSpPr>
        <p:sp>
          <p:nvSpPr>
            <p:cNvPr id="73" name="TextBox 72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적용 </a:t>
              </a:r>
              <a:r>
                <a:rPr lang="ko-KR" altLang="en-US" sz="20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대상자</a:t>
              </a:r>
              <a:endParaRPr lang="ko-KR" altLang="en-US" sz="32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74" name="그룹 73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75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sp>
        <p:nvSpPr>
          <p:cNvPr id="78" name="TextBox 77"/>
          <p:cNvSpPr txBox="1"/>
          <p:nvPr/>
        </p:nvSpPr>
        <p:spPr>
          <a:xfrm>
            <a:off x="611560" y="3220426"/>
            <a:ext cx="4378122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학교의 장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총장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학장 등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교원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교수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부교수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조교수 등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행정직원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조교 등 학교와 직접 근로계약을 체결하고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  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근로를 제공하는 자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학교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법인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와 용역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도급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계약을 체결한 업체의 소속 직원은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법 적용대상이 아님</a:t>
            </a:r>
            <a:endParaRPr lang="en-US" altLang="ko-KR" sz="14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공무수행사인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※ 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공공기관에 </a:t>
            </a:r>
            <a:r>
              <a:rPr lang="ko-KR" altLang="en-US" sz="13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파견근무하는</a:t>
            </a:r>
            <a: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민간인</a:t>
            </a:r>
            <a: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공무상</a:t>
            </a:r>
            <a: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/>
            </a:r>
            <a:b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    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심의</a:t>
            </a:r>
            <a: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평가 등을 하는 자</a:t>
            </a:r>
            <a:endParaRPr lang="en-US" altLang="ko-KR" sz="800" spc="-1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ko-KR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공직자 등의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itchFamily="18" charset="-127"/>
                <a:ea typeface="KoPub돋움체 Bold" pitchFamily="18" charset="-127"/>
              </a:rPr>
              <a:t>배우자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3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공직자등에게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itchFamily="18" charset="-127"/>
                <a:ea typeface="KoPub돋움체 Bold" pitchFamily="18" charset="-127"/>
              </a:rPr>
              <a:t>부정청탁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itchFamily="18" charset="-127"/>
                <a:ea typeface="KoPub돋움체 Light" pitchFamily="18" charset="-127"/>
              </a:rPr>
              <a:t>을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itchFamily="18" charset="-127"/>
                <a:ea typeface="KoPub돋움체 Bold" pitchFamily="18" charset="-127"/>
              </a:rPr>
              <a:t> </a:t>
            </a:r>
            <a:r>
              <a:rPr lang="ko-KR" altLang="en-US" sz="13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itchFamily="18" charset="-127"/>
                <a:ea typeface="KoPub돋움체 Light" pitchFamily="18" charset="-127"/>
              </a:rPr>
              <a:t>하거나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itchFamily="18" charset="-127"/>
                <a:ea typeface="KoPub돋움체 Bold" pitchFamily="18" charset="-127"/>
              </a:rPr>
              <a:t> 수수 금지 </a:t>
            </a:r>
            <a:r>
              <a:rPr lang="ko-KR" altLang="en-US" sz="14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itchFamily="18" charset="-127"/>
                <a:ea typeface="KoPub돋움체 Bold" pitchFamily="18" charset="-127"/>
              </a:rPr>
              <a:t>금품등을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itchFamily="18" charset="-127"/>
                <a:ea typeface="KoPub돋움체 Bold" pitchFamily="18" charset="-127"/>
              </a:rPr>
              <a:t> 제공한 자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228C8"/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46324" y="3187598"/>
            <a:ext cx="391816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시간강사 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적용 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X</a:t>
            </a:r>
            <a:b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다만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4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고등교육법일부개정법률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(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속칭 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강사법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시행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(2018. 1. 1.)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부터는 적용됨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명예교수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겸임교원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등 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적용 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X</a:t>
            </a:r>
          </a:p>
          <a:p>
            <a:pPr marL="285750" indent="-285750"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석좌교수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및 초빙교원 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?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-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교원으로 볼 경우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적용  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X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-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근로계약을 체결한 근로자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직원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로 볼 경우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적용 </a:t>
            </a:r>
            <a:r>
              <a:rPr lang="en-US" altLang="ko-KR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O</a:t>
            </a:r>
          </a:p>
        </p:txBody>
      </p:sp>
      <p:grpSp>
        <p:nvGrpSpPr>
          <p:cNvPr id="27" name="그룹 26"/>
          <p:cNvGrpSpPr/>
          <p:nvPr/>
        </p:nvGrpSpPr>
        <p:grpSpPr>
          <a:xfrm>
            <a:off x="3784763" y="4862810"/>
            <a:ext cx="1430656" cy="918682"/>
            <a:chOff x="10878367" y="7058576"/>
            <a:chExt cx="1632947" cy="1048582"/>
          </a:xfrm>
          <a:solidFill>
            <a:srgbClr val="00B0D8"/>
          </a:solidFill>
        </p:grpSpPr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1921487" y="7107725"/>
              <a:ext cx="589827" cy="879280"/>
            </a:xfrm>
            <a:custGeom>
              <a:avLst/>
              <a:gdLst>
                <a:gd name="T0" fmla="*/ 14 w 216"/>
                <a:gd name="T1" fmla="*/ 134 h 322"/>
                <a:gd name="T2" fmla="*/ 10 w 216"/>
                <a:gd name="T3" fmla="*/ 146 h 322"/>
                <a:gd name="T4" fmla="*/ 8 w 216"/>
                <a:gd name="T5" fmla="*/ 152 h 322"/>
                <a:gd name="T6" fmla="*/ 46 w 216"/>
                <a:gd name="T7" fmla="*/ 166 h 322"/>
                <a:gd name="T8" fmla="*/ 46 w 216"/>
                <a:gd name="T9" fmla="*/ 180 h 322"/>
                <a:gd name="T10" fmla="*/ 30 w 216"/>
                <a:gd name="T11" fmla="*/ 190 h 322"/>
                <a:gd name="T12" fmla="*/ 26 w 216"/>
                <a:gd name="T13" fmla="*/ 200 h 322"/>
                <a:gd name="T14" fmla="*/ 44 w 216"/>
                <a:gd name="T15" fmla="*/ 210 h 322"/>
                <a:gd name="T16" fmla="*/ 62 w 216"/>
                <a:gd name="T17" fmla="*/ 226 h 322"/>
                <a:gd name="T18" fmla="*/ 70 w 216"/>
                <a:gd name="T19" fmla="*/ 238 h 322"/>
                <a:gd name="T20" fmla="*/ 70 w 216"/>
                <a:gd name="T21" fmla="*/ 246 h 322"/>
                <a:gd name="T22" fmla="*/ 86 w 216"/>
                <a:gd name="T23" fmla="*/ 304 h 322"/>
                <a:gd name="T24" fmla="*/ 216 w 216"/>
                <a:gd name="T25" fmla="*/ 322 h 322"/>
                <a:gd name="T26" fmla="*/ 212 w 216"/>
                <a:gd name="T27" fmla="*/ 244 h 322"/>
                <a:gd name="T28" fmla="*/ 206 w 216"/>
                <a:gd name="T29" fmla="*/ 234 h 322"/>
                <a:gd name="T30" fmla="*/ 196 w 216"/>
                <a:gd name="T31" fmla="*/ 224 h 322"/>
                <a:gd name="T32" fmla="*/ 192 w 216"/>
                <a:gd name="T33" fmla="*/ 224 h 322"/>
                <a:gd name="T34" fmla="*/ 166 w 216"/>
                <a:gd name="T35" fmla="*/ 216 h 322"/>
                <a:gd name="T36" fmla="*/ 160 w 216"/>
                <a:gd name="T37" fmla="*/ 212 h 322"/>
                <a:gd name="T38" fmla="*/ 140 w 216"/>
                <a:gd name="T39" fmla="*/ 202 h 322"/>
                <a:gd name="T40" fmla="*/ 134 w 216"/>
                <a:gd name="T41" fmla="*/ 198 h 322"/>
                <a:gd name="T42" fmla="*/ 130 w 216"/>
                <a:gd name="T43" fmla="*/ 190 h 322"/>
                <a:gd name="T44" fmla="*/ 116 w 216"/>
                <a:gd name="T45" fmla="*/ 180 h 322"/>
                <a:gd name="T46" fmla="*/ 146 w 216"/>
                <a:gd name="T47" fmla="*/ 156 h 322"/>
                <a:gd name="T48" fmla="*/ 154 w 216"/>
                <a:gd name="T49" fmla="*/ 152 h 322"/>
                <a:gd name="T50" fmla="*/ 150 w 216"/>
                <a:gd name="T51" fmla="*/ 146 h 322"/>
                <a:gd name="T52" fmla="*/ 146 w 216"/>
                <a:gd name="T53" fmla="*/ 134 h 322"/>
                <a:gd name="T54" fmla="*/ 152 w 216"/>
                <a:gd name="T55" fmla="*/ 140 h 322"/>
                <a:gd name="T56" fmla="*/ 162 w 216"/>
                <a:gd name="T57" fmla="*/ 148 h 322"/>
                <a:gd name="T58" fmla="*/ 156 w 216"/>
                <a:gd name="T59" fmla="*/ 138 h 322"/>
                <a:gd name="T60" fmla="*/ 150 w 216"/>
                <a:gd name="T61" fmla="*/ 118 h 322"/>
                <a:gd name="T62" fmla="*/ 144 w 216"/>
                <a:gd name="T63" fmla="*/ 90 h 322"/>
                <a:gd name="T64" fmla="*/ 140 w 216"/>
                <a:gd name="T65" fmla="*/ 66 h 322"/>
                <a:gd name="T66" fmla="*/ 134 w 216"/>
                <a:gd name="T67" fmla="*/ 36 h 322"/>
                <a:gd name="T68" fmla="*/ 128 w 216"/>
                <a:gd name="T69" fmla="*/ 24 h 322"/>
                <a:gd name="T70" fmla="*/ 118 w 216"/>
                <a:gd name="T71" fmla="*/ 14 h 322"/>
                <a:gd name="T72" fmla="*/ 104 w 216"/>
                <a:gd name="T73" fmla="*/ 6 h 322"/>
                <a:gd name="T74" fmla="*/ 82 w 216"/>
                <a:gd name="T75" fmla="*/ 0 h 322"/>
                <a:gd name="T76" fmla="*/ 80 w 216"/>
                <a:gd name="T77" fmla="*/ 0 h 322"/>
                <a:gd name="T78" fmla="*/ 80 w 216"/>
                <a:gd name="T79" fmla="*/ 0 h 322"/>
                <a:gd name="T80" fmla="*/ 68 w 216"/>
                <a:gd name="T81" fmla="*/ 2 h 322"/>
                <a:gd name="T82" fmla="*/ 44 w 216"/>
                <a:gd name="T83" fmla="*/ 14 h 322"/>
                <a:gd name="T84" fmla="*/ 38 w 216"/>
                <a:gd name="T85" fmla="*/ 18 h 322"/>
                <a:gd name="T86" fmla="*/ 28 w 216"/>
                <a:gd name="T87" fmla="*/ 36 h 322"/>
                <a:gd name="T88" fmla="*/ 24 w 216"/>
                <a:gd name="T89" fmla="*/ 48 h 322"/>
                <a:gd name="T90" fmla="*/ 18 w 216"/>
                <a:gd name="T91" fmla="*/ 90 h 322"/>
                <a:gd name="T92" fmla="*/ 16 w 216"/>
                <a:gd name="T93" fmla="*/ 102 h 322"/>
                <a:gd name="T94" fmla="*/ 12 w 216"/>
                <a:gd name="T95" fmla="*/ 120 h 322"/>
                <a:gd name="T96" fmla="*/ 0 w 216"/>
                <a:gd name="T97" fmla="*/ 148 h 322"/>
                <a:gd name="T98" fmla="*/ 4 w 216"/>
                <a:gd name="T99" fmla="*/ 146 h 322"/>
                <a:gd name="T100" fmla="*/ 14 w 216"/>
                <a:gd name="T101" fmla="*/ 13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6" h="322">
                  <a:moveTo>
                    <a:pt x="14" y="134"/>
                  </a:moveTo>
                  <a:lnTo>
                    <a:pt x="14" y="134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16" y="156"/>
                  </a:lnTo>
                  <a:lnTo>
                    <a:pt x="46" y="166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38" y="184"/>
                  </a:lnTo>
                  <a:lnTo>
                    <a:pt x="30" y="190"/>
                  </a:lnTo>
                  <a:lnTo>
                    <a:pt x="30" y="190"/>
                  </a:lnTo>
                  <a:lnTo>
                    <a:pt x="26" y="200"/>
                  </a:lnTo>
                  <a:lnTo>
                    <a:pt x="26" y="200"/>
                  </a:lnTo>
                  <a:lnTo>
                    <a:pt x="44" y="210"/>
                  </a:lnTo>
                  <a:lnTo>
                    <a:pt x="58" y="220"/>
                  </a:lnTo>
                  <a:lnTo>
                    <a:pt x="62" y="226"/>
                  </a:lnTo>
                  <a:lnTo>
                    <a:pt x="66" y="232"/>
                  </a:lnTo>
                  <a:lnTo>
                    <a:pt x="70" y="238"/>
                  </a:lnTo>
                  <a:lnTo>
                    <a:pt x="70" y="246"/>
                  </a:lnTo>
                  <a:lnTo>
                    <a:pt x="70" y="246"/>
                  </a:lnTo>
                  <a:lnTo>
                    <a:pt x="78" y="280"/>
                  </a:lnTo>
                  <a:lnTo>
                    <a:pt x="86" y="304"/>
                  </a:lnTo>
                  <a:lnTo>
                    <a:pt x="88" y="322"/>
                  </a:lnTo>
                  <a:lnTo>
                    <a:pt x="216" y="322"/>
                  </a:lnTo>
                  <a:lnTo>
                    <a:pt x="216" y="322"/>
                  </a:lnTo>
                  <a:lnTo>
                    <a:pt x="212" y="244"/>
                  </a:lnTo>
                  <a:lnTo>
                    <a:pt x="212" y="244"/>
                  </a:lnTo>
                  <a:lnTo>
                    <a:pt x="206" y="234"/>
                  </a:lnTo>
                  <a:lnTo>
                    <a:pt x="200" y="228"/>
                  </a:lnTo>
                  <a:lnTo>
                    <a:pt x="196" y="224"/>
                  </a:lnTo>
                  <a:lnTo>
                    <a:pt x="192" y="224"/>
                  </a:lnTo>
                  <a:lnTo>
                    <a:pt x="192" y="224"/>
                  </a:lnTo>
                  <a:lnTo>
                    <a:pt x="174" y="218"/>
                  </a:lnTo>
                  <a:lnTo>
                    <a:pt x="166" y="216"/>
                  </a:lnTo>
                  <a:lnTo>
                    <a:pt x="160" y="212"/>
                  </a:lnTo>
                  <a:lnTo>
                    <a:pt x="160" y="212"/>
                  </a:lnTo>
                  <a:lnTo>
                    <a:pt x="150" y="208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4" y="198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24" y="184"/>
                  </a:lnTo>
                  <a:lnTo>
                    <a:pt x="116" y="180"/>
                  </a:lnTo>
                  <a:lnTo>
                    <a:pt x="116" y="166"/>
                  </a:lnTo>
                  <a:lnTo>
                    <a:pt x="146" y="156"/>
                  </a:lnTo>
                  <a:lnTo>
                    <a:pt x="146" y="156"/>
                  </a:lnTo>
                  <a:lnTo>
                    <a:pt x="154" y="152"/>
                  </a:lnTo>
                  <a:lnTo>
                    <a:pt x="154" y="152"/>
                  </a:lnTo>
                  <a:lnTo>
                    <a:pt x="150" y="146"/>
                  </a:lnTo>
                  <a:lnTo>
                    <a:pt x="150" y="146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52" y="140"/>
                  </a:lnTo>
                  <a:lnTo>
                    <a:pt x="158" y="146"/>
                  </a:lnTo>
                  <a:lnTo>
                    <a:pt x="162" y="148"/>
                  </a:lnTo>
                  <a:lnTo>
                    <a:pt x="162" y="148"/>
                  </a:lnTo>
                  <a:lnTo>
                    <a:pt x="156" y="138"/>
                  </a:lnTo>
                  <a:lnTo>
                    <a:pt x="150" y="118"/>
                  </a:lnTo>
                  <a:lnTo>
                    <a:pt x="150" y="118"/>
                  </a:lnTo>
                  <a:lnTo>
                    <a:pt x="146" y="100"/>
                  </a:lnTo>
                  <a:lnTo>
                    <a:pt x="144" y="90"/>
                  </a:lnTo>
                  <a:lnTo>
                    <a:pt x="144" y="90"/>
                  </a:lnTo>
                  <a:lnTo>
                    <a:pt x="140" y="66"/>
                  </a:lnTo>
                  <a:lnTo>
                    <a:pt x="138" y="4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28" y="24"/>
                  </a:lnTo>
                  <a:lnTo>
                    <a:pt x="124" y="18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04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8" y="2"/>
                  </a:lnTo>
                  <a:lnTo>
                    <a:pt x="58" y="6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38" y="18"/>
                  </a:lnTo>
                  <a:lnTo>
                    <a:pt x="34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48"/>
                  </a:lnTo>
                  <a:lnTo>
                    <a:pt x="22" y="66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6" y="102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6" y="13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4" y="146"/>
                  </a:lnTo>
                  <a:lnTo>
                    <a:pt x="10" y="140"/>
                  </a:lnTo>
                  <a:lnTo>
                    <a:pt x="14" y="134"/>
                  </a:lnTo>
                  <a:lnTo>
                    <a:pt x="14" y="134"/>
                  </a:lnTo>
                  <a:close/>
                </a:path>
              </a:pathLst>
            </a:custGeom>
            <a:solidFill>
              <a:srgbClr val="006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10878367" y="7080418"/>
              <a:ext cx="567982" cy="884741"/>
            </a:xfrm>
            <a:custGeom>
              <a:avLst/>
              <a:gdLst>
                <a:gd name="T0" fmla="*/ 134 w 208"/>
                <a:gd name="T1" fmla="*/ 266 h 324"/>
                <a:gd name="T2" fmla="*/ 134 w 208"/>
                <a:gd name="T3" fmla="*/ 266 h 324"/>
                <a:gd name="T4" fmla="*/ 146 w 208"/>
                <a:gd name="T5" fmla="*/ 242 h 324"/>
                <a:gd name="T6" fmla="*/ 164 w 208"/>
                <a:gd name="T7" fmla="*/ 224 h 324"/>
                <a:gd name="T8" fmla="*/ 208 w 208"/>
                <a:gd name="T9" fmla="*/ 204 h 324"/>
                <a:gd name="T10" fmla="*/ 208 w 208"/>
                <a:gd name="T11" fmla="*/ 204 h 324"/>
                <a:gd name="T12" fmla="*/ 192 w 208"/>
                <a:gd name="T13" fmla="*/ 194 h 324"/>
                <a:gd name="T14" fmla="*/ 182 w 208"/>
                <a:gd name="T15" fmla="*/ 190 h 324"/>
                <a:gd name="T16" fmla="*/ 178 w 208"/>
                <a:gd name="T17" fmla="*/ 166 h 324"/>
                <a:gd name="T18" fmla="*/ 180 w 208"/>
                <a:gd name="T19" fmla="*/ 164 h 324"/>
                <a:gd name="T20" fmla="*/ 194 w 208"/>
                <a:gd name="T21" fmla="*/ 142 h 324"/>
                <a:gd name="T22" fmla="*/ 200 w 208"/>
                <a:gd name="T23" fmla="*/ 122 h 324"/>
                <a:gd name="T24" fmla="*/ 200 w 208"/>
                <a:gd name="T25" fmla="*/ 122 h 324"/>
                <a:gd name="T26" fmla="*/ 206 w 208"/>
                <a:gd name="T27" fmla="*/ 118 h 324"/>
                <a:gd name="T28" fmla="*/ 208 w 208"/>
                <a:gd name="T29" fmla="*/ 110 h 324"/>
                <a:gd name="T30" fmla="*/ 206 w 208"/>
                <a:gd name="T31" fmla="*/ 90 h 324"/>
                <a:gd name="T32" fmla="*/ 202 w 208"/>
                <a:gd name="T33" fmla="*/ 86 h 324"/>
                <a:gd name="T34" fmla="*/ 202 w 208"/>
                <a:gd name="T35" fmla="*/ 68 h 324"/>
                <a:gd name="T36" fmla="*/ 202 w 208"/>
                <a:gd name="T37" fmla="*/ 48 h 324"/>
                <a:gd name="T38" fmla="*/ 196 w 208"/>
                <a:gd name="T39" fmla="*/ 36 h 324"/>
                <a:gd name="T40" fmla="*/ 184 w 208"/>
                <a:gd name="T41" fmla="*/ 26 h 324"/>
                <a:gd name="T42" fmla="*/ 166 w 208"/>
                <a:gd name="T43" fmla="*/ 14 h 324"/>
                <a:gd name="T44" fmla="*/ 156 w 208"/>
                <a:gd name="T45" fmla="*/ 10 h 324"/>
                <a:gd name="T46" fmla="*/ 152 w 208"/>
                <a:gd name="T47" fmla="*/ 14 h 324"/>
                <a:gd name="T48" fmla="*/ 152 w 208"/>
                <a:gd name="T49" fmla="*/ 12 h 324"/>
                <a:gd name="T50" fmla="*/ 150 w 208"/>
                <a:gd name="T51" fmla="*/ 8 h 324"/>
                <a:gd name="T52" fmla="*/ 150 w 208"/>
                <a:gd name="T53" fmla="*/ 4 h 324"/>
                <a:gd name="T54" fmla="*/ 150 w 208"/>
                <a:gd name="T55" fmla="*/ 0 h 324"/>
                <a:gd name="T56" fmla="*/ 132 w 208"/>
                <a:gd name="T57" fmla="*/ 18 h 324"/>
                <a:gd name="T58" fmla="*/ 134 w 208"/>
                <a:gd name="T59" fmla="*/ 8 h 324"/>
                <a:gd name="T60" fmla="*/ 108 w 208"/>
                <a:gd name="T61" fmla="*/ 24 h 324"/>
                <a:gd name="T62" fmla="*/ 102 w 208"/>
                <a:gd name="T63" fmla="*/ 30 h 324"/>
                <a:gd name="T64" fmla="*/ 92 w 208"/>
                <a:gd name="T65" fmla="*/ 42 h 324"/>
                <a:gd name="T66" fmla="*/ 90 w 208"/>
                <a:gd name="T67" fmla="*/ 62 h 324"/>
                <a:gd name="T68" fmla="*/ 90 w 208"/>
                <a:gd name="T69" fmla="*/ 72 h 324"/>
                <a:gd name="T70" fmla="*/ 92 w 208"/>
                <a:gd name="T71" fmla="*/ 86 h 324"/>
                <a:gd name="T72" fmla="*/ 86 w 208"/>
                <a:gd name="T73" fmla="*/ 94 h 324"/>
                <a:gd name="T74" fmla="*/ 88 w 208"/>
                <a:gd name="T75" fmla="*/ 110 h 324"/>
                <a:gd name="T76" fmla="*/ 92 w 208"/>
                <a:gd name="T77" fmla="*/ 124 h 324"/>
                <a:gd name="T78" fmla="*/ 98 w 208"/>
                <a:gd name="T79" fmla="*/ 126 h 324"/>
                <a:gd name="T80" fmla="*/ 102 w 208"/>
                <a:gd name="T81" fmla="*/ 142 h 324"/>
                <a:gd name="T82" fmla="*/ 114 w 208"/>
                <a:gd name="T83" fmla="*/ 166 h 324"/>
                <a:gd name="T84" fmla="*/ 112 w 208"/>
                <a:gd name="T85" fmla="*/ 178 h 324"/>
                <a:gd name="T86" fmla="*/ 110 w 208"/>
                <a:gd name="T87" fmla="*/ 190 h 324"/>
                <a:gd name="T88" fmla="*/ 76 w 208"/>
                <a:gd name="T89" fmla="*/ 206 h 324"/>
                <a:gd name="T90" fmla="*/ 60 w 208"/>
                <a:gd name="T91" fmla="*/ 214 h 324"/>
                <a:gd name="T92" fmla="*/ 44 w 208"/>
                <a:gd name="T93" fmla="*/ 218 h 324"/>
                <a:gd name="T94" fmla="*/ 30 w 208"/>
                <a:gd name="T95" fmla="*/ 224 h 324"/>
                <a:gd name="T96" fmla="*/ 18 w 208"/>
                <a:gd name="T97" fmla="*/ 234 h 324"/>
                <a:gd name="T98" fmla="*/ 10 w 208"/>
                <a:gd name="T99" fmla="*/ 248 h 324"/>
                <a:gd name="T100" fmla="*/ 0 w 208"/>
                <a:gd name="T101" fmla="*/ 282 h 324"/>
                <a:gd name="T102" fmla="*/ 0 w 208"/>
                <a:gd name="T103" fmla="*/ 310 h 324"/>
                <a:gd name="T104" fmla="*/ 120 w 208"/>
                <a:gd name="T10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8" h="324">
                  <a:moveTo>
                    <a:pt x="134" y="268"/>
                  </a:moveTo>
                  <a:lnTo>
                    <a:pt x="134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38" y="254"/>
                  </a:lnTo>
                  <a:lnTo>
                    <a:pt x="146" y="242"/>
                  </a:lnTo>
                  <a:lnTo>
                    <a:pt x="154" y="234"/>
                  </a:lnTo>
                  <a:lnTo>
                    <a:pt x="164" y="224"/>
                  </a:lnTo>
                  <a:lnTo>
                    <a:pt x="188" y="212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192" y="194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180" y="178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80" y="164"/>
                  </a:lnTo>
                  <a:lnTo>
                    <a:pt x="188" y="156"/>
                  </a:lnTo>
                  <a:lnTo>
                    <a:pt x="194" y="142"/>
                  </a:lnTo>
                  <a:lnTo>
                    <a:pt x="198" y="132"/>
                  </a:lnTo>
                  <a:lnTo>
                    <a:pt x="200" y="122"/>
                  </a:lnTo>
                  <a:lnTo>
                    <a:pt x="200" y="122"/>
                  </a:lnTo>
                  <a:lnTo>
                    <a:pt x="200" y="122"/>
                  </a:lnTo>
                  <a:lnTo>
                    <a:pt x="204" y="122"/>
                  </a:lnTo>
                  <a:lnTo>
                    <a:pt x="206" y="118"/>
                  </a:lnTo>
                  <a:lnTo>
                    <a:pt x="208" y="110"/>
                  </a:lnTo>
                  <a:lnTo>
                    <a:pt x="208" y="110"/>
                  </a:lnTo>
                  <a:lnTo>
                    <a:pt x="208" y="94"/>
                  </a:lnTo>
                  <a:lnTo>
                    <a:pt x="206" y="90"/>
                  </a:lnTo>
                  <a:lnTo>
                    <a:pt x="202" y="86"/>
                  </a:lnTo>
                  <a:lnTo>
                    <a:pt x="202" y="86"/>
                  </a:lnTo>
                  <a:lnTo>
                    <a:pt x="202" y="68"/>
                  </a:lnTo>
                  <a:lnTo>
                    <a:pt x="202" y="68"/>
                  </a:lnTo>
                  <a:lnTo>
                    <a:pt x="202" y="58"/>
                  </a:lnTo>
                  <a:lnTo>
                    <a:pt x="202" y="48"/>
                  </a:lnTo>
                  <a:lnTo>
                    <a:pt x="200" y="42"/>
                  </a:lnTo>
                  <a:lnTo>
                    <a:pt x="196" y="36"/>
                  </a:lnTo>
                  <a:lnTo>
                    <a:pt x="190" y="30"/>
                  </a:lnTo>
                  <a:lnTo>
                    <a:pt x="184" y="26"/>
                  </a:lnTo>
                  <a:lnTo>
                    <a:pt x="184" y="26"/>
                  </a:lnTo>
                  <a:lnTo>
                    <a:pt x="166" y="14"/>
                  </a:lnTo>
                  <a:lnTo>
                    <a:pt x="166" y="14"/>
                  </a:lnTo>
                  <a:lnTo>
                    <a:pt x="156" y="10"/>
                  </a:lnTo>
                  <a:lnTo>
                    <a:pt x="152" y="10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0" y="8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38" y="12"/>
                  </a:lnTo>
                  <a:lnTo>
                    <a:pt x="132" y="18"/>
                  </a:lnTo>
                  <a:lnTo>
                    <a:pt x="134" y="8"/>
                  </a:lnTo>
                  <a:lnTo>
                    <a:pt x="134" y="8"/>
                  </a:lnTo>
                  <a:lnTo>
                    <a:pt x="130" y="10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2" y="30"/>
                  </a:lnTo>
                  <a:lnTo>
                    <a:pt x="96" y="36"/>
                  </a:lnTo>
                  <a:lnTo>
                    <a:pt x="92" y="42"/>
                  </a:lnTo>
                  <a:lnTo>
                    <a:pt x="90" y="50"/>
                  </a:lnTo>
                  <a:lnTo>
                    <a:pt x="90" y="6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86" y="90"/>
                  </a:lnTo>
                  <a:lnTo>
                    <a:pt x="86" y="94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88" y="120"/>
                  </a:lnTo>
                  <a:lnTo>
                    <a:pt x="92" y="124"/>
                  </a:lnTo>
                  <a:lnTo>
                    <a:pt x="96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102" y="142"/>
                  </a:lnTo>
                  <a:lnTo>
                    <a:pt x="108" y="156"/>
                  </a:lnTo>
                  <a:lnTo>
                    <a:pt x="114" y="166"/>
                  </a:lnTo>
                  <a:lnTo>
                    <a:pt x="114" y="166"/>
                  </a:lnTo>
                  <a:lnTo>
                    <a:pt x="112" y="178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98" y="196"/>
                  </a:lnTo>
                  <a:lnTo>
                    <a:pt x="76" y="206"/>
                  </a:lnTo>
                  <a:lnTo>
                    <a:pt x="76" y="206"/>
                  </a:lnTo>
                  <a:lnTo>
                    <a:pt x="60" y="214"/>
                  </a:lnTo>
                  <a:lnTo>
                    <a:pt x="50" y="216"/>
                  </a:lnTo>
                  <a:lnTo>
                    <a:pt x="44" y="218"/>
                  </a:lnTo>
                  <a:lnTo>
                    <a:pt x="30" y="224"/>
                  </a:lnTo>
                  <a:lnTo>
                    <a:pt x="30" y="224"/>
                  </a:lnTo>
                  <a:lnTo>
                    <a:pt x="24" y="228"/>
                  </a:lnTo>
                  <a:lnTo>
                    <a:pt x="18" y="234"/>
                  </a:lnTo>
                  <a:lnTo>
                    <a:pt x="14" y="240"/>
                  </a:lnTo>
                  <a:lnTo>
                    <a:pt x="10" y="248"/>
                  </a:lnTo>
                  <a:lnTo>
                    <a:pt x="4" y="264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0" y="310"/>
                  </a:lnTo>
                  <a:lnTo>
                    <a:pt x="0" y="324"/>
                  </a:lnTo>
                  <a:lnTo>
                    <a:pt x="120" y="324"/>
                  </a:lnTo>
                  <a:lnTo>
                    <a:pt x="134" y="268"/>
                  </a:lnTo>
                  <a:close/>
                </a:path>
              </a:pathLst>
            </a:custGeom>
            <a:solidFill>
              <a:srgbClr val="006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11222433" y="7058576"/>
              <a:ext cx="922970" cy="1048582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 rot="19800000">
            <a:off x="7805824" y="5437713"/>
            <a:ext cx="619947" cy="968348"/>
            <a:chOff x="2935288" y="3844926"/>
            <a:chExt cx="960438" cy="15001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2" name="Freeform 14"/>
            <p:cNvSpPr>
              <a:spLocks noEditPoints="1"/>
            </p:cNvSpPr>
            <p:nvPr/>
          </p:nvSpPr>
          <p:spPr bwMode="auto">
            <a:xfrm>
              <a:off x="2935288" y="3844926"/>
              <a:ext cx="960438" cy="1038225"/>
            </a:xfrm>
            <a:custGeom>
              <a:avLst/>
              <a:gdLst>
                <a:gd name="T0" fmla="*/ 256 w 256"/>
                <a:gd name="T1" fmla="*/ 129 h 276"/>
                <a:gd name="T2" fmla="*/ 128 w 256"/>
                <a:gd name="T3" fmla="*/ 0 h 276"/>
                <a:gd name="T4" fmla="*/ 0 w 256"/>
                <a:gd name="T5" fmla="*/ 129 h 276"/>
                <a:gd name="T6" fmla="*/ 107 w 256"/>
                <a:gd name="T7" fmla="*/ 255 h 276"/>
                <a:gd name="T8" fmla="*/ 107 w 256"/>
                <a:gd name="T9" fmla="*/ 274 h 276"/>
                <a:gd name="T10" fmla="*/ 128 w 256"/>
                <a:gd name="T11" fmla="*/ 276 h 276"/>
                <a:gd name="T12" fmla="*/ 149 w 256"/>
                <a:gd name="T13" fmla="*/ 274 h 276"/>
                <a:gd name="T14" fmla="*/ 149 w 256"/>
                <a:gd name="T15" fmla="*/ 255 h 276"/>
                <a:gd name="T16" fmla="*/ 256 w 256"/>
                <a:gd name="T17" fmla="*/ 129 h 276"/>
                <a:gd name="T18" fmla="*/ 128 w 256"/>
                <a:gd name="T19" fmla="*/ 36 h 276"/>
                <a:gd name="T20" fmla="*/ 220 w 256"/>
                <a:gd name="T21" fmla="*/ 129 h 276"/>
                <a:gd name="T22" fmla="*/ 128 w 256"/>
                <a:gd name="T23" fmla="*/ 221 h 276"/>
                <a:gd name="T24" fmla="*/ 36 w 256"/>
                <a:gd name="T25" fmla="*/ 129 h 276"/>
                <a:gd name="T26" fmla="*/ 128 w 256"/>
                <a:gd name="T27" fmla="*/ 3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76">
                  <a:moveTo>
                    <a:pt x="256" y="129"/>
                  </a:moveTo>
                  <a:cubicBezTo>
                    <a:pt x="256" y="58"/>
                    <a:pt x="199" y="0"/>
                    <a:pt x="128" y="0"/>
                  </a:cubicBezTo>
                  <a:cubicBezTo>
                    <a:pt x="57" y="0"/>
                    <a:pt x="0" y="58"/>
                    <a:pt x="0" y="129"/>
                  </a:cubicBezTo>
                  <a:cubicBezTo>
                    <a:pt x="0" y="192"/>
                    <a:pt x="46" y="245"/>
                    <a:pt x="107" y="255"/>
                  </a:cubicBezTo>
                  <a:cubicBezTo>
                    <a:pt x="107" y="274"/>
                    <a:pt x="107" y="274"/>
                    <a:pt x="107" y="274"/>
                  </a:cubicBezTo>
                  <a:cubicBezTo>
                    <a:pt x="114" y="275"/>
                    <a:pt x="121" y="276"/>
                    <a:pt x="128" y="276"/>
                  </a:cubicBezTo>
                  <a:cubicBezTo>
                    <a:pt x="135" y="276"/>
                    <a:pt x="142" y="275"/>
                    <a:pt x="149" y="274"/>
                  </a:cubicBezTo>
                  <a:cubicBezTo>
                    <a:pt x="149" y="255"/>
                    <a:pt x="149" y="255"/>
                    <a:pt x="149" y="255"/>
                  </a:cubicBezTo>
                  <a:cubicBezTo>
                    <a:pt x="210" y="245"/>
                    <a:pt x="256" y="192"/>
                    <a:pt x="256" y="129"/>
                  </a:cubicBezTo>
                  <a:close/>
                  <a:moveTo>
                    <a:pt x="128" y="36"/>
                  </a:moveTo>
                  <a:cubicBezTo>
                    <a:pt x="179" y="36"/>
                    <a:pt x="220" y="78"/>
                    <a:pt x="220" y="129"/>
                  </a:cubicBezTo>
                  <a:cubicBezTo>
                    <a:pt x="220" y="180"/>
                    <a:pt x="179" y="221"/>
                    <a:pt x="128" y="221"/>
                  </a:cubicBezTo>
                  <a:cubicBezTo>
                    <a:pt x="77" y="221"/>
                    <a:pt x="36" y="180"/>
                    <a:pt x="36" y="129"/>
                  </a:cubicBezTo>
                  <a:cubicBezTo>
                    <a:pt x="36" y="78"/>
                    <a:pt x="77" y="36"/>
                    <a:pt x="128" y="3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3336925" y="4921251"/>
              <a:ext cx="157163" cy="423863"/>
            </a:xfrm>
            <a:custGeom>
              <a:avLst/>
              <a:gdLst>
                <a:gd name="T0" fmla="*/ 0 w 42"/>
                <a:gd name="T1" fmla="*/ 0 h 113"/>
                <a:gd name="T2" fmla="*/ 0 w 42"/>
                <a:gd name="T3" fmla="*/ 92 h 113"/>
                <a:gd name="T4" fmla="*/ 21 w 42"/>
                <a:gd name="T5" fmla="*/ 113 h 113"/>
                <a:gd name="T6" fmla="*/ 42 w 42"/>
                <a:gd name="T7" fmla="*/ 92 h 113"/>
                <a:gd name="T8" fmla="*/ 42 w 42"/>
                <a:gd name="T9" fmla="*/ 0 h 113"/>
                <a:gd name="T10" fmla="*/ 21 w 42"/>
                <a:gd name="T11" fmla="*/ 2 h 113"/>
                <a:gd name="T12" fmla="*/ 0 w 42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3">
                  <a:moveTo>
                    <a:pt x="0" y="0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103"/>
                    <a:pt x="10" y="113"/>
                    <a:pt x="21" y="113"/>
                  </a:cubicBezTo>
                  <a:cubicBezTo>
                    <a:pt x="32" y="113"/>
                    <a:pt x="42" y="103"/>
                    <a:pt x="42" y="9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5" y="1"/>
                    <a:pt x="28" y="2"/>
                    <a:pt x="21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39985" y="1508253"/>
            <a:ext cx="79988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법 제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조제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호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"</a:t>
            </a:r>
            <a:r>
              <a:rPr lang="ko-KR" altLang="en-US" sz="16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공직자등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"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이란 다음 각 목의 어느 하나에 해당하는 공직자 또는 공적 업무 종사자를 말한다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</a:t>
            </a:r>
          </a:p>
          <a:p>
            <a:pPr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 가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「국가공무원법」 또는 「지방공무원법」에 따른 공무원과 그 밖에 다른 법률에 따라 </a:t>
            </a: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      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그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자격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임용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교육훈련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복무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보수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신분보장 등에 있어서 공무원으로 인정된 사람</a:t>
            </a:r>
          </a:p>
          <a:p>
            <a:pPr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             다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</a:t>
            </a:r>
            <a:r>
              <a:rPr lang="en-US" altLang="ko-KR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</a:t>
            </a:r>
            <a:r>
              <a:rPr lang="ko-KR" altLang="en-US" sz="16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호라목에</a:t>
            </a:r>
            <a:r>
              <a:rPr lang="ko-KR" altLang="en-US" sz="16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따른 각급 학교의 장과 교직원 및 학교법인의 </a:t>
            </a:r>
            <a:r>
              <a:rPr lang="ko-KR" altLang="en-US" sz="16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임직원</a:t>
            </a:r>
            <a:endParaRPr lang="ko-KR" altLang="en-US" sz="16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094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적용 대상자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공무수행사인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65" name="직사각형 64"/>
          <p:cNvSpPr/>
          <p:nvPr/>
        </p:nvSpPr>
        <p:spPr>
          <a:xfrm>
            <a:off x="0" y="3573016"/>
            <a:ext cx="9144000" cy="3194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grpSp>
        <p:nvGrpSpPr>
          <p:cNvPr id="72" name="그룹 71"/>
          <p:cNvGrpSpPr/>
          <p:nvPr/>
        </p:nvGrpSpPr>
        <p:grpSpPr>
          <a:xfrm>
            <a:off x="499695" y="1088383"/>
            <a:ext cx="2928413" cy="342899"/>
            <a:chOff x="2507203" y="1777635"/>
            <a:chExt cx="2928413" cy="342899"/>
          </a:xfrm>
        </p:grpSpPr>
        <p:sp>
          <p:nvSpPr>
            <p:cNvPr id="73" name="TextBox 72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법령에 따라 설치된 각종 위원회 위원 중 공직자가 아닌 위원</a:t>
              </a:r>
              <a:endParaRPr lang="ko-KR" altLang="en-US" sz="28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74" name="그룹 73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75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1048437"/>
              </p:ext>
            </p:extLst>
          </p:nvPr>
        </p:nvGraphicFramePr>
        <p:xfrm>
          <a:off x="577127" y="1556847"/>
          <a:ext cx="8027321" cy="2880264"/>
        </p:xfrm>
        <a:graphic>
          <a:graphicData uri="http://schemas.openxmlformats.org/drawingml/2006/table">
            <a:tbl>
              <a:tblPr/>
              <a:tblGrid>
                <a:gridCol w="622336"/>
                <a:gridCol w="2148401"/>
                <a:gridCol w="1080120"/>
                <a:gridCol w="1512168"/>
                <a:gridCol w="2664296"/>
              </a:tblGrid>
              <a:tr h="2452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연번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위원회명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위원 총원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명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공무수행사인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명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)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설치근거 규정</a:t>
                      </a:r>
                      <a:r>
                        <a:rPr lang="en-US" altLang="ko-KR" sz="9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(</a:t>
                      </a:r>
                      <a:r>
                        <a:rPr lang="ko-KR" altLang="en-US" sz="9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조항</a:t>
                      </a:r>
                      <a:r>
                        <a:rPr lang="en-US" altLang="ko-KR" sz="9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)</a:t>
                      </a:r>
                      <a:endParaRPr lang="ko-KR" altLang="en-US" sz="900" b="1" kern="0" spc="0" dirty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재정위원회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국립대학 회계설치 및 재정운영에 관한 법률 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8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대학원위원회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고등교육법 시행령 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24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등록금심의위원회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 dirty="0" smtClean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2(</a:t>
                      </a:r>
                      <a:r>
                        <a:rPr lang="ko-KR" altLang="en-US" sz="1050" b="1" kern="0" spc="0" dirty="0" smtClean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학생</a:t>
                      </a:r>
                      <a:r>
                        <a:rPr lang="en-US" altLang="ko-KR" sz="1050" b="1" kern="0" spc="0" dirty="0" smtClean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1, </a:t>
                      </a:r>
                      <a:r>
                        <a:rPr lang="ko-KR" altLang="en-US" sz="1050" b="1" kern="0" spc="0" dirty="0" smtClean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외부인</a:t>
                      </a:r>
                      <a:r>
                        <a:rPr lang="en-US" altLang="ko-KR" sz="1050" b="1" kern="0" spc="0" dirty="0" smtClean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1)</a:t>
                      </a:r>
                      <a:endParaRPr lang="en-US" sz="1050" b="1" kern="0" spc="0" dirty="0">
                        <a:solidFill>
                          <a:srgbClr val="0228C8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고등교육법 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11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근무성적평가위원회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공무원 성과평가 등에 관한 규정 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18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보통승진심사위원회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공무원임용령 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34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조의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3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보통고충심사위원회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국가공무원법 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76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조의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직원공무국회여행심사위원회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공무국외여행규정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4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교원양성평등위원회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교육공무원임용령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6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조의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교육공무원일반징계위원회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교육공무원징계령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4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80390" marR="0" indent="-58039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교육공무원국외여행심사위원회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공무국외여행규정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4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교육공무원인사위원회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교육공무원법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5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교원양성위원회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교원자격검정령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17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2356742"/>
              </p:ext>
            </p:extLst>
          </p:nvPr>
        </p:nvGraphicFramePr>
        <p:xfrm>
          <a:off x="549972" y="5097743"/>
          <a:ext cx="8054475" cy="579882"/>
        </p:xfrm>
        <a:graphic>
          <a:graphicData uri="http://schemas.openxmlformats.org/drawingml/2006/table">
            <a:tbl>
              <a:tblPr/>
              <a:tblGrid>
                <a:gridCol w="624441"/>
                <a:gridCol w="3065544"/>
                <a:gridCol w="2110448"/>
                <a:gridCol w="2254042"/>
              </a:tblGrid>
              <a:tr h="851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연번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법인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‧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단체 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공무수행사인</a:t>
                      </a:r>
                      <a:r>
                        <a:rPr lang="en-US" altLang="ko-KR" sz="9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(</a:t>
                      </a:r>
                      <a:r>
                        <a:rPr lang="ko-KR" altLang="en-US" sz="9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명</a:t>
                      </a:r>
                      <a:r>
                        <a:rPr lang="en-US" altLang="ko-KR" sz="9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)</a:t>
                      </a:r>
                      <a:endParaRPr lang="ko-KR" altLang="en-US" sz="900" b="1" kern="0" spc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심의</a:t>
                      </a:r>
                      <a:r>
                        <a:rPr lang="en-US" altLang="ko-KR" sz="11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‧</a:t>
                      </a: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평가규정</a:t>
                      </a:r>
                      <a:r>
                        <a:rPr lang="en-US" altLang="ko-KR" sz="9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(</a:t>
                      </a:r>
                      <a:r>
                        <a:rPr lang="ko-KR" altLang="en-US" sz="9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조항</a:t>
                      </a:r>
                      <a:r>
                        <a:rPr lang="en-US" altLang="ko-KR" sz="900" b="1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)</a:t>
                      </a:r>
                      <a:endParaRPr lang="ko-KR" altLang="en-US" sz="900" b="1" kern="0" spc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311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정보공개심의회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공공기관의 정보공개에 관한 법률 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12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1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기록물평가심의회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228C8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공공기록물 관리에 관한 법률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27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조의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KoPub돋움체 Light" pitchFamily="18" charset="-127"/>
                          <a:ea typeface="KoPub돋움체 Light" pitchFamily="18" charset="-127"/>
                        </a:rPr>
                        <a:t>2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KoPub돋움체 Light" pitchFamily="18" charset="-127"/>
                        <a:ea typeface="KoPub돋움체 Light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4" name="그룹 33"/>
          <p:cNvGrpSpPr/>
          <p:nvPr/>
        </p:nvGrpSpPr>
        <p:grpSpPr>
          <a:xfrm>
            <a:off x="395536" y="4581128"/>
            <a:ext cx="2928413" cy="342899"/>
            <a:chOff x="2507203" y="1777635"/>
            <a:chExt cx="2928413" cy="342899"/>
          </a:xfrm>
        </p:grpSpPr>
        <p:sp>
          <p:nvSpPr>
            <p:cNvPr id="35" name="TextBox 34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법령에 따라 공무상 심의 및 평가 등을 하는 개인 또는 법인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/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단체</a:t>
              </a:r>
              <a:endParaRPr lang="ko-KR" altLang="en-US" sz="28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37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pSp>
        <p:nvGrpSpPr>
          <p:cNvPr id="41" name="그룹 40"/>
          <p:cNvGrpSpPr/>
          <p:nvPr/>
        </p:nvGrpSpPr>
        <p:grpSpPr>
          <a:xfrm>
            <a:off x="419451" y="5877272"/>
            <a:ext cx="2928413" cy="342899"/>
            <a:chOff x="2507203" y="1777635"/>
            <a:chExt cx="2928413" cy="342899"/>
          </a:xfrm>
        </p:grpSpPr>
        <p:sp>
          <p:nvSpPr>
            <p:cNvPr id="42" name="TextBox 41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법령에 따라 공공기관의 권한을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위임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/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위탁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받은 법인이나 단체 또는 기관 및 개인 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우리 학교는 없음</a:t>
              </a:r>
              <a:endParaRPr lang="ko-KR" altLang="en-US" sz="28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pSp>
        <p:nvGrpSpPr>
          <p:cNvPr id="46" name="그룹 45"/>
          <p:cNvGrpSpPr/>
          <p:nvPr/>
        </p:nvGrpSpPr>
        <p:grpSpPr>
          <a:xfrm>
            <a:off x="419451" y="6309320"/>
            <a:ext cx="2928413" cy="342899"/>
            <a:chOff x="2507203" y="1777635"/>
            <a:chExt cx="2928413" cy="342899"/>
          </a:xfrm>
        </p:grpSpPr>
        <p:sp>
          <p:nvSpPr>
            <p:cNvPr id="47" name="TextBox 46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공무를 수행하기 위하여 민간부문에서 공공기관에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파견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나온 사람 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우리 학교는</a:t>
              </a:r>
              <a:r>
                <a:rPr lang="en-US" altLang="ko-KR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없음</a:t>
              </a:r>
              <a:endParaRPr lang="ko-KR" altLang="en-US" sz="28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49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647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청탁금지법의 핵심내용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20" name="직사각형 19"/>
          <p:cNvSpPr/>
          <p:nvPr/>
        </p:nvSpPr>
        <p:spPr>
          <a:xfrm>
            <a:off x="490833" y="2101626"/>
            <a:ext cx="3974123" cy="3703638"/>
          </a:xfrm>
          <a:prstGeom prst="rect">
            <a:avLst/>
          </a:prstGeom>
          <a:solidFill>
            <a:schemeClr val="bg1">
              <a:alpha val="99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985" y="1553617"/>
            <a:ext cx="4006920" cy="531372"/>
          </a:xfrm>
          <a:prstGeom prst="rect">
            <a:avLst/>
          </a:prstGeom>
          <a:solidFill>
            <a:srgbClr val="1A61B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부정청탁의 금지</a:t>
            </a:r>
            <a:endParaRPr lang="ko-KR" altLang="en-US" sz="28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27" name="Group 28"/>
          <p:cNvGrpSpPr>
            <a:grpSpLocks noChangeAspect="1"/>
          </p:cNvGrpSpPr>
          <p:nvPr/>
        </p:nvGrpSpPr>
        <p:grpSpPr bwMode="auto">
          <a:xfrm>
            <a:off x="1234193" y="3360971"/>
            <a:ext cx="2476032" cy="1212634"/>
            <a:chOff x="4827" y="3003"/>
            <a:chExt cx="626" cy="283"/>
          </a:xfrm>
          <a:solidFill>
            <a:srgbClr val="1A61B1"/>
          </a:solidFill>
        </p:grpSpPr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5146" y="3102"/>
              <a:ext cx="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  <a:gd name="T4" fmla="*/ 3 w 3"/>
                <a:gd name="T5" fmla="*/ 3 w 3"/>
                <a:gd name="T6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5131" y="3244"/>
              <a:ext cx="32" cy="42"/>
            </a:xfrm>
            <a:custGeom>
              <a:avLst/>
              <a:gdLst>
                <a:gd name="T0" fmla="*/ 29 w 32"/>
                <a:gd name="T1" fmla="*/ 34 h 42"/>
                <a:gd name="T2" fmla="*/ 29 w 32"/>
                <a:gd name="T3" fmla="*/ 36 h 42"/>
                <a:gd name="T4" fmla="*/ 28 w 32"/>
                <a:gd name="T5" fmla="*/ 36 h 42"/>
                <a:gd name="T6" fmla="*/ 28 w 32"/>
                <a:gd name="T7" fmla="*/ 36 h 42"/>
                <a:gd name="T8" fmla="*/ 23 w 32"/>
                <a:gd name="T9" fmla="*/ 39 h 42"/>
                <a:gd name="T10" fmla="*/ 18 w 32"/>
                <a:gd name="T11" fmla="*/ 42 h 42"/>
                <a:gd name="T12" fmla="*/ 12 w 32"/>
                <a:gd name="T13" fmla="*/ 40 h 42"/>
                <a:gd name="T14" fmla="*/ 6 w 32"/>
                <a:gd name="T15" fmla="*/ 37 h 42"/>
                <a:gd name="T16" fmla="*/ 3 w 32"/>
                <a:gd name="T17" fmla="*/ 36 h 42"/>
                <a:gd name="T18" fmla="*/ 0 w 32"/>
                <a:gd name="T19" fmla="*/ 33 h 42"/>
                <a:gd name="T20" fmla="*/ 0 w 32"/>
                <a:gd name="T21" fmla="*/ 33 h 42"/>
                <a:gd name="T22" fmla="*/ 1 w 32"/>
                <a:gd name="T23" fmla="*/ 31 h 42"/>
                <a:gd name="T24" fmla="*/ 11 w 32"/>
                <a:gd name="T25" fmla="*/ 0 h 42"/>
                <a:gd name="T26" fmla="*/ 11 w 32"/>
                <a:gd name="T27" fmla="*/ 0 h 42"/>
                <a:gd name="T28" fmla="*/ 12 w 32"/>
                <a:gd name="T29" fmla="*/ 1 h 42"/>
                <a:gd name="T30" fmla="*/ 12 w 32"/>
                <a:gd name="T31" fmla="*/ 1 h 42"/>
                <a:gd name="T32" fmla="*/ 15 w 32"/>
                <a:gd name="T33" fmla="*/ 4 h 42"/>
                <a:gd name="T34" fmla="*/ 15 w 32"/>
                <a:gd name="T35" fmla="*/ 4 h 42"/>
                <a:gd name="T36" fmla="*/ 17 w 32"/>
                <a:gd name="T37" fmla="*/ 6 h 42"/>
                <a:gd name="T38" fmla="*/ 17 w 32"/>
                <a:gd name="T39" fmla="*/ 6 h 42"/>
                <a:gd name="T40" fmla="*/ 20 w 32"/>
                <a:gd name="T41" fmla="*/ 8 h 42"/>
                <a:gd name="T42" fmla="*/ 20 w 32"/>
                <a:gd name="T43" fmla="*/ 8 h 42"/>
                <a:gd name="T44" fmla="*/ 20 w 32"/>
                <a:gd name="T45" fmla="*/ 8 h 42"/>
                <a:gd name="T46" fmla="*/ 20 w 32"/>
                <a:gd name="T47" fmla="*/ 8 h 42"/>
                <a:gd name="T48" fmla="*/ 23 w 32"/>
                <a:gd name="T49" fmla="*/ 11 h 42"/>
                <a:gd name="T50" fmla="*/ 23 w 32"/>
                <a:gd name="T51" fmla="*/ 11 h 42"/>
                <a:gd name="T52" fmla="*/ 26 w 32"/>
                <a:gd name="T53" fmla="*/ 12 h 42"/>
                <a:gd name="T54" fmla="*/ 26 w 32"/>
                <a:gd name="T55" fmla="*/ 12 h 42"/>
                <a:gd name="T56" fmla="*/ 31 w 32"/>
                <a:gd name="T57" fmla="*/ 17 h 42"/>
                <a:gd name="T58" fmla="*/ 32 w 32"/>
                <a:gd name="T59" fmla="*/ 23 h 42"/>
                <a:gd name="T60" fmla="*/ 31 w 32"/>
                <a:gd name="T61" fmla="*/ 29 h 42"/>
                <a:gd name="T62" fmla="*/ 29 w 32"/>
                <a:gd name="T63" fmla="*/ 34 h 42"/>
                <a:gd name="T64" fmla="*/ 29 w 32"/>
                <a:gd name="T65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42">
                  <a:moveTo>
                    <a:pt x="29" y="34"/>
                  </a:moveTo>
                  <a:lnTo>
                    <a:pt x="29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3" y="39"/>
                  </a:lnTo>
                  <a:lnTo>
                    <a:pt x="18" y="42"/>
                  </a:lnTo>
                  <a:lnTo>
                    <a:pt x="12" y="40"/>
                  </a:lnTo>
                  <a:lnTo>
                    <a:pt x="6" y="37"/>
                  </a:lnTo>
                  <a:lnTo>
                    <a:pt x="3" y="3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1" y="29"/>
                  </a:lnTo>
                  <a:lnTo>
                    <a:pt x="29" y="34"/>
                  </a:lnTo>
                  <a:lnTo>
                    <a:pt x="29" y="3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4932" y="3048"/>
              <a:ext cx="358" cy="221"/>
            </a:xfrm>
            <a:custGeom>
              <a:avLst/>
              <a:gdLst>
                <a:gd name="T0" fmla="*/ 344 w 358"/>
                <a:gd name="T1" fmla="*/ 183 h 221"/>
                <a:gd name="T2" fmla="*/ 330 w 358"/>
                <a:gd name="T3" fmla="*/ 177 h 221"/>
                <a:gd name="T4" fmla="*/ 286 w 358"/>
                <a:gd name="T5" fmla="*/ 144 h 221"/>
                <a:gd name="T6" fmla="*/ 277 w 358"/>
                <a:gd name="T7" fmla="*/ 136 h 221"/>
                <a:gd name="T8" fmla="*/ 217 w 358"/>
                <a:gd name="T9" fmla="*/ 99 h 221"/>
                <a:gd name="T10" fmla="*/ 274 w 358"/>
                <a:gd name="T11" fmla="*/ 144 h 221"/>
                <a:gd name="T12" fmla="*/ 283 w 358"/>
                <a:gd name="T13" fmla="*/ 150 h 221"/>
                <a:gd name="T14" fmla="*/ 303 w 358"/>
                <a:gd name="T15" fmla="*/ 168 h 221"/>
                <a:gd name="T16" fmla="*/ 308 w 358"/>
                <a:gd name="T17" fmla="*/ 171 h 221"/>
                <a:gd name="T18" fmla="*/ 311 w 358"/>
                <a:gd name="T19" fmla="*/ 174 h 221"/>
                <a:gd name="T20" fmla="*/ 314 w 358"/>
                <a:gd name="T21" fmla="*/ 196 h 221"/>
                <a:gd name="T22" fmla="*/ 308 w 358"/>
                <a:gd name="T23" fmla="*/ 200 h 221"/>
                <a:gd name="T24" fmla="*/ 289 w 358"/>
                <a:gd name="T25" fmla="*/ 197 h 221"/>
                <a:gd name="T26" fmla="*/ 288 w 358"/>
                <a:gd name="T27" fmla="*/ 196 h 221"/>
                <a:gd name="T28" fmla="*/ 285 w 358"/>
                <a:gd name="T29" fmla="*/ 194 h 221"/>
                <a:gd name="T30" fmla="*/ 283 w 358"/>
                <a:gd name="T31" fmla="*/ 193 h 221"/>
                <a:gd name="T32" fmla="*/ 274 w 358"/>
                <a:gd name="T33" fmla="*/ 185 h 221"/>
                <a:gd name="T34" fmla="*/ 267 w 358"/>
                <a:gd name="T35" fmla="*/ 180 h 221"/>
                <a:gd name="T36" fmla="*/ 197 w 358"/>
                <a:gd name="T37" fmla="*/ 125 h 221"/>
                <a:gd name="T38" fmla="*/ 241 w 358"/>
                <a:gd name="T39" fmla="*/ 169 h 221"/>
                <a:gd name="T40" fmla="*/ 250 w 358"/>
                <a:gd name="T41" fmla="*/ 177 h 221"/>
                <a:gd name="T42" fmla="*/ 261 w 358"/>
                <a:gd name="T43" fmla="*/ 186 h 221"/>
                <a:gd name="T44" fmla="*/ 264 w 358"/>
                <a:gd name="T45" fmla="*/ 188 h 221"/>
                <a:gd name="T46" fmla="*/ 274 w 358"/>
                <a:gd name="T47" fmla="*/ 197 h 221"/>
                <a:gd name="T48" fmla="*/ 272 w 358"/>
                <a:gd name="T49" fmla="*/ 215 h 221"/>
                <a:gd name="T50" fmla="*/ 255 w 358"/>
                <a:gd name="T51" fmla="*/ 221 h 221"/>
                <a:gd name="T52" fmla="*/ 247 w 358"/>
                <a:gd name="T53" fmla="*/ 215 h 221"/>
                <a:gd name="T54" fmla="*/ 244 w 358"/>
                <a:gd name="T55" fmla="*/ 213 h 221"/>
                <a:gd name="T56" fmla="*/ 217 w 358"/>
                <a:gd name="T57" fmla="*/ 193 h 221"/>
                <a:gd name="T58" fmla="*/ 210 w 358"/>
                <a:gd name="T59" fmla="*/ 177 h 221"/>
                <a:gd name="T60" fmla="*/ 191 w 358"/>
                <a:gd name="T61" fmla="*/ 165 h 221"/>
                <a:gd name="T62" fmla="*/ 175 w 358"/>
                <a:gd name="T63" fmla="*/ 160 h 221"/>
                <a:gd name="T64" fmla="*/ 163 w 358"/>
                <a:gd name="T65" fmla="*/ 146 h 221"/>
                <a:gd name="T66" fmla="*/ 141 w 358"/>
                <a:gd name="T67" fmla="*/ 150 h 221"/>
                <a:gd name="T68" fmla="*/ 128 w 358"/>
                <a:gd name="T69" fmla="*/ 141 h 221"/>
                <a:gd name="T70" fmla="*/ 111 w 358"/>
                <a:gd name="T71" fmla="*/ 138 h 221"/>
                <a:gd name="T72" fmla="*/ 95 w 358"/>
                <a:gd name="T73" fmla="*/ 141 h 221"/>
                <a:gd name="T74" fmla="*/ 77 w 358"/>
                <a:gd name="T75" fmla="*/ 130 h 221"/>
                <a:gd name="T76" fmla="*/ 56 w 358"/>
                <a:gd name="T77" fmla="*/ 144 h 221"/>
                <a:gd name="T78" fmla="*/ 1 w 358"/>
                <a:gd name="T79" fmla="*/ 114 h 221"/>
                <a:gd name="T80" fmla="*/ 56 w 358"/>
                <a:gd name="T81" fmla="*/ 11 h 221"/>
                <a:gd name="T82" fmla="*/ 92 w 358"/>
                <a:gd name="T83" fmla="*/ 21 h 221"/>
                <a:gd name="T84" fmla="*/ 166 w 358"/>
                <a:gd name="T85" fmla="*/ 2 h 221"/>
                <a:gd name="T86" fmla="*/ 159 w 358"/>
                <a:gd name="T87" fmla="*/ 10 h 221"/>
                <a:gd name="T88" fmla="*/ 108 w 358"/>
                <a:gd name="T89" fmla="*/ 50 h 221"/>
                <a:gd name="T90" fmla="*/ 119 w 358"/>
                <a:gd name="T91" fmla="*/ 79 h 221"/>
                <a:gd name="T92" fmla="*/ 150 w 358"/>
                <a:gd name="T93" fmla="*/ 82 h 221"/>
                <a:gd name="T94" fmla="*/ 205 w 358"/>
                <a:gd name="T95" fmla="*/ 58 h 221"/>
                <a:gd name="T96" fmla="*/ 217 w 358"/>
                <a:gd name="T97" fmla="*/ 54 h 221"/>
                <a:gd name="T98" fmla="*/ 224 w 358"/>
                <a:gd name="T99" fmla="*/ 54 h 221"/>
                <a:gd name="T100" fmla="*/ 349 w 358"/>
                <a:gd name="T101" fmla="*/ 152 h 221"/>
                <a:gd name="T102" fmla="*/ 358 w 358"/>
                <a:gd name="T103" fmla="*/ 17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8" h="221">
                  <a:moveTo>
                    <a:pt x="355" y="177"/>
                  </a:moveTo>
                  <a:lnTo>
                    <a:pt x="355" y="177"/>
                  </a:lnTo>
                  <a:lnTo>
                    <a:pt x="355" y="177"/>
                  </a:lnTo>
                  <a:lnTo>
                    <a:pt x="350" y="182"/>
                  </a:lnTo>
                  <a:lnTo>
                    <a:pt x="344" y="183"/>
                  </a:lnTo>
                  <a:lnTo>
                    <a:pt x="338" y="183"/>
                  </a:lnTo>
                  <a:lnTo>
                    <a:pt x="332" y="180"/>
                  </a:lnTo>
                  <a:lnTo>
                    <a:pt x="332" y="180"/>
                  </a:lnTo>
                  <a:lnTo>
                    <a:pt x="330" y="177"/>
                  </a:lnTo>
                  <a:lnTo>
                    <a:pt x="330" y="177"/>
                  </a:lnTo>
                  <a:lnTo>
                    <a:pt x="305" y="158"/>
                  </a:lnTo>
                  <a:lnTo>
                    <a:pt x="305" y="158"/>
                  </a:lnTo>
                  <a:lnTo>
                    <a:pt x="300" y="154"/>
                  </a:lnTo>
                  <a:lnTo>
                    <a:pt x="300" y="154"/>
                  </a:lnTo>
                  <a:lnTo>
                    <a:pt x="286" y="144"/>
                  </a:lnTo>
                  <a:lnTo>
                    <a:pt x="286" y="144"/>
                  </a:lnTo>
                  <a:lnTo>
                    <a:pt x="285" y="143"/>
                  </a:lnTo>
                  <a:lnTo>
                    <a:pt x="285" y="143"/>
                  </a:lnTo>
                  <a:lnTo>
                    <a:pt x="277" y="136"/>
                  </a:lnTo>
                  <a:lnTo>
                    <a:pt x="277" y="136"/>
                  </a:lnTo>
                  <a:lnTo>
                    <a:pt x="225" y="96"/>
                  </a:lnTo>
                  <a:lnTo>
                    <a:pt x="225" y="96"/>
                  </a:lnTo>
                  <a:lnTo>
                    <a:pt x="222" y="94"/>
                  </a:lnTo>
                  <a:lnTo>
                    <a:pt x="219" y="96"/>
                  </a:lnTo>
                  <a:lnTo>
                    <a:pt x="217" y="99"/>
                  </a:lnTo>
                  <a:lnTo>
                    <a:pt x="221" y="102"/>
                  </a:lnTo>
                  <a:lnTo>
                    <a:pt x="221" y="102"/>
                  </a:lnTo>
                  <a:lnTo>
                    <a:pt x="271" y="143"/>
                  </a:lnTo>
                  <a:lnTo>
                    <a:pt x="271" y="143"/>
                  </a:lnTo>
                  <a:lnTo>
                    <a:pt x="274" y="144"/>
                  </a:lnTo>
                  <a:lnTo>
                    <a:pt x="274" y="144"/>
                  </a:lnTo>
                  <a:lnTo>
                    <a:pt x="277" y="147"/>
                  </a:lnTo>
                  <a:lnTo>
                    <a:pt x="277" y="147"/>
                  </a:lnTo>
                  <a:lnTo>
                    <a:pt x="283" y="150"/>
                  </a:lnTo>
                  <a:lnTo>
                    <a:pt x="283" y="150"/>
                  </a:lnTo>
                  <a:lnTo>
                    <a:pt x="285" y="154"/>
                  </a:lnTo>
                  <a:lnTo>
                    <a:pt x="285" y="154"/>
                  </a:lnTo>
                  <a:lnTo>
                    <a:pt x="300" y="166"/>
                  </a:lnTo>
                  <a:lnTo>
                    <a:pt x="300" y="166"/>
                  </a:lnTo>
                  <a:lnTo>
                    <a:pt x="303" y="168"/>
                  </a:lnTo>
                  <a:lnTo>
                    <a:pt x="303" y="168"/>
                  </a:lnTo>
                  <a:lnTo>
                    <a:pt x="307" y="169"/>
                  </a:lnTo>
                  <a:lnTo>
                    <a:pt x="307" y="169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08" y="171"/>
                  </a:lnTo>
                  <a:lnTo>
                    <a:pt x="311" y="174"/>
                  </a:lnTo>
                  <a:lnTo>
                    <a:pt x="311" y="174"/>
                  </a:lnTo>
                  <a:lnTo>
                    <a:pt x="314" y="179"/>
                  </a:lnTo>
                  <a:lnTo>
                    <a:pt x="318" y="183"/>
                  </a:lnTo>
                  <a:lnTo>
                    <a:pt x="316" y="190"/>
                  </a:lnTo>
                  <a:lnTo>
                    <a:pt x="314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08" y="200"/>
                  </a:lnTo>
                  <a:lnTo>
                    <a:pt x="303" y="202"/>
                  </a:lnTo>
                  <a:lnTo>
                    <a:pt x="297" y="202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85" y="194"/>
                  </a:lnTo>
                  <a:lnTo>
                    <a:pt x="285" y="19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8" y="188"/>
                  </a:lnTo>
                  <a:lnTo>
                    <a:pt x="278" y="188"/>
                  </a:lnTo>
                  <a:lnTo>
                    <a:pt x="277" y="186"/>
                  </a:lnTo>
                  <a:lnTo>
                    <a:pt x="277" y="186"/>
                  </a:lnTo>
                  <a:lnTo>
                    <a:pt x="274" y="185"/>
                  </a:lnTo>
                  <a:lnTo>
                    <a:pt x="274" y="185"/>
                  </a:lnTo>
                  <a:lnTo>
                    <a:pt x="271" y="182"/>
                  </a:lnTo>
                  <a:lnTo>
                    <a:pt x="271" y="182"/>
                  </a:lnTo>
                  <a:lnTo>
                    <a:pt x="267" y="180"/>
                  </a:lnTo>
                  <a:lnTo>
                    <a:pt x="267" y="180"/>
                  </a:lnTo>
                  <a:lnTo>
                    <a:pt x="247" y="165"/>
                  </a:lnTo>
                  <a:lnTo>
                    <a:pt x="247" y="165"/>
                  </a:lnTo>
                  <a:lnTo>
                    <a:pt x="200" y="127"/>
                  </a:lnTo>
                  <a:lnTo>
                    <a:pt x="200" y="127"/>
                  </a:lnTo>
                  <a:lnTo>
                    <a:pt x="197" y="125"/>
                  </a:lnTo>
                  <a:lnTo>
                    <a:pt x="194" y="127"/>
                  </a:lnTo>
                  <a:lnTo>
                    <a:pt x="194" y="130"/>
                  </a:lnTo>
                  <a:lnTo>
                    <a:pt x="195" y="133"/>
                  </a:lnTo>
                  <a:lnTo>
                    <a:pt x="195" y="133"/>
                  </a:lnTo>
                  <a:lnTo>
                    <a:pt x="241" y="169"/>
                  </a:lnTo>
                  <a:lnTo>
                    <a:pt x="241" y="169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50" y="177"/>
                  </a:lnTo>
                  <a:lnTo>
                    <a:pt x="250" y="177"/>
                  </a:lnTo>
                  <a:lnTo>
                    <a:pt x="255" y="180"/>
                  </a:lnTo>
                  <a:lnTo>
                    <a:pt x="255" y="180"/>
                  </a:lnTo>
                  <a:lnTo>
                    <a:pt x="260" y="185"/>
                  </a:lnTo>
                  <a:lnTo>
                    <a:pt x="260" y="185"/>
                  </a:lnTo>
                  <a:lnTo>
                    <a:pt x="261" y="186"/>
                  </a:lnTo>
                  <a:lnTo>
                    <a:pt x="261" y="186"/>
                  </a:lnTo>
                  <a:lnTo>
                    <a:pt x="263" y="186"/>
                  </a:lnTo>
                  <a:lnTo>
                    <a:pt x="263" y="186"/>
                  </a:lnTo>
                  <a:lnTo>
                    <a:pt x="264" y="188"/>
                  </a:lnTo>
                  <a:lnTo>
                    <a:pt x="264" y="188"/>
                  </a:lnTo>
                  <a:lnTo>
                    <a:pt x="267" y="190"/>
                  </a:lnTo>
                  <a:lnTo>
                    <a:pt x="267" y="190"/>
                  </a:lnTo>
                  <a:lnTo>
                    <a:pt x="269" y="193"/>
                  </a:lnTo>
                  <a:lnTo>
                    <a:pt x="269" y="193"/>
                  </a:lnTo>
                  <a:lnTo>
                    <a:pt x="274" y="197"/>
                  </a:lnTo>
                  <a:lnTo>
                    <a:pt x="275" y="202"/>
                  </a:lnTo>
                  <a:lnTo>
                    <a:pt x="275" y="208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67" y="219"/>
                  </a:lnTo>
                  <a:lnTo>
                    <a:pt x="261" y="221"/>
                  </a:lnTo>
                  <a:lnTo>
                    <a:pt x="255" y="221"/>
                  </a:lnTo>
                  <a:lnTo>
                    <a:pt x="250" y="218"/>
                  </a:lnTo>
                  <a:lnTo>
                    <a:pt x="250" y="218"/>
                  </a:lnTo>
                  <a:lnTo>
                    <a:pt x="247" y="216"/>
                  </a:lnTo>
                  <a:lnTo>
                    <a:pt x="247" y="216"/>
                  </a:lnTo>
                  <a:lnTo>
                    <a:pt x="247" y="215"/>
                  </a:lnTo>
                  <a:lnTo>
                    <a:pt x="247" y="215"/>
                  </a:lnTo>
                  <a:lnTo>
                    <a:pt x="246" y="215"/>
                  </a:lnTo>
                  <a:lnTo>
                    <a:pt x="246" y="215"/>
                  </a:lnTo>
                  <a:lnTo>
                    <a:pt x="244" y="213"/>
                  </a:lnTo>
                  <a:lnTo>
                    <a:pt x="244" y="213"/>
                  </a:lnTo>
                  <a:lnTo>
                    <a:pt x="230" y="202"/>
                  </a:lnTo>
                  <a:lnTo>
                    <a:pt x="230" y="202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3" y="188"/>
                  </a:lnTo>
                  <a:lnTo>
                    <a:pt x="213" y="188"/>
                  </a:lnTo>
                  <a:lnTo>
                    <a:pt x="213" y="182"/>
                  </a:lnTo>
                  <a:lnTo>
                    <a:pt x="210" y="177"/>
                  </a:lnTo>
                  <a:lnTo>
                    <a:pt x="210" y="177"/>
                  </a:lnTo>
                  <a:lnTo>
                    <a:pt x="205" y="169"/>
                  </a:lnTo>
                  <a:lnTo>
                    <a:pt x="197" y="166"/>
                  </a:lnTo>
                  <a:lnTo>
                    <a:pt x="197" y="166"/>
                  </a:lnTo>
                  <a:lnTo>
                    <a:pt x="191" y="165"/>
                  </a:lnTo>
                  <a:lnTo>
                    <a:pt x="191" y="165"/>
                  </a:lnTo>
                  <a:lnTo>
                    <a:pt x="183" y="165"/>
                  </a:lnTo>
                  <a:lnTo>
                    <a:pt x="183" y="165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5" y="157"/>
                  </a:lnTo>
                  <a:lnTo>
                    <a:pt x="175" y="157"/>
                  </a:lnTo>
                  <a:lnTo>
                    <a:pt x="170" y="150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55" y="144"/>
                  </a:lnTo>
                  <a:lnTo>
                    <a:pt x="155" y="144"/>
                  </a:lnTo>
                  <a:lnTo>
                    <a:pt x="150" y="146"/>
                  </a:lnTo>
                  <a:lnTo>
                    <a:pt x="145" y="147"/>
                  </a:lnTo>
                  <a:lnTo>
                    <a:pt x="141" y="150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6" y="149"/>
                  </a:lnTo>
                  <a:lnTo>
                    <a:pt x="133" y="144"/>
                  </a:lnTo>
                  <a:lnTo>
                    <a:pt x="128" y="141"/>
                  </a:lnTo>
                  <a:lnTo>
                    <a:pt x="123" y="138"/>
                  </a:lnTo>
                  <a:lnTo>
                    <a:pt x="123" y="138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1" y="138"/>
                  </a:lnTo>
                  <a:lnTo>
                    <a:pt x="106" y="139"/>
                  </a:lnTo>
                  <a:lnTo>
                    <a:pt x="102" y="14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5" y="141"/>
                  </a:lnTo>
                  <a:lnTo>
                    <a:pt x="92" y="136"/>
                  </a:lnTo>
                  <a:lnTo>
                    <a:pt x="89" y="133"/>
                  </a:lnTo>
                  <a:lnTo>
                    <a:pt x="84" y="132"/>
                  </a:lnTo>
                  <a:lnTo>
                    <a:pt x="84" y="132"/>
                  </a:lnTo>
                  <a:lnTo>
                    <a:pt x="77" y="130"/>
                  </a:lnTo>
                  <a:lnTo>
                    <a:pt x="77" y="130"/>
                  </a:lnTo>
                  <a:lnTo>
                    <a:pt x="70" y="132"/>
                  </a:lnTo>
                  <a:lnTo>
                    <a:pt x="64" y="133"/>
                  </a:lnTo>
                  <a:lnTo>
                    <a:pt x="59" y="138"/>
                  </a:lnTo>
                  <a:lnTo>
                    <a:pt x="56" y="144"/>
                  </a:lnTo>
                  <a:lnTo>
                    <a:pt x="55" y="146"/>
                  </a:lnTo>
                  <a:lnTo>
                    <a:pt x="55" y="146"/>
                  </a:lnTo>
                  <a:lnTo>
                    <a:pt x="52" y="144"/>
                  </a:lnTo>
                  <a:lnTo>
                    <a:pt x="1" y="114"/>
                  </a:lnTo>
                  <a:lnTo>
                    <a:pt x="1" y="114"/>
                  </a:lnTo>
                  <a:lnTo>
                    <a:pt x="0" y="113"/>
                  </a:lnTo>
                  <a:lnTo>
                    <a:pt x="0" y="110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9" y="21"/>
                  </a:lnTo>
                  <a:lnTo>
                    <a:pt x="92" y="21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61" y="0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7" y="3"/>
                  </a:lnTo>
                  <a:lnTo>
                    <a:pt x="166" y="5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13" y="46"/>
                  </a:lnTo>
                  <a:lnTo>
                    <a:pt x="108" y="50"/>
                  </a:lnTo>
                  <a:lnTo>
                    <a:pt x="108" y="57"/>
                  </a:lnTo>
                  <a:lnTo>
                    <a:pt x="108" y="64"/>
                  </a:lnTo>
                  <a:lnTo>
                    <a:pt x="108" y="64"/>
                  </a:lnTo>
                  <a:lnTo>
                    <a:pt x="113" y="72"/>
                  </a:lnTo>
                  <a:lnTo>
                    <a:pt x="119" y="79"/>
                  </a:lnTo>
                  <a:lnTo>
                    <a:pt x="128" y="83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4" y="83"/>
                  </a:lnTo>
                  <a:lnTo>
                    <a:pt x="150" y="82"/>
                  </a:lnTo>
                  <a:lnTo>
                    <a:pt x="150" y="82"/>
                  </a:lnTo>
                  <a:lnTo>
                    <a:pt x="199" y="61"/>
                  </a:lnTo>
                  <a:lnTo>
                    <a:pt x="199" y="61"/>
                  </a:lnTo>
                  <a:lnTo>
                    <a:pt x="199" y="61"/>
                  </a:lnTo>
                  <a:lnTo>
                    <a:pt x="205" y="58"/>
                  </a:lnTo>
                  <a:lnTo>
                    <a:pt x="205" y="58"/>
                  </a:lnTo>
                  <a:lnTo>
                    <a:pt x="214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17" y="54"/>
                  </a:lnTo>
                  <a:lnTo>
                    <a:pt x="222" y="52"/>
                  </a:lnTo>
                  <a:lnTo>
                    <a:pt x="224" y="54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9" y="72"/>
                  </a:lnTo>
                  <a:lnTo>
                    <a:pt x="302" y="114"/>
                  </a:lnTo>
                  <a:lnTo>
                    <a:pt x="349" y="152"/>
                  </a:lnTo>
                  <a:lnTo>
                    <a:pt x="352" y="155"/>
                  </a:lnTo>
                  <a:lnTo>
                    <a:pt x="352" y="155"/>
                  </a:lnTo>
                  <a:lnTo>
                    <a:pt x="357" y="160"/>
                  </a:lnTo>
                  <a:lnTo>
                    <a:pt x="358" y="165"/>
                  </a:lnTo>
                  <a:lnTo>
                    <a:pt x="358" y="171"/>
                  </a:lnTo>
                  <a:lnTo>
                    <a:pt x="355" y="177"/>
                  </a:lnTo>
                  <a:lnTo>
                    <a:pt x="355" y="177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5149" y="3241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0 w 8"/>
                <a:gd name="T5" fmla="*/ 0 h 4"/>
                <a:gd name="T6" fmla="*/ 0 w 8"/>
                <a:gd name="T7" fmla="*/ 0 h 4"/>
                <a:gd name="T8" fmla="*/ 0 w 8"/>
                <a:gd name="T9" fmla="*/ 0 h 4"/>
                <a:gd name="T10" fmla="*/ 8 w 8"/>
                <a:gd name="T11" fmla="*/ 4 h 4"/>
                <a:gd name="T12" fmla="*/ 8 w 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5203" y="3191"/>
              <a:ext cx="3" cy="1"/>
            </a:xfrm>
            <a:custGeom>
              <a:avLst/>
              <a:gdLst>
                <a:gd name="T0" fmla="*/ 3 w 3"/>
                <a:gd name="T1" fmla="*/ 1 h 1"/>
                <a:gd name="T2" fmla="*/ 3 w 3"/>
                <a:gd name="T3" fmla="*/ 1 h 1"/>
                <a:gd name="T4" fmla="*/ 0 w 3"/>
                <a:gd name="T5" fmla="*/ 0 h 1"/>
                <a:gd name="T6" fmla="*/ 0 w 3"/>
                <a:gd name="T7" fmla="*/ 0 h 1"/>
                <a:gd name="T8" fmla="*/ 0 w 3"/>
                <a:gd name="T9" fmla="*/ 0 h 1"/>
                <a:gd name="T10" fmla="*/ 3 w 3"/>
                <a:gd name="T11" fmla="*/ 1 h 1"/>
                <a:gd name="T12" fmla="*/ 3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5046" y="3031"/>
              <a:ext cx="304" cy="169"/>
            </a:xfrm>
            <a:custGeom>
              <a:avLst/>
              <a:gdLst>
                <a:gd name="T0" fmla="*/ 63 w 304"/>
                <a:gd name="T1" fmla="*/ 24 h 169"/>
                <a:gd name="T2" fmla="*/ 63 w 304"/>
                <a:gd name="T3" fmla="*/ 24 h 169"/>
                <a:gd name="T4" fmla="*/ 71 w 304"/>
                <a:gd name="T5" fmla="*/ 19 h 169"/>
                <a:gd name="T6" fmla="*/ 128 w 304"/>
                <a:gd name="T7" fmla="*/ 0 h 169"/>
                <a:gd name="T8" fmla="*/ 128 w 304"/>
                <a:gd name="T9" fmla="*/ 0 h 169"/>
                <a:gd name="T10" fmla="*/ 133 w 304"/>
                <a:gd name="T11" fmla="*/ 0 h 169"/>
                <a:gd name="T12" fmla="*/ 136 w 304"/>
                <a:gd name="T13" fmla="*/ 2 h 169"/>
                <a:gd name="T14" fmla="*/ 211 w 304"/>
                <a:gd name="T15" fmla="*/ 38 h 169"/>
                <a:gd name="T16" fmla="*/ 211 w 304"/>
                <a:gd name="T17" fmla="*/ 38 h 169"/>
                <a:gd name="T18" fmla="*/ 215 w 304"/>
                <a:gd name="T19" fmla="*/ 38 h 169"/>
                <a:gd name="T20" fmla="*/ 219 w 304"/>
                <a:gd name="T21" fmla="*/ 38 h 169"/>
                <a:gd name="T22" fmla="*/ 244 w 304"/>
                <a:gd name="T23" fmla="*/ 28 h 169"/>
                <a:gd name="T24" fmla="*/ 244 w 304"/>
                <a:gd name="T25" fmla="*/ 28 h 169"/>
                <a:gd name="T26" fmla="*/ 247 w 304"/>
                <a:gd name="T27" fmla="*/ 28 h 169"/>
                <a:gd name="T28" fmla="*/ 251 w 304"/>
                <a:gd name="T29" fmla="*/ 30 h 169"/>
                <a:gd name="T30" fmla="*/ 304 w 304"/>
                <a:gd name="T31" fmla="*/ 127 h 169"/>
                <a:gd name="T32" fmla="*/ 304 w 304"/>
                <a:gd name="T33" fmla="*/ 127 h 169"/>
                <a:gd name="T34" fmla="*/ 304 w 304"/>
                <a:gd name="T35" fmla="*/ 130 h 169"/>
                <a:gd name="T36" fmla="*/ 302 w 304"/>
                <a:gd name="T37" fmla="*/ 131 h 169"/>
                <a:gd name="T38" fmla="*/ 252 w 304"/>
                <a:gd name="T39" fmla="*/ 169 h 169"/>
                <a:gd name="T40" fmla="*/ 252 w 304"/>
                <a:gd name="T41" fmla="*/ 169 h 169"/>
                <a:gd name="T42" fmla="*/ 249 w 304"/>
                <a:gd name="T43" fmla="*/ 169 h 169"/>
                <a:gd name="T44" fmla="*/ 246 w 304"/>
                <a:gd name="T45" fmla="*/ 167 h 169"/>
                <a:gd name="T46" fmla="*/ 113 w 304"/>
                <a:gd name="T47" fmla="*/ 63 h 169"/>
                <a:gd name="T48" fmla="*/ 113 w 304"/>
                <a:gd name="T49" fmla="*/ 63 h 169"/>
                <a:gd name="T50" fmla="*/ 110 w 304"/>
                <a:gd name="T51" fmla="*/ 61 h 169"/>
                <a:gd name="T52" fmla="*/ 107 w 304"/>
                <a:gd name="T53" fmla="*/ 61 h 169"/>
                <a:gd name="T54" fmla="*/ 107 w 304"/>
                <a:gd name="T55" fmla="*/ 61 h 169"/>
                <a:gd name="T56" fmla="*/ 35 w 304"/>
                <a:gd name="T57" fmla="*/ 91 h 169"/>
                <a:gd name="T58" fmla="*/ 35 w 304"/>
                <a:gd name="T59" fmla="*/ 91 h 169"/>
                <a:gd name="T60" fmla="*/ 25 w 304"/>
                <a:gd name="T61" fmla="*/ 94 h 169"/>
                <a:gd name="T62" fmla="*/ 17 w 304"/>
                <a:gd name="T63" fmla="*/ 92 h 169"/>
                <a:gd name="T64" fmla="*/ 11 w 304"/>
                <a:gd name="T65" fmla="*/ 91 h 169"/>
                <a:gd name="T66" fmla="*/ 5 w 304"/>
                <a:gd name="T67" fmla="*/ 86 h 169"/>
                <a:gd name="T68" fmla="*/ 2 w 304"/>
                <a:gd name="T69" fmla="*/ 80 h 169"/>
                <a:gd name="T70" fmla="*/ 0 w 304"/>
                <a:gd name="T71" fmla="*/ 74 h 169"/>
                <a:gd name="T72" fmla="*/ 2 w 304"/>
                <a:gd name="T73" fmla="*/ 69 h 169"/>
                <a:gd name="T74" fmla="*/ 8 w 304"/>
                <a:gd name="T75" fmla="*/ 63 h 169"/>
                <a:gd name="T76" fmla="*/ 8 w 304"/>
                <a:gd name="T77" fmla="*/ 63 h 169"/>
                <a:gd name="T78" fmla="*/ 41 w 304"/>
                <a:gd name="T79" fmla="*/ 39 h 169"/>
                <a:gd name="T80" fmla="*/ 63 w 304"/>
                <a:gd name="T81" fmla="*/ 24 h 169"/>
                <a:gd name="T82" fmla="*/ 63 w 304"/>
                <a:gd name="T83" fmla="*/ 2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4" h="169">
                  <a:moveTo>
                    <a:pt x="63" y="24"/>
                  </a:moveTo>
                  <a:lnTo>
                    <a:pt x="63" y="24"/>
                  </a:lnTo>
                  <a:lnTo>
                    <a:pt x="71" y="19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6" y="2"/>
                  </a:lnTo>
                  <a:lnTo>
                    <a:pt x="211" y="38"/>
                  </a:lnTo>
                  <a:lnTo>
                    <a:pt x="211" y="38"/>
                  </a:lnTo>
                  <a:lnTo>
                    <a:pt x="215" y="38"/>
                  </a:lnTo>
                  <a:lnTo>
                    <a:pt x="219" y="38"/>
                  </a:lnTo>
                  <a:lnTo>
                    <a:pt x="244" y="28"/>
                  </a:lnTo>
                  <a:lnTo>
                    <a:pt x="244" y="28"/>
                  </a:lnTo>
                  <a:lnTo>
                    <a:pt x="247" y="28"/>
                  </a:lnTo>
                  <a:lnTo>
                    <a:pt x="251" y="30"/>
                  </a:lnTo>
                  <a:lnTo>
                    <a:pt x="304" y="127"/>
                  </a:lnTo>
                  <a:lnTo>
                    <a:pt x="304" y="127"/>
                  </a:lnTo>
                  <a:lnTo>
                    <a:pt x="304" y="130"/>
                  </a:lnTo>
                  <a:lnTo>
                    <a:pt x="302" y="131"/>
                  </a:lnTo>
                  <a:lnTo>
                    <a:pt x="252" y="169"/>
                  </a:lnTo>
                  <a:lnTo>
                    <a:pt x="252" y="169"/>
                  </a:lnTo>
                  <a:lnTo>
                    <a:pt x="249" y="169"/>
                  </a:lnTo>
                  <a:lnTo>
                    <a:pt x="246" y="167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0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35" y="91"/>
                  </a:lnTo>
                  <a:lnTo>
                    <a:pt x="35" y="91"/>
                  </a:lnTo>
                  <a:lnTo>
                    <a:pt x="25" y="94"/>
                  </a:lnTo>
                  <a:lnTo>
                    <a:pt x="17" y="92"/>
                  </a:lnTo>
                  <a:lnTo>
                    <a:pt x="11" y="91"/>
                  </a:lnTo>
                  <a:lnTo>
                    <a:pt x="5" y="86"/>
                  </a:lnTo>
                  <a:lnTo>
                    <a:pt x="2" y="80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41" y="39"/>
                  </a:lnTo>
                  <a:lnTo>
                    <a:pt x="63" y="24"/>
                  </a:lnTo>
                  <a:lnTo>
                    <a:pt x="63" y="24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5095" y="3219"/>
              <a:ext cx="43" cy="65"/>
            </a:xfrm>
            <a:custGeom>
              <a:avLst/>
              <a:gdLst>
                <a:gd name="T0" fmla="*/ 32 w 43"/>
                <a:gd name="T1" fmla="*/ 0 h 65"/>
                <a:gd name="T2" fmla="*/ 32 w 43"/>
                <a:gd name="T3" fmla="*/ 0 h 65"/>
                <a:gd name="T4" fmla="*/ 39 w 43"/>
                <a:gd name="T5" fmla="*/ 3 h 65"/>
                <a:gd name="T6" fmla="*/ 42 w 43"/>
                <a:gd name="T7" fmla="*/ 8 h 65"/>
                <a:gd name="T8" fmla="*/ 43 w 43"/>
                <a:gd name="T9" fmla="*/ 14 h 65"/>
                <a:gd name="T10" fmla="*/ 42 w 43"/>
                <a:gd name="T11" fmla="*/ 20 h 65"/>
                <a:gd name="T12" fmla="*/ 31 w 43"/>
                <a:gd name="T13" fmla="*/ 54 h 65"/>
                <a:gd name="T14" fmla="*/ 31 w 43"/>
                <a:gd name="T15" fmla="*/ 54 h 65"/>
                <a:gd name="T16" fmla="*/ 28 w 43"/>
                <a:gd name="T17" fmla="*/ 59 h 65"/>
                <a:gd name="T18" fmla="*/ 23 w 43"/>
                <a:gd name="T19" fmla="*/ 62 h 65"/>
                <a:gd name="T20" fmla="*/ 17 w 43"/>
                <a:gd name="T21" fmla="*/ 65 h 65"/>
                <a:gd name="T22" fmla="*/ 11 w 43"/>
                <a:gd name="T23" fmla="*/ 64 h 65"/>
                <a:gd name="T24" fmla="*/ 11 w 43"/>
                <a:gd name="T25" fmla="*/ 64 h 65"/>
                <a:gd name="T26" fmla="*/ 11 w 43"/>
                <a:gd name="T27" fmla="*/ 64 h 65"/>
                <a:gd name="T28" fmla="*/ 4 w 43"/>
                <a:gd name="T29" fmla="*/ 61 h 65"/>
                <a:gd name="T30" fmla="*/ 1 w 43"/>
                <a:gd name="T31" fmla="*/ 56 h 65"/>
                <a:gd name="T32" fmla="*/ 0 w 43"/>
                <a:gd name="T33" fmla="*/ 50 h 65"/>
                <a:gd name="T34" fmla="*/ 1 w 43"/>
                <a:gd name="T35" fmla="*/ 44 h 65"/>
                <a:gd name="T36" fmla="*/ 12 w 43"/>
                <a:gd name="T37" fmla="*/ 11 h 65"/>
                <a:gd name="T38" fmla="*/ 12 w 43"/>
                <a:gd name="T39" fmla="*/ 11 h 65"/>
                <a:gd name="T40" fmla="*/ 15 w 43"/>
                <a:gd name="T41" fmla="*/ 4 h 65"/>
                <a:gd name="T42" fmla="*/ 20 w 43"/>
                <a:gd name="T43" fmla="*/ 1 h 65"/>
                <a:gd name="T44" fmla="*/ 26 w 43"/>
                <a:gd name="T45" fmla="*/ 0 h 65"/>
                <a:gd name="T46" fmla="*/ 32 w 43"/>
                <a:gd name="T47" fmla="*/ 0 h 65"/>
                <a:gd name="T48" fmla="*/ 32 w 43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65">
                  <a:moveTo>
                    <a:pt x="32" y="0"/>
                  </a:moveTo>
                  <a:lnTo>
                    <a:pt x="32" y="0"/>
                  </a:lnTo>
                  <a:lnTo>
                    <a:pt x="39" y="3"/>
                  </a:lnTo>
                  <a:lnTo>
                    <a:pt x="42" y="8"/>
                  </a:lnTo>
                  <a:lnTo>
                    <a:pt x="43" y="14"/>
                  </a:lnTo>
                  <a:lnTo>
                    <a:pt x="42" y="20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28" y="59"/>
                  </a:lnTo>
                  <a:lnTo>
                    <a:pt x="23" y="62"/>
                  </a:lnTo>
                  <a:lnTo>
                    <a:pt x="17" y="65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4" y="61"/>
                  </a:lnTo>
                  <a:lnTo>
                    <a:pt x="1" y="56"/>
                  </a:lnTo>
                  <a:lnTo>
                    <a:pt x="0" y="50"/>
                  </a:lnTo>
                  <a:lnTo>
                    <a:pt x="1" y="44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5" y="4"/>
                  </a:lnTo>
                  <a:lnTo>
                    <a:pt x="20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5060" y="3198"/>
              <a:ext cx="44" cy="66"/>
            </a:xfrm>
            <a:custGeom>
              <a:avLst/>
              <a:gdLst>
                <a:gd name="T0" fmla="*/ 33 w 44"/>
                <a:gd name="T1" fmla="*/ 2 h 66"/>
                <a:gd name="T2" fmla="*/ 33 w 44"/>
                <a:gd name="T3" fmla="*/ 2 h 66"/>
                <a:gd name="T4" fmla="*/ 38 w 44"/>
                <a:gd name="T5" fmla="*/ 5 h 66"/>
                <a:gd name="T6" fmla="*/ 42 w 44"/>
                <a:gd name="T7" fmla="*/ 10 h 66"/>
                <a:gd name="T8" fmla="*/ 44 w 44"/>
                <a:gd name="T9" fmla="*/ 16 h 66"/>
                <a:gd name="T10" fmla="*/ 42 w 44"/>
                <a:gd name="T11" fmla="*/ 22 h 66"/>
                <a:gd name="T12" fmla="*/ 31 w 44"/>
                <a:gd name="T13" fmla="*/ 55 h 66"/>
                <a:gd name="T14" fmla="*/ 31 w 44"/>
                <a:gd name="T15" fmla="*/ 55 h 66"/>
                <a:gd name="T16" fmla="*/ 28 w 44"/>
                <a:gd name="T17" fmla="*/ 61 h 66"/>
                <a:gd name="T18" fmla="*/ 22 w 44"/>
                <a:gd name="T19" fmla="*/ 65 h 66"/>
                <a:gd name="T20" fmla="*/ 17 w 44"/>
                <a:gd name="T21" fmla="*/ 66 h 66"/>
                <a:gd name="T22" fmla="*/ 11 w 44"/>
                <a:gd name="T23" fmla="*/ 65 h 66"/>
                <a:gd name="T24" fmla="*/ 11 w 44"/>
                <a:gd name="T25" fmla="*/ 65 h 66"/>
                <a:gd name="T26" fmla="*/ 11 w 44"/>
                <a:gd name="T27" fmla="*/ 65 h 66"/>
                <a:gd name="T28" fmla="*/ 5 w 44"/>
                <a:gd name="T29" fmla="*/ 61 h 66"/>
                <a:gd name="T30" fmla="*/ 2 w 44"/>
                <a:gd name="T31" fmla="*/ 57 h 66"/>
                <a:gd name="T32" fmla="*/ 0 w 44"/>
                <a:gd name="T33" fmla="*/ 50 h 66"/>
                <a:gd name="T34" fmla="*/ 0 w 44"/>
                <a:gd name="T35" fmla="*/ 44 h 66"/>
                <a:gd name="T36" fmla="*/ 11 w 44"/>
                <a:gd name="T37" fmla="*/ 11 h 66"/>
                <a:gd name="T38" fmla="*/ 11 w 44"/>
                <a:gd name="T39" fmla="*/ 11 h 66"/>
                <a:gd name="T40" fmla="*/ 16 w 44"/>
                <a:gd name="T41" fmla="*/ 7 h 66"/>
                <a:gd name="T42" fmla="*/ 21 w 44"/>
                <a:gd name="T43" fmla="*/ 2 h 66"/>
                <a:gd name="T44" fmla="*/ 27 w 44"/>
                <a:gd name="T45" fmla="*/ 0 h 66"/>
                <a:gd name="T46" fmla="*/ 33 w 44"/>
                <a:gd name="T47" fmla="*/ 2 h 66"/>
                <a:gd name="T48" fmla="*/ 33 w 44"/>
                <a:gd name="T49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66">
                  <a:moveTo>
                    <a:pt x="33" y="2"/>
                  </a:moveTo>
                  <a:lnTo>
                    <a:pt x="33" y="2"/>
                  </a:lnTo>
                  <a:lnTo>
                    <a:pt x="38" y="5"/>
                  </a:lnTo>
                  <a:lnTo>
                    <a:pt x="42" y="10"/>
                  </a:lnTo>
                  <a:lnTo>
                    <a:pt x="44" y="16"/>
                  </a:lnTo>
                  <a:lnTo>
                    <a:pt x="42" y="22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28" y="61"/>
                  </a:lnTo>
                  <a:lnTo>
                    <a:pt x="22" y="65"/>
                  </a:lnTo>
                  <a:lnTo>
                    <a:pt x="17" y="66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5" y="61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6" y="7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5024" y="3191"/>
              <a:ext cx="41" cy="53"/>
            </a:xfrm>
            <a:custGeom>
              <a:avLst/>
              <a:gdLst>
                <a:gd name="T0" fmla="*/ 30 w 41"/>
                <a:gd name="T1" fmla="*/ 1 h 53"/>
                <a:gd name="T2" fmla="*/ 30 w 41"/>
                <a:gd name="T3" fmla="*/ 1 h 53"/>
                <a:gd name="T4" fmla="*/ 35 w 41"/>
                <a:gd name="T5" fmla="*/ 4 h 53"/>
                <a:gd name="T6" fmla="*/ 39 w 41"/>
                <a:gd name="T7" fmla="*/ 9 h 53"/>
                <a:gd name="T8" fmla="*/ 41 w 41"/>
                <a:gd name="T9" fmla="*/ 15 h 53"/>
                <a:gd name="T10" fmla="*/ 39 w 41"/>
                <a:gd name="T11" fmla="*/ 22 h 53"/>
                <a:gd name="T12" fmla="*/ 33 w 41"/>
                <a:gd name="T13" fmla="*/ 42 h 53"/>
                <a:gd name="T14" fmla="*/ 33 w 41"/>
                <a:gd name="T15" fmla="*/ 42 h 53"/>
                <a:gd name="T16" fmla="*/ 30 w 41"/>
                <a:gd name="T17" fmla="*/ 47 h 53"/>
                <a:gd name="T18" fmla="*/ 24 w 41"/>
                <a:gd name="T19" fmla="*/ 51 h 53"/>
                <a:gd name="T20" fmla="*/ 19 w 41"/>
                <a:gd name="T21" fmla="*/ 53 h 53"/>
                <a:gd name="T22" fmla="*/ 11 w 41"/>
                <a:gd name="T23" fmla="*/ 51 h 53"/>
                <a:gd name="T24" fmla="*/ 11 w 41"/>
                <a:gd name="T25" fmla="*/ 51 h 53"/>
                <a:gd name="T26" fmla="*/ 11 w 41"/>
                <a:gd name="T27" fmla="*/ 51 h 53"/>
                <a:gd name="T28" fmla="*/ 6 w 41"/>
                <a:gd name="T29" fmla="*/ 48 h 53"/>
                <a:gd name="T30" fmla="*/ 2 w 41"/>
                <a:gd name="T31" fmla="*/ 43 h 53"/>
                <a:gd name="T32" fmla="*/ 0 w 41"/>
                <a:gd name="T33" fmla="*/ 37 h 53"/>
                <a:gd name="T34" fmla="*/ 2 w 41"/>
                <a:gd name="T35" fmla="*/ 31 h 53"/>
                <a:gd name="T36" fmla="*/ 8 w 41"/>
                <a:gd name="T37" fmla="*/ 11 h 53"/>
                <a:gd name="T38" fmla="*/ 8 w 41"/>
                <a:gd name="T39" fmla="*/ 11 h 53"/>
                <a:gd name="T40" fmla="*/ 11 w 41"/>
                <a:gd name="T41" fmla="*/ 4 h 53"/>
                <a:gd name="T42" fmla="*/ 17 w 41"/>
                <a:gd name="T43" fmla="*/ 1 h 53"/>
                <a:gd name="T44" fmla="*/ 22 w 41"/>
                <a:gd name="T45" fmla="*/ 0 h 53"/>
                <a:gd name="T46" fmla="*/ 30 w 41"/>
                <a:gd name="T47" fmla="*/ 1 h 53"/>
                <a:gd name="T48" fmla="*/ 30 w 41"/>
                <a:gd name="T4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53">
                  <a:moveTo>
                    <a:pt x="30" y="1"/>
                  </a:moveTo>
                  <a:lnTo>
                    <a:pt x="30" y="1"/>
                  </a:lnTo>
                  <a:lnTo>
                    <a:pt x="35" y="4"/>
                  </a:lnTo>
                  <a:lnTo>
                    <a:pt x="39" y="9"/>
                  </a:lnTo>
                  <a:lnTo>
                    <a:pt x="41" y="15"/>
                  </a:lnTo>
                  <a:lnTo>
                    <a:pt x="39" y="2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0" y="47"/>
                  </a:lnTo>
                  <a:lnTo>
                    <a:pt x="24" y="51"/>
                  </a:lnTo>
                  <a:lnTo>
                    <a:pt x="19" y="53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1" y="4"/>
                  </a:lnTo>
                  <a:lnTo>
                    <a:pt x="17" y="1"/>
                  </a:lnTo>
                  <a:lnTo>
                    <a:pt x="22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4990" y="3184"/>
              <a:ext cx="34" cy="39"/>
            </a:xfrm>
            <a:custGeom>
              <a:avLst/>
              <a:gdLst>
                <a:gd name="T0" fmla="*/ 23 w 34"/>
                <a:gd name="T1" fmla="*/ 0 h 39"/>
                <a:gd name="T2" fmla="*/ 23 w 34"/>
                <a:gd name="T3" fmla="*/ 0 h 39"/>
                <a:gd name="T4" fmla="*/ 29 w 34"/>
                <a:gd name="T5" fmla="*/ 3 h 39"/>
                <a:gd name="T6" fmla="*/ 33 w 34"/>
                <a:gd name="T7" fmla="*/ 8 h 39"/>
                <a:gd name="T8" fmla="*/ 34 w 34"/>
                <a:gd name="T9" fmla="*/ 14 h 39"/>
                <a:gd name="T10" fmla="*/ 34 w 34"/>
                <a:gd name="T11" fmla="*/ 21 h 39"/>
                <a:gd name="T12" fmla="*/ 31 w 34"/>
                <a:gd name="T13" fmla="*/ 29 h 39"/>
                <a:gd name="T14" fmla="*/ 31 w 34"/>
                <a:gd name="T15" fmla="*/ 29 h 39"/>
                <a:gd name="T16" fmla="*/ 28 w 34"/>
                <a:gd name="T17" fmla="*/ 35 h 39"/>
                <a:gd name="T18" fmla="*/ 23 w 34"/>
                <a:gd name="T19" fmla="*/ 38 h 39"/>
                <a:gd name="T20" fmla="*/ 17 w 34"/>
                <a:gd name="T21" fmla="*/ 39 h 39"/>
                <a:gd name="T22" fmla="*/ 11 w 34"/>
                <a:gd name="T23" fmla="*/ 38 h 39"/>
                <a:gd name="T24" fmla="*/ 11 w 34"/>
                <a:gd name="T25" fmla="*/ 38 h 39"/>
                <a:gd name="T26" fmla="*/ 11 w 34"/>
                <a:gd name="T27" fmla="*/ 38 h 39"/>
                <a:gd name="T28" fmla="*/ 4 w 34"/>
                <a:gd name="T29" fmla="*/ 35 h 39"/>
                <a:gd name="T30" fmla="*/ 1 w 34"/>
                <a:gd name="T31" fmla="*/ 30 h 39"/>
                <a:gd name="T32" fmla="*/ 0 w 34"/>
                <a:gd name="T33" fmla="*/ 24 h 39"/>
                <a:gd name="T34" fmla="*/ 1 w 34"/>
                <a:gd name="T35" fmla="*/ 18 h 39"/>
                <a:gd name="T36" fmla="*/ 3 w 34"/>
                <a:gd name="T37" fmla="*/ 11 h 39"/>
                <a:gd name="T38" fmla="*/ 3 w 34"/>
                <a:gd name="T39" fmla="*/ 11 h 39"/>
                <a:gd name="T40" fmla="*/ 6 w 34"/>
                <a:gd name="T41" fmla="*/ 5 h 39"/>
                <a:gd name="T42" fmla="*/ 11 w 34"/>
                <a:gd name="T43" fmla="*/ 2 h 39"/>
                <a:gd name="T44" fmla="*/ 17 w 34"/>
                <a:gd name="T45" fmla="*/ 0 h 39"/>
                <a:gd name="T46" fmla="*/ 23 w 34"/>
                <a:gd name="T47" fmla="*/ 0 h 39"/>
                <a:gd name="T48" fmla="*/ 23 w 34"/>
                <a:gd name="T4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39">
                  <a:moveTo>
                    <a:pt x="23" y="0"/>
                  </a:move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4" y="14"/>
                  </a:lnTo>
                  <a:lnTo>
                    <a:pt x="34" y="21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28" y="35"/>
                  </a:lnTo>
                  <a:lnTo>
                    <a:pt x="23" y="38"/>
                  </a:lnTo>
                  <a:lnTo>
                    <a:pt x="17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4" y="35"/>
                  </a:lnTo>
                  <a:lnTo>
                    <a:pt x="1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6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5307" y="3003"/>
              <a:ext cx="146" cy="158"/>
            </a:xfrm>
            <a:custGeom>
              <a:avLst/>
              <a:gdLst>
                <a:gd name="T0" fmla="*/ 146 w 146"/>
                <a:gd name="T1" fmla="*/ 108 h 158"/>
                <a:gd name="T2" fmla="*/ 146 w 146"/>
                <a:gd name="T3" fmla="*/ 108 h 158"/>
                <a:gd name="T4" fmla="*/ 146 w 146"/>
                <a:gd name="T5" fmla="*/ 111 h 158"/>
                <a:gd name="T6" fmla="*/ 146 w 146"/>
                <a:gd name="T7" fmla="*/ 113 h 158"/>
                <a:gd name="T8" fmla="*/ 146 w 146"/>
                <a:gd name="T9" fmla="*/ 116 h 158"/>
                <a:gd name="T10" fmla="*/ 143 w 146"/>
                <a:gd name="T11" fmla="*/ 117 h 158"/>
                <a:gd name="T12" fmla="*/ 68 w 146"/>
                <a:gd name="T13" fmla="*/ 158 h 158"/>
                <a:gd name="T14" fmla="*/ 68 w 146"/>
                <a:gd name="T15" fmla="*/ 158 h 158"/>
                <a:gd name="T16" fmla="*/ 65 w 146"/>
                <a:gd name="T17" fmla="*/ 158 h 158"/>
                <a:gd name="T18" fmla="*/ 63 w 146"/>
                <a:gd name="T19" fmla="*/ 158 h 158"/>
                <a:gd name="T20" fmla="*/ 60 w 146"/>
                <a:gd name="T21" fmla="*/ 158 h 158"/>
                <a:gd name="T22" fmla="*/ 58 w 146"/>
                <a:gd name="T23" fmla="*/ 155 h 158"/>
                <a:gd name="T24" fmla="*/ 2 w 146"/>
                <a:gd name="T25" fmla="*/ 50 h 158"/>
                <a:gd name="T26" fmla="*/ 2 w 146"/>
                <a:gd name="T27" fmla="*/ 50 h 158"/>
                <a:gd name="T28" fmla="*/ 0 w 146"/>
                <a:gd name="T29" fmla="*/ 48 h 158"/>
                <a:gd name="T30" fmla="*/ 2 w 146"/>
                <a:gd name="T31" fmla="*/ 45 h 158"/>
                <a:gd name="T32" fmla="*/ 2 w 146"/>
                <a:gd name="T33" fmla="*/ 44 h 158"/>
                <a:gd name="T34" fmla="*/ 5 w 146"/>
                <a:gd name="T35" fmla="*/ 42 h 158"/>
                <a:gd name="T36" fmla="*/ 80 w 146"/>
                <a:gd name="T37" fmla="*/ 0 h 158"/>
                <a:gd name="T38" fmla="*/ 80 w 146"/>
                <a:gd name="T39" fmla="*/ 0 h 158"/>
                <a:gd name="T40" fmla="*/ 83 w 146"/>
                <a:gd name="T41" fmla="*/ 0 h 158"/>
                <a:gd name="T42" fmla="*/ 85 w 146"/>
                <a:gd name="T43" fmla="*/ 0 h 158"/>
                <a:gd name="T44" fmla="*/ 87 w 146"/>
                <a:gd name="T45" fmla="*/ 2 h 158"/>
                <a:gd name="T46" fmla="*/ 88 w 146"/>
                <a:gd name="T47" fmla="*/ 3 h 158"/>
                <a:gd name="T48" fmla="*/ 146 w 146"/>
                <a:gd name="T49" fmla="*/ 10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6" h="158">
                  <a:moveTo>
                    <a:pt x="146" y="108"/>
                  </a:moveTo>
                  <a:lnTo>
                    <a:pt x="146" y="108"/>
                  </a:lnTo>
                  <a:lnTo>
                    <a:pt x="146" y="111"/>
                  </a:lnTo>
                  <a:lnTo>
                    <a:pt x="146" y="113"/>
                  </a:lnTo>
                  <a:lnTo>
                    <a:pt x="146" y="116"/>
                  </a:lnTo>
                  <a:lnTo>
                    <a:pt x="143" y="11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5" y="158"/>
                  </a:lnTo>
                  <a:lnTo>
                    <a:pt x="63" y="158"/>
                  </a:lnTo>
                  <a:lnTo>
                    <a:pt x="60" y="158"/>
                  </a:lnTo>
                  <a:lnTo>
                    <a:pt x="58" y="155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48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7" y="2"/>
                  </a:lnTo>
                  <a:lnTo>
                    <a:pt x="88" y="3"/>
                  </a:lnTo>
                  <a:lnTo>
                    <a:pt x="146" y="108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4827" y="3003"/>
              <a:ext cx="146" cy="158"/>
            </a:xfrm>
            <a:custGeom>
              <a:avLst/>
              <a:gdLst>
                <a:gd name="T0" fmla="*/ 2 w 146"/>
                <a:gd name="T1" fmla="*/ 108 h 158"/>
                <a:gd name="T2" fmla="*/ 2 w 146"/>
                <a:gd name="T3" fmla="*/ 108 h 158"/>
                <a:gd name="T4" fmla="*/ 0 w 146"/>
                <a:gd name="T5" fmla="*/ 111 h 158"/>
                <a:gd name="T6" fmla="*/ 2 w 146"/>
                <a:gd name="T7" fmla="*/ 113 h 158"/>
                <a:gd name="T8" fmla="*/ 2 w 146"/>
                <a:gd name="T9" fmla="*/ 116 h 158"/>
                <a:gd name="T10" fmla="*/ 5 w 146"/>
                <a:gd name="T11" fmla="*/ 117 h 158"/>
                <a:gd name="T12" fmla="*/ 80 w 146"/>
                <a:gd name="T13" fmla="*/ 158 h 158"/>
                <a:gd name="T14" fmla="*/ 80 w 146"/>
                <a:gd name="T15" fmla="*/ 158 h 158"/>
                <a:gd name="T16" fmla="*/ 83 w 146"/>
                <a:gd name="T17" fmla="*/ 158 h 158"/>
                <a:gd name="T18" fmla="*/ 85 w 146"/>
                <a:gd name="T19" fmla="*/ 158 h 158"/>
                <a:gd name="T20" fmla="*/ 86 w 146"/>
                <a:gd name="T21" fmla="*/ 158 h 158"/>
                <a:gd name="T22" fmla="*/ 88 w 146"/>
                <a:gd name="T23" fmla="*/ 155 h 158"/>
                <a:gd name="T24" fmla="*/ 146 w 146"/>
                <a:gd name="T25" fmla="*/ 50 h 158"/>
                <a:gd name="T26" fmla="*/ 146 w 146"/>
                <a:gd name="T27" fmla="*/ 50 h 158"/>
                <a:gd name="T28" fmla="*/ 146 w 146"/>
                <a:gd name="T29" fmla="*/ 48 h 158"/>
                <a:gd name="T30" fmla="*/ 146 w 146"/>
                <a:gd name="T31" fmla="*/ 45 h 158"/>
                <a:gd name="T32" fmla="*/ 146 w 146"/>
                <a:gd name="T33" fmla="*/ 44 h 158"/>
                <a:gd name="T34" fmla="*/ 142 w 146"/>
                <a:gd name="T35" fmla="*/ 42 h 158"/>
                <a:gd name="T36" fmla="*/ 67 w 146"/>
                <a:gd name="T37" fmla="*/ 0 h 158"/>
                <a:gd name="T38" fmla="*/ 67 w 146"/>
                <a:gd name="T39" fmla="*/ 0 h 158"/>
                <a:gd name="T40" fmla="*/ 64 w 146"/>
                <a:gd name="T41" fmla="*/ 0 h 158"/>
                <a:gd name="T42" fmla="*/ 63 w 146"/>
                <a:gd name="T43" fmla="*/ 0 h 158"/>
                <a:gd name="T44" fmla="*/ 59 w 146"/>
                <a:gd name="T45" fmla="*/ 2 h 158"/>
                <a:gd name="T46" fmla="*/ 58 w 146"/>
                <a:gd name="T47" fmla="*/ 3 h 158"/>
                <a:gd name="T48" fmla="*/ 2 w 146"/>
                <a:gd name="T49" fmla="*/ 10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6" h="158">
                  <a:moveTo>
                    <a:pt x="2" y="108"/>
                  </a:moveTo>
                  <a:lnTo>
                    <a:pt x="2" y="108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2" y="116"/>
                  </a:lnTo>
                  <a:lnTo>
                    <a:pt x="5" y="117"/>
                  </a:lnTo>
                  <a:lnTo>
                    <a:pt x="80" y="158"/>
                  </a:lnTo>
                  <a:lnTo>
                    <a:pt x="80" y="158"/>
                  </a:lnTo>
                  <a:lnTo>
                    <a:pt x="83" y="158"/>
                  </a:lnTo>
                  <a:lnTo>
                    <a:pt x="85" y="158"/>
                  </a:lnTo>
                  <a:lnTo>
                    <a:pt x="86" y="158"/>
                  </a:lnTo>
                  <a:lnTo>
                    <a:pt x="88" y="155"/>
                  </a:lnTo>
                  <a:lnTo>
                    <a:pt x="146" y="50"/>
                  </a:lnTo>
                  <a:lnTo>
                    <a:pt x="146" y="50"/>
                  </a:lnTo>
                  <a:lnTo>
                    <a:pt x="146" y="48"/>
                  </a:lnTo>
                  <a:lnTo>
                    <a:pt x="146" y="45"/>
                  </a:lnTo>
                  <a:lnTo>
                    <a:pt x="146" y="44"/>
                  </a:lnTo>
                  <a:lnTo>
                    <a:pt x="142" y="42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2" y="108"/>
                  </a:lnTo>
                  <a:close/>
                </a:path>
              </a:pathLst>
            </a:custGeom>
            <a:grpFill/>
            <a:extLst/>
          </p:spPr>
          <p:txBody>
            <a:bodyPr wrap="none" rtlCol="0" anchor="ctr">
              <a:noAutofit/>
            </a:bodyPr>
            <a:lstStyle/>
            <a:p>
              <a:pPr algn="ctr"/>
              <a:endParaRPr lang="ko-KR" altLang="en-US" sz="28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41" name="&quot;없음&quot; 기호 40"/>
          <p:cNvSpPr/>
          <p:nvPr/>
        </p:nvSpPr>
        <p:spPr>
          <a:xfrm flipH="1">
            <a:off x="1128099" y="2477546"/>
            <a:ext cx="2700997" cy="2926080"/>
          </a:xfrm>
          <a:prstGeom prst="noSmoking">
            <a:avLst>
              <a:gd name="adj" fmla="val 8080"/>
            </a:avLst>
          </a:prstGeom>
          <a:solidFill>
            <a:schemeClr val="bg1">
              <a:lumMod val="7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ea typeface="KoPub돋움체 Bold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696486" y="2101626"/>
            <a:ext cx="3974123" cy="3703638"/>
          </a:xfrm>
          <a:prstGeom prst="rect">
            <a:avLst/>
          </a:prstGeom>
          <a:solidFill>
            <a:schemeClr val="bg1">
              <a:alpha val="99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ea typeface="KoPub돋움체 Bold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4018" y="1553617"/>
            <a:ext cx="4006920" cy="531372"/>
          </a:xfrm>
          <a:prstGeom prst="rect">
            <a:avLst/>
          </a:prstGeom>
          <a:solidFill>
            <a:srgbClr val="FFC000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spc="-1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금품등</a:t>
            </a:r>
            <a:r>
              <a:rPr lang="ko-KR" altLang="en-US" sz="28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수수 금지</a:t>
            </a:r>
            <a:endParaRPr lang="ko-KR" altLang="en-US" sz="28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44" name="그룹 67"/>
          <p:cNvGrpSpPr/>
          <p:nvPr/>
        </p:nvGrpSpPr>
        <p:grpSpPr>
          <a:xfrm>
            <a:off x="5527945" y="3327216"/>
            <a:ext cx="2312166" cy="1305431"/>
            <a:chOff x="5980366" y="3903766"/>
            <a:chExt cx="2504846" cy="1305431"/>
          </a:xfrm>
          <a:solidFill>
            <a:srgbClr val="FCB811"/>
          </a:solidFill>
        </p:grpSpPr>
        <p:grpSp>
          <p:nvGrpSpPr>
            <p:cNvPr id="45" name="그룹 29"/>
            <p:cNvGrpSpPr/>
            <p:nvPr/>
          </p:nvGrpSpPr>
          <p:grpSpPr>
            <a:xfrm>
              <a:off x="5980366" y="3903766"/>
              <a:ext cx="2504846" cy="1305431"/>
              <a:chOff x="1216342" y="3419134"/>
              <a:chExt cx="2504846" cy="1305431"/>
            </a:xfrm>
            <a:grpFill/>
          </p:grpSpPr>
          <p:sp>
            <p:nvSpPr>
              <p:cNvPr id="47" name="Freeform 5"/>
              <p:cNvSpPr>
                <a:spLocks/>
              </p:cNvSpPr>
              <p:nvPr/>
            </p:nvSpPr>
            <p:spPr bwMode="auto">
              <a:xfrm>
                <a:off x="1216342" y="3456551"/>
                <a:ext cx="219304" cy="782635"/>
              </a:xfrm>
              <a:custGeom>
                <a:avLst/>
                <a:gdLst>
                  <a:gd name="T0" fmla="*/ 0 w 211"/>
                  <a:gd name="T1" fmla="*/ 0 h 753"/>
                  <a:gd name="T2" fmla="*/ 211 w 211"/>
                  <a:gd name="T3" fmla="*/ 0 h 753"/>
                  <a:gd name="T4" fmla="*/ 211 w 211"/>
                  <a:gd name="T5" fmla="*/ 753 h 753"/>
                  <a:gd name="T6" fmla="*/ 0 w 211"/>
                  <a:gd name="T7" fmla="*/ 753 h 753"/>
                  <a:gd name="T8" fmla="*/ 0 w 211"/>
                  <a:gd name="T9" fmla="*/ 0 h 753"/>
                  <a:gd name="T10" fmla="*/ 0 w 211"/>
                  <a:gd name="T11" fmla="*/ 0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753">
                    <a:moveTo>
                      <a:pt x="0" y="0"/>
                    </a:moveTo>
                    <a:lnTo>
                      <a:pt x="211" y="0"/>
                    </a:lnTo>
                    <a:lnTo>
                      <a:pt x="211" y="753"/>
                    </a:lnTo>
                    <a:lnTo>
                      <a:pt x="0" y="75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48" name="Freeform 6"/>
              <p:cNvSpPr>
                <a:spLocks/>
              </p:cNvSpPr>
              <p:nvPr/>
            </p:nvSpPr>
            <p:spPr bwMode="auto">
              <a:xfrm>
                <a:off x="2331570" y="3736138"/>
                <a:ext cx="1389618" cy="988427"/>
              </a:xfrm>
              <a:custGeom>
                <a:avLst/>
                <a:gdLst>
                  <a:gd name="T0" fmla="*/ 74 w 76"/>
                  <a:gd name="T1" fmla="*/ 10 h 53"/>
                  <a:gd name="T2" fmla="*/ 74 w 76"/>
                  <a:gd name="T3" fmla="*/ 10 h 53"/>
                  <a:gd name="T4" fmla="*/ 74 w 76"/>
                  <a:gd name="T5" fmla="*/ 10 h 53"/>
                  <a:gd name="T6" fmla="*/ 74 w 76"/>
                  <a:gd name="T7" fmla="*/ 10 h 53"/>
                  <a:gd name="T8" fmla="*/ 36 w 76"/>
                  <a:gd name="T9" fmla="*/ 0 h 53"/>
                  <a:gd name="T10" fmla="*/ 36 w 76"/>
                  <a:gd name="T11" fmla="*/ 0 h 53"/>
                  <a:gd name="T12" fmla="*/ 32 w 76"/>
                  <a:gd name="T13" fmla="*/ 4 h 53"/>
                  <a:gd name="T14" fmla="*/ 36 w 76"/>
                  <a:gd name="T15" fmla="*/ 8 h 53"/>
                  <a:gd name="T16" fmla="*/ 53 w 76"/>
                  <a:gd name="T17" fmla="*/ 13 h 53"/>
                  <a:gd name="T18" fmla="*/ 44 w 76"/>
                  <a:gd name="T19" fmla="*/ 14 h 53"/>
                  <a:gd name="T20" fmla="*/ 10 w 76"/>
                  <a:gd name="T21" fmla="*/ 14 h 53"/>
                  <a:gd name="T22" fmla="*/ 6 w 76"/>
                  <a:gd name="T23" fmla="*/ 18 h 53"/>
                  <a:gd name="T24" fmla="*/ 10 w 76"/>
                  <a:gd name="T25" fmla="*/ 22 h 53"/>
                  <a:gd name="T26" fmla="*/ 38 w 76"/>
                  <a:gd name="T27" fmla="*/ 22 h 53"/>
                  <a:gd name="T28" fmla="*/ 38 w 76"/>
                  <a:gd name="T29" fmla="*/ 25 h 53"/>
                  <a:gd name="T30" fmla="*/ 4 w 76"/>
                  <a:gd name="T31" fmla="*/ 25 h 53"/>
                  <a:gd name="T32" fmla="*/ 0 w 76"/>
                  <a:gd name="T33" fmla="*/ 29 h 53"/>
                  <a:gd name="T34" fmla="*/ 4 w 76"/>
                  <a:gd name="T35" fmla="*/ 32 h 53"/>
                  <a:gd name="T36" fmla="*/ 38 w 76"/>
                  <a:gd name="T37" fmla="*/ 32 h 53"/>
                  <a:gd name="T38" fmla="*/ 38 w 76"/>
                  <a:gd name="T39" fmla="*/ 35 h 53"/>
                  <a:gd name="T40" fmla="*/ 10 w 76"/>
                  <a:gd name="T41" fmla="*/ 35 h 53"/>
                  <a:gd name="T42" fmla="*/ 6 w 76"/>
                  <a:gd name="T43" fmla="*/ 39 h 53"/>
                  <a:gd name="T44" fmla="*/ 10 w 76"/>
                  <a:gd name="T45" fmla="*/ 43 h 53"/>
                  <a:gd name="T46" fmla="*/ 38 w 76"/>
                  <a:gd name="T47" fmla="*/ 43 h 53"/>
                  <a:gd name="T48" fmla="*/ 38 w 76"/>
                  <a:gd name="T49" fmla="*/ 46 h 53"/>
                  <a:gd name="T50" fmla="*/ 19 w 76"/>
                  <a:gd name="T51" fmla="*/ 46 h 53"/>
                  <a:gd name="T52" fmla="*/ 15 w 76"/>
                  <a:gd name="T53" fmla="*/ 50 h 53"/>
                  <a:gd name="T54" fmla="*/ 19 w 76"/>
                  <a:gd name="T55" fmla="*/ 53 h 53"/>
                  <a:gd name="T56" fmla="*/ 45 w 76"/>
                  <a:gd name="T57" fmla="*/ 53 h 53"/>
                  <a:gd name="T58" fmla="*/ 45 w 76"/>
                  <a:gd name="T59" fmla="*/ 53 h 53"/>
                  <a:gd name="T60" fmla="*/ 74 w 76"/>
                  <a:gd name="T61" fmla="*/ 43 h 53"/>
                  <a:gd name="T62" fmla="*/ 74 w 76"/>
                  <a:gd name="T63" fmla="*/ 43 h 53"/>
                  <a:gd name="T64" fmla="*/ 76 w 76"/>
                  <a:gd name="T65" fmla="*/ 40 h 53"/>
                  <a:gd name="T66" fmla="*/ 76 w 76"/>
                  <a:gd name="T67" fmla="*/ 13 h 53"/>
                  <a:gd name="T68" fmla="*/ 74 w 76"/>
                  <a:gd name="T6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" h="53">
                    <a:moveTo>
                      <a:pt x="74" y="10"/>
                    </a:moveTo>
                    <a:cubicBezTo>
                      <a:pt x="74" y="10"/>
                      <a:pt x="74" y="10"/>
                      <a:pt x="74" y="10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0" y="8"/>
                      <a:pt x="53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4" y="0"/>
                      <a:pt x="32" y="2"/>
                      <a:pt x="32" y="4"/>
                    </a:cubicBezTo>
                    <a:cubicBezTo>
                      <a:pt x="32" y="6"/>
                      <a:pt x="34" y="8"/>
                      <a:pt x="36" y="8"/>
                    </a:cubicBezTo>
                    <a:cubicBezTo>
                      <a:pt x="46" y="8"/>
                      <a:pt x="53" y="13"/>
                      <a:pt x="53" y="13"/>
                    </a:cubicBezTo>
                    <a:cubicBezTo>
                      <a:pt x="50" y="14"/>
                      <a:pt x="44" y="14"/>
                      <a:pt x="44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7" y="14"/>
                      <a:pt x="6" y="16"/>
                      <a:pt x="6" y="18"/>
                    </a:cubicBezTo>
                    <a:cubicBezTo>
                      <a:pt x="6" y="20"/>
                      <a:pt x="7" y="22"/>
                      <a:pt x="10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" y="25"/>
                      <a:pt x="0" y="27"/>
                      <a:pt x="0" y="29"/>
                    </a:cubicBezTo>
                    <a:cubicBezTo>
                      <a:pt x="0" y="31"/>
                      <a:pt x="2" y="32"/>
                      <a:pt x="4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7" y="35"/>
                      <a:pt x="6" y="37"/>
                      <a:pt x="6" y="39"/>
                    </a:cubicBezTo>
                    <a:cubicBezTo>
                      <a:pt x="6" y="41"/>
                      <a:pt x="7" y="43"/>
                      <a:pt x="10" y="43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7" y="46"/>
                      <a:pt x="15" y="48"/>
                      <a:pt x="15" y="50"/>
                    </a:cubicBezTo>
                    <a:cubicBezTo>
                      <a:pt x="15" y="52"/>
                      <a:pt x="17" y="53"/>
                      <a:pt x="19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61" y="53"/>
                      <a:pt x="67" y="48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3"/>
                      <a:pt x="76" y="41"/>
                      <a:pt x="76" y="40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2"/>
                      <a:pt x="75" y="11"/>
                      <a:pt x="74" y="10"/>
                    </a:cubicBez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49" name="Freeform 7"/>
              <p:cNvSpPr>
                <a:spLocks/>
              </p:cNvSpPr>
              <p:nvPr/>
            </p:nvSpPr>
            <p:spPr bwMode="auto">
              <a:xfrm>
                <a:off x="1490732" y="3419134"/>
                <a:ext cx="1353240" cy="894885"/>
              </a:xfrm>
              <a:custGeom>
                <a:avLst/>
                <a:gdLst>
                  <a:gd name="T0" fmla="*/ 42 w 74"/>
                  <a:gd name="T1" fmla="*/ 46 h 48"/>
                  <a:gd name="T2" fmla="*/ 45 w 74"/>
                  <a:gd name="T3" fmla="*/ 40 h 48"/>
                  <a:gd name="T4" fmla="*/ 14 w 74"/>
                  <a:gd name="T5" fmla="*/ 40 h 48"/>
                  <a:gd name="T6" fmla="*/ 14 w 74"/>
                  <a:gd name="T7" fmla="*/ 12 h 48"/>
                  <a:gd name="T8" fmla="*/ 20 w 74"/>
                  <a:gd name="T9" fmla="*/ 12 h 48"/>
                  <a:gd name="T10" fmla="*/ 28 w 74"/>
                  <a:gd name="T11" fmla="*/ 20 h 48"/>
                  <a:gd name="T12" fmla="*/ 31 w 74"/>
                  <a:gd name="T13" fmla="*/ 21 h 48"/>
                  <a:gd name="T14" fmla="*/ 31 w 74"/>
                  <a:gd name="T15" fmla="*/ 21 h 48"/>
                  <a:gd name="T16" fmla="*/ 35 w 74"/>
                  <a:gd name="T17" fmla="*/ 17 h 48"/>
                  <a:gd name="T18" fmla="*/ 34 w 74"/>
                  <a:gd name="T19" fmla="*/ 15 h 48"/>
                  <a:gd name="T20" fmla="*/ 33 w 74"/>
                  <a:gd name="T21" fmla="*/ 12 h 48"/>
                  <a:gd name="T22" fmla="*/ 71 w 74"/>
                  <a:gd name="T23" fmla="*/ 12 h 48"/>
                  <a:gd name="T24" fmla="*/ 71 w 74"/>
                  <a:gd name="T25" fmla="*/ 28 h 48"/>
                  <a:gd name="T26" fmla="*/ 74 w 74"/>
                  <a:gd name="T27" fmla="*/ 28 h 48"/>
                  <a:gd name="T28" fmla="*/ 74 w 74"/>
                  <a:gd name="T29" fmla="*/ 8 h 48"/>
                  <a:gd name="T30" fmla="*/ 31 w 74"/>
                  <a:gd name="T31" fmla="*/ 8 h 48"/>
                  <a:gd name="T32" fmla="*/ 25 w 74"/>
                  <a:gd name="T33" fmla="*/ 0 h 48"/>
                  <a:gd name="T34" fmla="*/ 21 w 74"/>
                  <a:gd name="T35" fmla="*/ 0 h 48"/>
                  <a:gd name="T36" fmla="*/ 17 w 74"/>
                  <a:gd name="T37" fmla="*/ 0 h 48"/>
                  <a:gd name="T38" fmla="*/ 0 w 74"/>
                  <a:gd name="T39" fmla="*/ 5 h 48"/>
                  <a:gd name="T40" fmla="*/ 0 w 74"/>
                  <a:gd name="T41" fmla="*/ 40 h 48"/>
                  <a:gd name="T42" fmla="*/ 25 w 74"/>
                  <a:gd name="T43" fmla="*/ 48 h 48"/>
                  <a:gd name="T44" fmla="*/ 43 w 74"/>
                  <a:gd name="T45" fmla="*/ 48 h 48"/>
                  <a:gd name="T46" fmla="*/ 42 w 74"/>
                  <a:gd name="T47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4" h="48">
                    <a:moveTo>
                      <a:pt x="42" y="46"/>
                    </a:moveTo>
                    <a:cubicBezTo>
                      <a:pt x="42" y="43"/>
                      <a:pt x="43" y="41"/>
                      <a:pt x="45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2" y="14"/>
                      <a:pt x="25" y="17"/>
                      <a:pt x="28" y="20"/>
                    </a:cubicBezTo>
                    <a:cubicBezTo>
                      <a:pt x="29" y="20"/>
                      <a:pt x="30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21"/>
                      <a:pt x="35" y="19"/>
                      <a:pt x="35" y="17"/>
                    </a:cubicBezTo>
                    <a:cubicBezTo>
                      <a:pt x="35" y="16"/>
                      <a:pt x="34" y="16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29" y="5"/>
                      <a:pt x="27" y="2"/>
                      <a:pt x="25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19" y="0"/>
                      <a:pt x="17" y="0"/>
                      <a:pt x="17" y="0"/>
                    </a:cubicBezTo>
                    <a:cubicBezTo>
                      <a:pt x="17" y="0"/>
                      <a:pt x="6" y="3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5" y="43"/>
                      <a:pt x="16" y="48"/>
                      <a:pt x="25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2" y="48"/>
                      <a:pt x="42" y="47"/>
                      <a:pt x="42" y="46"/>
                    </a:cubicBezTo>
                    <a:close/>
                  </a:path>
                </a:pathLst>
              </a:cu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800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6843516" y="4231387"/>
              <a:ext cx="459625" cy="329940"/>
            </a:xfrm>
            <a:prstGeom prst="rect">
              <a:avLst/>
            </a:prstGeom>
            <a:grp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2800" b="1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￦</a:t>
              </a:r>
              <a:endParaRPr lang="ko-KR" altLang="en-US" sz="28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50" name="&quot;없음&quot; 기호 49"/>
          <p:cNvSpPr/>
          <p:nvPr/>
        </p:nvSpPr>
        <p:spPr>
          <a:xfrm flipH="1">
            <a:off x="5331525" y="2514122"/>
            <a:ext cx="2700997" cy="2926080"/>
          </a:xfrm>
          <a:prstGeom prst="noSmoking">
            <a:avLst>
              <a:gd name="adj" fmla="val 8080"/>
            </a:avLst>
          </a:prstGeom>
          <a:solidFill>
            <a:schemeClr val="bg1">
              <a:lumMod val="7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ea typeface="KoPub돋움체 Bold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74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부정청탁의 금지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sp>
        <p:nvSpPr>
          <p:cNvPr id="82" name="TextBox 81"/>
          <p:cNvSpPr txBox="1"/>
          <p:nvPr/>
        </p:nvSpPr>
        <p:spPr>
          <a:xfrm>
            <a:off x="2217837" y="1986243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행정처분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형벌부과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ko-KR" altLang="en-US" sz="1400" spc="-100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감경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·</a:t>
            </a: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면제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818829" y="1986243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endParaRPr lang="en-US" altLang="ko-KR" sz="1300" spc="-1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채용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승진 등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Bold" pitchFamily="18" charset="-127"/>
                <a:ea typeface="KoPub돋움체 Bold" pitchFamily="18" charset="-127"/>
              </a:rPr>
              <a:t>인사</a:t>
            </a: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개입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419821" y="1986243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공공기관 </a:t>
            </a: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의사결정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관여직위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선정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탈락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에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개입</a:t>
            </a:r>
            <a:endParaRPr lang="ko-KR" altLang="en-US" sz="13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020813" y="1986243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공공기관 주관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수상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·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포상 등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선정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탈락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에 개입</a:t>
            </a:r>
            <a:endParaRPr lang="ko-KR" altLang="en-US" sz="14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11188" y="3449214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입찰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</a:t>
            </a: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경매 등에 관한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직무상 비밀 누설</a:t>
            </a:r>
            <a:endParaRPr lang="ko-KR" altLang="en-US" sz="13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418406" y="3449214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보조금 등의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배정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지원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투자 등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에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rPr>
              <a:t>개입</a:t>
            </a:r>
            <a:endParaRPr lang="ko-KR" altLang="en-US" sz="14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020813" y="3449214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endParaRPr lang="en-US" altLang="ko-KR" sz="1400" spc="-1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공공기관이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생산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공급하는</a:t>
            </a:r>
            <a:r>
              <a: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</a:p>
          <a:p>
            <a:pPr algn="ctr">
              <a:lnSpc>
                <a:spcPct val="130000"/>
              </a:lnSpc>
            </a:pP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재화 및 용역의</a:t>
            </a:r>
            <a:endParaRPr lang="en-US" altLang="ko-KR" sz="1400" spc="-1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비정상적 거래</a:t>
            </a:r>
            <a:endParaRPr lang="ko-KR" altLang="en-US" sz="14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16845" y="1986243"/>
            <a:ext cx="1512000" cy="1377072"/>
          </a:xfrm>
          <a:prstGeom prst="rect">
            <a:avLst/>
          </a:prstGeom>
          <a:solidFill>
            <a:schemeClr val="bg1"/>
          </a:solidFill>
          <a:ln w="6350">
            <a:solidFill>
              <a:srgbClr val="00B0D8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3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인가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허가 </a:t>
            </a:r>
            <a:r>
              <a:rPr lang="ko-KR" altLang="en-US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등 직무</a:t>
            </a:r>
            <a: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처리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810888" y="3448489"/>
            <a:ext cx="1523112" cy="1377072"/>
          </a:xfrm>
          <a:prstGeom prst="rect">
            <a:avLst/>
          </a:prstGeom>
          <a:solidFill>
            <a:srgbClr val="00B0D8"/>
          </a:solidFill>
          <a:ln w="6350">
            <a:noFill/>
          </a:ln>
          <a:effectLst/>
        </p:spPr>
        <p:txBody>
          <a:bodyPr wrap="non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itchFamily="18" charset="-127"/>
                <a:ea typeface="KoPub돋움체 Bold" pitchFamily="18" charset="-127"/>
              </a:rPr>
              <a:t>법령 위반</a:t>
            </a:r>
            <a:endParaRPr lang="en-US" altLang="ko-KR" sz="1600" spc="-1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en-US" altLang="ko-KR" sz="16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+</a:t>
            </a:r>
          </a:p>
          <a:p>
            <a:pPr algn="ctr">
              <a:lnSpc>
                <a:spcPct val="120000"/>
              </a:lnSpc>
            </a:pPr>
            <a:r>
              <a:rPr lang="ko-KR" altLang="en-US" sz="16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지위</a:t>
            </a:r>
            <a:r>
              <a:rPr lang="en-US" altLang="ko-KR" sz="16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권한</a:t>
            </a:r>
            <a:r>
              <a:rPr lang="en-US" altLang="ko-KR" sz="16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6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남용</a:t>
            </a:r>
            <a:endParaRPr lang="ko-KR" altLang="en-US" sz="16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16845" y="1986243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>
            <a:defPPr>
              <a:defRPr lang="ko-KR"/>
            </a:defPPr>
            <a:lvl1pPr algn="ctr">
              <a:defRPr sz="1200" spc="-10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defRPr>
            </a:lvl1pPr>
          </a:lstStyle>
          <a:p>
            <a:pPr algn="l"/>
            <a:r>
              <a:rPr lang="en-US" altLang="ko-KR"/>
              <a:t>1</a:t>
            </a:r>
            <a:endParaRPr lang="ko-KR" altLang="en-US"/>
          </a:p>
        </p:txBody>
      </p:sp>
      <p:sp>
        <p:nvSpPr>
          <p:cNvPr id="92" name="TextBox 91"/>
          <p:cNvSpPr txBox="1"/>
          <p:nvPr/>
        </p:nvSpPr>
        <p:spPr>
          <a:xfrm>
            <a:off x="616845" y="3447490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1200" spc="-10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6</a:t>
            </a:r>
            <a:endParaRPr lang="ko-KR" altLang="en-US" sz="1200" spc="-10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217045" y="1986243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1200" spc="-10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</a:t>
            </a:r>
            <a:endParaRPr lang="ko-KR" altLang="en-US" sz="1200" spc="-10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94" name="그룹 93"/>
          <p:cNvGrpSpPr/>
          <p:nvPr/>
        </p:nvGrpSpPr>
        <p:grpSpPr>
          <a:xfrm>
            <a:off x="2213594" y="3447490"/>
            <a:ext cx="1515451" cy="1378796"/>
            <a:chOff x="2213594" y="3447490"/>
            <a:chExt cx="1515451" cy="1378796"/>
          </a:xfrm>
        </p:grpSpPr>
        <p:sp>
          <p:nvSpPr>
            <p:cNvPr id="95" name="TextBox 94"/>
            <p:cNvSpPr txBox="1"/>
            <p:nvPr/>
          </p:nvSpPr>
          <p:spPr>
            <a:xfrm>
              <a:off x="2213594" y="3449214"/>
              <a:ext cx="1512000" cy="137707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특정인 계약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당사자 선정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탈락</a:t>
              </a: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에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/>
              </a:r>
              <a:b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</a:br>
              <a:r>
                <a:rPr lang="ko-KR" altLang="en-US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개입</a:t>
              </a:r>
              <a:endParaRPr lang="ko-KR" altLang="en-US" sz="13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17045" y="3447490"/>
              <a:ext cx="1512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1200" spc="-10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7</a:t>
              </a:r>
              <a:endParaRPr lang="ko-KR" altLang="en-US" sz="1200" spc="-10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817245" y="1986243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1200" spc="-10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3</a:t>
            </a:r>
            <a:endParaRPr lang="ko-KR" altLang="en-US" sz="1200" spc="-10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423795" y="1986243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1200" spc="-10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4</a:t>
            </a:r>
            <a:endParaRPr lang="ko-KR" altLang="en-US" sz="1200" spc="-10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423795" y="3447490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12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8</a:t>
            </a:r>
            <a:endParaRPr lang="ko-KR" altLang="en-US" sz="12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020813" y="1986243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1200" spc="-10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5</a:t>
            </a:r>
            <a:endParaRPr lang="ko-KR" altLang="en-US" sz="1200" spc="-10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20813" y="3447490"/>
            <a:ext cx="1512000" cy="224117"/>
          </a:xfrm>
          <a:prstGeom prst="rect">
            <a:avLst/>
          </a:prstGeom>
          <a:solidFill>
            <a:srgbClr val="00B0D8"/>
          </a:solidFill>
          <a:ln w="6350">
            <a:noFill/>
          </a:ln>
        </p:spPr>
        <p:txBody>
          <a:bodyPr wrap="none" rtlCol="0" anchor="ctr">
            <a:noAutofit/>
          </a:bodyPr>
          <a:lstStyle/>
          <a:p>
            <a:r>
              <a:rPr lang="en-US" altLang="ko-KR" sz="12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9</a:t>
            </a:r>
            <a:endParaRPr lang="ko-KR" altLang="en-US" sz="1200" spc="-1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102" name="그룹 101"/>
          <p:cNvGrpSpPr/>
          <p:nvPr/>
        </p:nvGrpSpPr>
        <p:grpSpPr>
          <a:xfrm>
            <a:off x="611188" y="4914340"/>
            <a:ext cx="1517657" cy="1378796"/>
            <a:chOff x="611188" y="3685615"/>
            <a:chExt cx="1517657" cy="1378796"/>
          </a:xfrm>
        </p:grpSpPr>
        <p:sp>
          <p:nvSpPr>
            <p:cNvPr id="103" name="TextBox 102"/>
            <p:cNvSpPr txBox="1"/>
            <p:nvPr/>
          </p:nvSpPr>
          <p:spPr>
            <a:xfrm>
              <a:off x="611188" y="3687339"/>
              <a:ext cx="1512000" cy="137707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itchFamily="18" charset="-127"/>
                  <a:ea typeface="KoPub돋움체 Bold" pitchFamily="18" charset="-127"/>
                </a:rPr>
                <a:t>학교 입학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itchFamily="18" charset="-127"/>
                  <a:ea typeface="KoPub돋움체 Bold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itchFamily="18" charset="-127"/>
                  <a:ea typeface="KoPub돋움체 Bold" pitchFamily="18" charset="-127"/>
                </a:rPr>
                <a:t>성적 등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itchFamily="18" charset="-127"/>
                  <a:ea typeface="KoPub돋움체 Bold" pitchFamily="18" charset="-127"/>
                </a:rPr>
                <a:t/>
              </a:r>
              <a:b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Bold" pitchFamily="18" charset="-127"/>
                  <a:ea typeface="KoPub돋움체 Bold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Light" pitchFamily="18" charset="-127"/>
                  <a:ea typeface="KoPub돋움체 Light" pitchFamily="18" charset="-127"/>
                </a:rPr>
                <a:t>업무 처리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Light" pitchFamily="18" charset="-127"/>
                  <a:ea typeface="KoPub돋움체 Light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0228C8"/>
                  </a:solidFill>
                  <a:latin typeface="KoPub돋움체 Light" pitchFamily="18" charset="-127"/>
                  <a:ea typeface="KoPub돋움체 Light" pitchFamily="18" charset="-127"/>
                </a:rPr>
                <a:t>조작</a:t>
              </a:r>
              <a:endParaRPr lang="ko-KR" altLang="en-US" sz="13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228C8"/>
                </a:solidFill>
                <a:latin typeface="KoPub돋움체 Light" pitchFamily="18" charset="-127"/>
                <a:ea typeface="KoPub돋움체 Light" pitchFamily="18" charset="-127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16845" y="3685615"/>
              <a:ext cx="1512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12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10</a:t>
              </a:r>
              <a:endParaRPr lang="ko-KR" altLang="en-US" sz="12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05" name="그룹 104"/>
          <p:cNvGrpSpPr/>
          <p:nvPr/>
        </p:nvGrpSpPr>
        <p:grpSpPr>
          <a:xfrm>
            <a:off x="7021513" y="4915778"/>
            <a:ext cx="1517657" cy="1377072"/>
            <a:chOff x="611188" y="3630189"/>
            <a:chExt cx="1517657" cy="1377072"/>
          </a:xfrm>
        </p:grpSpPr>
        <p:sp>
          <p:nvSpPr>
            <p:cNvPr id="106" name="TextBox 105"/>
            <p:cNvSpPr txBox="1"/>
            <p:nvPr/>
          </p:nvSpPr>
          <p:spPr>
            <a:xfrm>
              <a:off x="611188" y="3630189"/>
              <a:ext cx="1512000" cy="137707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사건의 수사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재판 등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업무 처리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16845" y="3637990"/>
              <a:ext cx="1512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12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14</a:t>
              </a:r>
              <a:endParaRPr lang="ko-KR" altLang="en-US" sz="12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08" name="그룹 107"/>
          <p:cNvGrpSpPr/>
          <p:nvPr/>
        </p:nvGrpSpPr>
        <p:grpSpPr>
          <a:xfrm>
            <a:off x="3813794" y="4914054"/>
            <a:ext cx="1515451" cy="1378796"/>
            <a:chOff x="2213594" y="3447490"/>
            <a:chExt cx="1515451" cy="1378796"/>
          </a:xfrm>
        </p:grpSpPr>
        <p:sp>
          <p:nvSpPr>
            <p:cNvPr id="109" name="TextBox 108"/>
            <p:cNvSpPr txBox="1"/>
            <p:nvPr/>
          </p:nvSpPr>
          <p:spPr>
            <a:xfrm>
              <a:off x="2213594" y="3449214"/>
              <a:ext cx="1512000" cy="137707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공공기관이 실시하는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각종 평가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판정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/>
              </a:r>
              <a:b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itchFamily="18" charset="-127"/>
                  <a:ea typeface="KoPub돋움체 Light" pitchFamily="18" charset="-127"/>
                </a:rPr>
                <a:t>업무 개입</a:t>
              </a:r>
              <a:endPara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217045" y="3447490"/>
              <a:ext cx="1512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12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12</a:t>
              </a:r>
              <a:endParaRPr lang="ko-KR" altLang="en-US" sz="12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11" name="그룹 110"/>
          <p:cNvGrpSpPr/>
          <p:nvPr/>
        </p:nvGrpSpPr>
        <p:grpSpPr>
          <a:xfrm>
            <a:off x="5418138" y="4915778"/>
            <a:ext cx="1515451" cy="1377072"/>
            <a:chOff x="5427663" y="4915778"/>
            <a:chExt cx="1515451" cy="1377072"/>
          </a:xfrm>
        </p:grpSpPr>
        <p:sp>
          <p:nvSpPr>
            <p:cNvPr id="112" name="TextBox 111"/>
            <p:cNvSpPr txBox="1"/>
            <p:nvPr/>
          </p:nvSpPr>
          <p:spPr>
            <a:xfrm>
              <a:off x="5427663" y="4915778"/>
              <a:ext cx="1512000" cy="137707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행정지도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단속 등</a:t>
              </a:r>
              <a:endParaRPr lang="en-US" altLang="ko-KR" sz="14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대상 선정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·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배제</a:t>
              </a:r>
              <a: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,</a:t>
              </a:r>
              <a:br>
                <a:rPr lang="en-US" altLang="ko-KR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위법사항 묵인</a:t>
              </a:r>
              <a:endParaRPr lang="ko-KR" altLang="en-US" sz="14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itchFamily="18" charset="-127"/>
                <a:ea typeface="KoPub돋움체 Bold" pitchFamily="18" charset="-127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431114" y="4923579"/>
              <a:ext cx="1512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12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13</a:t>
              </a:r>
              <a:endParaRPr lang="ko-KR" altLang="en-US" sz="12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14" name="그룹 113"/>
          <p:cNvGrpSpPr/>
          <p:nvPr/>
        </p:nvGrpSpPr>
        <p:grpSpPr>
          <a:xfrm>
            <a:off x="2211388" y="4916064"/>
            <a:ext cx="1517657" cy="1377072"/>
            <a:chOff x="611188" y="3630189"/>
            <a:chExt cx="1517657" cy="1377072"/>
          </a:xfrm>
        </p:grpSpPr>
        <p:sp>
          <p:nvSpPr>
            <p:cNvPr id="115" name="TextBox 114"/>
            <p:cNvSpPr txBox="1"/>
            <p:nvPr/>
          </p:nvSpPr>
          <p:spPr>
            <a:xfrm>
              <a:off x="611188" y="3630189"/>
              <a:ext cx="1512000" cy="137707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/>
              </a:r>
              <a:br>
                <a:rPr lang="en-US" altLang="ko-KR" sz="13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징병검사 등</a:t>
              </a:r>
              <a: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/>
              </a:r>
              <a:br>
                <a:rPr lang="en-US" altLang="ko-KR" sz="14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</a:b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병역 관련 </a:t>
              </a:r>
              <a:r>
                <a:rPr lang="ko-KR" altLang="en-US" sz="14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itchFamily="18" charset="-127"/>
                  <a:ea typeface="KoPub돋움체 Light" pitchFamily="18" charset="-127"/>
                </a:rPr>
                <a:t>업무 처리</a:t>
              </a:r>
              <a:endParaRPr lang="ko-KR" altLang="en-US" sz="13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itchFamily="18" charset="-127"/>
                <a:ea typeface="KoPub돋움체 Light" pitchFamily="18" charset="-127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16845" y="3637990"/>
              <a:ext cx="1512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/>
            <a:p>
              <a:r>
                <a:rPr lang="en-US" altLang="ko-KR" sz="12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11</a:t>
              </a:r>
              <a:endParaRPr lang="ko-KR" altLang="en-US" sz="1200" spc="-1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17" name="그룹 116"/>
          <p:cNvGrpSpPr/>
          <p:nvPr/>
        </p:nvGrpSpPr>
        <p:grpSpPr>
          <a:xfrm>
            <a:off x="620714" y="1269502"/>
            <a:ext cx="7999411" cy="478335"/>
            <a:chOff x="2516729" y="1670774"/>
            <a:chExt cx="7999411" cy="478335"/>
          </a:xfrm>
        </p:grpSpPr>
        <p:sp>
          <p:nvSpPr>
            <p:cNvPr id="118" name="TextBox 117"/>
            <p:cNvSpPr txBox="1"/>
            <p:nvPr/>
          </p:nvSpPr>
          <p:spPr>
            <a:xfrm>
              <a:off x="2821534" y="1806210"/>
              <a:ext cx="7694606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부정청탁에 대한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명확한 판단기준 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제시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를 위해 부정청탁 행위유형을 </a:t>
              </a:r>
              <a:r>
                <a:rPr lang="ko-KR" altLang="en-US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구체적으로 규정</a:t>
              </a:r>
              <a:endParaRPr lang="en-US" altLang="ko-KR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sym typeface="Wingdings" panose="05000000000000000000" pitchFamily="2" charset="2"/>
                </a:rPr>
                <a:t>  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법에 열거된 </a:t>
              </a:r>
              <a:r>
                <a:rPr lang="en-US" altLang="ko-KR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B0F0"/>
                  </a:solidFill>
                  <a:latin typeface="KoPub돋움체 Bold" pitchFamily="18" charset="-127"/>
                  <a:ea typeface="KoPub돋움체 Bold" pitchFamily="18" charset="-127"/>
                </a:rPr>
                <a:t>14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B0F0"/>
                  </a:solidFill>
                  <a:latin typeface="KoPub돋움체 Bold" pitchFamily="18" charset="-127"/>
                  <a:ea typeface="KoPub돋움체 Bold" pitchFamily="18" charset="-127"/>
                </a:rPr>
                <a:t>가지 대상직무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에 대하여 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B0F0"/>
                  </a:solidFill>
                  <a:latin typeface="KoPub돋움체 Bold" pitchFamily="18" charset="-127"/>
                  <a:ea typeface="KoPub돋움체 Bold" pitchFamily="18" charset="-127"/>
                </a:rPr>
                <a:t>법령을 위반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하게 하거나 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B0F0"/>
                  </a:solidFill>
                  <a:latin typeface="KoPub돋움체 Bold" pitchFamily="18" charset="-127"/>
                  <a:ea typeface="KoPub돋움체 Bold" pitchFamily="18" charset="-127"/>
                </a:rPr>
                <a:t>지위</a:t>
              </a:r>
              <a:r>
                <a:rPr lang="en-US" altLang="ko-KR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B0F0"/>
                  </a:solidFill>
                  <a:latin typeface="KoPub돋움체 Bold" pitchFamily="18" charset="-127"/>
                  <a:ea typeface="KoPub돋움체 Bold" pitchFamily="18" charset="-127"/>
                </a:rPr>
                <a:t>·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B0F0"/>
                  </a:solidFill>
                  <a:latin typeface="KoPub돋움체 Bold" pitchFamily="18" charset="-127"/>
                  <a:ea typeface="KoPub돋움체 Bold" pitchFamily="18" charset="-127"/>
                </a:rPr>
                <a:t>권한을 남용</a:t>
              </a:r>
              <a:r>
                <a:rPr lang="ko-KR" altLang="en-US" sz="1700" spc="-15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하게 하는 행위</a:t>
              </a:r>
              <a:endParaRPr lang="ko-KR" altLang="en-US" sz="17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grpSp>
          <p:nvGrpSpPr>
            <p:cNvPr id="119" name="그룹 93"/>
            <p:cNvGrpSpPr/>
            <p:nvPr/>
          </p:nvGrpSpPr>
          <p:grpSpPr>
            <a:xfrm>
              <a:off x="2516729" y="1670774"/>
              <a:ext cx="280470" cy="253967"/>
              <a:chOff x="1729284" y="1265192"/>
              <a:chExt cx="341831" cy="309530"/>
            </a:xfrm>
          </p:grpSpPr>
          <p:sp>
            <p:nvSpPr>
              <p:cNvPr id="120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121" name="Freeform 6"/>
              <p:cNvSpPr>
                <a:spLocks/>
              </p:cNvSpPr>
              <p:nvPr/>
            </p:nvSpPr>
            <p:spPr bwMode="auto">
              <a:xfrm>
                <a:off x="1729284" y="1265192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6789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텍스트 개체 틀 39"/>
          <p:cNvSpPr>
            <a:spLocks noGrp="1"/>
          </p:cNvSpPr>
          <p:nvPr>
            <p:ph type="body" sz="quarter" idx="10"/>
          </p:nvPr>
        </p:nvSpPr>
        <p:spPr>
          <a:xfrm>
            <a:off x="290514" y="142852"/>
            <a:ext cx="7173118" cy="642938"/>
          </a:xfrm>
        </p:spPr>
        <p:txBody>
          <a:bodyPr/>
          <a:lstStyle/>
          <a:p>
            <a:pPr>
              <a:defRPr/>
            </a:pP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부정청탁의 금지 </a:t>
            </a:r>
            <a:r>
              <a:rPr lang="en-US" altLang="ko-KR" sz="3600" dirty="0" smtClean="0">
                <a:latin typeface="KoPub돋움체 Bold" pitchFamily="18" charset="-127"/>
                <a:ea typeface="KoPub돋움체 Bold" pitchFamily="18" charset="-127"/>
              </a:rPr>
              <a:t>: </a:t>
            </a:r>
            <a:r>
              <a:rPr lang="ko-KR" altLang="en-US" sz="3600" dirty="0" smtClean="0">
                <a:latin typeface="KoPub돋움체 Bold" pitchFamily="18" charset="-127"/>
                <a:ea typeface="KoPub돋움체 Bold" pitchFamily="18" charset="-127"/>
              </a:rPr>
              <a:t>예외사유</a:t>
            </a:r>
            <a:endParaRPr lang="ko-KR" altLang="en-US" sz="3600" dirty="0"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12295" name="그룹 29" hidden="1"/>
          <p:cNvGrpSpPr>
            <a:grpSpLocks/>
          </p:cNvGrpSpPr>
          <p:nvPr/>
        </p:nvGrpSpPr>
        <p:grpSpPr bwMode="auto">
          <a:xfrm>
            <a:off x="6169025" y="1571625"/>
            <a:ext cx="2589213" cy="1649413"/>
            <a:chOff x="6169135" y="1571612"/>
            <a:chExt cx="2589070" cy="1649634"/>
          </a:xfrm>
        </p:grpSpPr>
        <p:pic>
          <p:nvPicPr>
            <p:cNvPr id="12310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913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302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135" y="1571612"/>
              <a:ext cx="661292" cy="16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6" name="그룹 42" hidden="1"/>
          <p:cNvGrpSpPr>
            <a:grpSpLocks/>
          </p:cNvGrpSpPr>
          <p:nvPr/>
        </p:nvGrpSpPr>
        <p:grpSpPr bwMode="auto">
          <a:xfrm>
            <a:off x="571500" y="2559050"/>
            <a:ext cx="5246688" cy="1506538"/>
            <a:chOff x="571472" y="2559602"/>
            <a:chExt cx="5247487" cy="1506758"/>
          </a:xfrm>
        </p:grpSpPr>
        <p:pic>
          <p:nvPicPr>
            <p:cNvPr id="3076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7147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1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214942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2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6248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3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357554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4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28860" y="2559602"/>
              <a:ext cx="604017" cy="1506758"/>
            </a:xfrm>
            <a:prstGeom prst="rect">
              <a:avLst/>
            </a:prstGeom>
            <a:noFill/>
          </p:spPr>
        </p:pic>
        <p:pic>
          <p:nvPicPr>
            <p:cNvPr id="25" name="Picture 4" descr="C:\Documents and Settings\Administrator\바탕 화면\사람누끼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66" y="2559602"/>
              <a:ext cx="604017" cy="1506758"/>
            </a:xfrm>
            <a:prstGeom prst="rect">
              <a:avLst/>
            </a:prstGeom>
            <a:noFill/>
          </p:spPr>
        </p:pic>
      </p:grpSp>
      <p:grpSp>
        <p:nvGrpSpPr>
          <p:cNvPr id="54" name="그룹 53"/>
          <p:cNvGrpSpPr/>
          <p:nvPr/>
        </p:nvGrpSpPr>
        <p:grpSpPr>
          <a:xfrm>
            <a:off x="611188" y="1376363"/>
            <a:ext cx="2928413" cy="342899"/>
            <a:chOff x="2507203" y="1777635"/>
            <a:chExt cx="2928413" cy="342899"/>
          </a:xfrm>
        </p:grpSpPr>
        <p:sp>
          <p:nvSpPr>
            <p:cNvPr id="55" name="TextBox 54"/>
            <p:cNvSpPr txBox="1"/>
            <p:nvPr/>
          </p:nvSpPr>
          <p:spPr>
            <a:xfrm>
              <a:off x="2821534" y="1777635"/>
              <a:ext cx="2614082" cy="342899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국민의 정당한 권리주장 위축 방지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를 위해 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부정청탁 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예외사유를 </a:t>
              </a:r>
              <a:r>
                <a:rPr lang="en-US" altLang="ko-KR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7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가지</a:t>
              </a:r>
              <a:r>
                <a:rPr lang="ko-KR" altLang="en-US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로 규정</a:t>
              </a:r>
            </a:p>
          </p:txBody>
        </p:sp>
        <p:grpSp>
          <p:nvGrpSpPr>
            <p:cNvPr id="56" name="그룹 55"/>
            <p:cNvGrpSpPr/>
            <p:nvPr/>
          </p:nvGrpSpPr>
          <p:grpSpPr>
            <a:xfrm>
              <a:off x="2507203" y="1782397"/>
              <a:ext cx="289995" cy="243919"/>
              <a:chOff x="1717675" y="1401237"/>
              <a:chExt cx="353440" cy="297284"/>
            </a:xfrm>
          </p:grpSpPr>
          <p:sp>
            <p:nvSpPr>
              <p:cNvPr id="57" name="Freeform 5"/>
              <p:cNvSpPr>
                <a:spLocks/>
              </p:cNvSpPr>
              <p:nvPr/>
            </p:nvSpPr>
            <p:spPr bwMode="auto">
              <a:xfrm>
                <a:off x="1909761" y="1401237"/>
                <a:ext cx="161354" cy="173485"/>
              </a:xfrm>
              <a:custGeom>
                <a:avLst/>
                <a:gdLst>
                  <a:gd name="T0" fmla="*/ 97 w 280"/>
                  <a:gd name="T1" fmla="*/ 277 h 302"/>
                  <a:gd name="T2" fmla="*/ 6 w 280"/>
                  <a:gd name="T3" fmla="*/ 183 h 302"/>
                  <a:gd name="T4" fmla="*/ 19 w 280"/>
                  <a:gd name="T5" fmla="*/ 104 h 302"/>
                  <a:gd name="T6" fmla="*/ 91 w 280"/>
                  <a:gd name="T7" fmla="*/ 36 h 302"/>
                  <a:gd name="T8" fmla="*/ 262 w 280"/>
                  <a:gd name="T9" fmla="*/ 109 h 302"/>
                  <a:gd name="T10" fmla="*/ 261 w 280"/>
                  <a:gd name="T11" fmla="*/ 189 h 302"/>
                  <a:gd name="T12" fmla="*/ 259 w 280"/>
                  <a:gd name="T13" fmla="*/ 196 h 302"/>
                  <a:gd name="T14" fmla="*/ 264 w 280"/>
                  <a:gd name="T15" fmla="*/ 196 h 302"/>
                  <a:gd name="T16" fmla="*/ 174 w 280"/>
                  <a:gd name="T17" fmla="*/ 276 h 302"/>
                  <a:gd name="T18" fmla="*/ 153 w 280"/>
                  <a:gd name="T19" fmla="*/ 282 h 302"/>
                  <a:gd name="T20" fmla="*/ 119 w 280"/>
                  <a:gd name="T21" fmla="*/ 275 h 302"/>
                  <a:gd name="T22" fmla="*/ 97 w 280"/>
                  <a:gd name="T23" fmla="*/ 277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0" h="302">
                    <a:moveTo>
                      <a:pt x="97" y="277"/>
                    </a:moveTo>
                    <a:cubicBezTo>
                      <a:pt x="82" y="300"/>
                      <a:pt x="6" y="183"/>
                      <a:pt x="6" y="183"/>
                    </a:cubicBezTo>
                    <a:cubicBezTo>
                      <a:pt x="0" y="165"/>
                      <a:pt x="18" y="103"/>
                      <a:pt x="19" y="104"/>
                    </a:cubicBezTo>
                    <a:cubicBezTo>
                      <a:pt x="13" y="89"/>
                      <a:pt x="74" y="31"/>
                      <a:pt x="91" y="36"/>
                    </a:cubicBezTo>
                    <a:cubicBezTo>
                      <a:pt x="90" y="0"/>
                      <a:pt x="271" y="41"/>
                      <a:pt x="262" y="109"/>
                    </a:cubicBezTo>
                    <a:cubicBezTo>
                      <a:pt x="270" y="112"/>
                      <a:pt x="280" y="194"/>
                      <a:pt x="261" y="189"/>
                    </a:cubicBezTo>
                    <a:cubicBezTo>
                      <a:pt x="258" y="191"/>
                      <a:pt x="257" y="194"/>
                      <a:pt x="259" y="196"/>
                    </a:cubicBezTo>
                    <a:cubicBezTo>
                      <a:pt x="260" y="194"/>
                      <a:pt x="262" y="194"/>
                      <a:pt x="264" y="196"/>
                    </a:cubicBezTo>
                    <a:cubicBezTo>
                      <a:pt x="249" y="215"/>
                      <a:pt x="189" y="302"/>
                      <a:pt x="174" y="276"/>
                    </a:cubicBezTo>
                    <a:cubicBezTo>
                      <a:pt x="170" y="284"/>
                      <a:pt x="155" y="276"/>
                      <a:pt x="153" y="282"/>
                    </a:cubicBezTo>
                    <a:cubicBezTo>
                      <a:pt x="154" y="282"/>
                      <a:pt x="117" y="279"/>
                      <a:pt x="119" y="275"/>
                    </a:cubicBezTo>
                    <a:cubicBezTo>
                      <a:pt x="120" y="275"/>
                      <a:pt x="102" y="278"/>
                      <a:pt x="97" y="277"/>
                    </a:cubicBezTo>
                  </a:path>
                </a:pathLst>
              </a:custGeom>
              <a:solidFill>
                <a:srgbClr val="FCB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" name="Freeform 6"/>
              <p:cNvSpPr>
                <a:spLocks/>
              </p:cNvSpPr>
              <p:nvPr/>
            </p:nvSpPr>
            <p:spPr bwMode="auto">
              <a:xfrm>
                <a:off x="1717675" y="1404498"/>
                <a:ext cx="292757" cy="294023"/>
              </a:xfrm>
              <a:custGeom>
                <a:avLst/>
                <a:gdLst>
                  <a:gd name="T0" fmla="*/ 140 w 389"/>
                  <a:gd name="T1" fmla="*/ 377 h 392"/>
                  <a:gd name="T2" fmla="*/ 24 w 389"/>
                  <a:gd name="T3" fmla="*/ 262 h 392"/>
                  <a:gd name="T4" fmla="*/ 22 w 389"/>
                  <a:gd name="T5" fmla="*/ 172 h 392"/>
                  <a:gd name="T6" fmla="*/ 76 w 389"/>
                  <a:gd name="T7" fmla="*/ 95 h 392"/>
                  <a:gd name="T8" fmla="*/ 164 w 389"/>
                  <a:gd name="T9" fmla="*/ 42 h 392"/>
                  <a:gd name="T10" fmla="*/ 175 w 389"/>
                  <a:gd name="T11" fmla="*/ 43 h 392"/>
                  <a:gd name="T12" fmla="*/ 179 w 389"/>
                  <a:gd name="T13" fmla="*/ 45 h 392"/>
                  <a:gd name="T14" fmla="*/ 180 w 389"/>
                  <a:gd name="T15" fmla="*/ 44 h 392"/>
                  <a:gd name="T16" fmla="*/ 328 w 389"/>
                  <a:gd name="T17" fmla="*/ 100 h 392"/>
                  <a:gd name="T18" fmla="*/ 359 w 389"/>
                  <a:gd name="T19" fmla="*/ 143 h 392"/>
                  <a:gd name="T20" fmla="*/ 362 w 389"/>
                  <a:gd name="T21" fmla="*/ 178 h 392"/>
                  <a:gd name="T22" fmla="*/ 358 w 389"/>
                  <a:gd name="T23" fmla="*/ 260 h 392"/>
                  <a:gd name="T24" fmla="*/ 355 w 389"/>
                  <a:gd name="T25" fmla="*/ 270 h 392"/>
                  <a:gd name="T26" fmla="*/ 362 w 389"/>
                  <a:gd name="T27" fmla="*/ 270 h 392"/>
                  <a:gd name="T28" fmla="*/ 362 w 389"/>
                  <a:gd name="T29" fmla="*/ 272 h 392"/>
                  <a:gd name="T30" fmla="*/ 314 w 389"/>
                  <a:gd name="T31" fmla="*/ 344 h 392"/>
                  <a:gd name="T32" fmla="*/ 313 w 389"/>
                  <a:gd name="T33" fmla="*/ 342 h 392"/>
                  <a:gd name="T34" fmla="*/ 300 w 389"/>
                  <a:gd name="T35" fmla="*/ 346 h 392"/>
                  <a:gd name="T36" fmla="*/ 281 w 389"/>
                  <a:gd name="T37" fmla="*/ 357 h 392"/>
                  <a:gd name="T38" fmla="*/ 242 w 389"/>
                  <a:gd name="T39" fmla="*/ 376 h 392"/>
                  <a:gd name="T40" fmla="*/ 234 w 389"/>
                  <a:gd name="T41" fmla="*/ 380 h 392"/>
                  <a:gd name="T42" fmla="*/ 213 w 389"/>
                  <a:gd name="T43" fmla="*/ 377 h 392"/>
                  <a:gd name="T44" fmla="*/ 169 w 389"/>
                  <a:gd name="T45" fmla="*/ 374 h 392"/>
                  <a:gd name="T46" fmla="*/ 160 w 389"/>
                  <a:gd name="T47" fmla="*/ 374 h 392"/>
                  <a:gd name="T48" fmla="*/ 140 w 389"/>
                  <a:gd name="T49" fmla="*/ 37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9" h="392">
                    <a:moveTo>
                      <a:pt x="140" y="377"/>
                    </a:moveTo>
                    <a:cubicBezTo>
                      <a:pt x="130" y="392"/>
                      <a:pt x="0" y="275"/>
                      <a:pt x="24" y="262"/>
                    </a:cubicBezTo>
                    <a:cubicBezTo>
                      <a:pt x="4" y="256"/>
                      <a:pt x="22" y="182"/>
                      <a:pt x="22" y="172"/>
                    </a:cubicBezTo>
                    <a:cubicBezTo>
                      <a:pt x="21" y="162"/>
                      <a:pt x="64" y="90"/>
                      <a:pt x="76" y="95"/>
                    </a:cubicBezTo>
                    <a:cubicBezTo>
                      <a:pt x="83" y="63"/>
                      <a:pt x="159" y="60"/>
                      <a:pt x="164" y="42"/>
                    </a:cubicBezTo>
                    <a:cubicBezTo>
                      <a:pt x="165" y="41"/>
                      <a:pt x="172" y="42"/>
                      <a:pt x="175" y="43"/>
                    </a:cubicBezTo>
                    <a:cubicBezTo>
                      <a:pt x="174" y="44"/>
                      <a:pt x="183" y="30"/>
                      <a:pt x="179" y="45"/>
                    </a:cubicBezTo>
                    <a:cubicBezTo>
                      <a:pt x="179" y="44"/>
                      <a:pt x="180" y="44"/>
                      <a:pt x="180" y="44"/>
                    </a:cubicBezTo>
                    <a:cubicBezTo>
                      <a:pt x="192" y="0"/>
                      <a:pt x="321" y="102"/>
                      <a:pt x="328" y="100"/>
                    </a:cubicBezTo>
                    <a:cubicBezTo>
                      <a:pt x="327" y="109"/>
                      <a:pt x="358" y="126"/>
                      <a:pt x="359" y="143"/>
                    </a:cubicBezTo>
                    <a:cubicBezTo>
                      <a:pt x="360" y="148"/>
                      <a:pt x="363" y="171"/>
                      <a:pt x="362" y="178"/>
                    </a:cubicBezTo>
                    <a:cubicBezTo>
                      <a:pt x="389" y="187"/>
                      <a:pt x="366" y="262"/>
                      <a:pt x="358" y="260"/>
                    </a:cubicBezTo>
                    <a:cubicBezTo>
                      <a:pt x="358" y="262"/>
                      <a:pt x="356" y="268"/>
                      <a:pt x="355" y="270"/>
                    </a:cubicBezTo>
                    <a:cubicBezTo>
                      <a:pt x="356" y="267"/>
                      <a:pt x="358" y="267"/>
                      <a:pt x="362" y="270"/>
                    </a:cubicBezTo>
                    <a:cubicBezTo>
                      <a:pt x="361" y="271"/>
                      <a:pt x="361" y="271"/>
                      <a:pt x="362" y="272"/>
                    </a:cubicBezTo>
                    <a:cubicBezTo>
                      <a:pt x="355" y="271"/>
                      <a:pt x="314" y="341"/>
                      <a:pt x="314" y="344"/>
                    </a:cubicBezTo>
                    <a:cubicBezTo>
                      <a:pt x="311" y="343"/>
                      <a:pt x="311" y="342"/>
                      <a:pt x="313" y="342"/>
                    </a:cubicBezTo>
                    <a:cubicBezTo>
                      <a:pt x="301" y="342"/>
                      <a:pt x="310" y="349"/>
                      <a:pt x="300" y="346"/>
                    </a:cubicBezTo>
                    <a:cubicBezTo>
                      <a:pt x="298" y="354"/>
                      <a:pt x="291" y="362"/>
                      <a:pt x="281" y="357"/>
                    </a:cubicBezTo>
                    <a:cubicBezTo>
                      <a:pt x="280" y="359"/>
                      <a:pt x="240" y="390"/>
                      <a:pt x="242" y="376"/>
                    </a:cubicBezTo>
                    <a:cubicBezTo>
                      <a:pt x="240" y="380"/>
                      <a:pt x="234" y="392"/>
                      <a:pt x="234" y="380"/>
                    </a:cubicBezTo>
                    <a:cubicBezTo>
                      <a:pt x="232" y="380"/>
                      <a:pt x="209" y="387"/>
                      <a:pt x="213" y="377"/>
                    </a:cubicBezTo>
                    <a:cubicBezTo>
                      <a:pt x="200" y="376"/>
                      <a:pt x="186" y="377"/>
                      <a:pt x="169" y="374"/>
                    </a:cubicBezTo>
                    <a:cubicBezTo>
                      <a:pt x="167" y="384"/>
                      <a:pt x="160" y="379"/>
                      <a:pt x="160" y="374"/>
                    </a:cubicBezTo>
                    <a:cubicBezTo>
                      <a:pt x="154" y="373"/>
                      <a:pt x="145" y="378"/>
                      <a:pt x="140" y="377"/>
                    </a:cubicBezTo>
                  </a:path>
                </a:pathLst>
              </a:custGeom>
              <a:solidFill>
                <a:srgbClr val="006CB6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sp>
        <p:nvSpPr>
          <p:cNvPr id="59" name="TextBox 58"/>
          <p:cNvSpPr txBox="1"/>
          <p:nvPr/>
        </p:nvSpPr>
        <p:spPr>
          <a:xfrm>
            <a:off x="4110195" y="2004881"/>
            <a:ext cx="923608" cy="350889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pc="-15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예외적인 경우</a:t>
            </a:r>
            <a:endParaRPr lang="ko-KR" altLang="en-US" spc="-15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60" name="그룹 59"/>
          <p:cNvGrpSpPr/>
          <p:nvPr/>
        </p:nvGrpSpPr>
        <p:grpSpPr>
          <a:xfrm>
            <a:off x="630238" y="2044700"/>
            <a:ext cx="7921625" cy="3697288"/>
            <a:chOff x="611188" y="2540000"/>
            <a:chExt cx="7921625" cy="3697288"/>
          </a:xfrm>
        </p:grpSpPr>
        <p:sp>
          <p:nvSpPr>
            <p:cNvPr id="61" name="TextBox 60"/>
            <p:cNvSpPr txBox="1"/>
            <p:nvPr/>
          </p:nvSpPr>
          <p:spPr>
            <a:xfrm>
              <a:off x="6997700" y="2548890"/>
              <a:ext cx="1535113" cy="3688398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ko-KR" altLang="en-US" sz="1600" spc="-15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기타 사회상규에</a:t>
              </a:r>
              <a:r>
                <a:rPr lang="en-US" altLang="ko-KR" sz="1600" spc="-15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5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5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위배되지 않는</a:t>
              </a:r>
              <a:r>
                <a:rPr lang="en-US" altLang="ko-KR" sz="1600" spc="-15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5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5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행위</a:t>
              </a:r>
              <a:endParaRPr lang="ko-KR" altLang="en-US" sz="1600" spc="-15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11188" y="2540000"/>
              <a:ext cx="2032325" cy="18064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marL="182563" indent="-1588"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법령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기준에서 정한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절차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방법에 따른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특정 행위 요구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743831" y="2540000"/>
              <a:ext cx="2032325" cy="18064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공개적으로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특정 행위 요구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876475" y="2540000"/>
              <a:ext cx="2032325" cy="18064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600" spc="-100" dirty="0" err="1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선출직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공직자 등이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공익 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목적으로</a:t>
              </a:r>
              <a: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3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자</a:t>
              </a:r>
              <a: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고충민원</a:t>
              </a:r>
              <a: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전달 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등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11188" y="4430838"/>
              <a:ext cx="2032325" cy="18064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법정기한 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내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업무 처리 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요구 등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743831" y="4430838"/>
              <a:ext cx="2032325" cy="18064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직무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법률관계에</a:t>
              </a:r>
              <a: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관한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확인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증명 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등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신청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요구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76475" y="4430838"/>
              <a:ext cx="2032325" cy="18064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B0D8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altLang="ko-KR" sz="1000" spc="-1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 algn="ctr">
                <a:lnSpc>
                  <a:spcPct val="130000"/>
                </a:lnSpc>
              </a:pP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질의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상담을 통한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법령</a:t>
              </a:r>
              <a: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제도 등</a:t>
              </a:r>
              <a: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/>
              </a:r>
              <a:br>
                <a:rPr lang="en-US" altLang="ko-KR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</a:br>
              <a:r>
                <a:rPr lang="ko-KR" altLang="en-US" sz="1600" spc="-1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설명</a:t>
              </a:r>
              <a:r>
                <a:rPr lang="en-US" altLang="ko-KR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·</a:t>
              </a:r>
              <a:r>
                <a:rPr lang="ko-KR" altLang="en-US" sz="1600" spc="-1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해석 요구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17246" y="2544408"/>
              <a:ext cx="2034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/>
                <a:t>1</a:t>
              </a:r>
              <a:endParaRPr lang="ko-KR" alt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746836" y="2544408"/>
              <a:ext cx="2034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dirty="0" smtClean="0"/>
                <a:t>2</a:t>
              </a:r>
              <a:endParaRPr lang="ko-KR" alt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879147" y="2544408"/>
              <a:ext cx="2034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smtClean="0"/>
                <a:t>3</a:t>
              </a:r>
              <a:endParaRPr lang="ko-KR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17246" y="4430358"/>
              <a:ext cx="2034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smtClean="0"/>
                <a:t>4</a:t>
              </a:r>
              <a:endParaRPr lang="ko-KR" alt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746836" y="4430358"/>
              <a:ext cx="2034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smtClean="0"/>
                <a:t>5</a:t>
              </a:r>
              <a:endParaRPr lang="ko-KR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879147" y="4430358"/>
              <a:ext cx="2034000" cy="224117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smtClean="0"/>
                <a:t>6</a:t>
              </a:r>
              <a:endParaRPr lang="ko-KR" alt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006849" y="2560919"/>
              <a:ext cx="1525964" cy="202602"/>
            </a:xfrm>
            <a:prstGeom prst="rect">
              <a:avLst/>
            </a:prstGeom>
            <a:solidFill>
              <a:srgbClr val="00B0D8"/>
            </a:solidFill>
            <a:ln w="6350">
              <a:noFill/>
            </a:ln>
          </p:spPr>
          <p:txBody>
            <a:bodyPr wrap="none" rtlCol="0" anchor="ctr">
              <a:noAutofit/>
            </a:bodyPr>
            <a:lstStyle>
              <a:defPPr>
                <a:defRPr lang="ko-KR"/>
              </a:defPPr>
              <a:lvl1pPr algn="ctr">
                <a:defRPr sz="1200" spc="-10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defRPr>
              </a:lvl1pPr>
            </a:lstStyle>
            <a:p>
              <a:pPr algn="l"/>
              <a:r>
                <a:rPr lang="en-US" altLang="ko-KR" dirty="0" smtClean="0"/>
                <a:t>7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14843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Y견고딕">
      <a:majorFont>
        <a:latin typeface="Franklin Gothic Book"/>
        <a:ea typeface="HY견고딕"/>
        <a:cs typeface=""/>
      </a:majorFont>
      <a:minorFont>
        <a:latin typeface="Arial"/>
        <a:ea typeface="HY견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4917</TotalTime>
  <Words>2688</Words>
  <Application>Microsoft Office PowerPoint</Application>
  <PresentationFormat>화면 슬라이드 쇼(4:3)</PresentationFormat>
  <Paragraphs>705</Paragraphs>
  <Slides>34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34</vt:i4>
      </vt:variant>
    </vt:vector>
  </HeadingPairs>
  <TitlesOfParts>
    <vt:vector size="37" baseType="lpstr">
      <vt:lpstr>1_Office 테마</vt:lpstr>
      <vt:lpstr>디자인 사용자 지정</vt:lpstr>
      <vt:lpstr>1_디자인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Your User Name</dc:creator>
  <cp:lastModifiedBy>meri</cp:lastModifiedBy>
  <cp:revision>151</cp:revision>
  <cp:lastPrinted>2016-06-09T00:01:31Z</cp:lastPrinted>
  <dcterms:created xsi:type="dcterms:W3CDTF">2012-10-30T08:23:57Z</dcterms:created>
  <dcterms:modified xsi:type="dcterms:W3CDTF">2016-10-12T07:21:18Z</dcterms:modified>
</cp:coreProperties>
</file>