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340" r:id="rId2"/>
    <p:sldId id="458" r:id="rId3"/>
    <p:sldId id="459" r:id="rId4"/>
    <p:sldId id="461" r:id="rId5"/>
    <p:sldId id="460" r:id="rId6"/>
    <p:sldId id="477" r:id="rId7"/>
    <p:sldId id="465" r:id="rId8"/>
    <p:sldId id="462" r:id="rId9"/>
    <p:sldId id="466" r:id="rId10"/>
    <p:sldId id="463" r:id="rId11"/>
    <p:sldId id="467" r:id="rId12"/>
    <p:sldId id="464" r:id="rId13"/>
    <p:sldId id="473" r:id="rId14"/>
    <p:sldId id="469" r:id="rId15"/>
    <p:sldId id="476" r:id="rId16"/>
    <p:sldId id="470" r:id="rId17"/>
    <p:sldId id="474" r:id="rId18"/>
    <p:sldId id="475" r:id="rId19"/>
    <p:sldId id="468" r:id="rId20"/>
    <p:sldId id="471" r:id="rId21"/>
    <p:sldId id="425" r:id="rId22"/>
  </p:sldIdLst>
  <p:sldSz cx="9906000" cy="6858000" type="A4"/>
  <p:notesSz cx="6669088" cy="9928225"/>
  <p:embeddedFontLst>
    <p:embeddedFont>
      <p:font typeface="HY견고딕" pitchFamily="18" charset="-127"/>
      <p:regular r:id="rId25"/>
    </p:embeddedFont>
    <p:embeddedFont>
      <p:font typeface="맑은 고딕" pitchFamily="50" charset="-127"/>
      <p:regular r:id="rId26"/>
      <p:bold r:id="rId27"/>
    </p:embeddedFont>
    <p:embeddedFont>
      <p:font typeface="ＭＳ Ｐゴシック" pitchFamily="34" charset="-128"/>
      <p:regular r:id="rId28"/>
    </p:embeddedFont>
    <p:embeddedFont>
      <p:font typeface="Palatino Linotype" pitchFamily="18" charset="0"/>
      <p:regular r:id="rId29"/>
      <p:bold r:id="rId30"/>
      <p:italic r:id="rId31"/>
      <p:boldItalic r:id="rId32"/>
    </p:embeddedFont>
  </p:embeddedFontLst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radeGothic" pitchFamily="34" charset="0"/>
        <a:ea typeface="ＭＳ Ｐゴシック" pitchFamily="-11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p14="http://schemas.microsoft.com/office/powerpoint/2010/main" xmlns:mv="urn:schemas-microsoft-com:mac:vml" xmlns:mc="http://schemas.openxmlformats.org/markup-compatibility/2006" val="1"/>
      </p:ext>
    </p:extLst>
  </p:showPr>
  <p:clrMru>
    <a:srgbClr val="000000"/>
    <a:srgbClr val="FF0000"/>
    <a:srgbClr val="998822"/>
    <a:srgbClr val="445500"/>
    <a:srgbClr val="889988"/>
    <a:srgbClr val="99CCAA"/>
    <a:srgbClr val="999900"/>
    <a:srgbClr val="665566"/>
  </p:clrMru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2" autoAdjust="0"/>
    <p:restoredTop sz="92171" autoAdjust="0"/>
  </p:normalViewPr>
  <p:slideViewPr>
    <p:cSldViewPr>
      <p:cViewPr varScale="1">
        <p:scale>
          <a:sx n="113" d="100"/>
          <a:sy n="113" d="100"/>
        </p:scale>
        <p:origin x="-130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t" anchorCtr="0" compatLnSpc="1">
            <a:prstTxWarp prst="textNoShape">
              <a:avLst/>
            </a:prstTxWarp>
          </a:bodyPr>
          <a:lstStyle>
            <a:lvl1pPr algn="l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1425" y="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b" anchorCtr="0" compatLnSpc="1">
            <a:prstTxWarp prst="textNoShape">
              <a:avLst/>
            </a:prstTxWarp>
          </a:bodyPr>
          <a:lstStyle>
            <a:lvl1pPr algn="l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1425" y="942975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fld id="{CF11DAD4-7BBB-487B-B795-CB221ADCA3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00996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t" anchorCtr="0" compatLnSpc="1">
            <a:prstTxWarp prst="textNoShape">
              <a:avLst/>
            </a:prstTxWarp>
          </a:bodyPr>
          <a:lstStyle>
            <a:lvl1pPr algn="l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81425" y="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4525" y="742950"/>
            <a:ext cx="5384800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b" anchorCtr="0" compatLnSpc="1">
            <a:prstTxWarp prst="textNoShape">
              <a:avLst/>
            </a:prstTxWarp>
          </a:bodyPr>
          <a:lstStyle>
            <a:lvl1pPr algn="l" defTabSz="941388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1425" y="9429750"/>
            <a:ext cx="28876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3" tIns="47083" rIns="94163" bIns="47083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solidFill>
                  <a:schemeClr val="tx1"/>
                </a:solidFill>
              </a:defRPr>
            </a:lvl1pPr>
          </a:lstStyle>
          <a:p>
            <a:fld id="{9E4E503E-07ED-487B-AA94-B3C216F187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32501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adeGothic" pitchFamily="34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adeGothic" pitchFamily="34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adeGothic" pitchFamily="34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adeGothic" pitchFamily="34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adeGothic" pitchFamily="34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 defTabSz="941388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fld id="{D9C068BA-EB37-436E-AC54-9405A95DEC5D}" type="slidenum">
              <a:rPr lang="en-GB" altLang="en-US" sz="1200">
                <a:solidFill>
                  <a:schemeClr val="tx1"/>
                </a:solidFill>
              </a:rPr>
              <a:pPr/>
              <a:t>1</a:t>
            </a:fld>
            <a:endParaRPr lang="en-GB" altLang="en-US" sz="120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aseline="0" smtClean="0"/>
              <a:t>  </a:t>
            </a:r>
            <a:endParaRPr lang="en-US" altLang="en-US" baseline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E503E-07ED-487B-AA94-B3C216F18788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ChangeArrowheads="1"/>
          </p:cNvSpPr>
          <p:nvPr/>
        </p:nvSpPr>
        <p:spPr bwMode="white">
          <a:xfrm>
            <a:off x="0" y="0"/>
            <a:ext cx="4572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endParaRPr lang="en-US" altLang="en-US"/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9448800" y="0"/>
            <a:ext cx="4572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endParaRPr lang="en-US" altLang="en-US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white">
          <a:xfrm>
            <a:off x="0" y="6400800"/>
            <a:ext cx="9906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endParaRPr lang="en-US" altLang="en-US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5915025"/>
            <a:ext cx="9906000" cy="122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endParaRPr lang="en-US" altLang="en-US"/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0" y="0"/>
            <a:ext cx="9906000" cy="160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endParaRPr lang="en-US" altLang="en-US"/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466725" y="5991225"/>
            <a:ext cx="6248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95350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 defTabSz="895350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pPr algn="l">
              <a:spcBef>
                <a:spcPct val="35000"/>
              </a:spcBef>
              <a:buClr>
                <a:schemeClr val="tx2"/>
              </a:buClr>
              <a:buFont typeface="Wingdings" pitchFamily="-110" charset="2"/>
              <a:buNone/>
            </a:pPr>
            <a:endParaRPr lang="en-US" altLang="en-US" sz="1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762000" y="2159000"/>
            <a:ext cx="8339138" cy="1143000"/>
          </a:xfrm>
        </p:spPr>
        <p:txBody>
          <a:bodyPr anchor="t"/>
          <a:lstStyle>
            <a:lvl1pPr>
              <a:lnSpc>
                <a:spcPts val="5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" name="Rectangle 30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762000" y="6096000"/>
            <a:ext cx="5399088" cy="2667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35000"/>
              </a:spcBef>
              <a:buClr>
                <a:schemeClr val="tx2"/>
              </a:buClr>
              <a:buSzPct val="120000"/>
              <a:buFont typeface="Wingdings" pitchFamily="-110" charset="2"/>
              <a:buNone/>
              <a:defRPr sz="1000">
                <a:solidFill>
                  <a:schemeClr val="tx1"/>
                </a:solidFill>
                <a:latin typeface="Palatino Linotype" pitchFamily="18" charset="0"/>
              </a:defRPr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4099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EFD93C-72A5-4450-B3C6-8301D77372F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8107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27888" y="904875"/>
            <a:ext cx="2173287" cy="487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4850" y="904875"/>
            <a:ext cx="6370638" cy="487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8CE9BC-2A7F-4E56-95C5-52314EF21A4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98537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91030-6FEC-4E03-B950-85F395C9276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52654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6279F-B3E5-4DD1-BFEE-A200E83FBC3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1325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89125"/>
            <a:ext cx="411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89125"/>
            <a:ext cx="411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644EFB-CB65-42F0-A9AA-936C9E76E72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32092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D270FA-31D1-4555-B16A-12579097EE9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35670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FDB926-786E-48E2-BA31-031DA336698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5502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0ECBC2-6B4F-4F11-B909-0CE392922B1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2504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758A3-7B92-45A1-88EB-5C523790C4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11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B7D9ED-F75F-41B9-A43E-B3B5C97F490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6881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889125"/>
            <a:ext cx="8382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 </a:t>
            </a:r>
          </a:p>
          <a:p>
            <a:pPr lvl="1"/>
            <a:r>
              <a:rPr lang="en-US" altLang="en-US" smtClean="0"/>
              <a:t>Second level 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04850" y="904875"/>
            <a:ext cx="86963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0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Palatino Linotype" pitchFamily="18" charset="0"/>
              </a:defRPr>
            </a:lvl1pPr>
          </a:lstStyle>
          <a:p>
            <a:fld id="{70F67665-0601-49D1-8ECA-7B2E001A0C8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466725" y="5991225"/>
            <a:ext cx="6248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defTabSz="895350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 defTabSz="895350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pPr algn="l">
              <a:spcBef>
                <a:spcPct val="35000"/>
              </a:spcBef>
              <a:buClr>
                <a:schemeClr val="tx2"/>
              </a:buClr>
              <a:buFont typeface="Wingdings" pitchFamily="-110" charset="2"/>
              <a:buNone/>
            </a:pPr>
            <a:endParaRPr lang="en-US" altLang="en-US" sz="1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466725" y="5991225"/>
            <a:ext cx="6096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lvl1pPr indent="290513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pPr algn="l">
              <a:lnSpc>
                <a:spcPts val="2800"/>
              </a:lnSpc>
              <a:spcBef>
                <a:spcPts val="1000"/>
              </a:spcBef>
              <a:buSzPct val="120000"/>
              <a:buFont typeface="Wingdings" pitchFamily="-110" charset="2"/>
              <a:buNone/>
            </a:pPr>
            <a:endParaRPr lang="en-US" alt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  <a:ea typeface="ＭＳ Ｐゴシック" pitchFamily="-110" charset="-128"/>
          <a:cs typeface="ＭＳ Ｐゴシック" pitchFamily="-11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Palatino Linotype" pitchFamily="18" charset="0"/>
        </a:defRPr>
      </a:lvl9pPr>
    </p:titleStyle>
    <p:bodyStyle>
      <a:lvl1pPr marL="374650" indent="-374650" algn="l" defTabSz="895350" rtl="0" eaLnBrk="0" fontAlgn="base" hangingPunct="0">
        <a:spcBef>
          <a:spcPct val="35000"/>
        </a:spcBef>
        <a:spcAft>
          <a:spcPct val="0"/>
        </a:spcAft>
        <a:buClrTx/>
        <a:buFont typeface="Wingdings" pitchFamily="-110" charset="2"/>
        <a:buChar char="§"/>
        <a:defRPr sz="2400">
          <a:solidFill>
            <a:srgbClr val="000000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4538" indent="-361950" algn="l" defTabSz="895350" rtl="0" eaLnBrk="0" fontAlgn="base" hangingPunct="0">
        <a:spcBef>
          <a:spcPct val="10000"/>
        </a:spcBef>
        <a:spcAft>
          <a:spcPct val="0"/>
        </a:spcAft>
        <a:buClrTx/>
        <a:buFont typeface="Arial" charset="0"/>
        <a:buChar char="–"/>
        <a:defRPr sz="2400">
          <a:solidFill>
            <a:srgbClr val="000000"/>
          </a:solidFill>
          <a:latin typeface="+mn-lt"/>
          <a:ea typeface="ＭＳ Ｐゴシック" pitchFamily="-110" charset="-128"/>
        </a:defRPr>
      </a:lvl2pPr>
      <a:lvl3pPr marL="1133475" indent="-387350" algn="l" defTabSz="895350" rtl="0" eaLnBrk="0" fontAlgn="base" hangingPunct="0">
        <a:spcBef>
          <a:spcPct val="10000"/>
        </a:spcBef>
        <a:spcAft>
          <a:spcPct val="0"/>
        </a:spcAft>
        <a:buClrTx/>
        <a:buFont typeface="Arial" charset="0"/>
        <a:buChar char="–"/>
        <a:defRPr sz="2400">
          <a:solidFill>
            <a:srgbClr val="000000"/>
          </a:solidFill>
          <a:latin typeface="+mn-lt"/>
          <a:ea typeface="ＭＳ Ｐゴシック" pitchFamily="-110" charset="-128"/>
        </a:defRPr>
      </a:lvl3pPr>
      <a:lvl4pPr marL="1517650" indent="-382588" algn="l" defTabSz="895350" rtl="0" eaLnBrk="0" fontAlgn="base" hangingPunct="0">
        <a:spcBef>
          <a:spcPct val="10000"/>
        </a:spcBef>
        <a:spcAft>
          <a:spcPct val="0"/>
        </a:spcAft>
        <a:buClrTx/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pitchFamily="-110" charset="-128"/>
        </a:defRPr>
      </a:lvl4pPr>
      <a:lvl5pPr marL="1524000" indent="304800" algn="l" defTabSz="895350" rtl="0" eaLnBrk="0" fontAlgn="base" hangingPunct="0">
        <a:spcBef>
          <a:spcPct val="25000"/>
        </a:spcBef>
        <a:spcAft>
          <a:spcPct val="0"/>
        </a:spcAft>
        <a:buClrTx/>
        <a:buFont typeface="Arial" charset="0"/>
        <a:buChar char="–"/>
        <a:defRPr>
          <a:solidFill>
            <a:srgbClr val="000000"/>
          </a:solidFill>
          <a:latin typeface="+mn-lt"/>
          <a:ea typeface="ＭＳ Ｐゴシック" pitchFamily="-110" charset="-128"/>
        </a:defRPr>
      </a:lvl5pPr>
      <a:lvl6pPr marL="1981200" algn="l" defTabSz="895350" rtl="0" eaLnBrk="0" fontAlgn="base" hangingPunct="0">
        <a:spcBef>
          <a:spcPct val="25000"/>
        </a:spcBef>
        <a:spcAft>
          <a:spcPct val="0"/>
        </a:spcAft>
        <a:buClr>
          <a:schemeClr val="bg1"/>
        </a:buClr>
        <a:buFont typeface="Arial" pitchFamily="-110" charset="0"/>
        <a:buChar char="–"/>
        <a:defRPr>
          <a:solidFill>
            <a:srgbClr val="000000"/>
          </a:solidFill>
          <a:latin typeface="+mn-lt"/>
          <a:ea typeface="ＭＳ Ｐゴシック" pitchFamily="-110" charset="-128"/>
        </a:defRPr>
      </a:lvl6pPr>
      <a:lvl7pPr marL="2438400" algn="l" defTabSz="895350" rtl="0" eaLnBrk="0" fontAlgn="base" hangingPunct="0">
        <a:spcBef>
          <a:spcPct val="25000"/>
        </a:spcBef>
        <a:spcAft>
          <a:spcPct val="0"/>
        </a:spcAft>
        <a:buClr>
          <a:schemeClr val="bg1"/>
        </a:buClr>
        <a:buFont typeface="Arial" pitchFamily="-110" charset="0"/>
        <a:buChar char="–"/>
        <a:defRPr>
          <a:solidFill>
            <a:srgbClr val="000000"/>
          </a:solidFill>
          <a:latin typeface="+mn-lt"/>
          <a:ea typeface="ＭＳ Ｐゴシック" pitchFamily="-110" charset="-128"/>
        </a:defRPr>
      </a:lvl7pPr>
      <a:lvl8pPr marL="2895600" algn="l" defTabSz="895350" rtl="0" eaLnBrk="0" fontAlgn="base" hangingPunct="0">
        <a:spcBef>
          <a:spcPct val="25000"/>
        </a:spcBef>
        <a:spcAft>
          <a:spcPct val="0"/>
        </a:spcAft>
        <a:buClr>
          <a:schemeClr val="bg1"/>
        </a:buClr>
        <a:buFont typeface="Arial" pitchFamily="-110" charset="0"/>
        <a:buChar char="–"/>
        <a:defRPr>
          <a:solidFill>
            <a:srgbClr val="000000"/>
          </a:solidFill>
          <a:latin typeface="+mn-lt"/>
          <a:ea typeface="ＭＳ Ｐゴシック" pitchFamily="-110" charset="-128"/>
        </a:defRPr>
      </a:lvl8pPr>
      <a:lvl9pPr marL="3352800" algn="l" defTabSz="895350" rtl="0" eaLnBrk="0" fontAlgn="base" hangingPunct="0">
        <a:spcBef>
          <a:spcPct val="25000"/>
        </a:spcBef>
        <a:spcAft>
          <a:spcPct val="0"/>
        </a:spcAft>
        <a:buClr>
          <a:schemeClr val="bg1"/>
        </a:buClr>
        <a:buFont typeface="Arial" pitchFamily="-110" charset="0"/>
        <a:buChar char="–"/>
        <a:defRPr>
          <a:solidFill>
            <a:srgbClr val="000000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4800" y="1268700"/>
            <a:ext cx="9296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4000" dirty="0" smtClean="0">
                <a:solidFill>
                  <a:srgbClr val="161616"/>
                </a:solidFill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온라인과 오프라인에서 </a:t>
            </a:r>
            <a:endParaRPr lang="en-US" altLang="ko-KR" sz="4000" dirty="0" smtClean="0">
              <a:solidFill>
                <a:srgbClr val="161616"/>
              </a:solidFill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4000" dirty="0" smtClean="0">
                <a:solidFill>
                  <a:srgbClr val="161616"/>
                </a:solidFill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사회적 감화</a:t>
            </a:r>
            <a:r>
              <a:rPr lang="en-US" altLang="ko-KR" sz="4000" dirty="0" smtClean="0">
                <a:solidFill>
                  <a:srgbClr val="161616"/>
                </a:solidFill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(social contagion) </a:t>
            </a:r>
          </a:p>
          <a:p>
            <a:pPr>
              <a:lnSpc>
                <a:spcPct val="150000"/>
              </a:lnSpc>
            </a:pPr>
            <a:r>
              <a:rPr lang="ko-KR" altLang="en-US" sz="4000" dirty="0" smtClean="0">
                <a:solidFill>
                  <a:srgbClr val="161616"/>
                </a:solidFill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현상 연구</a:t>
            </a:r>
            <a:endParaRPr lang="en-US" altLang="en-US" sz="4000" dirty="0" smtClean="0">
              <a:solidFill>
                <a:srgbClr val="161616"/>
              </a:solidFill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altLang="ko-KR" sz="4000" dirty="0" smtClean="0">
              <a:solidFill>
                <a:srgbClr val="161616"/>
              </a:solidFill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rgbClr val="161616"/>
                </a:solidFill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충남대학교 경상대학</a:t>
            </a:r>
            <a:endParaRPr lang="en-US" altLang="ko-KR" sz="3200" dirty="0" smtClean="0">
              <a:solidFill>
                <a:srgbClr val="161616"/>
              </a:solidFill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3200" dirty="0" smtClean="0">
                <a:solidFill>
                  <a:srgbClr val="161616"/>
                </a:solidFill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손 정 민</a:t>
            </a:r>
            <a:endParaRPr lang="en-GB" altLang="en-US" sz="1800" dirty="0">
              <a:solidFill>
                <a:srgbClr val="000000"/>
              </a:solidFill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모바일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컨텐트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시장의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혁신자와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추종자의 확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산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312" y="1718838"/>
            <a:ext cx="4786346" cy="28493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1339978" y="5085230"/>
            <a:ext cx="7429552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ko-KR" alt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새로운 시장에서 </a:t>
            </a:r>
            <a:r>
              <a:rPr lang="ko-KR" altLang="en-US" sz="2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혁신자와</a:t>
            </a:r>
            <a:r>
              <a:rPr lang="ko-KR" altLang="en-US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추종자의 소비 패턴 비교</a:t>
            </a:r>
            <a:endParaRPr lang="en-US" altLang="ko-KR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094912" y="1718838"/>
            <a:ext cx="3466728" cy="286232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100 </a:t>
            </a:r>
            <a:r>
              <a:rPr lang="ko-KR" altLang="en-US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억 </a:t>
            </a: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$ </a:t>
            </a: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(2015’)</a:t>
            </a:r>
          </a:p>
          <a:p>
            <a:pPr algn="l">
              <a:lnSpc>
                <a:spcPct val="150000"/>
              </a:lnSpc>
              <a:buClr>
                <a:srgbClr val="C00000"/>
              </a:buClr>
            </a:pPr>
            <a:endParaRPr lang="en-US" altLang="ko-KR" b="1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1,800 </a:t>
            </a:r>
            <a:r>
              <a:rPr lang="ko-KR" altLang="en-US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억</a:t>
            </a: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다운로드</a:t>
            </a: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endParaRPr lang="en-US" altLang="ko-KR" sz="2400" b="1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algn="l">
              <a:lnSpc>
                <a:spcPct val="150000"/>
              </a:lnSpc>
              <a:buClr>
                <a:srgbClr val="C00000"/>
              </a:buClr>
            </a:pPr>
            <a:endParaRPr lang="en-US" altLang="ko-KR" sz="2400" b="1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0.5 </a:t>
            </a:r>
            <a:r>
              <a:rPr lang="en-US" altLang="ko-KR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$ </a:t>
            </a:r>
            <a:r>
              <a:rPr lang="ko-KR" altLang="en-US" sz="2400" b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건당 수익</a:t>
            </a:r>
            <a:endParaRPr lang="en-US" altLang="ko-KR" sz="2400" b="1" dirty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774660" y="1718838"/>
            <a:ext cx="3344580" cy="284939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모바일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컨텐트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시장의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혁신자와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 추종자의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확산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88380" y="1484730"/>
            <a:ext cx="90732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ko-KR" altLang="en-US" sz="22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혁신자는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en-US" altLang="ko-KR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heavy-user 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인가</a:t>
            </a:r>
            <a:r>
              <a:rPr lang="en-US" altLang="ko-KR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?</a:t>
            </a:r>
          </a:p>
          <a:p>
            <a:pPr marL="800100" lvl="1" indent="-342900" algn="l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ko-KR" altLang="en-US" sz="22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혁신자는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sz="22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비혁신자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보다 제품 </a:t>
            </a:r>
            <a:r>
              <a:rPr lang="ko-KR" altLang="en-US" sz="22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구매량이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더 많음 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          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</a:t>
            </a:r>
            <a:r>
              <a:rPr lang="en-US" altLang="ko-KR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Gatignon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and Robertson, 1985, Goldsmith et al., 2003)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1257300" lvl="2" indent="-342900" algn="l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•"/>
            </a:pP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소비량 많음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1257300" lvl="2" indent="-342900" algn="l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•"/>
            </a:pP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구매 주기 짧음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                                                      </a:t>
            </a:r>
            <a:r>
              <a:rPr lang="en-US" altLang="ko-KR" sz="2800" b="1" i="1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Versus</a:t>
            </a:r>
            <a:endParaRPr lang="en-US" altLang="ko-KR" sz="2200" b="1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800100" lvl="1" indent="-342900" algn="l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ko-KR" altLang="en-US" sz="22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혁신자는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단지 제품을 빨리 수용하는 집단으로 </a:t>
            </a:r>
            <a:r>
              <a:rPr lang="ko-KR" altLang="en-US" sz="22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구매량이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800100" lvl="1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   </a:t>
            </a:r>
            <a:r>
              <a:rPr lang="en-US" altLang="ko-KR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많지 </a:t>
            </a: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않음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(Ram and Jung, 1994, Hoffman and </a:t>
            </a:r>
            <a:r>
              <a:rPr lang="en-US" altLang="ko-KR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Syez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, 2012)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marL="1257300" lvl="2" indent="-342900" algn="l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•"/>
            </a:pPr>
            <a:r>
              <a:rPr lang="ko-KR" altLang="en-US" sz="22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구매 시점만 다름</a:t>
            </a:r>
            <a:endParaRPr lang="en-US" altLang="ko-KR" sz="2200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err="1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모바일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컨텐트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시장의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혁신자와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추종자의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확산</a:t>
            </a:r>
            <a:endParaRPr lang="ko-KR" altLang="en-US" dirty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507062" y="1700808"/>
          <a:ext cx="8282866" cy="1152128"/>
        </p:xfrm>
        <a:graphic>
          <a:graphicData uri="http://schemas.openxmlformats.org/presentationml/2006/ole">
            <p:oleObj spid="_x0000_s4097" name="Equation" r:id="rId4" imgW="5054600" imgH="71120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683568" y="3238818"/>
          <a:ext cx="1116124" cy="432048"/>
        </p:xfrm>
        <a:graphic>
          <a:graphicData uri="http://schemas.openxmlformats.org/presentationml/2006/ole">
            <p:oleObj spid="_x0000_s4098" name="Equation" r:id="rId5" imgW="583947" imgH="228501" progId="Equation.DSMT4">
              <p:embed/>
            </p:oleObj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683568" y="3694966"/>
          <a:ext cx="1314146" cy="432048"/>
        </p:xfrm>
        <a:graphic>
          <a:graphicData uri="http://schemas.openxmlformats.org/presentationml/2006/ole">
            <p:oleObj spid="_x0000_s4099" name="Equation" r:id="rId6" imgW="698500" imgH="228600" progId="Equation.DSMT4">
              <p:embed/>
            </p:oleObj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683568" y="4127014"/>
          <a:ext cx="1674186" cy="432048"/>
        </p:xfrm>
        <a:graphic>
          <a:graphicData uri="http://schemas.openxmlformats.org/presentationml/2006/ole">
            <p:oleObj spid="_x0000_s4100" name="Equation" r:id="rId7" imgW="889000" imgH="228600" progId="Equation.DSMT4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83568" y="4581128"/>
          <a:ext cx="2034226" cy="432048"/>
        </p:xfrm>
        <a:graphic>
          <a:graphicData uri="http://schemas.openxmlformats.org/presentationml/2006/ole">
            <p:oleObj spid="_x0000_s4101" name="Equation" r:id="rId8" imgW="1066800" imgH="228600" progId="Equation.DSMT4">
              <p:embed/>
            </p:oleObj>
          </a:graphicData>
        </a:graphic>
      </p:graphicFrame>
      <p:sp>
        <p:nvSpPr>
          <p:cNvPr id="11" name="직사각형 10"/>
          <p:cNvSpPr/>
          <p:nvPr/>
        </p:nvSpPr>
        <p:spPr>
          <a:xfrm>
            <a:off x="2700427" y="3140968"/>
            <a:ext cx="62640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이용자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i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의 시점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t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에서의 앱 다운로드 개수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699792" y="3645024"/>
            <a:ext cx="6696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이용자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i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가 추종자인지 여부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추종자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=1, </a:t>
            </a:r>
            <a:r>
              <a:rPr lang="ko-KR" altLang="en-US" sz="2000" dirty="0" err="1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=0)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99792" y="4077072"/>
            <a:ext cx="64442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이용자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i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의 시점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t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에서의 채택시점으로부터의 개월 수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99792" y="4509120"/>
            <a:ext cx="51125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이용자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i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의 시점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t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에서의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calendar date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1619672" y="1698172"/>
            <a:ext cx="342145" cy="391142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3794426" y="1712686"/>
            <a:ext cx="342145" cy="391142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796136" y="1700808"/>
            <a:ext cx="342145" cy="391142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18" name="Object 15"/>
          <p:cNvGraphicFramePr>
            <a:graphicFrameLocks noChangeAspect="1"/>
          </p:cNvGraphicFramePr>
          <p:nvPr/>
        </p:nvGraphicFramePr>
        <p:xfrm>
          <a:off x="683568" y="5157192"/>
          <a:ext cx="395536" cy="465336"/>
        </p:xfrm>
        <a:graphic>
          <a:graphicData uri="http://schemas.openxmlformats.org/presentationml/2006/ole">
            <p:oleObj spid="_x0000_s4102" name="Equation" r:id="rId9" imgW="164957" imgH="190335" progId="Equation.DSMT4">
              <p:embed/>
            </p:oleObj>
          </a:graphicData>
        </a:graphic>
      </p:graphicFrame>
      <p:sp>
        <p:nvSpPr>
          <p:cNvPr id="19" name="직사각형 18"/>
          <p:cNvSpPr/>
          <p:nvPr/>
        </p:nvSpPr>
        <p:spPr>
          <a:xfrm>
            <a:off x="1763688" y="5107250"/>
            <a:ext cx="45078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혁신자의 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baseline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20" name="Object 15"/>
          <p:cNvGraphicFramePr>
            <a:graphicFrameLocks noChangeAspect="1"/>
          </p:cNvGraphicFramePr>
          <p:nvPr/>
        </p:nvGraphicFramePr>
        <p:xfrm>
          <a:off x="683568" y="5627960"/>
          <a:ext cx="395536" cy="465336"/>
        </p:xfrm>
        <a:graphic>
          <a:graphicData uri="http://schemas.openxmlformats.org/presentationml/2006/ole">
            <p:oleObj spid="_x0000_s4103" name="Equation" r:id="rId10" imgW="164880" imgH="190440" progId="Equation.DSMT4">
              <p:embed/>
            </p:oleObj>
          </a:graphicData>
        </a:graphic>
      </p:graphicFrame>
      <p:sp>
        <p:nvSpPr>
          <p:cNvPr id="21" name="직사각형 20"/>
          <p:cNvSpPr/>
          <p:nvPr/>
        </p:nvSpPr>
        <p:spPr>
          <a:xfrm>
            <a:off x="1763688" y="5578018"/>
            <a:ext cx="59046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혁신자의 채택 이후 시간에 따른 다운로드 증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/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감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763688" y="6043354"/>
            <a:ext cx="59046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C00000"/>
              </a:buClr>
            </a:pP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추종자의 채택 이후 시간에 따른 다운로드 증</a:t>
            </a:r>
            <a:r>
              <a:rPr lang="en-US" altLang="ko-KR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/</a:t>
            </a:r>
            <a:r>
              <a:rPr lang="ko-KR" altLang="en-US" sz="2000" dirty="0" smtClean="0">
                <a:solidFill>
                  <a:srgbClr val="000000"/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감</a:t>
            </a:r>
            <a:endParaRPr lang="en-US" altLang="ko-KR" dirty="0" smtClean="0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23" name="왼쪽 중괄호 22"/>
          <p:cNvSpPr/>
          <p:nvPr/>
        </p:nvSpPr>
        <p:spPr>
          <a:xfrm>
            <a:off x="323528" y="3429000"/>
            <a:ext cx="288032" cy="1368152"/>
          </a:xfrm>
          <a:prstGeom prst="leftBrace">
            <a:avLst>
              <a:gd name="adj1" fmla="val 110813"/>
              <a:gd name="adj2" fmla="val 4665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24" name="왼쪽 중괄호 23"/>
          <p:cNvSpPr/>
          <p:nvPr/>
        </p:nvSpPr>
        <p:spPr>
          <a:xfrm>
            <a:off x="323528" y="5229200"/>
            <a:ext cx="288032" cy="1368152"/>
          </a:xfrm>
          <a:prstGeom prst="leftBrace">
            <a:avLst>
              <a:gd name="adj1" fmla="val 11875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0000"/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25" name="Object 20"/>
          <p:cNvGraphicFramePr>
            <a:graphicFrameLocks noChangeAspect="1"/>
          </p:cNvGraphicFramePr>
          <p:nvPr/>
        </p:nvGraphicFramePr>
        <p:xfrm>
          <a:off x="646534" y="6092825"/>
          <a:ext cx="973138" cy="465138"/>
        </p:xfrm>
        <a:graphic>
          <a:graphicData uri="http://schemas.openxmlformats.org/presentationml/2006/ole">
            <p:oleObj spid="_x0000_s4104" name="Equation" r:id="rId11" imgW="406080" imgH="19044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err="1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모바일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컨텐트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시장의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</a:t>
            </a:r>
            <a:r>
              <a:rPr lang="ko-KR" altLang="en-US" dirty="0" err="1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혁신자와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 추종자의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확산</a:t>
            </a:r>
            <a:endParaRPr lang="ko-KR" altLang="en-US" dirty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608" y="1340710"/>
            <a:ext cx="8478992" cy="54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 플랫폼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: Mobile vs. PC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68530" y="1484730"/>
            <a:ext cx="6797243" cy="525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 플랫폼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: Mobile vs. PC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5040700"/>
          </a:xfrm>
        </p:spPr>
        <p:txBody>
          <a:bodyPr/>
          <a:lstStyle/>
          <a:p>
            <a:pPr latinLnBrk="1"/>
            <a:r>
              <a:rPr lang="ko-KR" altLang="ko-KR" dirty="0" err="1" smtClean="0"/>
              <a:t>이용자생산컨텐츠의</a:t>
            </a:r>
            <a:r>
              <a:rPr lang="ko-KR" altLang="ko-KR" dirty="0" smtClean="0"/>
              <a:t> 추천 내용과 인기도 사이의 상호작용 효과</a:t>
            </a:r>
            <a:r>
              <a:rPr lang="en-US" altLang="ko-KR" dirty="0" smtClean="0"/>
              <a:t>: </a:t>
            </a:r>
            <a:r>
              <a:rPr lang="ko-KR" altLang="ko-KR" dirty="0" err="1" smtClean="0"/>
              <a:t>모바일과</a:t>
            </a:r>
            <a:r>
              <a:rPr lang="en-US" altLang="ko-KR" dirty="0" smtClean="0"/>
              <a:t> </a:t>
            </a:r>
            <a:r>
              <a:rPr lang="en-US" altLang="ko-KR" dirty="0" smtClean="0"/>
              <a:t>PC </a:t>
            </a:r>
            <a:r>
              <a:rPr lang="ko-KR" altLang="ko-KR" dirty="0" smtClean="0"/>
              <a:t>플랫폼의 이용자 방문을 중심으로</a:t>
            </a:r>
            <a:endParaRPr lang="ko-KR" altLang="ko-KR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7885" y="2564880"/>
            <a:ext cx="8115715" cy="419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참여의 적합성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5040700"/>
          </a:xfrm>
        </p:spPr>
        <p:txBody>
          <a:bodyPr/>
          <a:lstStyle/>
          <a:p>
            <a:pPr latinLnBrk="1"/>
            <a:r>
              <a:rPr lang="ko-KR" altLang="ko-KR" dirty="0" err="1" smtClean="0">
                <a:latin typeface="맑은 고딕" pitchFamily="50" charset="-127"/>
                <a:ea typeface="맑은 고딕" pitchFamily="50" charset="-127"/>
              </a:rPr>
              <a:t>컨텐츠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유통 플랫폼에서 이용자 참여와 생산자 반응의 적합성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효과에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관한 연구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1-1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사회적 거리가 가까운 경우 이용자 참여의 내용이 구체적일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1-2.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사회적 거리가 먼 경우 이용자 참여의 내용이 추상적일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2-1.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가까운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사회적 거리의 이용자 참여인 경우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생산자 반응의 내용이 </a:t>
            </a:r>
            <a:r>
              <a:rPr lang="ko-KR" altLang="en-US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구체</a:t>
            </a:r>
            <a:r>
              <a:rPr lang="ko-KR" altLang="ko-KR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적인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경우가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추상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적인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경우보다 이용자의 호감도의 증가가 더 클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 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latinLnBrk="1"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2-2.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먼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사회적 거리의 이용자 참여인 경우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생산자 반응의 내용이 </a:t>
            </a:r>
            <a:r>
              <a:rPr lang="ko-KR" altLang="en-US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추상</a:t>
            </a:r>
            <a:r>
              <a:rPr lang="ko-KR" altLang="ko-KR" dirty="0" smtClean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적인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경우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구체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적인 경우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보다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이용자 호감도의 증가가 더 클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참여의 적합성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4510" y="1692065"/>
            <a:ext cx="681037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참여의 적합성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4460" y="1540801"/>
            <a:ext cx="7777080" cy="5056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참여의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동태성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5040700"/>
          </a:xfrm>
        </p:spPr>
        <p:txBody>
          <a:bodyPr/>
          <a:lstStyle/>
          <a:p>
            <a:pPr latinLnBrk="0"/>
            <a:r>
              <a:rPr lang="ko-KR" altLang="ko-KR" dirty="0" smtClean="0"/>
              <a:t>이용자 생산 </a:t>
            </a:r>
            <a:r>
              <a:rPr lang="ko-KR" altLang="ko-KR" dirty="0" err="1" smtClean="0"/>
              <a:t>컨텐츠</a:t>
            </a:r>
            <a:r>
              <a:rPr lang="en-US" altLang="ko-KR" dirty="0" smtClean="0"/>
              <a:t> </a:t>
            </a:r>
            <a:r>
              <a:rPr lang="ko-KR" altLang="ko-KR" dirty="0" smtClean="0"/>
              <a:t>플랫폼에서 </a:t>
            </a:r>
            <a:r>
              <a:rPr lang="ko-KR" altLang="ko-KR" dirty="0" smtClean="0"/>
              <a:t>생산자 참여 전</a:t>
            </a:r>
            <a:r>
              <a:rPr lang="en-US" altLang="ko-KR" dirty="0" smtClean="0">
                <a:sym typeface="Wingdings"/>
              </a:rPr>
              <a:t></a:t>
            </a:r>
            <a:r>
              <a:rPr lang="ko-KR" altLang="ko-KR" dirty="0" smtClean="0"/>
              <a:t>후의 이용자 기여 성과의 동태성에 관한 연구</a:t>
            </a:r>
            <a:endParaRPr lang="ko-KR" altLang="ko-KR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372016" y="3429000"/>
          <a:ext cx="9333644" cy="2232310"/>
        </p:xfrm>
        <a:graphic>
          <a:graphicData uri="http://schemas.openxmlformats.org/presentationml/2006/ole">
            <p:oleObj spid="_x0000_s45057" name="Equation" r:id="rId4" imgW="5486400" imgH="132080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2061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연구 질문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4780326"/>
          </a:xfrm>
        </p:spPr>
        <p:txBody>
          <a:bodyPr/>
          <a:lstStyle/>
          <a:p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소비자 활동은 기업 성과를 어떻게 결정하는가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?</a:t>
            </a:r>
          </a:p>
          <a:p>
            <a:pPr lvl="1"/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사회적 감화 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(social contagion)</a:t>
            </a:r>
          </a:p>
          <a:p>
            <a:pPr lvl="1"/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소비자 이주 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(migration)</a:t>
            </a:r>
          </a:p>
          <a:p>
            <a:pPr lvl="1"/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이용자 참여 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(participation)</a:t>
            </a:r>
          </a:p>
          <a:p>
            <a:pPr lvl="1"/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온라인 소비자 활동과 오프라인 기업 성과</a:t>
            </a:r>
            <a:endParaRPr lang="en-US" altLang="ko-KR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lvl="1"/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오프라인 소비자 활동과 온라인 기업 성과</a:t>
            </a:r>
            <a:endParaRPr lang="en-US" altLang="ko-KR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pPr lvl="1"/>
            <a:endParaRPr lang="en-US" altLang="ko-KR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소비자 활동을 관찰 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할 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수 있는 온라인 </a:t>
            </a:r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플랫폼은 무엇인가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?</a:t>
            </a:r>
          </a:p>
          <a:p>
            <a:pPr lvl="1"/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Online retailers, App market, YouTube, Twitter</a:t>
            </a:r>
          </a:p>
          <a:p>
            <a:pPr lvl="1"/>
            <a:endParaRPr lang="en-US" altLang="ko-KR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r>
              <a:rPr lang="ko-KR" altLang="en-US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사회적 감화와 기업 활동이 성과에 주는 영향은 어떻게 다른가</a:t>
            </a:r>
            <a:r>
              <a:rPr lang="en-US" altLang="ko-KR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?</a:t>
            </a:r>
            <a:endParaRPr lang="en-US" altLang="ko-KR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UGC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참여의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동태성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5040700"/>
          </a:xfrm>
        </p:spPr>
        <p:txBody>
          <a:bodyPr/>
          <a:lstStyle/>
          <a:p>
            <a:pPr latinLnBrk="0"/>
            <a:r>
              <a:rPr lang="ko-KR" altLang="ko-KR" dirty="0" smtClean="0"/>
              <a:t>이용자 생산 </a:t>
            </a:r>
            <a:r>
              <a:rPr lang="ko-KR" altLang="ko-KR" dirty="0" err="1" smtClean="0"/>
              <a:t>컨텐츠</a:t>
            </a:r>
            <a:r>
              <a:rPr lang="en-US" altLang="ko-KR" dirty="0" smtClean="0"/>
              <a:t> </a:t>
            </a:r>
            <a:r>
              <a:rPr lang="ko-KR" altLang="ko-KR" dirty="0" smtClean="0"/>
              <a:t>플랫폼에서 </a:t>
            </a:r>
            <a:r>
              <a:rPr lang="ko-KR" altLang="ko-KR" dirty="0" smtClean="0"/>
              <a:t>생산자 참여 전</a:t>
            </a:r>
            <a:r>
              <a:rPr lang="en-US" altLang="ko-KR" dirty="0" smtClean="0">
                <a:sym typeface="Wingdings"/>
              </a:rPr>
              <a:t></a:t>
            </a:r>
            <a:r>
              <a:rPr lang="ko-KR" altLang="ko-KR" dirty="0" smtClean="0"/>
              <a:t>후의 이용자 기여 성과의 동태성에 관한 연구</a:t>
            </a:r>
            <a:endParaRPr lang="ko-KR" altLang="ko-KR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4610" y="2420860"/>
            <a:ext cx="5248259" cy="424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2pPr>
            <a:lvl3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3pPr>
            <a:lvl4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4pPr>
            <a:lvl5pPr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radeGothic" pitchFamily="34" charset="0"/>
                <a:ea typeface="ＭＳ Ｐゴシック" pitchFamily="-110" charset="-128"/>
              </a:defRPr>
            </a:lvl9pPr>
          </a:lstStyle>
          <a:p>
            <a:fld id="{DC3768A9-3F3F-4438-BFD5-28268C32B0E4}" type="slidenum">
              <a:rPr lang="en-GB" altLang="en-US" sz="1200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en-GB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2628900"/>
            <a:ext cx="8696325" cy="495300"/>
          </a:xfrm>
        </p:spPr>
        <p:txBody>
          <a:bodyPr/>
          <a:lstStyle/>
          <a:p>
            <a:r>
              <a:rPr lang="ko-KR" altLang="en-US" sz="4800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감사합니</a:t>
            </a:r>
            <a:r>
              <a:rPr lang="ko-KR" altLang="en-US" sz="4800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다</a:t>
            </a:r>
            <a:endParaRPr lang="en-GB" altLang="en-US" sz="4800" dirty="0" smtClean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4610" y="3557040"/>
            <a:ext cx="5827713" cy="592060"/>
          </a:xfrm>
        </p:spPr>
        <p:txBody>
          <a:bodyPr/>
          <a:lstStyle/>
          <a:p>
            <a:pPr algn="ctr">
              <a:buNone/>
            </a:pPr>
            <a:r>
              <a:rPr lang="en-US" altLang="ko-KR" sz="2000" dirty="0" smtClean="0">
                <a:latin typeface="Times New Roman" pitchFamily="18" charset="0"/>
                <a:ea typeface="Gulim" pitchFamily="34" charset="-128"/>
                <a:cs typeface="Times New Roman" pitchFamily="18" charset="0"/>
              </a:rPr>
              <a:t>email: </a:t>
            </a:r>
            <a:r>
              <a:rPr lang="en-US" altLang="ko-KR" sz="2000" dirty="0" smtClean="0">
                <a:latin typeface="Times New Roman" pitchFamily="18" charset="0"/>
                <a:ea typeface="Gulim" pitchFamily="34" charset="-128"/>
                <a:cs typeface="Times New Roman" pitchFamily="18" charset="0"/>
              </a:rPr>
              <a:t>sonjm@cnu.ac.kr</a:t>
            </a:r>
            <a:endParaRPr lang="en-US" altLang="ko-KR" sz="2000" dirty="0" smtClean="0">
              <a:latin typeface="Times New Roman" pitchFamily="18" charset="0"/>
              <a:ea typeface="Gulim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2061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기존 연구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6033150" y="2708900"/>
            <a:ext cx="1584220" cy="830997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온라인 판매</a:t>
            </a:r>
            <a:endParaRPr kumimoji="0" lang="ko-KR" altLang="en-US" sz="2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6033150" y="4653170"/>
            <a:ext cx="1584220" cy="830997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오프라인판매</a:t>
            </a:r>
            <a:endParaRPr kumimoji="0" lang="ko-KR" altLang="en-US" sz="2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1496520" y="1340710"/>
            <a:ext cx="1584220" cy="830997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온라인 참여</a:t>
            </a:r>
            <a:endParaRPr kumimoji="0" lang="ko-KR" altLang="en-US" sz="2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1496520" y="4509150"/>
            <a:ext cx="1584220" cy="830997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오프라인참여</a:t>
            </a:r>
            <a:endParaRPr kumimoji="0" lang="ko-KR" altLang="en-US" sz="2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1496520" y="5838453"/>
            <a:ext cx="1584220" cy="830997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오프라인광고</a:t>
            </a:r>
            <a:endParaRPr kumimoji="0" lang="ko-KR" altLang="en-US" sz="2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1496520" y="2670013"/>
            <a:ext cx="1584220" cy="830997"/>
          </a:xfrm>
          <a:prstGeom prst="rect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온라인</a:t>
            </a:r>
            <a:endParaRPr kumimoji="0" lang="en-US" altLang="ko-KR" sz="24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광고</a:t>
            </a:r>
            <a:endParaRPr kumimoji="0" lang="ko-KR" altLang="en-US" sz="24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13" name="직선 화살표 연결선 12"/>
          <p:cNvCxnSpPr>
            <a:stCxn id="8" idx="3"/>
            <a:endCxn id="6" idx="1"/>
          </p:cNvCxnSpPr>
          <p:nvPr/>
        </p:nvCxnSpPr>
        <p:spPr bwMode="auto">
          <a:xfrm>
            <a:off x="3080740" y="1756209"/>
            <a:ext cx="2952410" cy="136819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직선 화살표 연결선 13"/>
          <p:cNvCxnSpPr>
            <a:stCxn id="11" idx="3"/>
            <a:endCxn id="6" idx="1"/>
          </p:cNvCxnSpPr>
          <p:nvPr/>
        </p:nvCxnSpPr>
        <p:spPr bwMode="auto">
          <a:xfrm>
            <a:off x="3080740" y="3085512"/>
            <a:ext cx="2952410" cy="3888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직선 화살표 연결선 16"/>
          <p:cNvCxnSpPr>
            <a:stCxn id="9" idx="3"/>
            <a:endCxn id="7" idx="1"/>
          </p:cNvCxnSpPr>
          <p:nvPr/>
        </p:nvCxnSpPr>
        <p:spPr bwMode="auto">
          <a:xfrm>
            <a:off x="3080740" y="4924649"/>
            <a:ext cx="2952410" cy="1440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직선 화살표 연결선 19"/>
          <p:cNvCxnSpPr>
            <a:stCxn id="10" idx="3"/>
            <a:endCxn id="7" idx="1"/>
          </p:cNvCxnSpPr>
          <p:nvPr/>
        </p:nvCxnSpPr>
        <p:spPr bwMode="auto">
          <a:xfrm flipV="1">
            <a:off x="3080740" y="5068669"/>
            <a:ext cx="2952410" cy="118528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직선 화살표 연결선 22"/>
          <p:cNvCxnSpPr>
            <a:stCxn id="9" idx="3"/>
            <a:endCxn id="6" idx="1"/>
          </p:cNvCxnSpPr>
          <p:nvPr/>
        </p:nvCxnSpPr>
        <p:spPr bwMode="auto">
          <a:xfrm flipV="1">
            <a:off x="3080740" y="3124399"/>
            <a:ext cx="2952410" cy="18002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직선 화살표 연결선 25"/>
          <p:cNvCxnSpPr>
            <a:stCxn id="10" idx="3"/>
            <a:endCxn id="6" idx="1"/>
          </p:cNvCxnSpPr>
          <p:nvPr/>
        </p:nvCxnSpPr>
        <p:spPr bwMode="auto">
          <a:xfrm flipV="1">
            <a:off x="3080740" y="3124399"/>
            <a:ext cx="2952410" cy="31295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직사각형 28"/>
          <p:cNvSpPr/>
          <p:nvPr/>
        </p:nvSpPr>
        <p:spPr bwMode="auto">
          <a:xfrm>
            <a:off x="6177170" y="6033574"/>
            <a:ext cx="3672510" cy="707886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참여</a:t>
            </a:r>
            <a:r>
              <a:rPr kumimoji="0" lang="en-US" altLang="ko-KR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약하지만 </a:t>
            </a:r>
            <a:r>
              <a:rPr kumimoji="0" lang="ko-KR" alt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Y견고딕" pitchFamily="18" charset="-127"/>
                <a:ea typeface="HY견고딕" pitchFamily="18" charset="-127"/>
              </a:rPr>
              <a:t>장기적 효과</a:t>
            </a:r>
            <a:endParaRPr kumimoji="0" lang="en-US" altLang="ko-KR" sz="20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0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광고</a:t>
            </a:r>
            <a:r>
              <a:rPr lang="en-US" altLang="ko-KR" sz="20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강하지만 단기적 효과</a:t>
            </a:r>
            <a:endParaRPr kumimoji="0" lang="ko-KR" altLang="en-US" sz="20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연구 데이터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8530" y="1628750"/>
            <a:ext cx="6984970" cy="5040700"/>
          </a:xfrm>
        </p:spPr>
        <p:txBody>
          <a:bodyPr/>
          <a:lstStyle/>
          <a:p>
            <a:r>
              <a:rPr lang="en-US" altLang="ko-KR" sz="2800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Online retailers and Census</a:t>
            </a:r>
          </a:p>
          <a:p>
            <a:pPr lvl="2"/>
            <a:r>
              <a:rPr lang="en-US" altLang="ko-KR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Multi-channel marketing</a:t>
            </a:r>
          </a:p>
          <a:p>
            <a:pPr lvl="2"/>
            <a:r>
              <a:rPr lang="en-US" altLang="ko-KR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Migration</a:t>
            </a:r>
            <a:endParaRPr lang="en-US" altLang="ko-KR" sz="1000" b="1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r>
              <a:rPr lang="en-US" altLang="ko-KR" sz="2800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Mobile application market</a:t>
            </a:r>
          </a:p>
          <a:p>
            <a:pPr lvl="2"/>
            <a:r>
              <a:rPr lang="en-US" altLang="ko-KR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Innovative market</a:t>
            </a:r>
            <a:endParaRPr lang="en-US" altLang="ko-KR" sz="1000" b="1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r>
              <a:rPr lang="en-US" altLang="ko-KR" sz="2800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YouTube</a:t>
            </a:r>
          </a:p>
          <a:p>
            <a:pPr lvl="2"/>
            <a:r>
              <a:rPr lang="en-US" altLang="ko-KR" b="1" dirty="0" smtClean="0"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User participation</a:t>
            </a:r>
            <a:endParaRPr lang="en-US" altLang="ko-KR" sz="1000" b="1" dirty="0" smtClean="0"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r>
              <a:rPr lang="en-US" altLang="ko-KR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Yes24</a:t>
            </a:r>
          </a:p>
          <a:p>
            <a:pPr lvl="2"/>
            <a:r>
              <a:rPr lang="en-US" altLang="ko-KR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Product contagion</a:t>
            </a:r>
            <a:endParaRPr lang="en-US" altLang="ko-KR" sz="10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  <a:p>
            <a:r>
              <a:rPr lang="en-US" altLang="ko-KR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Twitter</a:t>
            </a:r>
          </a:p>
          <a:p>
            <a:pPr lvl="2"/>
            <a:r>
              <a:rPr lang="en-US" altLang="ko-KR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Social contagion</a:t>
            </a:r>
            <a:endParaRPr lang="en-US" altLang="ko-KR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소비자의 지역 이주와 온라인 브랜드 선호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6425" y="1284814"/>
            <a:ext cx="6925065" cy="545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소비자의 지역 이주와 온라인 브랜드 선호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5040700"/>
          </a:xfrm>
        </p:spPr>
        <p:txBody>
          <a:bodyPr/>
          <a:lstStyle/>
          <a:p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소비자의 지역 이주가 온라인 브랜드 선호변화차이에 미치는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영향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지역 이주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에 의해 오프라인 환경 변화를 경험한 소비자는 이주를 하지 않은 소비자에 비해 비해 더 큰 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온라인 브랜드 선호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의 변화를 보일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지역 이주에 의해 오프라인 환경 변화를 경험한 소비자의 경우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zh-CN" altLang="ko-KR" dirty="0" smtClean="0">
                <a:latin typeface="맑은 고딕" pitchFamily="50" charset="-127"/>
              </a:rPr>
              <a:t>오프라인 환경 변화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가 온라인 </a:t>
            </a:r>
            <a:r>
              <a:rPr lang="zh-CN" altLang="ko-KR" dirty="0" smtClean="0">
                <a:latin typeface="맑은 고딕" pitchFamily="50" charset="-127"/>
              </a:rPr>
              <a:t>브랜드 선호 변화에 긍정적인 영향을 미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칠 것이</a:t>
            </a:r>
            <a:r>
              <a:rPr lang="zh-CN" altLang="ko-KR" dirty="0" smtClean="0">
                <a:latin typeface="맑은 고딕" pitchFamily="50" charset="-127"/>
              </a:rPr>
              <a:t>다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지역 이주에 의한 오프라인 환경 변화가 온라인 브랜드 선호 변화에 미치는 영향은 소비자가 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오프라인 환경 변화에 적응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할수록 감소할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소비자의 지역 이주와 온라인 브랜드 선호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5" name="내용 개체 틀 4"/>
          <p:cNvGraphicFramePr>
            <a:graphicFrameLocks noGrp="1"/>
          </p:cNvGraphicFramePr>
          <p:nvPr>
            <p:ph idx="1"/>
          </p:nvPr>
        </p:nvGraphicFramePr>
        <p:xfrm>
          <a:off x="1424511" y="1340710"/>
          <a:ext cx="7056979" cy="5398008"/>
        </p:xfrm>
        <a:graphic>
          <a:graphicData uri="http://schemas.openxmlformats.org/drawingml/2006/table">
            <a:tbl>
              <a:tblPr/>
              <a:tblGrid>
                <a:gridCol w="4944630"/>
                <a:gridCol w="1179353"/>
                <a:gridCol w="932996"/>
              </a:tblGrid>
              <a:tr h="241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변수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>
                          <a:latin typeface="맑은 고딕" pitchFamily="50" charset="-127"/>
                          <a:ea typeface="맑은 고딕" pitchFamily="50" charset="-127"/>
                        </a:rPr>
                        <a:t>계수값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>
                          <a:latin typeface="맑은 고딕" pitchFamily="50" charset="-127"/>
                          <a:ea typeface="맑은 고딕" pitchFamily="50" charset="-127"/>
                        </a:rPr>
                        <a:t>표준오차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절편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-0.017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0.013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독립 변수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오프라인 브랜드 환경 변화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가설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0.342**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0.158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오프라인 환경 적응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(i.e.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이주 후 경과 기간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0.002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0.011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오프라인 브랜드 환경 변화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x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오프라인 환경 적응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가설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-0.494**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0.105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인구통계 변수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여성 비율 변화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0.084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0.279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세 이하 인구 비율 변화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-0.795*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0.475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소득 </a:t>
                      </a:r>
                      <a:r>
                        <a:rPr lang="ko-KR" sz="1400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중위수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변화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$10,000)</a:t>
                      </a:r>
                      <a:endParaRPr lang="ko-KR" sz="14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-0.010**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0.005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고학력층 비율 변화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0.003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0.069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백인 비율 변화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0.058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0.054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시장환경 변수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유아 용품 </a:t>
                      </a:r>
                      <a:r>
                        <a:rPr lang="ko-KR" sz="1400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상점수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변화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10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개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sz="14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-0.003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0.006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세율 변화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%)</a:t>
                      </a:r>
                      <a:endParaRPr lang="ko-KR" sz="14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-0.001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0.005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기간 변화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단위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일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sz="14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-0.015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0.018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4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시간 더미 변수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zh-CN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굴림"/>
                        </a:rPr>
                        <a:t>주문연도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2008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0.003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0.010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zh-CN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굴림"/>
                        </a:rPr>
                        <a:t>주문연도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2009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0.001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0.005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02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</a:pPr>
                      <a:r>
                        <a:rPr lang="ko-KR" sz="1400" b="1" i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공분산</a:t>
                      </a: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계수</a:t>
                      </a:r>
                      <a:endParaRPr lang="ko-KR" sz="14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 fontAlgn="base">
                        <a:lnSpc>
                          <a:spcPct val="115000"/>
                        </a:lnSpc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분산</a:t>
                      </a:r>
                    </a:p>
                  </a:txBody>
                  <a:tcPr marL="56672" marR="5667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0.070**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0.004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024">
                <a:tc>
                  <a:txBody>
                    <a:bodyPr/>
                    <a:lstStyle/>
                    <a:p>
                      <a:pPr indent="1270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상관 계수</a:t>
                      </a:r>
                      <a:endParaRPr lang="ko-KR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0.949**</a:t>
                      </a:r>
                      <a:endParaRPr lang="ko-KR" sz="18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맑은 고딕" pitchFamily="50" charset="-127"/>
                          <a:ea typeface="맑은 고딕" pitchFamily="50" charset="-127"/>
                        </a:rPr>
                        <a:t>0.003</a:t>
                      </a:r>
                      <a:r>
                        <a:rPr lang="en-US" sz="1400" dirty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18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6672" marR="5667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소비자의 지역 이주와 온라인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틈새 제품 수요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90" y="1628750"/>
            <a:ext cx="8913550" cy="5040700"/>
          </a:xfrm>
        </p:spPr>
        <p:txBody>
          <a:bodyPr/>
          <a:lstStyle/>
          <a:p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오프라인 환경 변화가 틈새 제품의 온라인 수요에 미치는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영향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소비자가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오프라인에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서 </a:t>
            </a:r>
            <a:r>
              <a:rPr lang="ko-KR" altLang="en-US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환경 변화</a:t>
            </a:r>
            <a:r>
              <a:rPr lang="zh-CN" altLang="ko-KR" dirty="0" smtClean="0">
                <a:latin typeface="맑은 고딕" pitchFamily="50" charset="-127"/>
              </a:rPr>
              <a:t>를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경험한 이후에는 온라인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상에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서 </a:t>
            </a:r>
            <a:r>
              <a:rPr lang="ko-KR" altLang="en-US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틈새 제품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에 대한 수요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감소할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오프라인 환경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변화의 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급진성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은 오프라인 환경 변화가 소비자의 </a:t>
            </a:r>
            <a:r>
              <a:rPr lang="zh-CN" altLang="ko-KR" dirty="0" smtClean="0">
                <a:latin typeface="맑은 고딕" pitchFamily="50" charset="-127"/>
              </a:rPr>
              <a:t>틈새 제품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에 대한 온라인 수요에 주는 부정적인 효과를 더 강화시킬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ü"/>
            </a:pPr>
            <a:r>
              <a:rPr lang="ko-KR" altLang="ko-KR" b="1" dirty="0" smtClean="0">
                <a:latin typeface="맑은 고딕" pitchFamily="50" charset="-127"/>
                <a:ea typeface="맑은 고딕" pitchFamily="50" charset="-127"/>
              </a:rPr>
              <a:t>가설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오프라인 환경 변화 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이전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에 소비자의 틈새 제품에 대한 수요가 높을 수록 오프라인 </a:t>
            </a:r>
            <a:r>
              <a:rPr lang="zh-CN" altLang="ko-KR" dirty="0" smtClean="0">
                <a:latin typeface="맑은 고딕" pitchFamily="50" charset="-127"/>
              </a:rPr>
              <a:t>환경 변화 </a:t>
            </a:r>
            <a:r>
              <a:rPr lang="ko-KR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이후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에도 </a:t>
            </a:r>
            <a:r>
              <a:rPr lang="zh-CN" altLang="ko-KR" dirty="0" smtClean="0">
                <a:latin typeface="맑은 고딕" pitchFamily="50" charset="-127"/>
              </a:rPr>
              <a:t>틈새 제품</a:t>
            </a:r>
            <a:r>
              <a:rPr lang="ko-KR" altLang="ko-KR" dirty="0" smtClean="0">
                <a:latin typeface="맑은 고딕" pitchFamily="50" charset="-127"/>
                <a:ea typeface="맑은 고딕" pitchFamily="50" charset="-127"/>
              </a:rPr>
              <a:t>에 대한 온라인 수요가 높을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692620"/>
            <a:ext cx="8696325" cy="495300"/>
          </a:xfrm>
        </p:spPr>
        <p:txBody>
          <a:bodyPr/>
          <a:lstStyle/>
          <a:p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소비자의 지역 이주와 온라인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  <a:cs typeface="Times New Roman" pitchFamily="18" charset="0"/>
              </a:rPr>
              <a:t>틈새 제품 수요</a:t>
            </a:r>
            <a:endParaRPr lang="ko-KR" altLang="en-US" dirty="0">
              <a:latin typeface="HY견고딕" pitchFamily="18" charset="-127"/>
              <a:ea typeface="HY견고딕" pitchFamily="18" charset="-127"/>
              <a:cs typeface="Times New Roman" pitchFamily="18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712551" y="1453499"/>
          <a:ext cx="6480899" cy="5287965"/>
        </p:xfrm>
        <a:graphic>
          <a:graphicData uri="http://schemas.openxmlformats.org/drawingml/2006/table">
            <a:tbl>
              <a:tblPr/>
              <a:tblGrid>
                <a:gridCol w="4196266"/>
                <a:gridCol w="1093826"/>
                <a:gridCol w="1190807"/>
              </a:tblGrid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변수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dirty="0" err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계수값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표준오차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절편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-.067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.042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5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독립 변수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9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급격한 환경 </a:t>
                      </a:r>
                      <a:r>
                        <a:rPr lang="ko-KR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변화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가설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2) 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-.102</a:t>
                      </a:r>
                      <a:r>
                        <a:rPr lang="en-US" sz="2000" baseline="30000"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.048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9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완만한 환경 </a:t>
                      </a:r>
                      <a:r>
                        <a:rPr lang="ko-KR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변화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가설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2)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.038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.431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9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환경 변화 이전 틈새 제품 </a:t>
                      </a:r>
                      <a:r>
                        <a:rPr lang="ko-KR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수요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가설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3)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.840</a:t>
                      </a:r>
                      <a:r>
                        <a:rPr lang="en-US" sz="2000" baseline="30000">
                          <a:latin typeface="맑은 고딕" pitchFamily="50" charset="-127"/>
                          <a:ea typeface="맑은 고딕" pitchFamily="50" charset="-127"/>
                        </a:rPr>
                        <a:t>**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.055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통제 변수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: </a:t>
                      </a:r>
                      <a:r>
                        <a:rPr lang="ko-KR" sz="1400" b="1" i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오프라인 환경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성별의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.355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.468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연령의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-.002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.004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교육 수준의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-3.450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2.415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소득의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-.000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.001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가구 구성원 수의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.056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.049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9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대중 교통 이용률의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.249</a:t>
                      </a:r>
                      <a:r>
                        <a:rPr lang="en-US" sz="2000" baseline="30000"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.138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틈새 제품을 판매하는 상점 수의 변화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.002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  </a:t>
                      </a: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.010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9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  </a:t>
                      </a:r>
                      <a:r>
                        <a:rPr lang="en-US" sz="1400" dirty="0">
                          <a:latin typeface="맑은 고딕" pitchFamily="50" charset="-127"/>
                          <a:ea typeface="맑은 고딕" pitchFamily="50" charset="-127"/>
                        </a:rPr>
                        <a:t>.291</a:t>
                      </a:r>
                      <a:r>
                        <a:rPr lang="en-US" sz="2000" baseline="30000" dirty="0">
                          <a:latin typeface="맑은 고딕" pitchFamily="50" charset="-127"/>
                          <a:ea typeface="맑은 고딕" pitchFamily="50" charset="-127"/>
                        </a:rPr>
                        <a:t>*</a:t>
                      </a:r>
                      <a:endParaRPr lang="ko-KR" sz="20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 -</a:t>
                      </a:r>
                      <a:r>
                        <a:rPr lang="en-US" sz="1400">
                          <a:latin typeface="맑은 고딕" pitchFamily="50" charset="-127"/>
                          <a:ea typeface="맑은 고딕" pitchFamily="50" charset="-127"/>
                        </a:rPr>
                        <a:t>.014</a:t>
                      </a:r>
                      <a:endParaRPr lang="ko-KR" sz="200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R</a:t>
                      </a:r>
                      <a:r>
                        <a:rPr lang="en-US" sz="1400" baseline="30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lang="ko-KR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-  </a:t>
                      </a:r>
                      <a:r>
                        <a:rPr lang="en-US" sz="1400" dirty="0">
                          <a:latin typeface="맑은 고딕" pitchFamily="50" charset="-127"/>
                          <a:ea typeface="맑은 고딕" pitchFamily="50" charset="-127"/>
                        </a:rPr>
                        <a:t>.537</a:t>
                      </a:r>
                      <a:endParaRPr lang="ko-KR" sz="20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8349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">
      <a:dk1>
        <a:srgbClr val="CC0000"/>
      </a:dk1>
      <a:lt1>
        <a:srgbClr val="FFFFFF"/>
      </a:lt1>
      <a:dk2>
        <a:srgbClr val="330066"/>
      </a:dk2>
      <a:lt2>
        <a:srgbClr val="0033CC"/>
      </a:lt2>
      <a:accent1>
        <a:srgbClr val="0033CC"/>
      </a:accent1>
      <a:accent2>
        <a:srgbClr val="5FA6FF"/>
      </a:accent2>
      <a:accent3>
        <a:srgbClr val="ADAAB8"/>
      </a:accent3>
      <a:accent4>
        <a:srgbClr val="DADADA"/>
      </a:accent4>
      <a:accent5>
        <a:srgbClr val="AAADE2"/>
      </a:accent5>
      <a:accent6>
        <a:srgbClr val="5596E7"/>
      </a:accent6>
      <a:hlink>
        <a:srgbClr val="CC0000"/>
      </a:hlink>
      <a:folHlink>
        <a:srgbClr val="666666"/>
      </a:folHlink>
    </a:clrScheme>
    <a:fontScheme name="blank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rade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radeGothic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49275</TotalTime>
  <Words>1007</Words>
  <Application>Microsoft Office PowerPoint</Application>
  <PresentationFormat>A4 용지(210x297mm)</PresentationFormat>
  <Paragraphs>219</Paragraphs>
  <Slides>21</Slides>
  <Notes>21</Notes>
  <HiddenSlides>0</HiddenSlides>
  <MMClips>0</MMClips>
  <ScaleCrop>false</ScaleCrop>
  <HeadingPairs>
    <vt:vector size="8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33" baseType="lpstr">
      <vt:lpstr>굴림</vt:lpstr>
      <vt:lpstr>Arial</vt:lpstr>
      <vt:lpstr>HY견고딕</vt:lpstr>
      <vt:lpstr>Times New Roman</vt:lpstr>
      <vt:lpstr>Wingdings</vt:lpstr>
      <vt:lpstr>맑은 고딕</vt:lpstr>
      <vt:lpstr>ＭＳ Ｐゴシック</vt:lpstr>
      <vt:lpstr>Palatino Linotype</vt:lpstr>
      <vt:lpstr>TradeGothic</vt:lpstr>
      <vt:lpstr>blank</vt:lpstr>
      <vt:lpstr>Equation</vt:lpstr>
      <vt:lpstr>MathType 6.0 Equation</vt:lpstr>
      <vt:lpstr>슬라이드 1</vt:lpstr>
      <vt:lpstr>연구 질문</vt:lpstr>
      <vt:lpstr>기존 연구</vt:lpstr>
      <vt:lpstr>연구 데이터</vt:lpstr>
      <vt:lpstr>소비자의 지역 이주와 온라인 브랜드 선호</vt:lpstr>
      <vt:lpstr>소비자의 지역 이주와 온라인 브랜드 선호</vt:lpstr>
      <vt:lpstr>소비자의 지역 이주와 온라인 브랜드 선호</vt:lpstr>
      <vt:lpstr>소비자의 지역 이주와 온라인 틈새 제품 수요</vt:lpstr>
      <vt:lpstr>소비자의 지역 이주와 온라인 틈새 제품 수요</vt:lpstr>
      <vt:lpstr>모바일 컨텐트 시장의 혁신자와 추종자의 확산</vt:lpstr>
      <vt:lpstr>모바일 컨텐트 시장의 혁신자와 추종자의 확산</vt:lpstr>
      <vt:lpstr>모바일 컨텐트 시장의 혁신자와 추종자의 확산</vt:lpstr>
      <vt:lpstr>모바일 컨텐트 시장의 혁신자와 추종자의 확산</vt:lpstr>
      <vt:lpstr>UGC 참여 플랫폼: Mobile vs. PC</vt:lpstr>
      <vt:lpstr>UGC 참여 플랫폼: Mobile vs. PC</vt:lpstr>
      <vt:lpstr>UGC 참여의 적합성</vt:lpstr>
      <vt:lpstr>UGC 참여의 적합성</vt:lpstr>
      <vt:lpstr>UGC 참여의 적합성</vt:lpstr>
      <vt:lpstr>UGC 참여의 동태성</vt:lpstr>
      <vt:lpstr>UGC 참여의 동태성</vt:lpstr>
      <vt:lpstr>감사합니다</vt:lpstr>
    </vt:vector>
  </TitlesOfParts>
  <Company>London Business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SJM</cp:lastModifiedBy>
  <cp:revision>388</cp:revision>
  <cp:lastPrinted>2001-08-20T16:20:19Z</cp:lastPrinted>
  <dcterms:created xsi:type="dcterms:W3CDTF">2015-08-31T11:54:18Z</dcterms:created>
  <dcterms:modified xsi:type="dcterms:W3CDTF">2016-09-27T20:53:47Z</dcterms:modified>
</cp:coreProperties>
</file>