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  <p:sldMasterId id="2147483735" r:id="rId2"/>
  </p:sldMasterIdLst>
  <p:sldIdLst>
    <p:sldId id="256" r:id="rId3"/>
    <p:sldId id="257" r:id="rId4"/>
    <p:sldId id="258" r:id="rId5"/>
    <p:sldId id="259" r:id="rId6"/>
    <p:sldId id="276" r:id="rId7"/>
    <p:sldId id="260" r:id="rId8"/>
    <p:sldId id="261" r:id="rId9"/>
    <p:sldId id="262" r:id="rId10"/>
    <p:sldId id="274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5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5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08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0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360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056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22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587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963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536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193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7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394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00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511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7189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28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6534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190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353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54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4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77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9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3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38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9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39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31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001000" cy="1924236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못다 간 길</a:t>
            </a:r>
            <a:r>
              <a:rPr lang="en-US" altLang="ko-KR" sz="5400" dirty="0" smtClean="0"/>
              <a:t>, </a:t>
            </a:r>
            <a:br>
              <a:rPr lang="en-US" altLang="ko-KR" sz="5400" dirty="0" smtClean="0"/>
            </a:br>
            <a:r>
              <a:rPr lang="en-US" altLang="ko-KR" sz="5400" dirty="0" smtClean="0"/>
              <a:t>             </a:t>
            </a:r>
            <a:r>
              <a:rPr lang="ko-KR" altLang="en-US" sz="5400" dirty="0" smtClean="0"/>
              <a:t>힘겨운 길</a:t>
            </a:r>
            <a:r>
              <a:rPr lang="en-US" altLang="ko-KR" sz="5400" dirty="0" smtClean="0"/>
              <a:t>.</a:t>
            </a:r>
            <a:endParaRPr lang="ko-KR" altLang="en-US" sz="5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34648" y="3843867"/>
            <a:ext cx="2850363" cy="194733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정년을 맞으며</a:t>
            </a:r>
            <a:r>
              <a:rPr lang="en-US" altLang="ko-KR" dirty="0" smtClean="0"/>
              <a:t>(1989~2016)</a:t>
            </a:r>
          </a:p>
          <a:p>
            <a:endParaRPr lang="en-US" altLang="ko-KR" dirty="0"/>
          </a:p>
          <a:p>
            <a:r>
              <a:rPr lang="en-US" altLang="ko-KR" dirty="0" smtClean="0"/>
              <a:t>2016.6.2</a:t>
            </a:r>
          </a:p>
          <a:p>
            <a:r>
              <a:rPr lang="ko-KR" altLang="en-US" dirty="0" smtClean="0"/>
              <a:t>노 응원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665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미국의 학점 인플레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32596" y="1566672"/>
            <a:ext cx="8915400" cy="3777622"/>
          </a:xfrm>
        </p:spPr>
        <p:txBody>
          <a:bodyPr/>
          <a:lstStyle/>
          <a:p>
            <a:pPr fontAlgn="base"/>
            <a:r>
              <a:rPr lang="ko-KR" altLang="en-US" dirty="0"/>
              <a:t>학점 </a:t>
            </a:r>
            <a:r>
              <a:rPr lang="ko-KR" altLang="en-US" dirty="0" smtClean="0"/>
              <a:t>인플레이션 </a:t>
            </a:r>
            <a:r>
              <a:rPr lang="ko-KR" altLang="en-US" dirty="0"/>
              <a:t>발생 </a:t>
            </a:r>
            <a:r>
              <a:rPr lang="ko-KR" altLang="en-US" dirty="0" err="1"/>
              <a:t>주장자들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980" y="2148779"/>
            <a:ext cx="7254372" cy="459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0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85124" y="871728"/>
            <a:ext cx="8959660" cy="5007864"/>
          </a:xfrm>
        </p:spPr>
        <p:txBody>
          <a:bodyPr>
            <a:normAutofit/>
          </a:bodyPr>
          <a:lstStyle/>
          <a:p>
            <a:r>
              <a:rPr lang="ko-KR" altLang="en-US" sz="2400" dirty="0"/>
              <a:t>이 자료는 </a:t>
            </a:r>
            <a:r>
              <a:rPr lang="en-US" altLang="ko-KR" sz="2400" dirty="0"/>
              <a:t>60</a:t>
            </a:r>
            <a:r>
              <a:rPr lang="ko-KR" altLang="en-US" sz="2400" dirty="0"/>
              <a:t>년대 초에는 </a:t>
            </a:r>
            <a:r>
              <a:rPr lang="en-US" altLang="ko-KR" sz="2400" dirty="0"/>
              <a:t>11~13</a:t>
            </a:r>
            <a:r>
              <a:rPr lang="ko-KR" altLang="en-US" sz="2400" dirty="0"/>
              <a:t>개 대학</a:t>
            </a:r>
            <a:r>
              <a:rPr lang="en-US" altLang="ko-KR" sz="2400" dirty="0"/>
              <a:t>, 70</a:t>
            </a:r>
            <a:r>
              <a:rPr lang="ko-KR" altLang="en-US" sz="2400" dirty="0"/>
              <a:t>년대 초에는 </a:t>
            </a:r>
            <a:r>
              <a:rPr lang="en-US" altLang="ko-KR" sz="2400" dirty="0"/>
              <a:t>29~30</a:t>
            </a:r>
            <a:r>
              <a:rPr lang="ko-KR" altLang="en-US" sz="2400" dirty="0"/>
              <a:t>개 대학</a:t>
            </a:r>
            <a:r>
              <a:rPr lang="en-US" altLang="ko-KR" sz="2400" dirty="0"/>
              <a:t>, 2000</a:t>
            </a:r>
            <a:r>
              <a:rPr lang="ko-KR" altLang="en-US" sz="2400" dirty="0"/>
              <a:t>년대 초에는 </a:t>
            </a:r>
            <a:r>
              <a:rPr lang="en-US" altLang="ko-KR" sz="2400" dirty="0"/>
              <a:t>82~83</a:t>
            </a:r>
            <a:r>
              <a:rPr lang="ko-KR" altLang="en-US" sz="2400" dirty="0"/>
              <a:t>개 대학 등 총 </a:t>
            </a:r>
            <a:r>
              <a:rPr lang="en-US" altLang="ko-KR" sz="2400" dirty="0"/>
              <a:t>135</a:t>
            </a:r>
            <a:r>
              <a:rPr lang="ko-KR" altLang="en-US" sz="2400" dirty="0"/>
              <a:t>개 대학의 성적 </a:t>
            </a:r>
            <a:r>
              <a:rPr lang="ko-KR" altLang="en-US" sz="2400" dirty="0" smtClean="0"/>
              <a:t>자료임</a:t>
            </a:r>
            <a:r>
              <a:rPr lang="en-US" altLang="ko-KR" sz="2400" dirty="0" smtClean="0"/>
              <a:t>.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각 연도의 수치는 그 전년도와 당연도 및 다음 연도의 </a:t>
            </a:r>
            <a:r>
              <a:rPr lang="en-US" altLang="ko-KR" sz="2400" dirty="0"/>
              <a:t>3</a:t>
            </a:r>
            <a:r>
              <a:rPr lang="ko-KR" altLang="en-US" sz="2400" dirty="0"/>
              <a:t>개년 이동평균법으로 </a:t>
            </a:r>
            <a:r>
              <a:rPr lang="ko-KR" altLang="en-US" sz="2400" dirty="0" smtClean="0"/>
              <a:t>계산</a:t>
            </a:r>
            <a:r>
              <a:rPr lang="en-US" altLang="ko-KR" sz="2400" dirty="0" smtClean="0"/>
              <a:t>(</a:t>
            </a:r>
            <a:r>
              <a:rPr lang="en-US" altLang="ko-KR" sz="2400" dirty="0"/>
              <a:t>60</a:t>
            </a:r>
            <a:r>
              <a:rPr lang="ko-KR" altLang="en-US" sz="2400" dirty="0"/>
              <a:t>년대 이후 매년 자료가 있는 대학은 </a:t>
            </a:r>
            <a:r>
              <a:rPr lang="en-US" altLang="ko-KR" sz="2400" dirty="0"/>
              <a:t>14</a:t>
            </a:r>
            <a:r>
              <a:rPr lang="ko-KR" altLang="en-US" sz="2400" dirty="0"/>
              <a:t>개뿐이며 매년 조사된 대학은 상이함</a:t>
            </a:r>
            <a:r>
              <a:rPr lang="en-US" altLang="ko-KR" sz="2400" dirty="0"/>
              <a:t>)(</a:t>
            </a:r>
            <a:r>
              <a:rPr lang="en-US" altLang="ko-KR" sz="2400" dirty="0" err="1"/>
              <a:t>Rajstaczer</a:t>
            </a:r>
            <a:r>
              <a:rPr lang="en-US" altLang="ko-KR" sz="2400" dirty="0"/>
              <a:t> &amp; Healy, 2012, p.2). </a:t>
            </a:r>
            <a:endParaRPr lang="en-US" altLang="ko-KR" sz="2400" dirty="0" smtClean="0"/>
          </a:p>
          <a:p>
            <a:r>
              <a:rPr lang="ko-KR" altLang="en-US" sz="2400" dirty="0" smtClean="0"/>
              <a:t>이 </a:t>
            </a:r>
            <a:r>
              <a:rPr lang="ko-KR" altLang="en-US" sz="2400" dirty="0"/>
              <a:t>자료에 따르면 </a:t>
            </a:r>
            <a:r>
              <a:rPr lang="en-US" altLang="ko-KR" sz="2400" dirty="0"/>
              <a:t>A</a:t>
            </a:r>
            <a:r>
              <a:rPr lang="ko-KR" altLang="en-US" sz="2400" dirty="0"/>
              <a:t>성적 비율은 </a:t>
            </a:r>
            <a:r>
              <a:rPr lang="en-US" altLang="ko-KR" sz="2400" dirty="0"/>
              <a:t>1940</a:t>
            </a:r>
            <a:r>
              <a:rPr lang="ko-KR" altLang="en-US" sz="2400" dirty="0"/>
              <a:t>년에 </a:t>
            </a:r>
            <a:r>
              <a:rPr lang="en-US" altLang="ko-KR" sz="2400" dirty="0"/>
              <a:t>15%</a:t>
            </a:r>
            <a:r>
              <a:rPr lang="ko-KR" altLang="en-US" sz="2400" dirty="0"/>
              <a:t>이던 것이 </a:t>
            </a:r>
            <a:r>
              <a:rPr lang="en-US" altLang="ko-KR" sz="2400" dirty="0"/>
              <a:t>60</a:t>
            </a:r>
            <a:r>
              <a:rPr lang="ko-KR" altLang="en-US" sz="2400" dirty="0"/>
              <a:t>년대 후반부터 급상승하여 </a:t>
            </a:r>
            <a:r>
              <a:rPr lang="en-US" altLang="ko-KR" sz="2400" dirty="0"/>
              <a:t>70</a:t>
            </a:r>
            <a:r>
              <a:rPr lang="ko-KR" altLang="en-US" sz="2400" dirty="0"/>
              <a:t>년대 </a:t>
            </a:r>
            <a:r>
              <a:rPr lang="ko-KR" altLang="en-US" sz="2400" dirty="0" smtClean="0"/>
              <a:t>중반 </a:t>
            </a:r>
            <a:r>
              <a:rPr lang="en-US" altLang="ko-KR" sz="2400" dirty="0"/>
              <a:t>30%</a:t>
            </a:r>
            <a:r>
              <a:rPr lang="ko-KR" altLang="en-US" sz="2400" dirty="0"/>
              <a:t>대에 도달한 후 </a:t>
            </a:r>
            <a:r>
              <a:rPr lang="en-US" altLang="ko-KR" sz="2400" dirty="0"/>
              <a:t>2008</a:t>
            </a:r>
            <a:r>
              <a:rPr lang="ko-KR" altLang="en-US" sz="2400" dirty="0"/>
              <a:t>년에는 </a:t>
            </a:r>
            <a:r>
              <a:rPr lang="en-US" altLang="ko-KR" sz="2400" dirty="0"/>
              <a:t>43% </a:t>
            </a:r>
            <a:r>
              <a:rPr lang="ko-KR" altLang="en-US" sz="2400" dirty="0"/>
              <a:t>정도에 </a:t>
            </a:r>
            <a:r>
              <a:rPr lang="ko-KR" altLang="en-US" sz="2400" dirty="0" smtClean="0"/>
              <a:t>달함</a:t>
            </a:r>
            <a:r>
              <a:rPr lang="en-US" altLang="ko-KR" sz="2400" dirty="0" smtClean="0"/>
              <a:t>. </a:t>
            </a:r>
            <a:r>
              <a:rPr lang="ko-KR" altLang="en-US" sz="2400" dirty="0"/>
              <a:t>한편 </a:t>
            </a:r>
            <a:r>
              <a:rPr lang="en-US" altLang="ko-KR" sz="2400" dirty="0"/>
              <a:t>B</a:t>
            </a:r>
            <a:r>
              <a:rPr lang="ko-KR" altLang="en-US" sz="2400" dirty="0"/>
              <a:t>성적 비율은 동기간 </a:t>
            </a:r>
            <a:r>
              <a:rPr lang="en-US" altLang="ko-KR" sz="2400" dirty="0"/>
              <a:t>40%</a:t>
            </a:r>
            <a:r>
              <a:rPr lang="ko-KR" altLang="en-US" sz="2400" dirty="0"/>
              <a:t>까지 올랐다가 </a:t>
            </a:r>
            <a:r>
              <a:rPr lang="en-US" altLang="ko-KR" sz="2400" dirty="0"/>
              <a:t>35% </a:t>
            </a:r>
            <a:r>
              <a:rPr lang="ko-KR" altLang="en-US" sz="2400" dirty="0"/>
              <a:t>정도에 </a:t>
            </a:r>
            <a:r>
              <a:rPr lang="ko-KR" altLang="en-US" sz="2400" dirty="0" smtClean="0"/>
              <a:t>이름</a:t>
            </a:r>
            <a:r>
              <a:rPr lang="en-US" altLang="ko-KR" sz="2400" dirty="0" smtClean="0"/>
              <a:t>. </a:t>
            </a:r>
            <a:r>
              <a:rPr lang="ko-KR" altLang="en-US" sz="2400" dirty="0"/>
              <a:t>그리하여 </a:t>
            </a:r>
            <a:r>
              <a:rPr lang="en-US" altLang="ko-KR" sz="2400" dirty="0"/>
              <a:t>A+B </a:t>
            </a:r>
            <a:r>
              <a:rPr lang="ko-KR" altLang="en-US" sz="2400" dirty="0"/>
              <a:t>성적비율은 </a:t>
            </a:r>
            <a:r>
              <a:rPr lang="en-US" altLang="ko-KR" sz="2400" dirty="0"/>
              <a:t>40</a:t>
            </a:r>
            <a:r>
              <a:rPr lang="ko-KR" altLang="en-US" sz="2400" dirty="0"/>
              <a:t>년 </a:t>
            </a:r>
            <a:r>
              <a:rPr lang="en-US" altLang="ko-KR" sz="2400" dirty="0"/>
              <a:t>48%</a:t>
            </a:r>
            <a:r>
              <a:rPr lang="ko-KR" altLang="en-US" sz="2400" dirty="0"/>
              <a:t>에서 </a:t>
            </a:r>
            <a:r>
              <a:rPr lang="en-US" altLang="ko-KR" sz="2400" dirty="0"/>
              <a:t>2008</a:t>
            </a:r>
            <a:r>
              <a:rPr lang="ko-KR" altLang="en-US" sz="2400" dirty="0"/>
              <a:t>년 </a:t>
            </a:r>
            <a:r>
              <a:rPr lang="en-US" altLang="ko-KR" sz="2400" dirty="0"/>
              <a:t>78%</a:t>
            </a:r>
            <a:r>
              <a:rPr lang="ko-KR" altLang="en-US" sz="2400" dirty="0"/>
              <a:t>로 </a:t>
            </a:r>
            <a:r>
              <a:rPr lang="ko-KR" altLang="en-US" sz="2400" dirty="0" smtClean="0"/>
              <a:t>상승</a:t>
            </a:r>
            <a:endParaRPr lang="ko-KR" altLang="en-US" sz="2400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280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05" y="523628"/>
            <a:ext cx="8226805" cy="5619719"/>
          </a:xfrm>
        </p:spPr>
      </p:pic>
    </p:spTree>
    <p:extLst>
      <p:ext uri="{BB962C8B-B14F-4D97-AF65-F5344CB8AC3E}">
        <p14:creationId xmlns:p14="http://schemas.microsoft.com/office/powerpoint/2010/main" val="1314271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551" y="561966"/>
            <a:ext cx="8707027" cy="5696791"/>
          </a:xfrm>
        </p:spPr>
      </p:pic>
    </p:spTree>
    <p:extLst>
      <p:ext uri="{BB962C8B-B14F-4D97-AF65-F5344CB8AC3E}">
        <p14:creationId xmlns:p14="http://schemas.microsoft.com/office/powerpoint/2010/main" val="2184436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미국의 학점 인플레 </a:t>
            </a:r>
            <a:r>
              <a:rPr lang="ko-KR" altLang="en-US" dirty="0" err="1" smtClean="0"/>
              <a:t>부정론자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02107" y="1505802"/>
            <a:ext cx="9543648" cy="4676633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altLang="ko-KR" sz="2800" dirty="0"/>
              <a:t>C. Adelman(1995): 3000</a:t>
            </a:r>
            <a:r>
              <a:rPr lang="ko-KR" altLang="en-US" sz="2800" dirty="0"/>
              <a:t>개 이상의 대학을 조사하여 지난 </a:t>
            </a:r>
            <a:r>
              <a:rPr lang="en-US" altLang="ko-KR" sz="2800" dirty="0"/>
              <a:t>20</a:t>
            </a:r>
            <a:r>
              <a:rPr lang="ko-KR" altLang="en-US" sz="2800" dirty="0" err="1"/>
              <a:t>여년간</a:t>
            </a:r>
            <a:r>
              <a:rPr lang="ko-KR" altLang="en-US" sz="2800" dirty="0"/>
              <a:t> 평균학점은 실제로는 약간 하락한 결과를 얻음</a:t>
            </a:r>
            <a:r>
              <a:rPr lang="en-US" altLang="ko-KR" sz="2800" dirty="0"/>
              <a:t>.</a:t>
            </a:r>
            <a:endParaRPr lang="ko-KR" altLang="en-US" sz="2800" dirty="0"/>
          </a:p>
          <a:p>
            <a:pPr fontAlgn="base"/>
            <a:r>
              <a:rPr lang="en-US" altLang="ko-KR" sz="2800" dirty="0"/>
              <a:t>C. Adelman(2004) : 1972</a:t>
            </a:r>
            <a:r>
              <a:rPr lang="ko-KR" altLang="en-US" sz="2800" dirty="0"/>
              <a:t>년</a:t>
            </a:r>
            <a:r>
              <a:rPr lang="en-US" altLang="ko-KR" sz="2800" dirty="0"/>
              <a:t>, 1982</a:t>
            </a:r>
            <a:r>
              <a:rPr lang="ko-KR" altLang="en-US" sz="2800" dirty="0"/>
              <a:t>년</a:t>
            </a:r>
            <a:r>
              <a:rPr lang="en-US" altLang="ko-KR" sz="2800" dirty="0"/>
              <a:t>, 1992</a:t>
            </a:r>
            <a:r>
              <a:rPr lang="ko-KR" altLang="en-US" sz="2800" dirty="0"/>
              <a:t>년 고교 졸업자들의 대학 성적표</a:t>
            </a:r>
            <a:r>
              <a:rPr lang="en-US" altLang="ko-KR" sz="2800" dirty="0"/>
              <a:t>(transcripts) </a:t>
            </a:r>
            <a:r>
              <a:rPr lang="ko-KR" altLang="en-US" sz="2800" dirty="0"/>
              <a:t>자료를 수집하여 분석</a:t>
            </a:r>
            <a:r>
              <a:rPr lang="en-US" altLang="ko-KR" sz="2800" dirty="0"/>
              <a:t>. </a:t>
            </a:r>
            <a:r>
              <a:rPr lang="ko-KR" altLang="en-US" sz="2800" dirty="0"/>
              <a:t>평균 </a:t>
            </a:r>
            <a:r>
              <a:rPr lang="en-US" altLang="ko-KR" sz="2800" dirty="0"/>
              <a:t>GPA</a:t>
            </a:r>
            <a:r>
              <a:rPr lang="ko-KR" altLang="en-US" sz="2800" dirty="0"/>
              <a:t>는 </a:t>
            </a:r>
            <a:r>
              <a:rPr lang="en-US" altLang="ko-KR" sz="2800" dirty="0"/>
              <a:t>2.70 -&gt; 2.66 -&gt; 2.74</a:t>
            </a:r>
            <a:r>
              <a:rPr lang="ko-KR" altLang="en-US" sz="2800" dirty="0"/>
              <a:t>로 큰 변동이 없음</a:t>
            </a:r>
            <a:r>
              <a:rPr lang="en-US" altLang="ko-KR" sz="2800" dirty="0"/>
              <a:t>. </a:t>
            </a:r>
            <a:r>
              <a:rPr lang="ko-KR" altLang="en-US" sz="2800" dirty="0"/>
              <a:t>명문대학들만 따로 보더라도 평균 학점은 거의 변화가 없음</a:t>
            </a:r>
            <a:r>
              <a:rPr lang="en-US" altLang="ko-KR" sz="2800" dirty="0"/>
              <a:t>. Adelman(2004)</a:t>
            </a:r>
            <a:r>
              <a:rPr lang="ko-KR" altLang="en-US" sz="2800" dirty="0"/>
              <a:t>는 학점 인플레이션은 극소수 최고급 명문대학 내의 현상에 불과한데 전국적인 현상인양 호도하고 있다고 주장한다</a:t>
            </a:r>
            <a:r>
              <a:rPr lang="en-US" altLang="ko-KR" sz="2800" dirty="0"/>
              <a:t>.</a:t>
            </a:r>
            <a:endParaRPr lang="ko-KR" altLang="en-US" sz="2800" dirty="0"/>
          </a:p>
          <a:p>
            <a:r>
              <a:rPr lang="en-US" altLang="ko-KR" sz="2800" dirty="0"/>
              <a:t>A. Kohn(2002</a:t>
            </a:r>
            <a:r>
              <a:rPr lang="en-US" altLang="ko-KR" sz="2800" dirty="0" smtClean="0"/>
              <a:t>):  </a:t>
            </a:r>
            <a:r>
              <a:rPr lang="en-US" altLang="ko-KR" sz="2800" dirty="0" err="1" smtClean="0"/>
              <a:t>Adelman의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연구결과 지지</a:t>
            </a:r>
            <a:r>
              <a:rPr lang="en-US" altLang="ko-KR" sz="2800" dirty="0" smtClean="0"/>
              <a:t>.</a:t>
            </a:r>
            <a:endParaRPr lang="en-US" altLang="ko-KR" sz="2800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4016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04654" y="384413"/>
            <a:ext cx="6781894" cy="555139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한국의 학점 인플레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67775" y="1236955"/>
            <a:ext cx="8915400" cy="4719961"/>
          </a:xfrm>
        </p:spPr>
        <p:txBody>
          <a:bodyPr/>
          <a:lstStyle/>
          <a:p>
            <a:r>
              <a:rPr lang="ko-KR" altLang="en-US" dirty="0"/>
              <a:t>「교육관련기관 정보공개에 관한 특례법」</a:t>
            </a:r>
            <a:r>
              <a:rPr lang="en-US" altLang="ko-KR" dirty="0"/>
              <a:t>(2008.5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의해 모든 대학이 학점 정보 보고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대학알리미에서</a:t>
            </a:r>
            <a:r>
              <a:rPr lang="ko-KR" altLang="en-US" dirty="0" smtClean="0"/>
              <a:t> 공개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전수조사에 해당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전국 일반대학 재학생 성적분포 추이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대학알리미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85" y="2357443"/>
            <a:ext cx="7957352" cy="417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932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5139525" cy="716418"/>
          </a:xfrm>
        </p:spPr>
        <p:txBody>
          <a:bodyPr/>
          <a:lstStyle/>
          <a:p>
            <a:r>
              <a:rPr lang="ko-KR" altLang="en-US" smtClean="0"/>
              <a:t>동 졸업생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800" y="1524016"/>
            <a:ext cx="7610110" cy="4566066"/>
          </a:xfrm>
        </p:spPr>
      </p:pic>
    </p:spTree>
    <p:extLst>
      <p:ext uri="{BB962C8B-B14F-4D97-AF65-F5344CB8AC3E}">
        <p14:creationId xmlns:p14="http://schemas.microsoft.com/office/powerpoint/2010/main" val="2419626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80871" y="340025"/>
            <a:ext cx="5459121" cy="574375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졸업생 대학별 </a:t>
            </a:r>
            <a:r>
              <a:rPr lang="en-US" altLang="ko-KR" dirty="0" smtClean="0"/>
              <a:t>A+B </a:t>
            </a:r>
            <a:r>
              <a:rPr lang="ko-KR" altLang="en-US" dirty="0" smtClean="0"/>
              <a:t>비율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516" y="1171802"/>
            <a:ext cx="8962623" cy="5390563"/>
          </a:xfrm>
        </p:spPr>
      </p:pic>
    </p:spTree>
    <p:extLst>
      <p:ext uri="{BB962C8B-B14F-4D97-AF65-F5344CB8AC3E}">
        <p14:creationId xmlns:p14="http://schemas.microsoft.com/office/powerpoint/2010/main" val="93547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66657" y="624110"/>
            <a:ext cx="9880846" cy="1195812"/>
          </a:xfrm>
        </p:spPr>
        <p:txBody>
          <a:bodyPr>
            <a:normAutofit/>
          </a:bodyPr>
          <a:lstStyle/>
          <a:p>
            <a:pPr fontAlgn="base"/>
            <a:r>
              <a:rPr lang="ko-KR" altLang="en-US" dirty="0"/>
              <a:t>한국 일반대학의 교육과정</a:t>
            </a:r>
            <a:r>
              <a:rPr lang="en-US" altLang="ko-KR" dirty="0"/>
              <a:t>(</a:t>
            </a:r>
            <a:r>
              <a:rPr lang="ko-KR" altLang="en-US" dirty="0"/>
              <a:t>계열</a:t>
            </a:r>
            <a:r>
              <a:rPr lang="en-US" altLang="ko-KR" dirty="0"/>
              <a:t>)</a:t>
            </a:r>
            <a:r>
              <a:rPr lang="ko-KR" altLang="en-US" dirty="0"/>
              <a:t>별 </a:t>
            </a:r>
            <a:r>
              <a:rPr lang="ko-KR" altLang="en-US" dirty="0" err="1" smtClean="0"/>
              <a:t>총평점평균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(4.0</a:t>
            </a:r>
            <a:r>
              <a:rPr lang="ko-KR" altLang="en-US" dirty="0" smtClean="0"/>
              <a:t>기준 환산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336031"/>
              </p:ext>
            </p:extLst>
          </p:nvPr>
        </p:nvGraphicFramePr>
        <p:xfrm>
          <a:off x="2288217" y="2298206"/>
          <a:ext cx="7477220" cy="3028395"/>
        </p:xfrm>
        <a:graphic>
          <a:graphicData uri="http://schemas.openxmlformats.org/drawingml/2006/table">
            <a:tbl>
              <a:tblPr/>
              <a:tblGrid>
                <a:gridCol w="1495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5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5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4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54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5679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계열</a:t>
                      </a:r>
                    </a:p>
                  </a:txBody>
                  <a:tcPr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2011</a:t>
                      </a:r>
                      <a:r>
                        <a:rPr lang="ko-KR" alt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</a:t>
                      </a: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2013</a:t>
                      </a: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2014</a:t>
                      </a: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679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3.16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3.13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2.98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2.98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679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교양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2.98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2.96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2.88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2.90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5679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교직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3.49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3.42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3.18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3.18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679"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총계</a:t>
                      </a:r>
                      <a:endParaRPr lang="ko-KR" alt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3.09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3.07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2.95 </a:t>
                      </a:r>
                      <a:endParaRPr lang="en-US" sz="28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2.96 </a:t>
                      </a:r>
                      <a:endParaRPr lang="en-US" sz="2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537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816603" cy="767962"/>
          </a:xfrm>
        </p:spPr>
        <p:txBody>
          <a:bodyPr/>
          <a:lstStyle/>
          <a:p>
            <a:r>
              <a:rPr lang="ko-KR" altLang="en-US" dirty="0" smtClean="0"/>
              <a:t>대책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05632" y="1574307"/>
            <a:ext cx="8774205" cy="4533530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미국</a:t>
            </a:r>
            <a:endParaRPr lang="en-US" altLang="ko-KR" sz="2400" dirty="0" smtClean="0"/>
          </a:p>
          <a:p>
            <a:pPr fontAlgn="base"/>
            <a:r>
              <a:rPr lang="en-US" altLang="ko-KR" sz="2400" dirty="0"/>
              <a:t> </a:t>
            </a:r>
            <a:r>
              <a:rPr lang="en-US" altLang="ko-KR" sz="2400" dirty="0" smtClean="0"/>
              <a:t> </a:t>
            </a:r>
            <a:r>
              <a:rPr lang="en-US" altLang="ko-KR" sz="2400" dirty="0" err="1"/>
              <a:t>Kamber</a:t>
            </a:r>
            <a:r>
              <a:rPr lang="en-US" altLang="ko-KR" sz="2400" dirty="0"/>
              <a:t>(2008</a:t>
            </a:r>
            <a:r>
              <a:rPr lang="en-US" altLang="ko-KR" sz="2400" dirty="0" smtClean="0"/>
              <a:t>) </a:t>
            </a:r>
            <a:r>
              <a:rPr lang="ko-KR" altLang="en-US" sz="2400" dirty="0" smtClean="0"/>
              <a:t>제안</a:t>
            </a:r>
            <a:r>
              <a:rPr lang="en-US" altLang="ko-KR" sz="2400" dirty="0" smtClean="0"/>
              <a:t>:  A </a:t>
            </a:r>
            <a:r>
              <a:rPr lang="ko-KR" altLang="en-US" sz="2400" dirty="0"/>
              <a:t>≤ </a:t>
            </a:r>
            <a:r>
              <a:rPr lang="en-US" altLang="ko-KR" sz="2400" dirty="0"/>
              <a:t>20%, A+B </a:t>
            </a:r>
            <a:r>
              <a:rPr lang="ko-KR" altLang="en-US" sz="2400" dirty="0"/>
              <a:t>≤ </a:t>
            </a:r>
            <a:r>
              <a:rPr lang="en-US" altLang="ko-KR" sz="2400" dirty="0"/>
              <a:t>50%, </a:t>
            </a:r>
            <a:r>
              <a:rPr lang="ko-KR" altLang="en-US" sz="2400" dirty="0"/>
              <a:t>교과목의 표준 달성 </a:t>
            </a:r>
            <a:r>
              <a:rPr lang="ko-KR" altLang="en-US" sz="2400" dirty="0" err="1"/>
              <a:t>실패시</a:t>
            </a:r>
            <a:r>
              <a:rPr lang="ko-KR" altLang="en-US" sz="2400" dirty="0"/>
              <a:t> </a:t>
            </a:r>
            <a:r>
              <a:rPr lang="en-US" altLang="ko-KR" sz="2400" dirty="0"/>
              <a:t>F</a:t>
            </a:r>
            <a:endParaRPr lang="ko-KR" altLang="en-US" sz="2400" dirty="0"/>
          </a:p>
          <a:p>
            <a:pPr fontAlgn="base"/>
            <a:endParaRPr lang="en-US" altLang="ko-KR" sz="2400" dirty="0" smtClean="0"/>
          </a:p>
          <a:p>
            <a:pPr fontAlgn="base"/>
            <a:r>
              <a:rPr lang="ko-KR" altLang="en-US" sz="2400" dirty="0" smtClean="0"/>
              <a:t>참고로 </a:t>
            </a:r>
            <a:r>
              <a:rPr lang="en-US" altLang="ko-KR" sz="2400" dirty="0"/>
              <a:t>Princeton </a:t>
            </a:r>
            <a:r>
              <a:rPr lang="ko-KR" altLang="en-US" sz="2400" dirty="0" smtClean="0"/>
              <a:t>대학 </a:t>
            </a:r>
            <a:r>
              <a:rPr lang="en-US" altLang="ko-KR" sz="2400" dirty="0"/>
              <a:t>2004</a:t>
            </a:r>
            <a:r>
              <a:rPr lang="ko-KR" altLang="en-US" sz="2400" dirty="0"/>
              <a:t>년 교직원 투표로 </a:t>
            </a:r>
            <a:r>
              <a:rPr lang="ko-KR" altLang="en-US" sz="2400" dirty="0" smtClean="0"/>
              <a:t>결정</a:t>
            </a:r>
            <a:endParaRPr lang="en-US" altLang="ko-KR" sz="2400" dirty="0" smtClean="0"/>
          </a:p>
          <a:p>
            <a:pPr fontAlgn="base"/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 </a:t>
            </a:r>
            <a:r>
              <a:rPr lang="en-US" altLang="ko-KR" sz="2400" dirty="0"/>
              <a:t>A </a:t>
            </a:r>
            <a:r>
              <a:rPr lang="ko-KR" altLang="en-US" sz="2400" dirty="0"/>
              <a:t>≤ </a:t>
            </a:r>
            <a:r>
              <a:rPr lang="en-US" altLang="ko-KR" sz="2400" dirty="0"/>
              <a:t>35%(</a:t>
            </a:r>
            <a:r>
              <a:rPr lang="ko-KR" altLang="en-US" sz="2400" dirty="0"/>
              <a:t>단</a:t>
            </a:r>
            <a:r>
              <a:rPr lang="en-US" altLang="ko-KR" sz="2400" dirty="0"/>
              <a:t>, 3-4</a:t>
            </a:r>
            <a:r>
              <a:rPr lang="ko-KR" altLang="en-US" sz="2400" dirty="0"/>
              <a:t>학년 독자연구 과목에서는 </a:t>
            </a:r>
            <a:r>
              <a:rPr lang="en-US" altLang="ko-KR" sz="2400" dirty="0"/>
              <a:t>A </a:t>
            </a:r>
            <a:r>
              <a:rPr lang="ko-KR" altLang="en-US" sz="2400" dirty="0"/>
              <a:t>≤ </a:t>
            </a:r>
            <a:r>
              <a:rPr lang="en-US" altLang="ko-KR" sz="2400" dirty="0"/>
              <a:t>55</a:t>
            </a:r>
            <a:r>
              <a:rPr lang="en-US" altLang="ko-KR" sz="2400" dirty="0" smtClean="0"/>
              <a:t>%).</a:t>
            </a:r>
          </a:p>
          <a:p>
            <a:pPr fontAlgn="base"/>
            <a:r>
              <a:rPr lang="ko-KR" altLang="en-US" sz="2400" dirty="0" smtClean="0"/>
              <a:t>이것은 </a:t>
            </a:r>
            <a:r>
              <a:rPr lang="en-US" altLang="ko-KR" sz="2400" dirty="0"/>
              <a:t>1960</a:t>
            </a:r>
            <a:r>
              <a:rPr lang="ko-KR" altLang="en-US" sz="2400" dirty="0"/>
              <a:t>년대 중반 </a:t>
            </a:r>
            <a:r>
              <a:rPr lang="ko-KR" altLang="en-US" sz="2400" dirty="0" smtClean="0"/>
              <a:t>이전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학점 </a:t>
            </a:r>
            <a:r>
              <a:rPr lang="ko-KR" altLang="en-US" sz="2400" dirty="0"/>
              <a:t>인플레이션이 발발하기 </a:t>
            </a:r>
            <a:r>
              <a:rPr lang="ko-KR" altLang="en-US" sz="2400" dirty="0" smtClean="0"/>
              <a:t>이전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의 </a:t>
            </a:r>
            <a:r>
              <a:rPr lang="ko-KR" altLang="en-US" sz="2400" dirty="0"/>
              <a:t>정규분포 기준상의 </a:t>
            </a:r>
            <a:r>
              <a:rPr lang="en-US" altLang="ko-KR" sz="2400" dirty="0"/>
              <a:t>15~20%</a:t>
            </a:r>
            <a:r>
              <a:rPr lang="ko-KR" altLang="en-US" sz="2400" dirty="0"/>
              <a:t>보다는 높지만 당시로서는 대담한 시도였다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475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163634" cy="672030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흐르는</a:t>
            </a:r>
            <a:r>
              <a:rPr lang="en-US" altLang="ko-KR" sz="2400" dirty="0" smtClean="0"/>
              <a:t>….     1991.7  </a:t>
            </a:r>
            <a:r>
              <a:rPr lang="ko-KR" altLang="en-US" sz="2400" dirty="0" smtClean="0"/>
              <a:t>알아 보시겠습니까</a:t>
            </a:r>
            <a:r>
              <a:rPr lang="en-US" altLang="ko-KR" sz="2400" dirty="0" smtClean="0"/>
              <a:t>?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775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18695" y="1627573"/>
            <a:ext cx="8915400" cy="3777622"/>
          </a:xfrm>
        </p:spPr>
        <p:txBody>
          <a:bodyPr/>
          <a:lstStyle/>
          <a:p>
            <a:pPr fontAlgn="base"/>
            <a:r>
              <a:rPr lang="ko-KR" altLang="en-US" sz="3200" dirty="0"/>
              <a:t>일반적인 학부 </a:t>
            </a:r>
            <a:r>
              <a:rPr lang="ko-KR" altLang="en-US" sz="3200" dirty="0" smtClean="0"/>
              <a:t>교과목</a:t>
            </a:r>
            <a:endParaRPr lang="ko-KR" altLang="en-US" sz="3200" dirty="0"/>
          </a:p>
          <a:p>
            <a:pPr fontAlgn="base"/>
            <a:r>
              <a:rPr lang="ko-KR" altLang="en-US" sz="3200" dirty="0" smtClean="0"/>
              <a:t>  </a:t>
            </a:r>
            <a:r>
              <a:rPr lang="ko-KR" altLang="en-US" sz="3200" dirty="0"/>
              <a:t>	</a:t>
            </a:r>
            <a:r>
              <a:rPr lang="en-US" altLang="ko-KR" sz="3200" dirty="0"/>
              <a:t>A </a:t>
            </a:r>
            <a:r>
              <a:rPr lang="ko-KR" altLang="en-US" sz="3200" dirty="0"/>
              <a:t>≤ </a:t>
            </a:r>
            <a:r>
              <a:rPr lang="en-US" altLang="ko-KR" sz="3200" dirty="0"/>
              <a:t>30%, A+B </a:t>
            </a:r>
            <a:r>
              <a:rPr lang="ko-KR" altLang="en-US" sz="3200" dirty="0"/>
              <a:t>≤ </a:t>
            </a:r>
            <a:r>
              <a:rPr lang="en-US" altLang="ko-KR" sz="3200" dirty="0"/>
              <a:t>70%</a:t>
            </a:r>
            <a:endParaRPr lang="ko-KR" altLang="en-US" sz="3200" dirty="0"/>
          </a:p>
          <a:p>
            <a:endParaRPr lang="en-US" altLang="ko-KR" dirty="0" smtClean="0"/>
          </a:p>
          <a:p>
            <a:r>
              <a:rPr lang="ko-KR" altLang="en-US" dirty="0" smtClean="0"/>
              <a:t>국립대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서울대 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6234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663595" cy="823690"/>
          </a:xfrm>
        </p:spPr>
        <p:txBody>
          <a:bodyPr/>
          <a:lstStyle/>
          <a:p>
            <a:r>
              <a:rPr lang="ko-KR" altLang="en-US" dirty="0" smtClean="0"/>
              <a:t>학력 인플레이션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89212" y="2133600"/>
            <a:ext cx="7789228" cy="3474720"/>
          </a:xfrm>
        </p:spPr>
        <p:txBody>
          <a:bodyPr>
            <a:normAutofit lnSpcReduction="10000"/>
          </a:bodyPr>
          <a:lstStyle/>
          <a:p>
            <a:r>
              <a:rPr lang="ko-KR" altLang="en-US" sz="3200" dirty="0" smtClean="0"/>
              <a:t>한국의 학력 인플레이션의 문제</a:t>
            </a:r>
            <a:endParaRPr lang="en-US" altLang="ko-KR" sz="3200" dirty="0" smtClean="0"/>
          </a:p>
          <a:p>
            <a:r>
              <a:rPr lang="ko-KR" altLang="en-US" sz="3200" dirty="0" smtClean="0"/>
              <a:t>누가 피해자인가</a:t>
            </a:r>
            <a:r>
              <a:rPr lang="en-US" altLang="ko-KR" sz="3200" dirty="0" smtClean="0"/>
              <a:t>?</a:t>
            </a:r>
          </a:p>
          <a:p>
            <a:r>
              <a:rPr lang="ko-KR" altLang="en-US" sz="3200" dirty="0" smtClean="0"/>
              <a:t>아무도 멈추려고 하지 않는 경주</a:t>
            </a:r>
            <a:endParaRPr lang="en-US" altLang="ko-KR" sz="3200" dirty="0" smtClean="0"/>
          </a:p>
          <a:p>
            <a:endParaRPr lang="en-US" altLang="ko-KR" sz="3200" dirty="0"/>
          </a:p>
          <a:p>
            <a:r>
              <a:rPr lang="en-US" altLang="ko-KR" sz="3200" dirty="0" smtClean="0"/>
              <a:t>  </a:t>
            </a:r>
            <a:r>
              <a:rPr lang="ko-KR" altLang="en-US" sz="3200" dirty="0" smtClean="0"/>
              <a:t>대책이 없다</a:t>
            </a:r>
            <a:endParaRPr lang="en-US" altLang="ko-KR" sz="3200" dirty="0" smtClean="0"/>
          </a:p>
          <a:p>
            <a:r>
              <a:rPr lang="en-US" altLang="ko-KR" sz="3200" dirty="0"/>
              <a:t> 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현실 </a:t>
            </a:r>
            <a:r>
              <a:rPr lang="ko-KR" altLang="en-US" sz="3200" dirty="0" err="1" smtClean="0"/>
              <a:t>실행가능한</a:t>
            </a:r>
            <a:r>
              <a:rPr lang="ko-KR" altLang="en-US" sz="3200" dirty="0" smtClean="0"/>
              <a:t> 방책에 </a:t>
            </a:r>
            <a:r>
              <a:rPr lang="ko-KR" altLang="en-US" sz="3200" dirty="0"/>
              <a:t>만</a:t>
            </a:r>
            <a:r>
              <a:rPr lang="ko-KR" altLang="en-US" sz="3200" dirty="0" smtClean="0"/>
              <a:t>족해야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45552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94560" y="1188720"/>
            <a:ext cx="9310052" cy="4722502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ea typeface="휴먼옛체" panose="02030504000101010101" pitchFamily="18" charset="-127"/>
              </a:rPr>
              <a:t>감사합니다</a:t>
            </a:r>
            <a:r>
              <a:rPr lang="en-US" altLang="ko-KR" sz="3200" dirty="0" smtClean="0">
                <a:ea typeface="휴먼옛체" panose="02030504000101010101" pitchFamily="18" charset="-127"/>
              </a:rPr>
              <a:t>.</a:t>
            </a:r>
          </a:p>
          <a:p>
            <a:endParaRPr lang="en-US" altLang="ko-KR" sz="3200" dirty="0">
              <a:ea typeface="휴먼옛체" panose="02030504000101010101" pitchFamily="18" charset="-127"/>
            </a:endParaRPr>
          </a:p>
          <a:p>
            <a:r>
              <a:rPr lang="en-US" altLang="ko-KR" sz="3200" dirty="0" smtClean="0">
                <a:ea typeface="휴먼옛체" panose="02030504000101010101" pitchFamily="18" charset="-127"/>
              </a:rPr>
              <a:t>  </a:t>
            </a:r>
            <a:r>
              <a:rPr lang="ko-KR" altLang="en-US" sz="3200" dirty="0" smtClean="0">
                <a:ea typeface="휴먼옛체" panose="02030504000101010101" pitchFamily="18" charset="-127"/>
              </a:rPr>
              <a:t>항상</a:t>
            </a:r>
            <a:endParaRPr lang="en-US" altLang="ko-KR" sz="3200" dirty="0" smtClean="0">
              <a:ea typeface="휴먼옛체" panose="02030504000101010101" pitchFamily="18" charset="-127"/>
            </a:endParaRPr>
          </a:p>
          <a:p>
            <a:endParaRPr lang="en-US" altLang="ko-KR" sz="3200" dirty="0" smtClean="0">
              <a:ea typeface="휴먼옛체" panose="02030504000101010101" pitchFamily="18" charset="-127"/>
            </a:endParaRPr>
          </a:p>
          <a:p>
            <a:r>
              <a:rPr lang="en-US" altLang="ko-KR" sz="3200" dirty="0">
                <a:ea typeface="휴먼옛체" panose="02030504000101010101" pitchFamily="18" charset="-127"/>
              </a:rPr>
              <a:t> </a:t>
            </a:r>
            <a:r>
              <a:rPr lang="en-US" altLang="ko-KR" sz="3200" dirty="0" smtClean="0">
                <a:ea typeface="휴먼옛체" panose="02030504000101010101" pitchFamily="18" charset="-127"/>
              </a:rPr>
              <a:t>        </a:t>
            </a:r>
            <a:r>
              <a:rPr lang="ko-KR" altLang="en-US" sz="3200" dirty="0" smtClean="0">
                <a:ea typeface="휴먼옛체" panose="02030504000101010101" pitchFamily="18" charset="-127"/>
              </a:rPr>
              <a:t>즐거운 연구 하시며</a:t>
            </a:r>
            <a:endParaRPr lang="en-US" altLang="ko-KR" sz="3200" dirty="0" smtClean="0">
              <a:ea typeface="휴먼옛체" panose="02030504000101010101" pitchFamily="18" charset="-127"/>
            </a:endParaRPr>
          </a:p>
          <a:p>
            <a:endParaRPr lang="en-US" altLang="ko-KR" sz="3200" dirty="0">
              <a:ea typeface="휴먼옛체" panose="02030504000101010101" pitchFamily="18" charset="-127"/>
            </a:endParaRPr>
          </a:p>
          <a:p>
            <a:r>
              <a:rPr lang="en-US" altLang="ko-KR" sz="3200" dirty="0" smtClean="0">
                <a:ea typeface="휴먼옛체" panose="02030504000101010101" pitchFamily="18" charset="-127"/>
              </a:rPr>
              <a:t>                </a:t>
            </a:r>
            <a:r>
              <a:rPr lang="ko-KR" altLang="en-US" sz="3200" dirty="0" smtClean="0">
                <a:ea typeface="휴먼옛체" panose="02030504000101010101" pitchFamily="18" charset="-127"/>
              </a:rPr>
              <a:t>건강하시기를</a:t>
            </a:r>
            <a:r>
              <a:rPr lang="en-US" altLang="ko-KR" sz="3200" dirty="0" smtClean="0">
                <a:ea typeface="휴먼옛체" panose="02030504000101010101" pitchFamily="18" charset="-127"/>
              </a:rPr>
              <a:t>…..</a:t>
            </a:r>
            <a:endParaRPr lang="ko-KR" altLang="en-US" sz="3200" dirty="0">
              <a:ea typeface="휴먼옛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615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22913" y="277881"/>
            <a:ext cx="4171859" cy="583253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2015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063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394454" cy="929482"/>
          </a:xfrm>
        </p:spPr>
        <p:txBody>
          <a:bodyPr/>
          <a:lstStyle/>
          <a:p>
            <a:r>
              <a:rPr lang="ko-KR" altLang="en-US" dirty="0" smtClean="0"/>
              <a:t>못다 간 길</a:t>
            </a:r>
            <a:r>
              <a:rPr lang="en-US" altLang="ko-KR" dirty="0" smtClean="0"/>
              <a:t>, </a:t>
            </a:r>
            <a:r>
              <a:rPr lang="ko-KR" altLang="en-US" dirty="0" smtClean="0"/>
              <a:t>힘겨운 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67271" y="1680839"/>
            <a:ext cx="8915400" cy="3777622"/>
          </a:xfrm>
        </p:spPr>
        <p:txBody>
          <a:bodyPr/>
          <a:lstStyle/>
          <a:p>
            <a:pPr fontAlgn="base"/>
            <a:r>
              <a:rPr lang="ko-KR" altLang="en-US" sz="2800" b="1" dirty="0" smtClean="0"/>
              <a:t>제목</a:t>
            </a:r>
            <a:r>
              <a:rPr lang="en-US" altLang="ko-KR" sz="2800" b="1" dirty="0"/>
              <a:t>: </a:t>
            </a:r>
            <a:r>
              <a:rPr lang="ko-KR" altLang="en-US" sz="2800" dirty="0"/>
              <a:t>학력</a:t>
            </a:r>
            <a:r>
              <a:rPr lang="en-US" altLang="ko-KR" sz="2800" dirty="0"/>
              <a:t>(</a:t>
            </a:r>
            <a:r>
              <a:rPr lang="ko-KR" altLang="en-US" sz="2800" dirty="0"/>
              <a:t>學力</a:t>
            </a:r>
            <a:r>
              <a:rPr lang="en-US" altLang="ko-KR" sz="2800" dirty="0"/>
              <a:t>) </a:t>
            </a:r>
            <a:r>
              <a:rPr lang="ko-KR" altLang="en-US" sz="2800" dirty="0"/>
              <a:t>인플레이션의 메커니즘</a:t>
            </a:r>
            <a:r>
              <a:rPr lang="en-US" altLang="ko-KR" sz="2800" dirty="0"/>
              <a:t>: </a:t>
            </a:r>
            <a:r>
              <a:rPr lang="ko-KR" altLang="en-US" sz="2800" dirty="0"/>
              <a:t>문제점과 </a:t>
            </a:r>
            <a:r>
              <a:rPr lang="ko-KR" altLang="en-US" sz="2800" dirty="0" smtClean="0"/>
              <a:t>대책</a:t>
            </a:r>
            <a:endParaRPr lang="en-US" altLang="ko-KR" sz="2800" dirty="0"/>
          </a:p>
          <a:p>
            <a:pPr fontAlgn="base"/>
            <a:r>
              <a:rPr lang="en-US" altLang="ko-KR" dirty="0" smtClean="0"/>
              <a:t>(</a:t>
            </a:r>
            <a:r>
              <a:rPr lang="en-US" altLang="ko-KR" b="1" dirty="0"/>
              <a:t>2010</a:t>
            </a:r>
            <a:r>
              <a:rPr lang="ko-KR" altLang="en-US" b="1" dirty="0"/>
              <a:t>년 자체연구비 </a:t>
            </a:r>
            <a:r>
              <a:rPr lang="ko-KR" altLang="en-US" b="1" dirty="0" smtClean="0"/>
              <a:t>신청과제</a:t>
            </a:r>
            <a:r>
              <a:rPr lang="en-US" altLang="ko-KR" b="1" dirty="0" smtClean="0"/>
              <a:t>, 2016</a:t>
            </a:r>
            <a:r>
              <a:rPr lang="ko-KR" altLang="en-US" b="1" dirty="0" smtClean="0"/>
              <a:t>년 연구비 반환처리</a:t>
            </a:r>
            <a:r>
              <a:rPr lang="en-US" altLang="ko-KR" b="1" dirty="0" smtClean="0"/>
              <a:t>)</a:t>
            </a:r>
            <a:endParaRPr lang="ko-KR" altLang="en-US" b="1" dirty="0"/>
          </a:p>
          <a:p>
            <a:pPr fontAlgn="base"/>
            <a:endParaRPr lang="en-US" altLang="ko-KR" dirty="0" smtClean="0"/>
          </a:p>
          <a:p>
            <a:pPr fontAlgn="base"/>
            <a:endParaRPr lang="ko-KR" altLang="en-US" dirty="0"/>
          </a:p>
          <a:p>
            <a:pPr marL="0" indent="0" fontAlgn="base">
              <a:buNone/>
            </a:pPr>
            <a:r>
              <a:rPr lang="ko-KR" altLang="en-US" dirty="0" smtClean="0"/>
              <a:t> </a:t>
            </a:r>
            <a:r>
              <a:rPr lang="ko-KR" altLang="en-US" dirty="0"/>
              <a:t>이전 연구</a:t>
            </a:r>
          </a:p>
          <a:p>
            <a:pPr fontAlgn="base"/>
            <a:r>
              <a:rPr lang="ko-KR" altLang="en-US" dirty="0" smtClean="0"/>
              <a:t>“교육 평준화의 </a:t>
            </a:r>
            <a:r>
              <a:rPr lang="ko-KR" altLang="en-US" dirty="0"/>
              <a:t>효과와 </a:t>
            </a:r>
            <a:r>
              <a:rPr lang="ko-KR" altLang="en-US" dirty="0" smtClean="0"/>
              <a:t>교육 최적화 </a:t>
            </a:r>
            <a:r>
              <a:rPr lang="ko-KR" altLang="en-US" dirty="0"/>
              <a:t>대책</a:t>
            </a:r>
            <a:r>
              <a:rPr lang="en-US" altLang="ko-KR" dirty="0"/>
              <a:t>,” 『</a:t>
            </a:r>
            <a:r>
              <a:rPr lang="ko-KR" altLang="en-US" dirty="0"/>
              <a:t>경제논집</a:t>
            </a:r>
            <a:r>
              <a:rPr lang="en-US" altLang="ko-KR" dirty="0"/>
              <a:t>』, 1993.</a:t>
            </a:r>
            <a:endParaRPr lang="ko-KR" altLang="en-US" dirty="0"/>
          </a:p>
          <a:p>
            <a:pPr fontAlgn="base"/>
            <a:r>
              <a:rPr lang="en-US" altLang="ko-KR" dirty="0"/>
              <a:t>"</a:t>
            </a:r>
            <a:r>
              <a:rPr lang="ko-KR" altLang="en-US" dirty="0"/>
              <a:t>한국 과열 과외교육의 메커니즘과 대책</a:t>
            </a:r>
            <a:r>
              <a:rPr lang="en-US" altLang="ko-KR" dirty="0"/>
              <a:t>: </a:t>
            </a:r>
            <a:r>
              <a:rPr lang="ko-KR" altLang="en-US" dirty="0"/>
              <a:t>정보</a:t>
            </a:r>
            <a:r>
              <a:rPr lang="en-US" altLang="ko-KR" dirty="0"/>
              <a:t>-</a:t>
            </a:r>
            <a:r>
              <a:rPr lang="ko-KR" altLang="en-US" dirty="0"/>
              <a:t>게임이론적 접근</a:t>
            </a:r>
            <a:r>
              <a:rPr lang="en-US" altLang="ko-KR" dirty="0"/>
              <a:t>," 『</a:t>
            </a:r>
            <a:r>
              <a:rPr lang="ko-KR" altLang="en-US" dirty="0"/>
              <a:t>경제발전	연구</a:t>
            </a:r>
            <a:r>
              <a:rPr lang="en-US" altLang="ko-KR" dirty="0"/>
              <a:t>』, 1999</a:t>
            </a:r>
            <a:r>
              <a:rPr lang="ko-KR" altLang="en-US" dirty="0"/>
              <a:t>년 </a:t>
            </a:r>
            <a:r>
              <a:rPr lang="en-US" altLang="ko-KR" dirty="0"/>
              <a:t>6</a:t>
            </a:r>
            <a:r>
              <a:rPr lang="ko-KR" altLang="en-US" dirty="0"/>
              <a:t>월 </a:t>
            </a:r>
          </a:p>
        </p:txBody>
      </p:sp>
    </p:spTree>
    <p:extLst>
      <p:ext uri="{BB962C8B-B14F-4D97-AF65-F5344CB8AC3E}">
        <p14:creationId xmlns:p14="http://schemas.microsoft.com/office/powerpoint/2010/main" val="387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06574" y="337507"/>
            <a:ext cx="2838884" cy="672427"/>
          </a:xfrm>
        </p:spPr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땜질 연구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20220" y="1219199"/>
            <a:ext cx="9639183" cy="4731225"/>
          </a:xfrm>
        </p:spPr>
        <p:txBody>
          <a:bodyPr>
            <a:normAutofit/>
          </a:bodyPr>
          <a:lstStyle/>
          <a:p>
            <a:r>
              <a:rPr lang="ko-KR" altLang="en-US" sz="2800" dirty="0" smtClean="0"/>
              <a:t>소득분배 척도 </a:t>
            </a:r>
            <a:r>
              <a:rPr lang="ko-KR" altLang="en-US" sz="2800" dirty="0" err="1" smtClean="0"/>
              <a:t>지니계수</a:t>
            </a:r>
            <a:r>
              <a:rPr lang="ko-KR" altLang="en-US" sz="2800" dirty="0" smtClean="0"/>
              <a:t> 통계치의 통계적 유의성 검증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en-US" altLang="ko-KR" sz="2800" dirty="0" smtClean="0"/>
              <a:t>  1) (</a:t>
            </a:r>
            <a:r>
              <a:rPr lang="ko-KR" altLang="en-US" sz="2800" dirty="0" smtClean="0"/>
              <a:t>가구별</a:t>
            </a:r>
            <a:r>
              <a:rPr lang="en-US" altLang="ko-KR" sz="2800" dirty="0" smtClean="0"/>
              <a:t>) </a:t>
            </a:r>
            <a:r>
              <a:rPr lang="ko-KR" altLang="en-US" sz="2800" dirty="0" smtClean="0"/>
              <a:t>가계 조사 </a:t>
            </a:r>
            <a:r>
              <a:rPr lang="ko-KR" altLang="en-US" sz="2800" dirty="0" err="1" smtClean="0"/>
              <a:t>원자료</a:t>
            </a:r>
            <a:r>
              <a:rPr lang="ko-KR" altLang="en-US" sz="2800" dirty="0" smtClean="0"/>
              <a:t> 사용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en-US" altLang="ko-KR" sz="2800" dirty="0" smtClean="0"/>
              <a:t>  2) </a:t>
            </a:r>
            <a:r>
              <a:rPr lang="ko-KR" altLang="en-US" sz="2800" dirty="0" smtClean="0"/>
              <a:t>부트 </a:t>
            </a:r>
            <a:r>
              <a:rPr lang="ko-KR" altLang="en-US" sz="2800" dirty="0" err="1" smtClean="0"/>
              <a:t>스트랩</a:t>
            </a:r>
            <a:r>
              <a:rPr lang="ko-KR" altLang="en-US" sz="2800" dirty="0" smtClean="0"/>
              <a:t> 방식</a:t>
            </a:r>
            <a:r>
              <a:rPr lang="en-US" altLang="ko-KR" sz="2800" dirty="0"/>
              <a:t>(</a:t>
            </a:r>
            <a:r>
              <a:rPr lang="en-US" altLang="ko-KR" sz="2800" dirty="0" smtClean="0"/>
              <a:t>bootstrap methods) </a:t>
            </a:r>
            <a:r>
              <a:rPr lang="ko-KR" altLang="en-US" sz="2800" dirty="0" smtClean="0"/>
              <a:t>적용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3) SAS</a:t>
            </a:r>
            <a:r>
              <a:rPr lang="ko-KR" altLang="en-US" sz="2800" dirty="0" smtClean="0"/>
              <a:t>를 이용한 계산 </a:t>
            </a:r>
            <a:r>
              <a:rPr lang="en-US" altLang="ko-KR" sz="2800" dirty="0" smtClean="0"/>
              <a:t>program </a:t>
            </a:r>
            <a:r>
              <a:rPr lang="ko-KR" altLang="en-US" sz="2800" dirty="0" smtClean="0"/>
              <a:t>짜기</a:t>
            </a:r>
            <a:r>
              <a:rPr lang="en-US" altLang="ko-KR" sz="2800" dirty="0" smtClean="0"/>
              <a:t>(time-consuming)</a:t>
            </a:r>
          </a:p>
          <a:p>
            <a:endParaRPr lang="en-US" altLang="ko-KR" dirty="0" smtClean="0"/>
          </a:p>
          <a:p>
            <a:r>
              <a:rPr lang="en-US" altLang="ko-KR" sz="2000" dirty="0" smtClean="0"/>
              <a:t>"</a:t>
            </a:r>
            <a:r>
              <a:rPr lang="en-US" altLang="ko-KR" sz="2000" dirty="0"/>
              <a:t>Statistical test of the Regional  Income  Inequality in  Korea," The Korean  Economic Association, </a:t>
            </a:r>
            <a:r>
              <a:rPr lang="en-US" altLang="ko-KR" sz="2000" b="1" i="1" dirty="0"/>
              <a:t>The Korean  Economic  Review</a:t>
            </a:r>
            <a:r>
              <a:rPr lang="en-US" altLang="ko-KR" sz="2000" dirty="0"/>
              <a:t>, Vol.22, No.2 (Winter 2006), </a:t>
            </a:r>
            <a:br>
              <a:rPr lang="en-US" altLang="ko-KR" sz="2000" dirty="0"/>
            </a:br>
            <a:r>
              <a:rPr lang="en-US" altLang="ko-KR" sz="2000" dirty="0"/>
              <a:t>341-365</a:t>
            </a:r>
            <a:r>
              <a:rPr lang="en-US" altLang="ko-KR" sz="2000" dirty="0" smtClean="0"/>
              <a:t>.</a:t>
            </a:r>
          </a:p>
          <a:p>
            <a:r>
              <a:rPr lang="en-US" altLang="ko-KR" sz="2000" dirty="0"/>
              <a:t>"</a:t>
            </a:r>
            <a:r>
              <a:rPr lang="ko-KR" altLang="en-US" sz="2000" dirty="0"/>
              <a:t>참여정부 기간 가구소득 분배는 과연 악화되었는가</a:t>
            </a:r>
            <a:r>
              <a:rPr lang="en-US" altLang="ko-KR" sz="2000" dirty="0"/>
              <a:t>? -- </a:t>
            </a:r>
            <a:r>
              <a:rPr lang="ko-KR" altLang="en-US" sz="2000" dirty="0"/>
              <a:t>우리나라 가구소득 </a:t>
            </a:r>
            <a:r>
              <a:rPr lang="ko-KR" altLang="en-US" sz="2000" dirty="0" err="1"/>
              <a:t>지니계수</a:t>
            </a:r>
            <a:r>
              <a:rPr lang="ko-KR" altLang="en-US" sz="2000" dirty="0"/>
              <a:t> 변화의 통계적 유의성 검증 </a:t>
            </a:r>
            <a:r>
              <a:rPr lang="en-US" altLang="ko-KR" sz="2000" dirty="0"/>
              <a:t>--," 『</a:t>
            </a:r>
            <a:r>
              <a:rPr lang="ko-KR" altLang="en-US" sz="2000" dirty="0"/>
              <a:t>경제발전연구</a:t>
            </a:r>
            <a:r>
              <a:rPr lang="en-US" altLang="ko-KR" sz="2000" dirty="0" smtClean="0"/>
              <a:t>』, </a:t>
            </a:r>
            <a:r>
              <a:rPr lang="en-US" altLang="ko-KR" sz="2000" dirty="0"/>
              <a:t>2009</a:t>
            </a:r>
            <a:r>
              <a:rPr lang="ko-KR" altLang="en-US" sz="2000" dirty="0"/>
              <a:t>년</a:t>
            </a:r>
          </a:p>
        </p:txBody>
      </p:sp>
    </p:spTree>
    <p:extLst>
      <p:ext uri="{BB962C8B-B14F-4D97-AF65-F5344CB8AC3E}">
        <p14:creationId xmlns:p14="http://schemas.microsoft.com/office/powerpoint/2010/main" val="424114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6515564" cy="760807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연구목적 및 </a:t>
            </a:r>
            <a:r>
              <a:rPr lang="ko-KR" altLang="en-US" dirty="0" smtClean="0"/>
              <a:t>필요성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89212" y="2133599"/>
            <a:ext cx="7344901" cy="4134035"/>
          </a:xfrm>
        </p:spPr>
        <p:txBody>
          <a:bodyPr/>
          <a:lstStyle/>
          <a:p>
            <a:pPr fontAlgn="base"/>
            <a:r>
              <a:rPr lang="ko-KR" altLang="en-US" sz="2400" dirty="0" smtClean="0"/>
              <a:t>고교졸업자의 </a:t>
            </a:r>
            <a:r>
              <a:rPr lang="ko-KR" altLang="en-US" sz="2400" dirty="0" err="1"/>
              <a:t>대학진학율이</a:t>
            </a:r>
            <a:r>
              <a:rPr lang="ko-KR" altLang="en-US" sz="2400" dirty="0"/>
              <a:t> </a:t>
            </a:r>
            <a:r>
              <a:rPr lang="en-US" altLang="ko-KR" sz="2400" dirty="0"/>
              <a:t>80</a:t>
            </a:r>
            <a:r>
              <a:rPr lang="en-US" altLang="ko-KR" sz="2400" dirty="0" smtClean="0"/>
              <a:t>% </a:t>
            </a:r>
            <a:r>
              <a:rPr lang="ko-KR" altLang="en-US" sz="2400" dirty="0" smtClean="0"/>
              <a:t>넘는 고학력</a:t>
            </a:r>
            <a:r>
              <a:rPr lang="en-US" altLang="ko-KR" sz="2400" dirty="0" smtClean="0"/>
              <a:t>(?)</a:t>
            </a:r>
            <a:r>
              <a:rPr lang="ko-KR" altLang="en-US" sz="2400" dirty="0" smtClean="0"/>
              <a:t> 국가  </a:t>
            </a:r>
            <a:r>
              <a:rPr lang="en-US" altLang="ko-KR" sz="2400" dirty="0" smtClean="0">
                <a:sym typeface="Wingdings" panose="05000000000000000000" pitchFamily="2" charset="2"/>
              </a:rPr>
              <a:t>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최근 대졸자 실업 문제 대두</a:t>
            </a:r>
            <a:endParaRPr lang="ko-KR" altLang="en-US" sz="2400" dirty="0"/>
          </a:p>
          <a:p>
            <a:pPr fontAlgn="base"/>
            <a:r>
              <a:rPr lang="ko-KR" altLang="en-US" sz="2400" dirty="0"/>
              <a:t>일부 학생들은 대입 재수에 이어 취업 재수를 하거나 졸업유예 편법을 쓰기도 하고</a:t>
            </a:r>
            <a:r>
              <a:rPr lang="en-US" altLang="ko-KR" sz="2400" dirty="0"/>
              <a:t>, 4</a:t>
            </a:r>
            <a:r>
              <a:rPr lang="ko-KR" altLang="en-US" sz="2400" dirty="0"/>
              <a:t>년제 대졸 후 </a:t>
            </a:r>
            <a:r>
              <a:rPr lang="en-US" altLang="ko-KR" sz="2400" dirty="0"/>
              <a:t>2</a:t>
            </a:r>
            <a:r>
              <a:rPr lang="ko-KR" altLang="en-US" sz="2400" dirty="0"/>
              <a:t>년제 전문대학 진학을 하는 </a:t>
            </a:r>
            <a:r>
              <a:rPr lang="ko-KR" altLang="en-US" sz="2400" dirty="0" smtClean="0"/>
              <a:t>사례까지</a:t>
            </a:r>
            <a:r>
              <a:rPr lang="en-US" altLang="ko-KR" sz="2400" dirty="0" smtClean="0"/>
              <a:t>.</a:t>
            </a:r>
          </a:p>
          <a:p>
            <a:pPr fontAlgn="base"/>
            <a:r>
              <a:rPr lang="ko-KR" altLang="en-US" sz="2400" dirty="0" smtClean="0"/>
              <a:t>다른 한편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대졸자는 </a:t>
            </a:r>
            <a:r>
              <a:rPr lang="ko-KR" altLang="en-US" sz="2400" dirty="0" smtClean="0"/>
              <a:t>넘쳐나지만</a:t>
            </a:r>
            <a:r>
              <a:rPr lang="en-US" altLang="ko-KR" sz="2400" dirty="0"/>
              <a:t>, </a:t>
            </a:r>
            <a:r>
              <a:rPr lang="ko-KR" altLang="en-US" sz="2400" dirty="0"/>
              <a:t>업계에서는 </a:t>
            </a:r>
            <a:r>
              <a:rPr lang="ko-KR" altLang="en-US" sz="2400" dirty="0" smtClean="0"/>
              <a:t>일 </a:t>
            </a:r>
            <a:r>
              <a:rPr lang="ko-KR" altLang="en-US" sz="2400" dirty="0"/>
              <a:t>시킬만한 </a:t>
            </a:r>
            <a:r>
              <a:rPr lang="ko-KR" altLang="en-US" sz="2400" dirty="0" smtClean="0"/>
              <a:t>사람 없다 아우성</a:t>
            </a:r>
            <a:r>
              <a:rPr lang="en-US" altLang="ko-KR" sz="2400" dirty="0" smtClean="0"/>
              <a:t>!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486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11541" y="79612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3200" dirty="0"/>
              <a:t>이로 인한 </a:t>
            </a:r>
            <a:r>
              <a:rPr lang="ko-KR" altLang="en-US" sz="3200" dirty="0" smtClean="0"/>
              <a:t>엄청난 사회적 </a:t>
            </a:r>
            <a:r>
              <a:rPr lang="ko-KR" altLang="en-US" sz="3200" dirty="0"/>
              <a:t>낭비</a:t>
            </a:r>
            <a:r>
              <a:rPr lang="en-US" altLang="ko-KR" sz="3200" dirty="0"/>
              <a:t>(</a:t>
            </a:r>
            <a:r>
              <a:rPr lang="ko-KR" altLang="en-US" sz="3200" dirty="0"/>
              <a:t>비용</a:t>
            </a:r>
            <a:r>
              <a:rPr lang="en-US" altLang="ko-KR" sz="3200" dirty="0" smtClean="0"/>
              <a:t>). </a:t>
            </a:r>
          </a:p>
          <a:p>
            <a:pPr marL="0" indent="0">
              <a:buNone/>
            </a:pPr>
            <a:r>
              <a:rPr lang="ko-KR" altLang="en-US" sz="3200" dirty="0" smtClean="0"/>
              <a:t>그런데 </a:t>
            </a:r>
            <a:r>
              <a:rPr lang="ko-KR" altLang="en-US" sz="3200" dirty="0"/>
              <a:t>그 대책은 별로 없어 보인다</a:t>
            </a:r>
            <a:r>
              <a:rPr lang="en-US" altLang="ko-KR" sz="3200" dirty="0"/>
              <a:t>. </a:t>
            </a:r>
            <a:endParaRPr lang="en-US" altLang="ko-KR" sz="3200" dirty="0" smtClean="0"/>
          </a:p>
          <a:p>
            <a:pPr marL="0" indent="0">
              <a:buNone/>
            </a:pPr>
            <a:r>
              <a:rPr lang="ko-KR" altLang="en-US" sz="3200" dirty="0" smtClean="0"/>
              <a:t>왜 </a:t>
            </a:r>
            <a:r>
              <a:rPr lang="ko-KR" altLang="en-US" sz="3200" dirty="0"/>
              <a:t>이런 현상이 지속되고 있는가</a:t>
            </a:r>
            <a:r>
              <a:rPr lang="en-US" altLang="ko-KR" sz="3200" dirty="0"/>
              <a:t>? </a:t>
            </a:r>
            <a:endParaRPr lang="en-US" altLang="ko-KR" sz="3200" dirty="0" smtClean="0"/>
          </a:p>
          <a:p>
            <a:pPr marL="0" indent="0">
              <a:buNone/>
            </a:pPr>
            <a:r>
              <a:rPr lang="ko-KR" altLang="en-US" sz="3200" dirty="0" smtClean="0"/>
              <a:t>그 </a:t>
            </a:r>
            <a:r>
              <a:rPr lang="ko-KR" altLang="en-US" sz="3200" dirty="0"/>
              <a:t>메커니즘은 무엇인가</a:t>
            </a:r>
            <a:r>
              <a:rPr lang="en-US" altLang="ko-KR" sz="3200" dirty="0"/>
              <a:t>? </a:t>
            </a:r>
            <a:endParaRPr lang="en-US" altLang="ko-KR" sz="3200" dirty="0" smtClean="0"/>
          </a:p>
          <a:p>
            <a:pPr marL="0" indent="0">
              <a:buNone/>
            </a:pP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34829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연구내용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88459" y="1614985"/>
            <a:ext cx="9338931" cy="3830472"/>
          </a:xfrm>
        </p:spPr>
        <p:txBody>
          <a:bodyPr>
            <a:noAutofit/>
          </a:bodyPr>
          <a:lstStyle/>
          <a:p>
            <a:pPr marL="459740" indent="-459740" algn="just" fontAlgn="base">
              <a:lnSpc>
                <a:spcPct val="200000"/>
              </a:lnSpc>
              <a:spcBef>
                <a:spcPts val="0"/>
              </a:spcBef>
            </a:pP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1) (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국내외</a:t>
            </a: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학력</a:t>
            </a: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성적</a:t>
            </a: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인플레이션의 </a:t>
            </a:r>
            <a:r>
              <a:rPr lang="ko-KR" altLang="en-US" sz="2800" kern="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현실태</a:t>
            </a: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자료 분석</a:t>
            </a:r>
            <a:endParaRPr lang="ko-KR" altLang="en-US" sz="2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459740" indent="-459740" algn="just" fontAlgn="base">
              <a:lnSpc>
                <a:spcPct val="200000"/>
              </a:lnSpc>
              <a:spcBef>
                <a:spcPts val="0"/>
              </a:spcBef>
            </a:pP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(2) 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물가 인플레이션과 학력 인플레이션 메커니즘의 비교분석</a:t>
            </a:r>
            <a:endParaRPr lang="ko-KR" altLang="en-US" sz="2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459740" indent="-459740" algn="just" fontAlgn="base">
              <a:lnSpc>
                <a:spcPct val="200000"/>
              </a:lnSpc>
              <a:spcBef>
                <a:spcPts val="0"/>
              </a:spcBef>
            </a:pPr>
            <a:r>
              <a:rPr lang="en-US" altLang="ko-KR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(3) 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학력 인플레이션 메커니즘의 </a:t>
            </a:r>
            <a:r>
              <a:rPr lang="ko-KR" altLang="en-US" sz="2800" kern="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게임이론적</a:t>
            </a:r>
            <a:r>
              <a:rPr lang="ko-KR" altLang="en-US" sz="2800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2800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분석</a:t>
            </a:r>
            <a:endParaRPr lang="ko-KR" altLang="en-US" sz="2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9363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학점 인플레이션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(grade inflation)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603589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TM02892315[[fn=줄기]]</Template>
  <TotalTime>315</TotalTime>
  <Words>651</Words>
  <Application>Microsoft Office PowerPoint</Application>
  <PresentationFormat>와이드스크린</PresentationFormat>
  <Paragraphs>103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35" baseType="lpstr">
      <vt:lpstr>HY중고딕</vt:lpstr>
      <vt:lpstr>맑은 고딕</vt:lpstr>
      <vt:lpstr>함초롬바탕</vt:lpstr>
      <vt:lpstr>휴먼옛체</vt:lpstr>
      <vt:lpstr>Arial</vt:lpstr>
      <vt:lpstr>Calibri</vt:lpstr>
      <vt:lpstr>Calibri Light</vt:lpstr>
      <vt:lpstr>Century Gothic</vt:lpstr>
      <vt:lpstr>Wingdings</vt:lpstr>
      <vt:lpstr>Wingdings 2</vt:lpstr>
      <vt:lpstr>Wingdings 3</vt:lpstr>
      <vt:lpstr>HDOfficeLightV0</vt:lpstr>
      <vt:lpstr>줄기</vt:lpstr>
      <vt:lpstr>못다 간 길,               힘겨운 길.</vt:lpstr>
      <vt:lpstr>흐르는….     1991.7  알아 보시겠습니까?</vt:lpstr>
      <vt:lpstr>2015</vt:lpstr>
      <vt:lpstr>못다 간 길, 힘겨운 길</vt:lpstr>
      <vt:lpstr>(땜질 연구)</vt:lpstr>
      <vt:lpstr>1. 연구목적 및 필요성</vt:lpstr>
      <vt:lpstr>PowerPoint 프레젠테이션</vt:lpstr>
      <vt:lpstr>연구내용 </vt:lpstr>
      <vt:lpstr>학점 인플레이션 (grade inflation)</vt:lpstr>
      <vt:lpstr>미국의 학점 인플레</vt:lpstr>
      <vt:lpstr>PowerPoint 프레젠테이션</vt:lpstr>
      <vt:lpstr>PowerPoint 프레젠테이션</vt:lpstr>
      <vt:lpstr>PowerPoint 프레젠테이션</vt:lpstr>
      <vt:lpstr>미국의 학점 인플레 부정론자</vt:lpstr>
      <vt:lpstr>한국의 학점 인플레</vt:lpstr>
      <vt:lpstr>동 졸업생</vt:lpstr>
      <vt:lpstr>졸업생 대학별 A+B 비율</vt:lpstr>
      <vt:lpstr>한국 일반대학의 교육과정(계열)별 총평점평균 (4.0기준 환산)</vt:lpstr>
      <vt:lpstr>대책</vt:lpstr>
      <vt:lpstr>한국</vt:lpstr>
      <vt:lpstr>학력 인플레이션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못 다 간 길</dc:title>
  <dc:creator>waternho</dc:creator>
  <cp:lastModifiedBy>Eungwon Nho</cp:lastModifiedBy>
  <cp:revision>21</cp:revision>
  <dcterms:created xsi:type="dcterms:W3CDTF">2016-05-29T12:38:55Z</dcterms:created>
  <dcterms:modified xsi:type="dcterms:W3CDTF">2016-05-30T05:25:15Z</dcterms:modified>
</cp:coreProperties>
</file>