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0" r:id="rId3"/>
    <p:sldId id="302" r:id="rId4"/>
    <p:sldId id="303" r:id="rId5"/>
    <p:sldId id="305" r:id="rId6"/>
    <p:sldId id="306" r:id="rId7"/>
    <p:sldId id="307" r:id="rId8"/>
    <p:sldId id="308" r:id="rId9"/>
    <p:sldId id="304" r:id="rId10"/>
    <p:sldId id="309" r:id="rId11"/>
    <p:sldId id="310" r:id="rId12"/>
    <p:sldId id="311" r:id="rId13"/>
    <p:sldId id="312" r:id="rId14"/>
    <p:sldId id="280" r:id="rId15"/>
    <p:sldId id="313" r:id="rId16"/>
    <p:sldId id="314" r:id="rId17"/>
    <p:sldId id="315" r:id="rId18"/>
    <p:sldId id="316" r:id="rId19"/>
    <p:sldId id="317" r:id="rId20"/>
    <p:sldId id="281" r:id="rId21"/>
  </p:sldIdLst>
  <p:sldSz cx="9144000" cy="6858000" type="screen4x3"/>
  <p:notesSz cx="6669088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1" autoAdjust="0"/>
    <p:restoredTop sz="94660"/>
  </p:normalViewPr>
  <p:slideViewPr>
    <p:cSldViewPr>
      <p:cViewPr varScale="1">
        <p:scale>
          <a:sx n="65" d="100"/>
          <a:sy n="65" d="100"/>
        </p:scale>
        <p:origin x="15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D1843-26F2-4665-B8B8-6694A6940583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74918-1B25-4123-A120-009DE54473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492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A232A-58BD-4089-A018-FDCA247F0C5E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739B0-B8D9-44DD-9EA5-D052858371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3578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CCEF-CDD5-48BA-AB52-61F78494CF3B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  <p:extLst>
      <p:ext uri="{BB962C8B-B14F-4D97-AF65-F5344CB8AC3E}">
        <p14:creationId xmlns:p14="http://schemas.microsoft.com/office/powerpoint/2010/main" val="205503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CCEF-CDD5-48BA-AB52-61F78494CF3B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  <p:extLst>
      <p:ext uri="{BB962C8B-B14F-4D97-AF65-F5344CB8AC3E}">
        <p14:creationId xmlns:p14="http://schemas.microsoft.com/office/powerpoint/2010/main" val="236271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873C-EFC1-4147-8E9D-830468601703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2179-152F-4E95-8594-38B5159933B0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1744B-7052-4ED0-AEAB-F516F9111843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6274-D404-44DC-933E-F7AF5619A4CC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09E77-099C-40A6-BCB4-DED88C18D695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C1D-8445-4AC3-AA0B-B51CEEE26071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6814-2E62-4B53-A435-B3C5963D2BA7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8E1E-D564-435E-97BA-151763C83D2A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B85-21ED-4DFD-AE4B-6C38A2D7ED03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694E-ACDF-48F2-AF5D-949BCD53B249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EBB8-C832-4EC9-8B64-83B4A5349DEC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8BFAB-B158-48A2-A24E-13D3E9C3DEEE}" type="datetime1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532440" y="6492875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180CB4"/>
                </a:solidFill>
              </a:defRPr>
            </a:lvl1pPr>
          </a:lstStyle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2852937"/>
            <a:ext cx="7772400" cy="504056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연구의제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대한민국의 위상변화와 </a:t>
            </a:r>
            <a:r>
              <a:rPr lang="ko-KR" altLang="en-US" sz="2400" dirty="0" smtClean="0"/>
              <a:t>국제협력</a:t>
            </a:r>
            <a:endParaRPr lang="ko-KR" altLang="en-US" sz="2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15616" y="3471143"/>
            <a:ext cx="6840760" cy="965969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sz="2400" b="1" dirty="0" smtClean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세부연구과제명</a:t>
            </a:r>
            <a:r>
              <a:rPr lang="en-US" altLang="ko-KR" sz="2400" b="1" dirty="0" smtClean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:</a:t>
            </a:r>
          </a:p>
          <a:p>
            <a:r>
              <a:rPr lang="ko-KR" altLang="en-US" sz="2400" b="1" dirty="0" smtClean="0">
                <a:solidFill>
                  <a:srgbClr val="0070C0"/>
                </a:solidFill>
                <a:latin typeface="휴먼엑스포" pitchFamily="18" charset="-127"/>
                <a:ea typeface="휴먼엑스포" pitchFamily="18" charset="-127"/>
              </a:rPr>
              <a:t>한국의 과학기술개발경험의 </a:t>
            </a:r>
            <a:endParaRPr lang="en-US" altLang="ko-KR" sz="2400" b="1" dirty="0" smtClean="0">
              <a:solidFill>
                <a:srgbClr val="0070C0"/>
              </a:solidFill>
              <a:latin typeface="휴먼엑스포" pitchFamily="18" charset="-127"/>
              <a:ea typeface="휴먼엑스포" pitchFamily="18" charset="-127"/>
            </a:endParaRPr>
          </a:p>
          <a:p>
            <a:r>
              <a:rPr lang="ko-KR" altLang="en-US" sz="2400" b="1" dirty="0" smtClean="0">
                <a:solidFill>
                  <a:srgbClr val="0070C0"/>
                </a:solidFill>
                <a:latin typeface="휴먼엑스포" pitchFamily="18" charset="-127"/>
                <a:ea typeface="휴먼엑스포" pitchFamily="18" charset="-127"/>
              </a:rPr>
              <a:t>지식화와 국제적 확산방안에 관한 연구</a:t>
            </a:r>
            <a:endParaRPr lang="ko-KR" altLang="en-US" sz="2400" b="1" dirty="0">
              <a:solidFill>
                <a:srgbClr val="0070C0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043608" y="620688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SSK</a:t>
            </a:r>
            <a:r>
              <a:rPr lang="ko-KR" altLang="en-US" dirty="0" smtClean="0"/>
              <a:t>사업 발표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수요세미나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55576" y="43651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휴먼엑스포" pitchFamily="18" charset="-127"/>
                <a:ea typeface="휴먼엑스포" pitchFamily="18" charset="-127"/>
              </a:rPr>
              <a:t>&lt;</a:t>
            </a:r>
            <a:r>
              <a:rPr lang="ko-KR" altLang="en-US" smtClean="0">
                <a:latin typeface="휴먼엑스포" pitchFamily="18" charset="-127"/>
                <a:ea typeface="휴먼엑스포" pitchFamily="18" charset="-127"/>
              </a:rPr>
              <a:t>발표순서</a:t>
            </a:r>
            <a:r>
              <a:rPr lang="en-US" altLang="ko-KR" smtClean="0">
                <a:latin typeface="휴먼엑스포" pitchFamily="18" charset="-127"/>
                <a:ea typeface="휴먼엑스포" pitchFamily="18" charset="-127"/>
              </a:rPr>
              <a:t>&gt;</a:t>
            </a:r>
            <a:endParaRPr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55576" y="4869160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연구진 구성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연구의 </a:t>
            </a:r>
            <a:r>
              <a:rPr lang="ko-KR" altLang="en-US" dirty="0" smtClean="0"/>
              <a:t>목적 및 범위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연구내용 </a:t>
            </a:r>
            <a:r>
              <a:rPr lang="ko-KR" altLang="en-US" dirty="0" smtClean="0"/>
              <a:t>및 </a:t>
            </a:r>
            <a:r>
              <a:rPr lang="ko-KR" altLang="en-US" dirty="0" smtClean="0"/>
              <a:t>방법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err="1" smtClean="0"/>
              <a:t>소형단계</a:t>
            </a:r>
            <a:r>
              <a:rPr lang="ko-KR" altLang="en-US" dirty="0" smtClean="0"/>
              <a:t> 연구활동 및 성과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연구단 비전 및 </a:t>
            </a:r>
            <a:r>
              <a:rPr lang="ko-KR" altLang="en-US" dirty="0" err="1" smtClean="0"/>
              <a:t>자생방안</a:t>
            </a:r>
            <a:endParaRPr lang="en-US" altLang="ko-KR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4427984" y="4797152"/>
            <a:ext cx="36246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6.  </a:t>
            </a:r>
            <a:r>
              <a:rPr lang="ko-KR" altLang="en-US" dirty="0" smtClean="0"/>
              <a:t>연구의 추진체계 및 기대효과</a:t>
            </a:r>
            <a:endParaRPr lang="en-US" altLang="ko-KR" dirty="0" smtClean="0"/>
          </a:p>
          <a:p>
            <a:pPr marL="342900" indent="-342900">
              <a:buAutoNum type="arabicPeriod" startAt="7"/>
            </a:pPr>
            <a:r>
              <a:rPr lang="en-US" altLang="ko-KR" dirty="0" smtClean="0"/>
              <a:t>SSK</a:t>
            </a:r>
            <a:r>
              <a:rPr lang="ko-KR" altLang="en-US" dirty="0" smtClean="0"/>
              <a:t>사업의 </a:t>
            </a:r>
            <a:r>
              <a:rPr lang="ko-KR" altLang="en-US" dirty="0" err="1" smtClean="0"/>
              <a:t>성장모형</a:t>
            </a:r>
            <a:endParaRPr lang="en-US" altLang="ko-KR" dirty="0" smtClean="0"/>
          </a:p>
          <a:p>
            <a:pPr marL="342900" indent="-342900">
              <a:buAutoNum type="arabicPeriod" startAt="7"/>
            </a:pPr>
            <a:r>
              <a:rPr lang="en-US" altLang="ko-KR" dirty="0" smtClean="0"/>
              <a:t>SSK</a:t>
            </a:r>
            <a:r>
              <a:rPr lang="ko-KR" altLang="en-US" dirty="0" smtClean="0"/>
              <a:t>연구단의 대학 기여</a:t>
            </a:r>
            <a:endParaRPr lang="en-US" altLang="ko-KR" dirty="0" smtClean="0"/>
          </a:p>
          <a:p>
            <a:pPr marL="342900" indent="-342900">
              <a:buAutoNum type="arabicPeriod" startAt="7"/>
            </a:pPr>
            <a:r>
              <a:rPr lang="en-US" altLang="ko-KR" dirty="0" smtClean="0"/>
              <a:t>SSK</a:t>
            </a:r>
            <a:r>
              <a:rPr lang="ko-KR" altLang="en-US" dirty="0" smtClean="0"/>
              <a:t>연구단의 당면과제</a:t>
            </a:r>
            <a:endParaRPr lang="en-US" altLang="ko-KR" dirty="0" smtClean="0"/>
          </a:p>
          <a:p>
            <a:pPr marL="342900" indent="-342900">
              <a:buAutoNum type="arabicPeriod" startAt="7"/>
            </a:pPr>
            <a:r>
              <a:rPr lang="en-US" altLang="ko-KR" dirty="0" smtClean="0"/>
              <a:t>SSK</a:t>
            </a:r>
            <a:r>
              <a:rPr lang="ko-KR" altLang="en-US" dirty="0" smtClean="0"/>
              <a:t>연구단의 의의와 </a:t>
            </a:r>
            <a:r>
              <a:rPr lang="ko-KR" altLang="en-US" dirty="0" err="1" smtClean="0"/>
              <a:t>향후일정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99592" y="1844824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180CB4"/>
                </a:solidFill>
              </a:rPr>
              <a:t>충남대 경상대 </a:t>
            </a:r>
            <a:r>
              <a:rPr lang="en-US" altLang="ko-KR" sz="2800" b="1" dirty="0" smtClean="0">
                <a:solidFill>
                  <a:srgbClr val="180CB4"/>
                </a:solidFill>
              </a:rPr>
              <a:t>SSK</a:t>
            </a:r>
            <a:r>
              <a:rPr lang="ko-KR" altLang="en-US" sz="2800" b="1" dirty="0" smtClean="0">
                <a:solidFill>
                  <a:srgbClr val="180CB4"/>
                </a:solidFill>
              </a:rPr>
              <a:t>연구단의 현황과 발전방향</a:t>
            </a:r>
            <a:endParaRPr lang="ko-KR" altLang="en-US" sz="2800" b="1" dirty="0">
              <a:solidFill>
                <a:srgbClr val="180CB4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9780" r="21978" b="58120"/>
          <a:stretch/>
        </p:blipFill>
        <p:spPr bwMode="auto">
          <a:xfrm>
            <a:off x="6171701" y="620688"/>
            <a:ext cx="1763011" cy="80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27584" y="1484784"/>
            <a:ext cx="15841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연구단 비전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2771800" y="1484784"/>
            <a:ext cx="561662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한국과학기술 발전경험 지식확산 국제센터 설립추진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(International Center for K-</a:t>
            </a:r>
            <a:r>
              <a:rPr lang="en-US" altLang="ko-KR" sz="1600" dirty="0" err="1" smtClean="0">
                <a:solidFill>
                  <a:schemeClr val="tx1"/>
                </a:solidFill>
              </a:rPr>
              <a:t>scitech</a:t>
            </a:r>
            <a:r>
              <a:rPr lang="en-US" altLang="ko-KR" sz="1600" dirty="0" smtClean="0">
                <a:solidFill>
                  <a:schemeClr val="tx1"/>
                </a:solidFill>
              </a:rPr>
              <a:t> Knowledge Diffusion)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27584" y="2636912"/>
            <a:ext cx="15841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중형단계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연구비전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2771800" y="2636912"/>
            <a:ext cx="561662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r>
              <a:rPr lang="ko-KR" altLang="en-US" sz="1600" b="1" dirty="0" smtClean="0">
                <a:solidFill>
                  <a:schemeClr val="tx1"/>
                </a:solidFill>
              </a:rPr>
              <a:t>한국과학기술발전경험의 지식화 및 </a:t>
            </a:r>
            <a:r>
              <a:rPr lang="ko-KR" altLang="en-US" sz="1600" b="1" dirty="0" err="1" smtClean="0">
                <a:solidFill>
                  <a:schemeClr val="tx1"/>
                </a:solidFill>
              </a:rPr>
              <a:t>확산지화를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 통한</a:t>
            </a:r>
            <a:endParaRPr lang="en-US" altLang="ko-KR" sz="16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500"/>
              </a:lnSpc>
            </a:pPr>
            <a:r>
              <a:rPr lang="ko-KR" altLang="en-US" sz="1600" b="1" dirty="0" smtClean="0">
                <a:solidFill>
                  <a:schemeClr val="tx1"/>
                </a:solidFill>
              </a:rPr>
              <a:t>한국형과학기술발전모형의 국제적 확산과</a:t>
            </a:r>
            <a:endParaRPr lang="en-US" altLang="ko-KR" sz="16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500"/>
              </a:lnSpc>
            </a:pPr>
            <a:r>
              <a:rPr lang="ko-KR" altLang="en-US" sz="1600" b="1" dirty="0" smtClean="0">
                <a:solidFill>
                  <a:schemeClr val="tx1"/>
                </a:solidFill>
              </a:rPr>
              <a:t>대한민국의 위상제고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기업 및 대학중심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R&amp;D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27584" y="5157192"/>
            <a:ext cx="158417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단계별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연구내용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2771800" y="5157192"/>
            <a:ext cx="5616624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lnSpc>
                <a:spcPts val="1500"/>
              </a:lnSpc>
              <a:buFont typeface="Wingdings" pitchFamily="2" charset="2"/>
              <a:buChar char="u"/>
            </a:pPr>
            <a:r>
              <a:rPr lang="ko-KR" altLang="en-US" sz="1400" dirty="0" smtClean="0">
                <a:solidFill>
                  <a:schemeClr val="tx1"/>
                </a:solidFill>
              </a:rPr>
              <a:t> 소형단계 </a:t>
            </a:r>
            <a:r>
              <a:rPr lang="en-US" altLang="ko-KR" sz="1400" dirty="0" smtClean="0">
                <a:solidFill>
                  <a:schemeClr val="tx1"/>
                </a:solidFill>
              </a:rPr>
              <a:t>: </a:t>
            </a:r>
            <a:r>
              <a:rPr lang="ko-KR" altLang="en-US" sz="1400" dirty="0" smtClean="0">
                <a:solidFill>
                  <a:schemeClr val="tx1"/>
                </a:solidFill>
              </a:rPr>
              <a:t>정부출연연구기관중심 </a:t>
            </a:r>
            <a:r>
              <a:rPr lang="en-US" altLang="ko-KR" sz="1400" dirty="0" smtClean="0">
                <a:solidFill>
                  <a:schemeClr val="tx1"/>
                </a:solidFill>
              </a:rPr>
              <a:t>R&amp;D</a:t>
            </a:r>
            <a:r>
              <a:rPr lang="ko-KR" altLang="en-US" sz="1400" dirty="0" smtClean="0">
                <a:solidFill>
                  <a:schemeClr val="tx1"/>
                </a:solidFill>
              </a:rPr>
              <a:t>경험의 지식화와 국제적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7800" indent="-177800">
              <a:lnSpc>
                <a:spcPts val="1500"/>
              </a:lnSpc>
            </a:pPr>
            <a:r>
              <a:rPr lang="en-US" altLang="ko-KR" sz="1400" dirty="0" smtClean="0">
                <a:solidFill>
                  <a:schemeClr val="tx1"/>
                </a:solidFill>
              </a:rPr>
              <a:t>                  </a:t>
            </a:r>
            <a:r>
              <a:rPr lang="ko-KR" altLang="en-US" sz="1400" dirty="0" smtClean="0">
                <a:solidFill>
                  <a:schemeClr val="tx1"/>
                </a:solidFill>
              </a:rPr>
              <a:t>확산방안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7800" indent="-177800">
              <a:lnSpc>
                <a:spcPts val="1500"/>
              </a:lnSpc>
              <a:buFont typeface="Wingdings" pitchFamily="2" charset="2"/>
              <a:buChar char="u"/>
            </a:pP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중형단계 </a:t>
            </a:r>
            <a:r>
              <a:rPr lang="en-US" altLang="ko-KR" sz="1400" dirty="0" smtClean="0">
                <a:solidFill>
                  <a:schemeClr val="tx1"/>
                </a:solidFill>
              </a:rPr>
              <a:t>: (</a:t>
            </a:r>
            <a:r>
              <a:rPr lang="ko-KR" altLang="en-US" sz="1400" dirty="0" smtClean="0">
                <a:solidFill>
                  <a:schemeClr val="tx1"/>
                </a:solidFill>
              </a:rPr>
              <a:t>소형단계</a:t>
            </a:r>
            <a:r>
              <a:rPr lang="en-US" altLang="ko-KR" sz="1400" dirty="0" smtClean="0">
                <a:solidFill>
                  <a:schemeClr val="tx1"/>
                </a:solidFill>
              </a:rPr>
              <a:t>) + </a:t>
            </a:r>
            <a:r>
              <a:rPr lang="ko-KR" altLang="en-US" sz="1400" dirty="0" smtClean="0">
                <a:solidFill>
                  <a:schemeClr val="tx1"/>
                </a:solidFill>
              </a:rPr>
              <a:t>대학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기업 중심 </a:t>
            </a:r>
            <a:r>
              <a:rPr lang="en-US" altLang="ko-KR" sz="1400" dirty="0" smtClean="0">
                <a:solidFill>
                  <a:schemeClr val="tx1"/>
                </a:solidFill>
              </a:rPr>
              <a:t>R&amp;D </a:t>
            </a:r>
            <a:r>
              <a:rPr lang="ko-KR" altLang="en-US" sz="1400" dirty="0" smtClean="0">
                <a:solidFill>
                  <a:schemeClr val="tx1"/>
                </a:solidFill>
              </a:rPr>
              <a:t>경험의 지식화와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7800" indent="-177800">
              <a:lnSpc>
                <a:spcPts val="1500"/>
              </a:lnSpc>
            </a:pPr>
            <a:r>
              <a:rPr lang="en-US" altLang="ko-KR" sz="1400" dirty="0" smtClean="0">
                <a:solidFill>
                  <a:schemeClr val="tx1"/>
                </a:solidFill>
              </a:rPr>
              <a:t>                   </a:t>
            </a:r>
            <a:r>
              <a:rPr lang="ko-KR" altLang="en-US" sz="1400" dirty="0" smtClean="0">
                <a:solidFill>
                  <a:schemeClr val="tx1"/>
                </a:solidFill>
              </a:rPr>
              <a:t>국제적 확산방안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7800" indent="-177800">
              <a:lnSpc>
                <a:spcPts val="1500"/>
              </a:lnSpc>
              <a:buFont typeface="Wingdings" pitchFamily="2" charset="2"/>
              <a:buChar char="u"/>
            </a:pP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대형단계 </a:t>
            </a:r>
            <a:r>
              <a:rPr lang="en-US" altLang="ko-KR" sz="1400" dirty="0" smtClean="0">
                <a:solidFill>
                  <a:schemeClr val="tx1"/>
                </a:solidFill>
              </a:rPr>
              <a:t>: (</a:t>
            </a:r>
            <a:r>
              <a:rPr lang="ko-KR" altLang="en-US" sz="1400" dirty="0" smtClean="0">
                <a:solidFill>
                  <a:schemeClr val="tx1"/>
                </a:solidFill>
              </a:rPr>
              <a:t>소형단계</a:t>
            </a:r>
            <a:r>
              <a:rPr lang="en-US" altLang="ko-KR" sz="1400" dirty="0" smtClean="0">
                <a:solidFill>
                  <a:schemeClr val="tx1"/>
                </a:solidFill>
              </a:rPr>
              <a:t>) + (</a:t>
            </a:r>
            <a:r>
              <a:rPr lang="ko-KR" altLang="en-US" sz="1400" dirty="0" smtClean="0">
                <a:solidFill>
                  <a:schemeClr val="tx1"/>
                </a:solidFill>
              </a:rPr>
              <a:t>중형단계</a:t>
            </a:r>
            <a:r>
              <a:rPr lang="en-US" altLang="ko-KR" sz="1400" dirty="0" smtClean="0">
                <a:solidFill>
                  <a:schemeClr val="tx1"/>
                </a:solidFill>
              </a:rPr>
              <a:t>) +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초집적연구중심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국제과학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7800" indent="-177800">
              <a:lnSpc>
                <a:spcPts val="1500"/>
              </a:lnSpc>
            </a:pPr>
            <a:r>
              <a:rPr lang="en-US" altLang="ko-KR" sz="1400" dirty="0" smtClean="0">
                <a:solidFill>
                  <a:schemeClr val="tx1"/>
                </a:solidFill>
              </a:rPr>
              <a:t>                  </a:t>
            </a:r>
            <a:r>
              <a:rPr lang="ko-KR" altLang="en-US" sz="1400" dirty="0" smtClean="0">
                <a:solidFill>
                  <a:schemeClr val="tx1"/>
                </a:solidFill>
              </a:rPr>
              <a:t>비즈니스벨트 등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</a:rPr>
              <a:t>R&amp;D </a:t>
            </a:r>
            <a:r>
              <a:rPr lang="ko-KR" altLang="en-US" sz="1400" dirty="0" smtClean="0">
                <a:solidFill>
                  <a:schemeClr val="tx1"/>
                </a:solidFill>
              </a:rPr>
              <a:t>경험의 지식화와 국제적 확산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177800" indent="-177800">
              <a:lnSpc>
                <a:spcPts val="1500"/>
              </a:lnSpc>
            </a:pPr>
            <a:r>
              <a:rPr lang="en-US" altLang="ko-KR" sz="1400" dirty="0" smtClean="0">
                <a:solidFill>
                  <a:schemeClr val="tx1"/>
                </a:solidFill>
              </a:rPr>
              <a:t>                  </a:t>
            </a:r>
            <a:r>
              <a:rPr lang="ko-KR" altLang="en-US" sz="1400" dirty="0" smtClean="0">
                <a:solidFill>
                  <a:schemeClr val="tx1"/>
                </a:solidFill>
              </a:rPr>
              <a:t>방안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3356992"/>
            <a:ext cx="15841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연구목표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2771800" y="3356992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r>
              <a:rPr lang="ko-KR" altLang="en-US" sz="1400" dirty="0" smtClean="0">
                <a:solidFill>
                  <a:schemeClr val="tx1"/>
                </a:solidFill>
              </a:rPr>
              <a:t>한국과학기술발전 경험의 체계적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>
              <a:lnSpc>
                <a:spcPts val="1500"/>
              </a:lnSpc>
            </a:pPr>
            <a:r>
              <a:rPr lang="ko-KR" altLang="en-US" sz="1400" dirty="0" smtClean="0">
                <a:solidFill>
                  <a:schemeClr val="tx1"/>
                </a:solidFill>
              </a:rPr>
              <a:t>지식화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716016" y="3356992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r>
              <a:rPr lang="ko-KR" altLang="en-US" sz="1400" dirty="0" smtClean="0">
                <a:solidFill>
                  <a:schemeClr val="tx1"/>
                </a:solidFill>
              </a:rPr>
              <a:t>한국과학기술발전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>
              <a:lnSpc>
                <a:spcPts val="1500"/>
              </a:lnSpc>
            </a:pPr>
            <a:r>
              <a:rPr lang="ko-KR" altLang="en-US" sz="1400" dirty="0" smtClean="0">
                <a:solidFill>
                  <a:schemeClr val="tx1"/>
                </a:solidFill>
              </a:rPr>
              <a:t>경험 지식의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>
              <a:lnSpc>
                <a:spcPts val="1500"/>
              </a:lnSpc>
            </a:pPr>
            <a:r>
              <a:rPr lang="ko-KR" altLang="en-US" sz="1400" dirty="0" err="1" smtClean="0">
                <a:solidFill>
                  <a:schemeClr val="tx1"/>
                </a:solidFill>
              </a:rPr>
              <a:t>확산지화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588224" y="3356992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r>
              <a:rPr lang="ko-KR" altLang="en-US" sz="1400" dirty="0" smtClean="0">
                <a:solidFill>
                  <a:schemeClr val="tx1"/>
                </a:solidFill>
              </a:rPr>
              <a:t>한국과학기술발전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>
              <a:lnSpc>
                <a:spcPts val="1500"/>
              </a:lnSpc>
            </a:pPr>
            <a:r>
              <a:rPr lang="ko-KR" altLang="en-US" sz="1400" dirty="0" smtClean="0">
                <a:solidFill>
                  <a:schemeClr val="tx1"/>
                </a:solidFill>
              </a:rPr>
              <a:t>경험의 국제적 확산방법 개발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827584" y="4077072"/>
            <a:ext cx="15841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추진방법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771800" y="4077072"/>
            <a:ext cx="180020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한국과학기술발전경험에 대한 조사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인과관계분석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현황분석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모형화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체계화</a:t>
            </a:r>
            <a:r>
              <a:rPr lang="en-US" altLang="ko-KR" sz="1400" dirty="0" smtClean="0">
                <a:solidFill>
                  <a:schemeClr val="tx1"/>
                </a:solidFill>
              </a:rPr>
              <a:t>/DB</a:t>
            </a:r>
            <a:r>
              <a:rPr lang="ko-KR" altLang="en-US" sz="1400" dirty="0" smtClean="0">
                <a:solidFill>
                  <a:schemeClr val="tx1"/>
                </a:solidFill>
              </a:rPr>
              <a:t>화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16016" y="4077072"/>
            <a:ext cx="180020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한국과학기술발전경험지식의 단순화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실무매뉴얼화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</a:rPr>
              <a:t>모형화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88224" y="4077072"/>
            <a:ext cx="180020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수요국가의 분류 및 분석</a:t>
            </a:r>
            <a:r>
              <a:rPr lang="en-US" altLang="ko-KR" sz="1400" dirty="0" smtClean="0">
                <a:solidFill>
                  <a:schemeClr val="tx1"/>
                </a:solidFill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</a:rPr>
              <a:t>확산추진체계분석</a:t>
            </a:r>
            <a:r>
              <a:rPr lang="en-US" altLang="ko-KR" sz="1400" dirty="0" smtClean="0">
                <a:solidFill>
                  <a:schemeClr val="tx1"/>
                </a:solidFill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</a:rPr>
              <a:t>선진국가사례 벤치마킹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923928" y="2150621"/>
            <a:ext cx="3312368" cy="432048"/>
            <a:chOff x="3923928" y="2150621"/>
            <a:chExt cx="3312368" cy="432048"/>
          </a:xfrm>
        </p:grpSpPr>
        <p:sp>
          <p:nvSpPr>
            <p:cNvPr id="20" name="이등변 삼각형 19"/>
            <p:cNvSpPr/>
            <p:nvPr/>
          </p:nvSpPr>
          <p:spPr>
            <a:xfrm>
              <a:off x="3923928" y="2150621"/>
              <a:ext cx="3312368" cy="288032"/>
            </a:xfrm>
            <a:prstGeom prst="triangle">
              <a:avLst/>
            </a:prstGeom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이등변 삼각형 20"/>
            <p:cNvSpPr/>
            <p:nvPr/>
          </p:nvSpPr>
          <p:spPr>
            <a:xfrm>
              <a:off x="4476745" y="2222629"/>
              <a:ext cx="2232248" cy="36004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 비전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및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자생력 방안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5" name="모서리가 둥근 직사각형 24"/>
          <p:cNvSpPr/>
          <p:nvPr/>
        </p:nvSpPr>
        <p:spPr>
          <a:xfrm>
            <a:off x="539552" y="836712"/>
            <a:ext cx="4608512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연구단의 비전 및 </a:t>
            </a:r>
            <a:r>
              <a:rPr lang="ko-KR" altLang="en-US" sz="2000" b="1" dirty="0" smtClean="0"/>
              <a:t>목표</a:t>
            </a:r>
            <a:endParaRPr lang="ko-KR" altLang="en-US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532440" y="64533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460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3040193" y="1844825"/>
            <a:ext cx="2088232" cy="117553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2752161" y="1844825"/>
            <a:ext cx="2664296" cy="172781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253086" y="2060851"/>
            <a:ext cx="1571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/>
              <a:t>지식생산주체</a:t>
            </a:r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344449" y="2060851"/>
            <a:ext cx="160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지식확산주체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28225" y="206259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</a:rPr>
              <a:t>확산지</a:t>
            </a:r>
            <a:r>
              <a:rPr lang="ko-KR" altLang="en-US" dirty="0" smtClean="0">
                <a:solidFill>
                  <a:schemeClr val="bg1"/>
                </a:solidFill>
              </a:rPr>
              <a:t> 변환 주체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" name="평행 사변형 14"/>
          <p:cNvSpPr/>
          <p:nvPr/>
        </p:nvSpPr>
        <p:spPr>
          <a:xfrm>
            <a:off x="827584" y="1340768"/>
            <a:ext cx="2356625" cy="5040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지식화</a:t>
            </a:r>
            <a:endParaRPr lang="ko-KR" altLang="en-US" dirty="0"/>
          </a:p>
        </p:txBody>
      </p:sp>
      <p:sp>
        <p:nvSpPr>
          <p:cNvPr id="16" name="평행 사변형 15"/>
          <p:cNvSpPr/>
          <p:nvPr/>
        </p:nvSpPr>
        <p:spPr>
          <a:xfrm>
            <a:off x="5128424" y="1340768"/>
            <a:ext cx="2413755" cy="5040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국제적확산</a:t>
            </a:r>
            <a:endParaRPr lang="ko-KR" altLang="en-US" dirty="0"/>
          </a:p>
        </p:txBody>
      </p:sp>
      <p:sp>
        <p:nvSpPr>
          <p:cNvPr id="17" name="평행 사변형 16"/>
          <p:cNvSpPr/>
          <p:nvPr/>
        </p:nvSpPr>
        <p:spPr>
          <a:xfrm>
            <a:off x="3256217" y="1340768"/>
            <a:ext cx="1800200" cy="5040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확산지화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879953" y="1844826"/>
            <a:ext cx="2160240" cy="1718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128424" y="1844826"/>
            <a:ext cx="2212609" cy="1718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오른쪽 화살표 19"/>
          <p:cNvSpPr/>
          <p:nvPr/>
        </p:nvSpPr>
        <p:spPr>
          <a:xfrm>
            <a:off x="3184209" y="1412776"/>
            <a:ext cx="7200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오른쪽 화살표 20"/>
          <p:cNvSpPr/>
          <p:nvPr/>
        </p:nvSpPr>
        <p:spPr>
          <a:xfrm>
            <a:off x="5056417" y="1412776"/>
            <a:ext cx="7200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215000" y="2636912"/>
            <a:ext cx="1465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STEPI, KISTEP, KISTI, </a:t>
            </a:r>
          </a:p>
          <a:p>
            <a:r>
              <a:rPr lang="ko-KR" altLang="en-US" sz="1100" dirty="0" smtClean="0"/>
              <a:t>비영리기관</a:t>
            </a:r>
            <a:r>
              <a:rPr lang="en-US" altLang="ko-KR" sz="1100" dirty="0" smtClean="0"/>
              <a:t>,</a:t>
            </a:r>
          </a:p>
          <a:p>
            <a:r>
              <a:rPr lang="ko-KR" altLang="en-US" sz="1100" dirty="0" smtClean="0"/>
              <a:t>대학</a:t>
            </a:r>
            <a:r>
              <a:rPr lang="en-US" altLang="ko-KR" sz="1100" dirty="0" smtClean="0"/>
              <a:t>,</a:t>
            </a:r>
          </a:p>
          <a:p>
            <a:r>
              <a:rPr lang="ko-KR" altLang="en-US" sz="1100" dirty="0" smtClean="0"/>
              <a:t>기업부설연구기관</a:t>
            </a:r>
            <a:endParaRPr lang="ko-KR" alt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5488464" y="2564904"/>
            <a:ext cx="172819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KOICA, EDCF,</a:t>
            </a:r>
          </a:p>
          <a:p>
            <a:r>
              <a:rPr lang="en-US" altLang="ko-KR" sz="1100" dirty="0" smtClean="0"/>
              <a:t>KDI (KSP)</a:t>
            </a:r>
          </a:p>
          <a:p>
            <a:r>
              <a:rPr lang="ko-KR" altLang="en-US" sz="1100" dirty="0" err="1" smtClean="0"/>
              <a:t>연구개발특구진흥재단</a:t>
            </a:r>
            <a:endParaRPr lang="en-US" altLang="ko-KR" sz="1100" dirty="0" smtClean="0"/>
          </a:p>
          <a:p>
            <a:r>
              <a:rPr lang="en-US" altLang="ko-KR" sz="1100" b="1" dirty="0" smtClean="0"/>
              <a:t>  +</a:t>
            </a:r>
          </a:p>
          <a:p>
            <a:r>
              <a:rPr lang="en-US" altLang="ko-KR" sz="1100" dirty="0" smtClean="0"/>
              <a:t>ICKD(</a:t>
            </a:r>
            <a:r>
              <a:rPr lang="ko-KR" altLang="en-US" sz="1100" dirty="0" smtClean="0"/>
              <a:t>가칭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grpSp>
        <p:nvGrpSpPr>
          <p:cNvPr id="28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9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 비전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및 </a:t>
              </a:r>
              <a:r>
                <a:rPr lang="ko-KR" altLang="en-US" sz="24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자생방안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1" name="모서리가 둥근 직사각형 30"/>
          <p:cNvSpPr/>
          <p:nvPr/>
        </p:nvSpPr>
        <p:spPr>
          <a:xfrm>
            <a:off x="539552" y="764704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본 연구단의 역할</a:t>
            </a:r>
            <a:endParaRPr lang="ko-KR" altLang="en-US" sz="2000" b="1" dirty="0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539552" y="3789040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본 연구단의 구성 및 역량</a:t>
            </a:r>
            <a:endParaRPr lang="ko-KR" altLang="en-US" sz="2000" b="1" dirty="0"/>
          </a:p>
        </p:txBody>
      </p:sp>
      <p:sp>
        <p:nvSpPr>
          <p:cNvPr id="33" name="직사각형 32"/>
          <p:cNvSpPr/>
          <p:nvPr/>
        </p:nvSpPr>
        <p:spPr>
          <a:xfrm>
            <a:off x="539552" y="428967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Font typeface="Wingdings" pitchFamily="2" charset="2"/>
              <a:buChar char="l"/>
            </a:pPr>
            <a:r>
              <a:rPr lang="ko-KR" altLang="en-US" dirty="0" smtClean="0"/>
              <a:t>현 연구진은 </a:t>
            </a:r>
            <a:r>
              <a:rPr lang="en-US" altLang="ko-KR" dirty="0" smtClean="0"/>
              <a:t>10</a:t>
            </a:r>
            <a:r>
              <a:rPr lang="ko-KR" altLang="en-US" dirty="0" err="1" smtClean="0"/>
              <a:t>여년</a:t>
            </a:r>
            <a:r>
              <a:rPr lang="ko-KR" altLang="en-US" dirty="0" smtClean="0"/>
              <a:t> 이상을 집중적으로 대덕연구단지 및 대학과 기업을 포함하는 우리나라 과학기술과 관련된 분야의 연구를 담당해 온 연구자로서 관련분야에 대한 깊은 지식과 폭넓은 네트워크를 형성</a:t>
            </a:r>
            <a:endParaRPr lang="en-US" altLang="ko-KR" dirty="0" smtClean="0"/>
          </a:p>
          <a:p>
            <a:pPr marL="271463" indent="-271463">
              <a:buFont typeface="Wingdings" pitchFamily="2" charset="2"/>
              <a:buChar char="l"/>
            </a:pPr>
            <a:r>
              <a:rPr lang="ko-KR" altLang="en-US" dirty="0" smtClean="0"/>
              <a:t>신규참여연구원의 경우 중국</a:t>
            </a:r>
            <a:r>
              <a:rPr lang="en-US" altLang="ko-KR" dirty="0" smtClean="0"/>
              <a:t>/</a:t>
            </a:r>
            <a:r>
              <a:rPr lang="ko-KR" altLang="en-US" dirty="0" smtClean="0"/>
              <a:t>독일 학위소지자 및 </a:t>
            </a:r>
            <a:r>
              <a:rPr lang="ko-KR" altLang="en-US" dirty="0" err="1" smtClean="0"/>
              <a:t>우수연구력</a:t>
            </a:r>
            <a:r>
              <a:rPr lang="ko-KR" altLang="en-US" dirty="0" smtClean="0"/>
              <a:t> 보유자로 충원</a:t>
            </a:r>
            <a:endParaRPr lang="ko-KR" altLang="en-US" dirty="0"/>
          </a:p>
        </p:txBody>
      </p:sp>
      <p:sp>
        <p:nvSpPr>
          <p:cNvPr id="34" name="직사각형 33"/>
          <p:cNvSpPr/>
          <p:nvPr/>
        </p:nvSpPr>
        <p:spPr>
          <a:xfrm>
            <a:off x="611560" y="540805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Font typeface="Wingdings" pitchFamily="2" charset="2"/>
              <a:buChar char="l"/>
            </a:pPr>
            <a:r>
              <a:rPr lang="en-US" altLang="ko-KR" dirty="0" smtClean="0"/>
              <a:t>2012</a:t>
            </a:r>
            <a:r>
              <a:rPr lang="ko-KR" altLang="en-US" dirty="0" smtClean="0"/>
              <a:t>년 이후 </a:t>
            </a:r>
            <a:r>
              <a:rPr lang="en-US" altLang="ko-KR" dirty="0" smtClean="0"/>
              <a:t>A</a:t>
            </a:r>
            <a:r>
              <a:rPr lang="ko-KR" altLang="en-US" dirty="0" smtClean="0"/>
              <a:t>등급</a:t>
            </a:r>
            <a:r>
              <a:rPr lang="en-US" altLang="ko-KR" dirty="0" smtClean="0"/>
              <a:t>(SSCI</a:t>
            </a:r>
            <a:r>
              <a:rPr lang="ko-KR" altLang="en-US" dirty="0" smtClean="0"/>
              <a:t>급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5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B</a:t>
            </a:r>
            <a:r>
              <a:rPr lang="ko-KR" altLang="en-US" dirty="0" smtClean="0"/>
              <a:t>등급</a:t>
            </a:r>
            <a:r>
              <a:rPr lang="en-US" altLang="ko-KR" dirty="0" smtClean="0"/>
              <a:t>(SCIE</a:t>
            </a:r>
            <a:r>
              <a:rPr lang="ko-KR" altLang="en-US" dirty="0" smtClean="0"/>
              <a:t>급 </a:t>
            </a:r>
            <a:r>
              <a:rPr lang="en-US" altLang="ko-KR" dirty="0" smtClean="0"/>
              <a:t>1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C</a:t>
            </a:r>
            <a:r>
              <a:rPr lang="ko-KR" altLang="en-US" dirty="0" smtClean="0"/>
              <a:t>등급</a:t>
            </a:r>
            <a:r>
              <a:rPr lang="en-US" altLang="ko-KR" dirty="0" smtClean="0"/>
              <a:t>(</a:t>
            </a:r>
            <a:r>
              <a:rPr lang="ko-KR" altLang="en-US" dirty="0" smtClean="0"/>
              <a:t>등재지급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58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D</a:t>
            </a:r>
            <a:r>
              <a:rPr lang="ko-KR" altLang="en-US" dirty="0" smtClean="0"/>
              <a:t>등급</a:t>
            </a:r>
            <a:r>
              <a:rPr lang="en-US" altLang="ko-KR" dirty="0" smtClean="0"/>
              <a:t>(</a:t>
            </a:r>
            <a:r>
              <a:rPr lang="ko-KR" altLang="en-US" dirty="0" smtClean="0"/>
              <a:t>등재후보지급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6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기타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일반학회지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2</a:t>
            </a:r>
            <a:r>
              <a:rPr lang="ko-KR" altLang="en-US" dirty="0" smtClean="0"/>
              <a:t>편의 논문 등 총 </a:t>
            </a:r>
            <a:r>
              <a:rPr lang="en-US" altLang="ko-KR" dirty="0" smtClean="0"/>
              <a:t>72</a:t>
            </a:r>
            <a:r>
              <a:rPr lang="ko-KR" altLang="en-US" dirty="0" smtClean="0"/>
              <a:t>편의 논문과 저서 </a:t>
            </a:r>
            <a:r>
              <a:rPr lang="en-US" altLang="ko-KR" dirty="0" smtClean="0"/>
              <a:t>18</a:t>
            </a:r>
            <a:r>
              <a:rPr lang="ko-KR" altLang="en-US" dirty="0" smtClean="0"/>
              <a:t>권으로 왕성한 연구역량 보유</a:t>
            </a:r>
            <a:r>
              <a:rPr lang="en-US" altLang="ko-KR" dirty="0" smtClean="0"/>
              <a:t>(</a:t>
            </a:r>
            <a:r>
              <a:rPr lang="ko-KR" altLang="en-US" dirty="0" smtClean="0"/>
              <a:t>참여연구원 개인당</a:t>
            </a:r>
            <a:r>
              <a:rPr lang="en-US" altLang="ko-KR" dirty="0" smtClean="0"/>
              <a:t>:</a:t>
            </a:r>
            <a:r>
              <a:rPr lang="ko-KR" altLang="en-US" dirty="0" smtClean="0"/>
              <a:t> 논문 </a:t>
            </a:r>
            <a:r>
              <a:rPr lang="en-US" altLang="ko-KR" dirty="0" smtClean="0"/>
              <a:t>9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저서는 </a:t>
            </a:r>
            <a:r>
              <a:rPr lang="en-US" altLang="ko-KR" dirty="0" smtClean="0"/>
              <a:t>2.2</a:t>
            </a:r>
            <a:r>
              <a:rPr lang="ko-KR" altLang="en-US" dirty="0" smtClean="0"/>
              <a:t>권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56217" y="278092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smtClean="0">
                <a:solidFill>
                  <a:srgbClr val="FFFF00"/>
                </a:solidFill>
              </a:rPr>
              <a:t>충남대 경상대</a:t>
            </a:r>
            <a:endParaRPr lang="en-US" altLang="ko-KR" b="1" dirty="0" smtClean="0">
              <a:solidFill>
                <a:srgbClr val="FFFF00"/>
              </a:solidFill>
            </a:endParaRPr>
          </a:p>
          <a:p>
            <a:pPr algn="ctr"/>
            <a:r>
              <a:rPr lang="en-US" altLang="ko-KR" b="1" dirty="0" smtClean="0">
                <a:solidFill>
                  <a:srgbClr val="FFFF00"/>
                </a:solidFill>
              </a:rPr>
              <a:t>SSK</a:t>
            </a:r>
            <a:r>
              <a:rPr lang="ko-KR" altLang="en-US" b="1" dirty="0" smtClean="0">
                <a:solidFill>
                  <a:srgbClr val="FFFF00"/>
                </a:solidFill>
              </a:rPr>
              <a:t>연구단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39550" y="3586189"/>
            <a:ext cx="2721904" cy="765799"/>
          </a:xfrm>
          <a:prstGeom prst="roundRect">
            <a:avLst/>
          </a:prstGeom>
          <a:solidFill>
            <a:srgbClr val="180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교육사업수행</a:t>
            </a:r>
            <a:endParaRPr lang="ko-KR" altLang="en-US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539550" y="4425789"/>
            <a:ext cx="2721904" cy="646279"/>
          </a:xfrm>
          <a:prstGeom prst="roundRect">
            <a:avLst/>
          </a:prstGeom>
          <a:solidFill>
            <a:srgbClr val="180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지식재산권사업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39550" y="5133039"/>
            <a:ext cx="2721904" cy="589185"/>
          </a:xfrm>
          <a:prstGeom prst="roundRect">
            <a:avLst/>
          </a:prstGeom>
          <a:solidFill>
            <a:srgbClr val="180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한국형 과학기술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발전모형 전수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3085958" y="3586189"/>
            <a:ext cx="5374474" cy="7657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-ODA</a:t>
            </a:r>
            <a:r>
              <a:rPr lang="ko-KR" altLang="en-US" sz="1600" dirty="0" smtClean="0"/>
              <a:t>사업연계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과학기술부문</a:t>
            </a:r>
            <a:r>
              <a:rPr lang="en-US" altLang="ko-KR" sz="1600" dirty="0" smtClean="0"/>
              <a:t>), -</a:t>
            </a:r>
            <a:r>
              <a:rPr lang="ko-KR" altLang="en-US" sz="1600" dirty="0" smtClean="0"/>
              <a:t>개발도상국 수요</a:t>
            </a:r>
            <a:r>
              <a:rPr lang="en-US" altLang="ko-KR" sz="1600" dirty="0" smtClean="0"/>
              <a:t>, </a:t>
            </a:r>
          </a:p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err="1" smtClean="0"/>
              <a:t>대덕연구개발특구</a:t>
            </a:r>
            <a:r>
              <a:rPr lang="ko-KR" altLang="en-US" sz="1600" dirty="0" smtClean="0"/>
              <a:t> 연계</a:t>
            </a:r>
            <a:r>
              <a:rPr lang="en-US" altLang="ko-KR" sz="1600" dirty="0" smtClean="0"/>
              <a:t>, -</a:t>
            </a:r>
            <a:r>
              <a:rPr lang="ko-KR" altLang="en-US" sz="1600" dirty="0" smtClean="0"/>
              <a:t>교육프로그램 개발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smtClean="0"/>
              <a:t>창조경제혁신센터 사업연계 교육</a:t>
            </a:r>
            <a:endParaRPr lang="ko-KR" altLang="en-US" sz="1600" dirty="0"/>
          </a:p>
        </p:txBody>
      </p:sp>
      <p:sp>
        <p:nvSpPr>
          <p:cNvPr id="17" name="직사각형 16"/>
          <p:cNvSpPr/>
          <p:nvPr/>
        </p:nvSpPr>
        <p:spPr>
          <a:xfrm>
            <a:off x="3085958" y="4423996"/>
            <a:ext cx="5374474" cy="6412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과학기술 </a:t>
            </a:r>
            <a:r>
              <a:rPr lang="ko-KR" altLang="en-US" sz="1600" dirty="0" err="1" smtClean="0"/>
              <a:t>다큐영화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소설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음악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방송 소재발굴</a:t>
            </a:r>
            <a:r>
              <a:rPr lang="en-US" altLang="ko-KR" sz="1600" dirty="0" smtClean="0"/>
              <a:t>,</a:t>
            </a:r>
          </a:p>
          <a:p>
            <a:pPr algn="ctr"/>
            <a:r>
              <a:rPr lang="ko-KR" altLang="en-US" sz="1600" dirty="0" smtClean="0"/>
              <a:t>저술활동 등</a:t>
            </a:r>
            <a:endParaRPr lang="ko-KR" altLang="en-US" sz="1600" dirty="0"/>
          </a:p>
        </p:txBody>
      </p:sp>
      <p:sp>
        <p:nvSpPr>
          <p:cNvPr id="18" name="직사각형 17"/>
          <p:cNvSpPr/>
          <p:nvPr/>
        </p:nvSpPr>
        <p:spPr>
          <a:xfrm>
            <a:off x="3085958" y="5126659"/>
            <a:ext cx="5374474" cy="593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smtClean="0"/>
              <a:t>개도국 수요</a:t>
            </a:r>
            <a:r>
              <a:rPr lang="en-US" altLang="ko-KR" sz="1600" dirty="0" smtClean="0"/>
              <a:t>, -KOICA </a:t>
            </a:r>
            <a:r>
              <a:rPr lang="ko-KR" altLang="en-US" sz="1600" dirty="0" smtClean="0"/>
              <a:t>협력사업</a:t>
            </a:r>
            <a:r>
              <a:rPr lang="en-US" altLang="ko-KR" sz="1600" dirty="0" smtClean="0"/>
              <a:t>, </a:t>
            </a:r>
          </a:p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err="1" smtClean="0"/>
              <a:t>기재부</a:t>
            </a:r>
            <a:r>
              <a:rPr lang="ko-KR" altLang="en-US" sz="1600" dirty="0" smtClean="0"/>
              <a:t> 협력사업</a:t>
            </a:r>
            <a:r>
              <a:rPr lang="en-US" altLang="ko-KR" sz="1600" dirty="0" smtClean="0"/>
              <a:t>(KDI</a:t>
            </a:r>
            <a:r>
              <a:rPr lang="ko-KR" altLang="en-US" sz="1600" dirty="0" smtClean="0"/>
              <a:t> </a:t>
            </a:r>
            <a:r>
              <a:rPr lang="en-US" altLang="ko-KR" sz="1600" dirty="0"/>
              <a:t>: KSP </a:t>
            </a:r>
            <a:r>
              <a:rPr lang="ko-KR" altLang="en-US" sz="1600" dirty="0"/>
              <a:t>사업 </a:t>
            </a:r>
            <a:r>
              <a:rPr lang="ko-KR" altLang="en-US" sz="1600" dirty="0" smtClean="0"/>
              <a:t>등과 협력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  </a:t>
            </a:r>
            <a:endParaRPr lang="ko-KR" altLang="en-US" sz="1600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395535" y="764704"/>
            <a:ext cx="7848873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연구단의 자생력 </a:t>
            </a:r>
            <a:r>
              <a:rPr lang="ko-KR" altLang="en-US" sz="2000" b="1" dirty="0" smtClean="0"/>
              <a:t>확보방안</a:t>
            </a:r>
            <a:r>
              <a:rPr lang="en-US" altLang="ko-KR" sz="2000" b="1" dirty="0" smtClean="0"/>
              <a:t>(</a:t>
            </a:r>
            <a:r>
              <a:rPr lang="ko-KR" altLang="en-US" sz="2000" b="1" dirty="0" err="1" smtClean="0"/>
              <a:t>대형단계</a:t>
            </a:r>
            <a:r>
              <a:rPr lang="ko-KR" altLang="en-US" sz="2000" b="1" dirty="0" smtClean="0"/>
              <a:t> 이후</a:t>
            </a:r>
            <a:r>
              <a:rPr lang="en-US" altLang="ko-KR" sz="2000" b="1" dirty="0" smtClean="0"/>
              <a:t>)</a:t>
            </a:r>
            <a:endParaRPr lang="ko-KR" altLang="en-US" sz="2000" b="1" dirty="0"/>
          </a:p>
        </p:txBody>
      </p:sp>
      <p:grpSp>
        <p:nvGrpSpPr>
          <p:cNvPr id="20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 비전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및 </a:t>
              </a:r>
              <a:r>
                <a:rPr lang="ko-KR" altLang="en-US" sz="24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자생방안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4608005" y="1626716"/>
            <a:ext cx="3852427" cy="1656184"/>
            <a:chOff x="3239853" y="1556792"/>
            <a:chExt cx="3852427" cy="1656184"/>
          </a:xfrm>
        </p:grpSpPr>
        <p:sp>
          <p:nvSpPr>
            <p:cNvPr id="2" name="직사각형 1"/>
            <p:cNvSpPr/>
            <p:nvPr/>
          </p:nvSpPr>
          <p:spPr>
            <a:xfrm>
              <a:off x="3275856" y="1556792"/>
              <a:ext cx="165618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</a:rPr>
                <a:t>필요성 확대</a:t>
              </a:r>
              <a:endParaRPr lang="ko-KR" alt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239853" y="2636912"/>
              <a:ext cx="165618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</a:rPr>
                <a:t>긴밀한 네트워크 </a:t>
              </a:r>
              <a:endParaRPr lang="en-US" altLang="ko-KR" sz="12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</a:rPr>
                <a:t>구축</a:t>
              </a:r>
              <a:endParaRPr lang="ko-KR" alt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5436096" y="2060848"/>
              <a:ext cx="165618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</a:rPr>
                <a:t>상생적 수익모델 </a:t>
              </a:r>
              <a:endParaRPr lang="en-US" altLang="ko-KR" sz="12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</a:rPr>
                <a:t>개발</a:t>
              </a:r>
              <a:endParaRPr lang="ko-KR" alt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4058228" y="2132856"/>
              <a:ext cx="45719" cy="5040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4067945" y="2348880"/>
              <a:ext cx="1368151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</p:grpSp>
      <p:sp>
        <p:nvSpPr>
          <p:cNvPr id="6" name="타원 5"/>
          <p:cNvSpPr/>
          <p:nvPr/>
        </p:nvSpPr>
        <p:spPr>
          <a:xfrm>
            <a:off x="539552" y="2585689"/>
            <a:ext cx="1260141" cy="84122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국가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1871699" y="2585687"/>
            <a:ext cx="1188133" cy="822129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131840" y="2585687"/>
            <a:ext cx="1224136" cy="822129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국제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539550" y="1626716"/>
            <a:ext cx="1260143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과학기술정책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국제협력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산업정책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국가위상정립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871699" y="1626716"/>
            <a:ext cx="1260141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과학문화확산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해외시장개척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기관홍보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err="1" smtClean="0">
                <a:solidFill>
                  <a:schemeClr val="tx1"/>
                </a:solidFill>
              </a:rPr>
              <a:t>학술적기여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203846" y="1626716"/>
            <a:ext cx="1224138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과학기술경험확산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과학기술전수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7344307" y="2706836"/>
            <a:ext cx="684077" cy="87935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539550" y="2585688"/>
            <a:ext cx="3852431" cy="8412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4427984" y="1842740"/>
            <a:ext cx="216024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4390812" y="2949149"/>
            <a:ext cx="216024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870530" y="2634828"/>
            <a:ext cx="1188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사회</a:t>
            </a:r>
            <a:endParaRPr lang="en-US" altLang="ko-KR" sz="1200" dirty="0" smtClean="0"/>
          </a:p>
          <a:p>
            <a:r>
              <a:rPr lang="en-US" altLang="ko-KR" sz="1000" dirty="0" smtClean="0"/>
              <a:t>(</a:t>
            </a:r>
            <a:r>
              <a:rPr lang="ko-KR" altLang="en-US" sz="1000" dirty="0" smtClean="0"/>
              <a:t>일반사회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산업계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과학기술계</a:t>
            </a:r>
            <a:r>
              <a:rPr lang="en-US" altLang="ko-KR" sz="1000" dirty="0"/>
              <a:t> </a:t>
            </a:r>
            <a:r>
              <a:rPr lang="ko-KR" altLang="en-US" sz="1000" dirty="0" smtClean="0"/>
              <a:t>등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grpSp>
        <p:nvGrpSpPr>
          <p:cNvPr id="36" name="그룹 35"/>
          <p:cNvGrpSpPr/>
          <p:nvPr/>
        </p:nvGrpSpPr>
        <p:grpSpPr>
          <a:xfrm>
            <a:off x="1095941" y="2504428"/>
            <a:ext cx="217029" cy="156145"/>
            <a:chOff x="4715011" y="905300"/>
            <a:chExt cx="217029" cy="219444"/>
          </a:xfrm>
        </p:grpSpPr>
        <p:sp>
          <p:nvSpPr>
            <p:cNvPr id="32" name="타원 31"/>
            <p:cNvSpPr/>
            <p:nvPr/>
          </p:nvSpPr>
          <p:spPr>
            <a:xfrm>
              <a:off x="4715011" y="905300"/>
              <a:ext cx="180019" cy="21944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886321" y="986452"/>
              <a:ext cx="45719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2410755" y="2498978"/>
            <a:ext cx="217029" cy="156145"/>
            <a:chOff x="4715011" y="905300"/>
            <a:chExt cx="217029" cy="219444"/>
          </a:xfrm>
        </p:grpSpPr>
        <p:sp>
          <p:nvSpPr>
            <p:cNvPr id="43" name="타원 42"/>
            <p:cNvSpPr/>
            <p:nvPr/>
          </p:nvSpPr>
          <p:spPr>
            <a:xfrm>
              <a:off x="4715011" y="905300"/>
              <a:ext cx="180019" cy="21944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4886321" y="986452"/>
              <a:ext cx="45719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3635896" y="2507146"/>
            <a:ext cx="217029" cy="156145"/>
            <a:chOff x="4715011" y="905300"/>
            <a:chExt cx="217029" cy="219444"/>
          </a:xfrm>
        </p:grpSpPr>
        <p:sp>
          <p:nvSpPr>
            <p:cNvPr id="46" name="타원 45"/>
            <p:cNvSpPr/>
            <p:nvPr/>
          </p:nvSpPr>
          <p:spPr>
            <a:xfrm>
              <a:off x="4715011" y="905300"/>
              <a:ext cx="180019" cy="21944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886321" y="986452"/>
              <a:ext cx="45719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539550" y="1268760"/>
            <a:ext cx="3888434" cy="3579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한국과학기술발전경험의 지식화와 국제적 확산 연구</a:t>
            </a:r>
            <a:endParaRPr lang="ko-KR" altLang="en-US" sz="1200" b="1" dirty="0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539550" y="5792147"/>
            <a:ext cx="2721904" cy="759619"/>
          </a:xfrm>
          <a:prstGeom prst="roundRect">
            <a:avLst/>
          </a:prstGeom>
          <a:solidFill>
            <a:srgbClr val="180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프로젝트수행</a:t>
            </a:r>
            <a:endParaRPr lang="en-US" altLang="ko-KR" dirty="0" smtClean="0"/>
          </a:p>
          <a:p>
            <a:pPr algn="ctr"/>
            <a:r>
              <a:rPr lang="en-US" altLang="ko-KR" sz="1200" dirty="0" smtClean="0"/>
              <a:t>(</a:t>
            </a:r>
            <a:r>
              <a:rPr lang="ko-KR" altLang="en-US" sz="1200" dirty="0" smtClean="0"/>
              <a:t>정부기관과의 </a:t>
            </a:r>
            <a:r>
              <a:rPr lang="ko-KR" altLang="en-US" sz="1200" dirty="0" err="1" smtClean="0"/>
              <a:t>파트너십</a:t>
            </a:r>
            <a:r>
              <a:rPr lang="ko-KR" altLang="en-US" sz="1200" dirty="0" smtClean="0"/>
              <a:t> 구축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50" name="직사각형 49"/>
          <p:cNvSpPr/>
          <p:nvPr/>
        </p:nvSpPr>
        <p:spPr>
          <a:xfrm>
            <a:off x="3059831" y="5792147"/>
            <a:ext cx="5374474" cy="7596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en-US" altLang="ko-KR" sz="1600" dirty="0" smtClean="0"/>
              <a:t>*</a:t>
            </a:r>
            <a:r>
              <a:rPr lang="ko-KR" altLang="en-US" sz="1600" dirty="0" smtClean="0"/>
              <a:t>한국연구재단</a:t>
            </a:r>
            <a:r>
              <a:rPr lang="en-US" altLang="ko-KR" sz="1600" dirty="0" smtClean="0"/>
              <a:t>, -KOICA, -*</a:t>
            </a:r>
            <a:r>
              <a:rPr lang="ko-KR" altLang="en-US" sz="1600" dirty="0" err="1" smtClean="0"/>
              <a:t>연구개발특구진흥재단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en-US" altLang="ko-KR" sz="1600" dirty="0" smtClean="0"/>
              <a:t>*</a:t>
            </a:r>
            <a:r>
              <a:rPr lang="ko-KR" altLang="en-US" sz="1600" dirty="0" smtClean="0"/>
              <a:t>중앙과학관</a:t>
            </a:r>
            <a:r>
              <a:rPr lang="en-US" altLang="ko-KR" sz="1600" dirty="0" smtClean="0"/>
              <a:t>, -</a:t>
            </a:r>
            <a:r>
              <a:rPr lang="ko-KR" altLang="en-US" sz="1600" dirty="0" smtClean="0"/>
              <a:t>통상산업부</a:t>
            </a:r>
            <a:r>
              <a:rPr lang="en-US" altLang="ko-KR" sz="1600" dirty="0" smtClean="0"/>
              <a:t>, -*</a:t>
            </a:r>
            <a:r>
              <a:rPr lang="ko-KR" altLang="en-US" sz="1600" dirty="0" err="1" smtClean="0"/>
              <a:t>테크노파크</a:t>
            </a:r>
            <a:r>
              <a:rPr lang="en-US" altLang="ko-KR" sz="1600" dirty="0" smtClean="0"/>
              <a:t>, -</a:t>
            </a:r>
            <a:r>
              <a:rPr lang="ko-KR" altLang="en-US" sz="1600" dirty="0" smtClean="0"/>
              <a:t>중소기업청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en-US" altLang="ko-KR" sz="1600" dirty="0" smtClean="0"/>
              <a:t>*</a:t>
            </a:r>
            <a:r>
              <a:rPr lang="ko-KR" altLang="en-US" sz="1600" dirty="0" smtClean="0"/>
              <a:t>한국은행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대전충청본부</a:t>
            </a:r>
            <a:r>
              <a:rPr lang="en-US" altLang="ko-KR" sz="1600" dirty="0" smtClean="0"/>
              <a:t>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113169" y="6551766"/>
            <a:ext cx="2358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* : </a:t>
            </a:r>
            <a:r>
              <a:rPr lang="ko-KR" altLang="en-US" sz="1100" dirty="0" smtClean="0"/>
              <a:t>연구기간 중 프로젝트 </a:t>
            </a:r>
            <a:r>
              <a:rPr lang="ko-KR" altLang="en-US" sz="1100" dirty="0" err="1" smtClean="0"/>
              <a:t>기수행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05055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8369" name="_x129479992" descr="EMB00000954ac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24136"/>
            <a:ext cx="3096344" cy="2944059"/>
          </a:xfrm>
          <a:prstGeom prst="rect">
            <a:avLst/>
          </a:prstGeom>
          <a:noFill/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179512" y="764704"/>
            <a:ext cx="3888432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/>
              <a:t>추진 프로세스 및 체계</a:t>
            </a:r>
            <a:endParaRPr lang="ko-KR" altLang="en-US" sz="2000" b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9" name="_x38858528" descr="EMB000014500a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68361"/>
            <a:ext cx="4347267" cy="2592102"/>
          </a:xfrm>
          <a:prstGeom prst="rect">
            <a:avLst/>
          </a:prstGeom>
          <a:noFill/>
        </p:spPr>
      </p:pic>
      <p:sp>
        <p:nvSpPr>
          <p:cNvPr id="20" name="모서리가 둥근 직사각형 19"/>
          <p:cNvSpPr/>
          <p:nvPr/>
        </p:nvSpPr>
        <p:spPr>
          <a:xfrm>
            <a:off x="4644008" y="773413"/>
            <a:ext cx="4104456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/>
              <a:t>연구의 성과 및 기대효과</a:t>
            </a:r>
            <a:endParaRPr lang="ko-KR" altLang="en-US" sz="2000" b="1" dirty="0"/>
          </a:p>
        </p:txBody>
      </p:sp>
      <p:grpSp>
        <p:nvGrpSpPr>
          <p:cNvPr id="19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6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연구의 추진 체계 및 기대효과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톱니 모양의 오른쪽 화살표 4"/>
          <p:cNvSpPr/>
          <p:nvPr/>
        </p:nvSpPr>
        <p:spPr>
          <a:xfrm rot="2636264">
            <a:off x="2133382" y="2132856"/>
            <a:ext cx="288032" cy="144016"/>
          </a:xfrm>
          <a:prstGeom prst="notched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톱니 모양의 오른쪽 화살표 22"/>
          <p:cNvSpPr/>
          <p:nvPr/>
        </p:nvSpPr>
        <p:spPr>
          <a:xfrm rot="10800000">
            <a:off x="1752643" y="2959780"/>
            <a:ext cx="288032" cy="144016"/>
          </a:xfrm>
          <a:prstGeom prst="notched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8532440" y="64533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5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246334" y="4293096"/>
            <a:ext cx="3821609" cy="2499502"/>
            <a:chOff x="4257353" y="1208819"/>
            <a:chExt cx="3588680" cy="2724237"/>
          </a:xfrm>
        </p:grpSpPr>
        <p:pic>
          <p:nvPicPr>
            <p:cNvPr id="4097" name="_x71155888" descr="EMB000014500a0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57353" y="1208819"/>
              <a:ext cx="3588680" cy="2580221"/>
            </a:xfrm>
            <a:prstGeom prst="rect">
              <a:avLst/>
            </a:prstGeom>
            <a:noFill/>
          </p:spPr>
        </p:pic>
        <p:sp>
          <p:nvSpPr>
            <p:cNvPr id="2" name="타원 1"/>
            <p:cNvSpPr/>
            <p:nvPr/>
          </p:nvSpPr>
          <p:spPr>
            <a:xfrm>
              <a:off x="5364089" y="2996952"/>
              <a:ext cx="1393762" cy="936104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SSK</a:t>
              </a:r>
              <a:r>
                <a:rPr lang="ko-KR" altLang="en-US" sz="1200" dirty="0" smtClean="0"/>
                <a:t>연구단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자문위원회</a:t>
              </a:r>
              <a:endParaRPr lang="ko-KR" altLang="en-US" sz="1200" dirty="0"/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5588821" y="2132856"/>
              <a:ext cx="936104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900" dirty="0" err="1" smtClean="0"/>
                <a:t>지식확산지화</a:t>
              </a:r>
              <a:endParaRPr lang="en-US" altLang="ko-KR" sz="900" dirty="0" smtClean="0"/>
            </a:p>
            <a:p>
              <a:pPr algn="ctr"/>
              <a:r>
                <a:rPr lang="en-US" altLang="ko-KR" sz="900" dirty="0" smtClean="0"/>
                <a:t>(</a:t>
              </a:r>
              <a:r>
                <a:rPr lang="ko-KR" altLang="en-US" sz="900" dirty="0" smtClean="0"/>
                <a:t>본 </a:t>
              </a:r>
              <a:r>
                <a:rPr lang="en-US" altLang="ko-KR" sz="900" dirty="0" smtClean="0"/>
                <a:t>SSK</a:t>
              </a:r>
              <a:r>
                <a:rPr lang="ko-KR" altLang="en-US" sz="900" dirty="0" smtClean="0"/>
                <a:t>연구단</a:t>
              </a:r>
              <a:r>
                <a:rPr lang="en-US" altLang="ko-KR" sz="900" dirty="0" smtClean="0"/>
                <a:t>)</a:t>
              </a:r>
              <a:endParaRPr lang="ko-KR" altLang="en-US" sz="900" dirty="0"/>
            </a:p>
          </p:txBody>
        </p:sp>
      </p:grpSp>
      <p:sp>
        <p:nvSpPr>
          <p:cNvPr id="6" name="모서리가 둥근 직사각형 5"/>
          <p:cNvSpPr/>
          <p:nvPr/>
        </p:nvSpPr>
        <p:spPr>
          <a:xfrm>
            <a:off x="4824028" y="2943862"/>
            <a:ext cx="3672408" cy="743164"/>
          </a:xfrm>
          <a:prstGeom prst="round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과학기술발전경험의 국제적 확산을 통한 국제협력 강화</a:t>
            </a:r>
            <a:endParaRPr lang="ko-KR" altLang="en-US" sz="1600" dirty="0"/>
          </a:p>
        </p:txBody>
      </p:sp>
      <p:sp>
        <p:nvSpPr>
          <p:cNvPr id="26" name="타원 25"/>
          <p:cNvSpPr/>
          <p:nvPr/>
        </p:nvSpPr>
        <p:spPr>
          <a:xfrm>
            <a:off x="4860032" y="1484784"/>
            <a:ext cx="3528392" cy="1027555"/>
          </a:xfrm>
          <a:prstGeom prst="ellipse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대한민국의 </a:t>
            </a:r>
            <a:endParaRPr lang="en-US" altLang="ko-KR" sz="1600" dirty="0" smtClean="0"/>
          </a:p>
          <a:p>
            <a:pPr algn="ctr"/>
            <a:r>
              <a:rPr lang="ko-KR" altLang="en-US" sz="1600" dirty="0" smtClean="0"/>
              <a:t>국제적 위상 제고</a:t>
            </a:r>
            <a:endParaRPr lang="ko-KR" altLang="en-US" sz="1600" dirty="0"/>
          </a:p>
        </p:txBody>
      </p:sp>
      <p:grpSp>
        <p:nvGrpSpPr>
          <p:cNvPr id="28" name="그룹 27"/>
          <p:cNvGrpSpPr/>
          <p:nvPr/>
        </p:nvGrpSpPr>
        <p:grpSpPr>
          <a:xfrm>
            <a:off x="5004048" y="3718316"/>
            <a:ext cx="3312368" cy="288912"/>
            <a:chOff x="3923928" y="2150621"/>
            <a:chExt cx="3312368" cy="432048"/>
          </a:xfrm>
          <a:solidFill>
            <a:schemeClr val="bg1">
              <a:lumMod val="65000"/>
            </a:schemeClr>
          </a:solidFill>
        </p:grpSpPr>
        <p:sp>
          <p:nvSpPr>
            <p:cNvPr id="29" name="이등변 삼각형 28"/>
            <p:cNvSpPr/>
            <p:nvPr/>
          </p:nvSpPr>
          <p:spPr>
            <a:xfrm>
              <a:off x="3923928" y="2150621"/>
              <a:ext cx="3312368" cy="288032"/>
            </a:xfrm>
            <a:prstGeom prst="triangle">
              <a:avLst/>
            </a:prstGeom>
            <a:grp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이등변 삼각형 29"/>
            <p:cNvSpPr/>
            <p:nvPr/>
          </p:nvSpPr>
          <p:spPr>
            <a:xfrm>
              <a:off x="4476745" y="2222629"/>
              <a:ext cx="2232248" cy="360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5148064" y="2564903"/>
            <a:ext cx="2952328" cy="294697"/>
            <a:chOff x="3923928" y="2150621"/>
            <a:chExt cx="3312368" cy="432048"/>
          </a:xfrm>
          <a:solidFill>
            <a:schemeClr val="bg1">
              <a:lumMod val="65000"/>
            </a:schemeClr>
          </a:solidFill>
        </p:grpSpPr>
        <p:sp>
          <p:nvSpPr>
            <p:cNvPr id="32" name="이등변 삼각형 31"/>
            <p:cNvSpPr/>
            <p:nvPr/>
          </p:nvSpPr>
          <p:spPr>
            <a:xfrm>
              <a:off x="3923928" y="2150621"/>
              <a:ext cx="3312368" cy="288032"/>
            </a:xfrm>
            <a:prstGeom prst="triangle">
              <a:avLst/>
            </a:prstGeom>
            <a:grp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이등변 삼각형 32"/>
            <p:cNvSpPr/>
            <p:nvPr/>
          </p:nvSpPr>
          <p:spPr>
            <a:xfrm>
              <a:off x="4476745" y="2222629"/>
              <a:ext cx="2232248" cy="360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0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7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. SSK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사업의 </a:t>
              </a:r>
              <a:r>
                <a:rPr lang="ko-KR" altLang="en-US" sz="24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성장모형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한국연구재단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14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904279"/>
              </p:ext>
            </p:extLst>
          </p:nvPr>
        </p:nvGraphicFramePr>
        <p:xfrm>
          <a:off x="539552" y="817980"/>
          <a:ext cx="7992889" cy="4843268"/>
        </p:xfrm>
        <a:graphic>
          <a:graphicData uri="http://schemas.openxmlformats.org/drawingml/2006/table">
            <a:tbl>
              <a:tblPr/>
              <a:tblGrid>
                <a:gridCol w="226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19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97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07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609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18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1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단계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(3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, 2+1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2012-2014)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600" b="1" dirty="0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3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단계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(3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, 2+1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2015-2017)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600" b="1" dirty="0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3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3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단계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(4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,2+2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2018-2021)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05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&lt;</a:t>
                      </a:r>
                      <a:r>
                        <a:rPr lang="ko-KR" altLang="en-US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소형</a:t>
                      </a:r>
                      <a:r>
                        <a:rPr lang="en-US" altLang="ko-KR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&gt;</a:t>
                      </a:r>
                      <a:endParaRPr lang="ko-KR" altLang="en-US" sz="1600" b="1" dirty="0">
                        <a:solidFill>
                          <a:srgbClr val="180CB4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돋움"/>
                        </a:rPr>
                        <a:t>연구팀 </a:t>
                      </a:r>
                      <a:endParaRPr lang="en-US" altLang="ko-KR" sz="1800" b="1" dirty="0" smtClean="0">
                        <a:solidFill>
                          <a:srgbClr val="000000"/>
                        </a:solidFill>
                        <a:latin typeface="돋움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돋움"/>
                        </a:rPr>
                        <a:t>Research Clan)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285750" marR="0" indent="-28575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100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돋움"/>
                        </a:rPr>
                        <a:t>백만이내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돋움"/>
                      </a:endParaRPr>
                    </a:p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   (</a:t>
                      </a:r>
                      <a:r>
                        <a:rPr lang="ko-KR" altLang="en-US" sz="1600" baseline="0" dirty="0" err="1" smtClean="0">
                          <a:solidFill>
                            <a:srgbClr val="000000"/>
                          </a:solidFill>
                          <a:latin typeface="돋움"/>
                        </a:rPr>
                        <a:t>간접비별도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176213" marR="0" indent="-17621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-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년차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연차평가 후 예산 증액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176213" marR="0" indent="-17621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3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</a:rPr>
                        <a:t>인 이상 연구원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</a:rPr>
                        <a:t>책임포함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&lt;</a:t>
                      </a:r>
                      <a:r>
                        <a:rPr lang="ko-KR" altLang="en-US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중형</a:t>
                      </a:r>
                      <a:r>
                        <a:rPr lang="en-US" altLang="ko-KR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&gt;*</a:t>
                      </a:r>
                      <a:endParaRPr lang="ko-KR" altLang="en-US" sz="1600" dirty="0">
                        <a:solidFill>
                          <a:srgbClr val="180CB4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연구단</a:t>
                      </a:r>
                      <a:endParaRPr lang="en-US" altLang="ko-KR" sz="1800" b="1" dirty="0" smtClean="0">
                        <a:solidFill>
                          <a:srgbClr val="000000"/>
                        </a:solidFill>
                        <a:latin typeface="돋움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돋움"/>
                        </a:rPr>
                        <a:t>Research Cluster)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285750" marR="0" indent="-28575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230</a:t>
                      </a:r>
                      <a:r>
                        <a:rPr lang="ko-KR" altLang="en-US" sz="1600" b="1" dirty="0" err="1" smtClean="0">
                          <a:solidFill>
                            <a:srgbClr val="000000"/>
                          </a:solidFill>
                          <a:latin typeface="돋움"/>
                        </a:rPr>
                        <a:t>백만이내</a:t>
                      </a:r>
                      <a:endParaRPr lang="en-US" altLang="ko-KR" sz="1600" b="1" dirty="0" smtClean="0">
                        <a:solidFill>
                          <a:srgbClr val="000000"/>
                        </a:solidFill>
                        <a:latin typeface="돋움"/>
                      </a:endParaRPr>
                    </a:p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   (</a:t>
                      </a:r>
                      <a:r>
                        <a:rPr lang="ko-KR" altLang="en-US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간접비 별도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176213" marR="0" indent="-17621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-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년차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연차평가 후 예산 증액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176213" marR="0" indent="-17621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7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</a:rPr>
                        <a:t>인 이상 연구원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</a:rPr>
                        <a:t>책임포함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3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&lt;</a:t>
                      </a:r>
                      <a:r>
                        <a:rPr lang="ko-KR" altLang="en-US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대형</a:t>
                      </a:r>
                      <a:r>
                        <a:rPr lang="en-US" altLang="ko-KR" sz="1600" b="1" dirty="0">
                          <a:solidFill>
                            <a:srgbClr val="180CB4"/>
                          </a:solidFill>
                          <a:latin typeface="돋움"/>
                          <a:ea typeface="돋움"/>
                        </a:rPr>
                        <a:t>&gt;**</a:t>
                      </a:r>
                      <a:endParaRPr lang="ko-KR" altLang="en-US" sz="1600" dirty="0">
                        <a:solidFill>
                          <a:srgbClr val="180CB4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연구센터</a:t>
                      </a:r>
                      <a:endParaRPr lang="en-US" altLang="ko-KR" sz="1800" b="1" dirty="0" smtClean="0">
                        <a:solidFill>
                          <a:srgbClr val="000000"/>
                        </a:solidFill>
                        <a:latin typeface="돋움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돋움"/>
                        </a:rPr>
                        <a:t>Research Center)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285750" marR="0" indent="-28575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600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돋움"/>
                        </a:rPr>
                        <a:t>백만원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이내</a:t>
                      </a:r>
                      <a:endParaRPr lang="en-US" altLang="ko-KR" sz="1600" b="1" dirty="0" smtClean="0">
                        <a:solidFill>
                          <a:srgbClr val="000000"/>
                        </a:solidFill>
                        <a:latin typeface="돋움"/>
                      </a:endParaRPr>
                    </a:p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   (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간접비 별도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176213" marR="0" indent="-17621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연차평가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</a:rPr>
                        <a:t>후 결과에 따른 연구비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차등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인센티브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지원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176213" marR="0" indent="-176213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-</a:t>
                      </a:r>
                      <a:r>
                        <a:rPr lang="en-US" altLang="ko-KR" sz="1600" baseline="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17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인 이상 연구원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책임포함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0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55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574603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6450" indent="-806450"/>
            <a:r>
              <a:rPr lang="ko-KR" altLang="en-US" b="1" dirty="0" smtClean="0"/>
              <a:t>*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중형</a:t>
            </a:r>
            <a:r>
              <a:rPr lang="en-US" altLang="ko-KR" b="1" dirty="0" smtClean="0"/>
              <a:t>) </a:t>
            </a:r>
            <a:r>
              <a:rPr lang="ko-KR" altLang="en-US" dirty="0" smtClean="0"/>
              <a:t>전임연구인력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 </a:t>
            </a:r>
            <a:r>
              <a:rPr lang="ko-KR" altLang="en-US" dirty="0" smtClean="0"/>
              <a:t>이상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연구책임자 소속 </a:t>
            </a:r>
            <a:r>
              <a:rPr lang="ko-KR" altLang="en-US" dirty="0" err="1" smtClean="0"/>
              <a:t>거점대학에</a:t>
            </a:r>
            <a:r>
              <a:rPr lang="ko-KR" altLang="en-US" dirty="0" smtClean="0"/>
              <a:t> </a:t>
            </a:r>
            <a:r>
              <a:rPr lang="ko-KR" altLang="en-US" dirty="0" smtClean="0"/>
              <a:t>전담연구시설</a:t>
            </a:r>
            <a:endParaRPr lang="ko-KR" altLang="en-US" dirty="0" smtClean="0"/>
          </a:p>
          <a:p>
            <a:pPr marL="806450" indent="-806450"/>
            <a:r>
              <a:rPr lang="ko-KR" altLang="en-US" b="1" dirty="0" smtClean="0"/>
              <a:t>**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대형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전임연구인력 </a:t>
            </a:r>
            <a:r>
              <a:rPr lang="en-US" altLang="ko-KR" dirty="0" smtClean="0"/>
              <a:t>8</a:t>
            </a:r>
            <a:r>
              <a:rPr lang="ko-KR" altLang="en-US" dirty="0" smtClean="0"/>
              <a:t>명 </a:t>
            </a:r>
            <a:r>
              <a:rPr lang="ko-KR" altLang="en-US" dirty="0" smtClean="0"/>
              <a:t>이상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연구책임자 소속 거점대학에 전담연구센터 </a:t>
            </a:r>
            <a:r>
              <a:rPr lang="ko-KR" altLang="en-US" dirty="0" smtClean="0"/>
              <a:t>설치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8.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경상대 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SSK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연구단의 충남대학교 및 경상대학  기여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539552" y="984148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충남대 기여</a:t>
            </a:r>
            <a:endParaRPr lang="ko-KR" altLang="en-US" sz="2000" b="1" dirty="0"/>
          </a:p>
        </p:txBody>
      </p:sp>
      <p:sp>
        <p:nvSpPr>
          <p:cNvPr id="11" name="직사각형 10"/>
          <p:cNvSpPr/>
          <p:nvPr/>
        </p:nvSpPr>
        <p:spPr>
          <a:xfrm>
            <a:off x="539552" y="1484784"/>
            <a:ext cx="8064896" cy="5192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사회과학 연구 활성화 및 인프라 구축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. </a:t>
            </a:r>
            <a:r>
              <a:rPr lang="ko-KR" altLang="en-US" dirty="0" smtClean="0"/>
              <a:t>연구 활성화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소형</a:t>
            </a:r>
            <a:r>
              <a:rPr lang="en-US" altLang="ko-KR" dirty="0" smtClean="0"/>
              <a:t>(</a:t>
            </a:r>
            <a:r>
              <a:rPr lang="ko-KR" altLang="en-US" dirty="0" smtClean="0"/>
              <a:t>논문</a:t>
            </a:r>
            <a:r>
              <a:rPr lang="en-US" altLang="ko-KR" dirty="0" smtClean="0"/>
              <a:t>14, </a:t>
            </a:r>
            <a:r>
              <a:rPr lang="ko-KR" altLang="en-US" dirty="0" smtClean="0"/>
              <a:t>저서 </a:t>
            </a:r>
            <a:r>
              <a:rPr lang="en-US" altLang="ko-KR" dirty="0" smtClean="0"/>
              <a:t>8), </a:t>
            </a:r>
            <a:r>
              <a:rPr lang="ko-KR" altLang="en-US" dirty="0" smtClean="0"/>
              <a:t>중형</a:t>
            </a:r>
            <a:r>
              <a:rPr lang="en-US" altLang="ko-KR" dirty="0" smtClean="0"/>
              <a:t>(</a:t>
            </a:r>
            <a:r>
              <a:rPr lang="ko-KR" altLang="en-US" dirty="0" smtClean="0"/>
              <a:t>논문</a:t>
            </a:r>
            <a:r>
              <a:rPr lang="en-US" altLang="ko-KR" dirty="0" smtClean="0"/>
              <a:t>30, </a:t>
            </a:r>
            <a:r>
              <a:rPr lang="ko-KR" altLang="en-US" dirty="0" smtClean="0"/>
              <a:t>저서 </a:t>
            </a:r>
            <a:r>
              <a:rPr lang="en-US" altLang="ko-KR" dirty="0" smtClean="0"/>
              <a:t>20)</a:t>
            </a: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. </a:t>
            </a:r>
            <a:r>
              <a:rPr lang="ko-KR" altLang="en-US" dirty="0" smtClean="0"/>
              <a:t>연구 기반 구축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연구조사환경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국제네트워크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국내 네트워크</a:t>
            </a:r>
            <a:endParaRPr lang="en-US" altLang="ko-KR" dirty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err="1" smtClean="0">
                <a:solidFill>
                  <a:srgbClr val="180CB4"/>
                </a:solidFill>
              </a:rPr>
              <a:t>산학협력단</a:t>
            </a:r>
            <a:r>
              <a:rPr lang="ko-KR" altLang="en-US" b="1" dirty="0" smtClean="0">
                <a:solidFill>
                  <a:srgbClr val="180CB4"/>
                </a:solidFill>
              </a:rPr>
              <a:t> </a:t>
            </a:r>
            <a:r>
              <a:rPr lang="ko-KR" altLang="en-US" b="1" dirty="0" smtClean="0">
                <a:solidFill>
                  <a:srgbClr val="180CB4"/>
                </a:solidFill>
              </a:rPr>
              <a:t>간접비 기여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. </a:t>
            </a:r>
            <a:r>
              <a:rPr lang="ko-KR" altLang="en-US" dirty="0" smtClean="0"/>
              <a:t>소형단계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연간 </a:t>
            </a:r>
            <a:r>
              <a:rPr lang="en-US" altLang="ko-KR" dirty="0" smtClean="0"/>
              <a:t>3200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, 3</a:t>
            </a:r>
            <a:r>
              <a:rPr lang="ko-KR" altLang="en-US" dirty="0" smtClean="0"/>
              <a:t>년간 </a:t>
            </a:r>
            <a:r>
              <a:rPr lang="en-US" altLang="ko-KR" dirty="0" smtClean="0"/>
              <a:t>(9,200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)</a:t>
            </a: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. </a:t>
            </a:r>
            <a:r>
              <a:rPr lang="ko-KR" altLang="en-US" dirty="0" smtClean="0"/>
              <a:t>중형단계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연간 </a:t>
            </a:r>
            <a:r>
              <a:rPr lang="en-US" altLang="ko-KR" dirty="0" smtClean="0"/>
              <a:t>7,300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, 3</a:t>
            </a:r>
            <a:r>
              <a:rPr lang="ko-KR" altLang="en-US" dirty="0" smtClean="0"/>
              <a:t>년간 </a:t>
            </a:r>
            <a:r>
              <a:rPr lang="en-US" altLang="ko-KR" dirty="0" smtClean="0"/>
              <a:t>(21,900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)</a:t>
            </a: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. </a:t>
            </a:r>
            <a:r>
              <a:rPr lang="ko-KR" altLang="en-US" dirty="0" smtClean="0"/>
              <a:t>대형단계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연간 </a:t>
            </a:r>
            <a:r>
              <a:rPr lang="en-US" altLang="ko-KR" dirty="0" smtClean="0"/>
              <a:t>18,000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, 4</a:t>
            </a:r>
            <a:r>
              <a:rPr lang="ko-KR" altLang="en-US" dirty="0" smtClean="0"/>
              <a:t>년간 </a:t>
            </a:r>
            <a:r>
              <a:rPr lang="en-US" altLang="ko-KR" dirty="0" smtClean="0"/>
              <a:t>(</a:t>
            </a:r>
            <a:r>
              <a:rPr lang="en-US" altLang="ko-KR" dirty="0" smtClean="0"/>
              <a:t>72,000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)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대외 </a:t>
            </a:r>
            <a:r>
              <a:rPr lang="ko-KR" altLang="en-US" b="1" dirty="0" smtClean="0">
                <a:solidFill>
                  <a:srgbClr val="180CB4"/>
                </a:solidFill>
              </a:rPr>
              <a:t>위상정립에 기여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. </a:t>
            </a:r>
            <a:r>
              <a:rPr lang="ko-KR" altLang="en-US" dirty="0" smtClean="0"/>
              <a:t>충남대학교 유일한 </a:t>
            </a:r>
            <a:r>
              <a:rPr lang="en-US" altLang="ko-KR" dirty="0" smtClean="0"/>
              <a:t>SSK</a:t>
            </a:r>
            <a:r>
              <a:rPr lang="ko-KR" altLang="en-US" dirty="0"/>
              <a:t> </a:t>
            </a:r>
            <a:r>
              <a:rPr lang="ko-KR" altLang="en-US" dirty="0" smtClean="0"/>
              <a:t>연구단으로 </a:t>
            </a:r>
            <a:r>
              <a:rPr lang="en-US" altLang="ko-KR" dirty="0" smtClean="0"/>
              <a:t>SSK</a:t>
            </a:r>
            <a:r>
              <a:rPr lang="ko-KR" altLang="en-US" dirty="0" smtClean="0"/>
              <a:t>에 참여대학으로 인정받음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. </a:t>
            </a:r>
            <a:r>
              <a:rPr lang="ko-KR" altLang="en-US" dirty="0" smtClean="0"/>
              <a:t>전국 대학 내 </a:t>
            </a:r>
            <a:r>
              <a:rPr lang="ko-KR" altLang="en-US" dirty="0" err="1" smtClean="0"/>
              <a:t>경상계열의</a:t>
            </a:r>
            <a:r>
              <a:rPr lang="ko-KR" altLang="en-US" dirty="0" smtClean="0"/>
              <a:t> 과학기술 확산을 위한 유일한 </a:t>
            </a:r>
            <a:r>
              <a:rPr lang="ko-KR" altLang="en-US" dirty="0" err="1" smtClean="0"/>
              <a:t>특화기관</a:t>
            </a: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대외 교류 및 협력활동에 기여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. </a:t>
            </a:r>
            <a:r>
              <a:rPr lang="ko-KR" altLang="en-US" dirty="0" smtClean="0"/>
              <a:t>국제학술대회 개최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한국은행과 공동개최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. </a:t>
            </a:r>
            <a:r>
              <a:rPr lang="ko-KR" altLang="en-US" dirty="0" smtClean="0"/>
              <a:t>해외 공동연구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. ODA</a:t>
            </a:r>
            <a:r>
              <a:rPr lang="ko-KR" altLang="en-US" dirty="0" smtClean="0"/>
              <a:t>사업 등 해외협력사업 협력파트너</a:t>
            </a: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대 </a:t>
            </a:r>
            <a:r>
              <a:rPr lang="ko-KR" altLang="en-US" b="1" dirty="0" smtClean="0">
                <a:solidFill>
                  <a:srgbClr val="180CB4"/>
                </a:solidFill>
              </a:rPr>
              <a:t>국회 소통 창구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. NRF SSK</a:t>
            </a:r>
            <a:r>
              <a:rPr lang="ko-KR" altLang="en-US" dirty="0" smtClean="0"/>
              <a:t>사업단과 </a:t>
            </a:r>
            <a:r>
              <a:rPr lang="ko-KR" altLang="en-US" dirty="0" smtClean="0"/>
              <a:t>국회입법조사처와 </a:t>
            </a:r>
            <a:r>
              <a:rPr lang="en-US" altLang="ko-KR" dirty="0" smtClean="0"/>
              <a:t>MOU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901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8.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경상대 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SSK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연구단의 충남대학교 및 경상대학  기여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323528" y="764704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경상대 </a:t>
            </a:r>
            <a:r>
              <a:rPr lang="ko-KR" altLang="en-US" sz="2000" b="1" dirty="0" smtClean="0"/>
              <a:t>기여</a:t>
            </a:r>
            <a:endParaRPr lang="ko-KR" altLang="en-US" sz="2000" b="1" dirty="0"/>
          </a:p>
        </p:txBody>
      </p:sp>
      <p:sp>
        <p:nvSpPr>
          <p:cNvPr id="11" name="직사각형 10"/>
          <p:cNvSpPr/>
          <p:nvPr/>
        </p:nvSpPr>
        <p:spPr>
          <a:xfrm>
            <a:off x="323528" y="1196752"/>
            <a:ext cx="8496944" cy="5542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연구 활성화 및 인프라 구축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연구 활성화 </a:t>
            </a:r>
            <a:r>
              <a:rPr lang="en-US" altLang="ko-KR" dirty="0" smtClean="0"/>
              <a:t>: 1</a:t>
            </a:r>
            <a:r>
              <a:rPr lang="ko-KR" altLang="en-US" dirty="0" err="1" smtClean="0"/>
              <a:t>년차</a:t>
            </a:r>
            <a:r>
              <a:rPr lang="ko-KR" altLang="en-US" dirty="0" smtClean="0"/>
              <a:t> 현재 논문</a:t>
            </a:r>
            <a:r>
              <a:rPr lang="en-US" altLang="ko-KR" dirty="0" smtClean="0"/>
              <a:t>10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저서 </a:t>
            </a:r>
            <a:r>
              <a:rPr lang="en-US" altLang="ko-KR" dirty="0" smtClean="0"/>
              <a:t>2</a:t>
            </a:r>
            <a:r>
              <a:rPr lang="ko-KR" altLang="en-US" dirty="0" smtClean="0"/>
              <a:t>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공동연구 계획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*</a:t>
            </a:r>
            <a:r>
              <a:rPr lang="ko-KR" altLang="en-US" dirty="0" smtClean="0"/>
              <a:t>소형</a:t>
            </a:r>
            <a:r>
              <a:rPr lang="en-US" altLang="ko-KR" dirty="0" smtClean="0"/>
              <a:t>(</a:t>
            </a:r>
            <a:r>
              <a:rPr lang="ko-KR" altLang="en-US" dirty="0" smtClean="0"/>
              <a:t>논문</a:t>
            </a:r>
            <a:r>
              <a:rPr lang="en-US" altLang="ko-KR" dirty="0" smtClean="0"/>
              <a:t>14, </a:t>
            </a:r>
            <a:r>
              <a:rPr lang="ko-KR" altLang="en-US" dirty="0" smtClean="0"/>
              <a:t>저서 </a:t>
            </a:r>
            <a:r>
              <a:rPr lang="en-US" altLang="ko-KR" dirty="0" smtClean="0"/>
              <a:t>8), </a:t>
            </a:r>
            <a:r>
              <a:rPr lang="ko-KR" altLang="en-US" dirty="0" smtClean="0"/>
              <a:t>중형</a:t>
            </a:r>
            <a:r>
              <a:rPr lang="en-US" altLang="ko-KR" dirty="0" smtClean="0"/>
              <a:t>(</a:t>
            </a:r>
            <a:r>
              <a:rPr lang="ko-KR" altLang="en-US" dirty="0" smtClean="0"/>
              <a:t>논문</a:t>
            </a:r>
            <a:r>
              <a:rPr lang="en-US" altLang="ko-KR" dirty="0" smtClean="0"/>
              <a:t>30, </a:t>
            </a:r>
            <a:r>
              <a:rPr lang="ko-KR" altLang="en-US" dirty="0" smtClean="0"/>
              <a:t>저서 </a:t>
            </a:r>
            <a:r>
              <a:rPr lang="en-US" altLang="ko-KR" dirty="0" smtClean="0"/>
              <a:t>20), </a:t>
            </a:r>
            <a:r>
              <a:rPr lang="ko-KR" altLang="en-US" dirty="0" smtClean="0"/>
              <a:t>대형</a:t>
            </a:r>
            <a:r>
              <a:rPr lang="en-US" altLang="ko-KR" dirty="0" smtClean="0"/>
              <a:t>(</a:t>
            </a:r>
            <a:r>
              <a:rPr lang="ko-KR" altLang="en-US" dirty="0" smtClean="0"/>
              <a:t>논문</a:t>
            </a:r>
            <a:r>
              <a:rPr lang="en-US" altLang="ko-KR" dirty="0" smtClean="0"/>
              <a:t>70, SCI</a:t>
            </a:r>
            <a:r>
              <a:rPr lang="ko-KR" altLang="en-US" dirty="0" smtClean="0"/>
              <a:t>급</a:t>
            </a:r>
            <a:r>
              <a:rPr lang="en-US" altLang="ko-KR" dirty="0" smtClean="0"/>
              <a:t>30, </a:t>
            </a:r>
            <a:r>
              <a:rPr lang="ko-KR" altLang="en-US" dirty="0" smtClean="0"/>
              <a:t>저서 </a:t>
            </a:r>
            <a:r>
              <a:rPr lang="en-US" altLang="ko-KR" dirty="0" smtClean="0"/>
              <a:t>40)</a:t>
            </a: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연구 환경 조성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연구조사환경</a:t>
            </a:r>
            <a:r>
              <a:rPr lang="en-US" altLang="ko-KR" dirty="0" smtClean="0"/>
              <a:t>(</a:t>
            </a:r>
            <a:r>
              <a:rPr lang="ko-KR" altLang="en-US" dirty="0" smtClean="0"/>
              <a:t>매년 </a:t>
            </a:r>
            <a:r>
              <a:rPr lang="en-US" altLang="ko-KR" dirty="0" smtClean="0"/>
              <a:t>2-3</a:t>
            </a:r>
            <a:r>
              <a:rPr lang="ko-KR" altLang="en-US" dirty="0" smtClean="0"/>
              <a:t>회 설문조사</a:t>
            </a:r>
            <a:r>
              <a:rPr lang="en-US" altLang="ko-KR" dirty="0" smtClean="0"/>
              <a:t>), </a:t>
            </a: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              </a:t>
            </a:r>
            <a:r>
              <a:rPr lang="ko-KR" altLang="en-US" dirty="0" smtClean="0"/>
              <a:t>국제네트워크</a:t>
            </a:r>
            <a:r>
              <a:rPr lang="en-US" altLang="ko-KR" dirty="0" smtClean="0"/>
              <a:t>(</a:t>
            </a:r>
            <a:r>
              <a:rPr lang="ko-KR" altLang="en-US" dirty="0" smtClean="0"/>
              <a:t>국제공동연구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국내 네트워크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자료조사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산단 간접비 배분 기여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중형단계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연간 </a:t>
            </a:r>
            <a:r>
              <a:rPr lang="en-US" altLang="ko-KR" dirty="0" smtClean="0"/>
              <a:t>730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경영경제연구소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연간 </a:t>
            </a:r>
            <a:r>
              <a:rPr lang="en-US" altLang="ko-KR" dirty="0" smtClean="0"/>
              <a:t>102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경상대학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대외 </a:t>
            </a:r>
            <a:r>
              <a:rPr lang="ko-KR" altLang="en-US" b="1" dirty="0" smtClean="0">
                <a:solidFill>
                  <a:srgbClr val="180CB4"/>
                </a:solidFill>
              </a:rPr>
              <a:t>위상정립에 기여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충남대학교내 </a:t>
            </a:r>
            <a:r>
              <a:rPr lang="ko-KR" altLang="en-US" dirty="0" smtClean="0"/>
              <a:t>유일한 </a:t>
            </a:r>
            <a:r>
              <a:rPr lang="en-US" altLang="ko-KR" dirty="0" smtClean="0"/>
              <a:t>SSK</a:t>
            </a:r>
            <a:r>
              <a:rPr lang="ko-KR" altLang="en-US" dirty="0"/>
              <a:t> </a:t>
            </a:r>
            <a:r>
              <a:rPr lang="ko-KR" altLang="en-US" dirty="0" smtClean="0"/>
              <a:t>연구단의 경상대 내 존재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전국 대학 내 </a:t>
            </a:r>
            <a:r>
              <a:rPr lang="ko-KR" altLang="en-US" dirty="0" err="1" smtClean="0"/>
              <a:t>경상계열의</a:t>
            </a:r>
            <a:r>
              <a:rPr lang="ko-KR" altLang="en-US" dirty="0" smtClean="0"/>
              <a:t> 과학기술 확산을 위한 유일한 </a:t>
            </a:r>
            <a:r>
              <a:rPr lang="ko-KR" altLang="en-US" dirty="0" err="1" smtClean="0"/>
              <a:t>특화기관</a:t>
            </a: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대외 교류 및 협력활동에 기여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국제학술대회 경상대 공동 개최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매년 </a:t>
            </a:r>
            <a:r>
              <a:rPr lang="en-US" altLang="ko-KR" dirty="0" smtClean="0"/>
              <a:t>1,000</a:t>
            </a:r>
            <a:r>
              <a:rPr lang="ko-KR" altLang="en-US" dirty="0" smtClean="0"/>
              <a:t>만원 정도 규모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해외 </a:t>
            </a:r>
            <a:r>
              <a:rPr lang="ko-KR" altLang="en-US" dirty="0" smtClean="0"/>
              <a:t>공동연구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인도네시아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미얀마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라오스 등과 진행중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해외 네트워크 구축</a:t>
            </a: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연구인력 양성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연구인력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중형 </a:t>
            </a:r>
            <a:r>
              <a:rPr lang="en-US" altLang="ko-KR" dirty="0" smtClean="0"/>
              <a:t>6</a:t>
            </a:r>
            <a:r>
              <a:rPr lang="ko-KR" altLang="en-US" dirty="0" smtClean="0"/>
              <a:t>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대형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전임연구인력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중형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대형 </a:t>
            </a:r>
            <a:r>
              <a:rPr lang="en-US" altLang="ko-KR" dirty="0" smtClean="0"/>
              <a:t>8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), </a:t>
            </a:r>
            <a:r>
              <a:rPr lang="ko-KR" altLang="en-US" dirty="0" err="1" smtClean="0"/>
              <a:t>연구보조원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중형 </a:t>
            </a:r>
            <a:r>
              <a:rPr lang="en-US" altLang="ko-KR" dirty="0" smtClean="0"/>
              <a:t>4</a:t>
            </a:r>
            <a:r>
              <a:rPr lang="ko-KR" altLang="en-US" dirty="0" smtClean="0"/>
              <a:t>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대형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66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9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경상대 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SSK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연구단의 당면 과제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323528" y="764704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중형 및 </a:t>
            </a:r>
            <a:r>
              <a:rPr lang="ko-KR" altLang="en-US" sz="2000" b="1" dirty="0" err="1" smtClean="0"/>
              <a:t>대형과제로</a:t>
            </a:r>
            <a:r>
              <a:rPr lang="ko-KR" altLang="en-US" sz="2000" b="1" dirty="0" smtClean="0"/>
              <a:t> 진입</a:t>
            </a:r>
            <a:endParaRPr lang="ko-KR" altLang="en-US" sz="2000" b="1" dirty="0"/>
          </a:p>
        </p:txBody>
      </p:sp>
      <p:sp>
        <p:nvSpPr>
          <p:cNvPr id="11" name="직사각형 10"/>
          <p:cNvSpPr/>
          <p:nvPr/>
        </p:nvSpPr>
        <p:spPr>
          <a:xfrm>
            <a:off x="323528" y="1196752"/>
            <a:ext cx="8496944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중형 </a:t>
            </a:r>
            <a:r>
              <a:rPr lang="en-US" altLang="ko-KR" b="1" dirty="0" smtClean="0">
                <a:solidFill>
                  <a:srgbClr val="180CB4"/>
                </a:solidFill>
              </a:rPr>
              <a:t>3</a:t>
            </a:r>
            <a:r>
              <a:rPr lang="ko-KR" altLang="en-US" b="1" dirty="0" err="1" smtClean="0">
                <a:solidFill>
                  <a:srgbClr val="180CB4"/>
                </a:solidFill>
              </a:rPr>
              <a:t>년차</a:t>
            </a:r>
            <a:r>
              <a:rPr lang="ko-KR" altLang="en-US" b="1" dirty="0" smtClean="0">
                <a:solidFill>
                  <a:srgbClr val="180CB4"/>
                </a:solidFill>
              </a:rPr>
              <a:t> 진입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err="1" smtClean="0"/>
              <a:t>중형단계</a:t>
            </a:r>
            <a:r>
              <a:rPr lang="ko-KR" altLang="en-US" dirty="0" smtClean="0"/>
              <a:t> 진입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최상위권 진입</a:t>
            </a:r>
            <a:r>
              <a:rPr lang="en-US" altLang="ko-KR" dirty="0" smtClean="0"/>
              <a:t>(</a:t>
            </a:r>
            <a:r>
              <a:rPr lang="ko-KR" altLang="en-US" dirty="0" smtClean="0"/>
              <a:t>격려추가연구비 </a:t>
            </a:r>
            <a:r>
              <a:rPr lang="en-US" altLang="ko-KR" dirty="0" smtClean="0"/>
              <a:t>1,000</a:t>
            </a:r>
            <a:r>
              <a:rPr lang="ko-KR" altLang="en-US" dirty="0" smtClean="0"/>
              <a:t>만원 지원받음</a:t>
            </a:r>
            <a:r>
              <a:rPr lang="en-US" altLang="ko-KR" dirty="0" smtClean="0"/>
              <a:t>)</a:t>
            </a: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- 2012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43</a:t>
            </a:r>
            <a:r>
              <a:rPr lang="ko-KR" altLang="en-US" dirty="0" smtClean="0"/>
              <a:t>개 과제 중 </a:t>
            </a:r>
            <a:r>
              <a:rPr lang="ko-KR" altLang="en-US" dirty="0" err="1" smtClean="0"/>
              <a:t>중형단계</a:t>
            </a:r>
            <a:r>
              <a:rPr lang="ko-KR" altLang="en-US" dirty="0" smtClean="0"/>
              <a:t> </a:t>
            </a:r>
            <a:r>
              <a:rPr lang="en-US" altLang="ko-KR" dirty="0" smtClean="0"/>
              <a:t>19</a:t>
            </a:r>
            <a:r>
              <a:rPr lang="ko-KR" altLang="en-US" dirty="0" smtClean="0"/>
              <a:t>개 연구단 생존</a:t>
            </a:r>
            <a:r>
              <a:rPr lang="en-US" altLang="ko-KR" dirty="0" smtClean="0"/>
              <a:t>(</a:t>
            </a:r>
            <a:r>
              <a:rPr lang="ko-KR" altLang="en-US" dirty="0" smtClean="0"/>
              <a:t>생존율 </a:t>
            </a:r>
            <a:r>
              <a:rPr lang="en-US" altLang="ko-KR" dirty="0" smtClean="0"/>
              <a:t>: 44%)</a:t>
            </a: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월 연차평가에서 </a:t>
            </a:r>
            <a:r>
              <a:rPr lang="en-US" altLang="ko-KR" dirty="0" smtClean="0"/>
              <a:t>4</a:t>
            </a:r>
            <a:r>
              <a:rPr lang="ko-KR" altLang="en-US" dirty="0" smtClean="0"/>
              <a:t>개 연구단 탈락 예정</a:t>
            </a:r>
            <a:r>
              <a:rPr lang="en-US" altLang="ko-KR" dirty="0" smtClean="0"/>
              <a:t>(20%</a:t>
            </a:r>
            <a:r>
              <a:rPr lang="ko-KR" altLang="en-US" dirty="0" smtClean="0"/>
              <a:t>탈락</a:t>
            </a:r>
            <a:r>
              <a:rPr lang="en-US" altLang="ko-KR" dirty="0" smtClean="0"/>
              <a:t>)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err="1" smtClean="0">
                <a:solidFill>
                  <a:srgbClr val="180CB4"/>
                </a:solidFill>
              </a:rPr>
              <a:t>대형과제</a:t>
            </a:r>
            <a:r>
              <a:rPr lang="ko-KR" altLang="en-US" b="1" dirty="0" smtClean="0">
                <a:solidFill>
                  <a:srgbClr val="180CB4"/>
                </a:solidFill>
              </a:rPr>
              <a:t> 진입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- 3</a:t>
            </a:r>
            <a:r>
              <a:rPr lang="ko-KR" altLang="en-US" dirty="0" err="1" smtClean="0"/>
              <a:t>년차</a:t>
            </a:r>
            <a:r>
              <a:rPr lang="ko-KR" altLang="en-US" dirty="0" smtClean="0"/>
              <a:t> 생존 </a:t>
            </a:r>
            <a:r>
              <a:rPr lang="en-US" altLang="ko-KR" dirty="0" smtClean="0"/>
              <a:t>15</a:t>
            </a:r>
            <a:r>
              <a:rPr lang="ko-KR" altLang="en-US" dirty="0" smtClean="0"/>
              <a:t>과제 중 </a:t>
            </a:r>
            <a:r>
              <a:rPr lang="en-US" altLang="ko-KR" dirty="0" smtClean="0"/>
              <a:t>7</a:t>
            </a:r>
            <a:r>
              <a:rPr lang="ko-KR" altLang="en-US" dirty="0" smtClean="0"/>
              <a:t>개 과제 탈락 예정</a:t>
            </a:r>
            <a:r>
              <a:rPr lang="en-US" altLang="ko-KR" dirty="0" smtClean="0"/>
              <a:t>(50% </a:t>
            </a:r>
            <a:r>
              <a:rPr lang="ko-KR" altLang="en-US" dirty="0" smtClean="0"/>
              <a:t>탈락</a:t>
            </a:r>
            <a:r>
              <a:rPr lang="en-US" altLang="ko-KR" dirty="0" smtClean="0"/>
              <a:t>)</a:t>
            </a: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대형센터설립과 공간 확보가 기본 조건 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기업가정신센터와 </a:t>
            </a:r>
            <a:r>
              <a:rPr lang="ko-KR" altLang="en-US" dirty="0" err="1" smtClean="0"/>
              <a:t>유사형태</a:t>
            </a:r>
            <a:r>
              <a:rPr lang="en-US" altLang="ko-KR" dirty="0" smtClean="0"/>
              <a:t>)</a:t>
            </a:r>
            <a:endParaRPr lang="en-US" altLang="ko-KR" dirty="0" smtClean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23528" y="3573016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체제 정비</a:t>
            </a:r>
            <a:endParaRPr lang="ko-KR" altLang="en-US" sz="2000" b="1" dirty="0"/>
          </a:p>
        </p:txBody>
      </p:sp>
      <p:sp>
        <p:nvSpPr>
          <p:cNvPr id="13" name="직사각형 12"/>
          <p:cNvSpPr/>
          <p:nvPr/>
        </p:nvSpPr>
        <p:spPr>
          <a:xfrm>
            <a:off x="323528" y="4077072"/>
            <a:ext cx="8496944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센터 설립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“K-tech</a:t>
            </a:r>
            <a:r>
              <a:rPr lang="ko-KR" altLang="en-US" dirty="0" err="1" smtClean="0"/>
              <a:t>확산센터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의 확대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내 </a:t>
            </a:r>
            <a:r>
              <a:rPr lang="ko-KR" altLang="en-US" dirty="0" err="1" smtClean="0"/>
              <a:t>공식기구화</a:t>
            </a:r>
            <a:r>
              <a:rPr lang="en-US" altLang="ko-KR" dirty="0" smtClean="0"/>
              <a:t> </a:t>
            </a:r>
            <a:r>
              <a:rPr lang="ko-KR" altLang="en-US" dirty="0" smtClean="0"/>
              <a:t>의무</a:t>
            </a:r>
            <a:r>
              <a:rPr lang="en-US" altLang="ko-KR" dirty="0" smtClean="0"/>
              <a:t>)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err="1" smtClean="0">
                <a:solidFill>
                  <a:srgbClr val="180CB4"/>
                </a:solidFill>
              </a:rPr>
              <a:t>공간확보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err="1" smtClean="0"/>
              <a:t>대형단계를</a:t>
            </a:r>
            <a:r>
              <a:rPr lang="ko-KR" altLang="en-US" dirty="0" smtClean="0"/>
              <a:t> 위해 전임연구인력 </a:t>
            </a:r>
            <a:r>
              <a:rPr lang="en-US" altLang="ko-KR" dirty="0" smtClean="0"/>
              <a:t>8</a:t>
            </a:r>
            <a:r>
              <a:rPr lang="ko-KR" altLang="en-US" dirty="0" smtClean="0"/>
              <a:t>명의 </a:t>
            </a:r>
            <a:r>
              <a:rPr lang="ko-KR" altLang="en-US" dirty="0" err="1" smtClean="0"/>
              <a:t>연구공간과</a:t>
            </a:r>
            <a:r>
              <a:rPr lang="ko-KR" altLang="en-US" dirty="0" smtClean="0"/>
              <a:t> 별도 연구시설 필요</a:t>
            </a: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우수 참여 연구인력 추가 확보</a:t>
            </a:r>
            <a:endParaRPr lang="en-US" altLang="ko-KR" b="1" dirty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/>
              <a:t>   - </a:t>
            </a:r>
            <a:r>
              <a:rPr lang="ko-KR" altLang="en-US" dirty="0" err="1" smtClean="0"/>
              <a:t>참여연구원</a:t>
            </a:r>
            <a:r>
              <a:rPr lang="ko-KR" altLang="en-US" dirty="0" smtClean="0"/>
              <a:t> </a:t>
            </a:r>
            <a:r>
              <a:rPr lang="en-US" altLang="ko-KR" dirty="0" smtClean="0"/>
              <a:t>5</a:t>
            </a:r>
            <a:r>
              <a:rPr lang="ko-KR" altLang="en-US" dirty="0" smtClean="0"/>
              <a:t>명</a:t>
            </a:r>
            <a:r>
              <a:rPr lang="en-US" altLang="ko-KR" dirty="0" smtClean="0"/>
              <a:t>(</a:t>
            </a:r>
            <a:r>
              <a:rPr lang="ko-KR" altLang="en-US" dirty="0" smtClean="0"/>
              <a:t>연구실적 논문 </a:t>
            </a:r>
            <a:r>
              <a:rPr lang="en-US" altLang="ko-KR" dirty="0" smtClean="0"/>
              <a:t>5</a:t>
            </a:r>
            <a:r>
              <a:rPr lang="ko-KR" altLang="en-US" dirty="0" smtClean="0"/>
              <a:t>편</a:t>
            </a:r>
            <a:r>
              <a:rPr lang="en-US" altLang="ko-KR" dirty="0"/>
              <a:t> </a:t>
            </a:r>
            <a:r>
              <a:rPr lang="ko-KR" altLang="en-US" dirty="0" smtClean="0"/>
              <a:t>이상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전임연구교수 </a:t>
            </a:r>
            <a:r>
              <a:rPr lang="en-US" altLang="ko-KR" dirty="0" smtClean="0"/>
              <a:t>4</a:t>
            </a:r>
            <a:r>
              <a:rPr lang="ko-KR" altLang="en-US" dirty="0" smtClean="0"/>
              <a:t>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전임연구원 </a:t>
            </a:r>
            <a:r>
              <a:rPr lang="en-US" altLang="ko-KR" dirty="0" smtClean="0"/>
              <a:t>4</a:t>
            </a:r>
            <a:r>
              <a:rPr lang="ko-KR" altLang="en-US" dirty="0" smtClean="0"/>
              <a:t>명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 ※ 3</a:t>
            </a:r>
            <a:r>
              <a:rPr lang="ko-KR" altLang="en-US" dirty="0" err="1" smtClean="0"/>
              <a:t>년차</a:t>
            </a:r>
            <a:r>
              <a:rPr lang="ko-KR" altLang="en-US" dirty="0" smtClean="0"/>
              <a:t> 평가에서 </a:t>
            </a:r>
            <a:r>
              <a:rPr lang="ko-KR" altLang="en-US" dirty="0" err="1" smtClean="0"/>
              <a:t>대형단계</a:t>
            </a:r>
            <a:r>
              <a:rPr lang="ko-KR" altLang="en-US" dirty="0" smtClean="0"/>
              <a:t> 계획을 제시해야 함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0246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10.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경상대 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SSK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연구단의 의미와 향후 일정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323528" y="840132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 smtClean="0"/>
              <a:t>SSK</a:t>
            </a:r>
            <a:r>
              <a:rPr lang="ko-KR" altLang="en-US" sz="2000" b="1" dirty="0" smtClean="0"/>
              <a:t>연구단의 의미</a:t>
            </a:r>
            <a:endParaRPr lang="ko-KR" altLang="en-US" sz="2000" b="1" dirty="0"/>
          </a:p>
        </p:txBody>
      </p:sp>
      <p:sp>
        <p:nvSpPr>
          <p:cNvPr id="11" name="직사각형 10"/>
          <p:cNvSpPr/>
          <p:nvPr/>
        </p:nvSpPr>
        <p:spPr>
          <a:xfrm>
            <a:off x="323528" y="1551994"/>
            <a:ext cx="8496944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경상대 자산</a:t>
            </a:r>
            <a:r>
              <a:rPr lang="en-US" altLang="ko-KR" b="1" dirty="0" smtClean="0">
                <a:solidFill>
                  <a:srgbClr val="180CB4"/>
                </a:solidFill>
              </a:rPr>
              <a:t>/</a:t>
            </a:r>
            <a:r>
              <a:rPr lang="ko-KR" altLang="en-US" b="1" dirty="0" smtClean="0">
                <a:solidFill>
                  <a:srgbClr val="180CB4"/>
                </a:solidFill>
              </a:rPr>
              <a:t>사회적 자산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- 2002</a:t>
            </a:r>
            <a:r>
              <a:rPr lang="ko-KR" altLang="en-US" dirty="0" smtClean="0"/>
              <a:t>년 중점연구소를 시작으로 누적 발전된 </a:t>
            </a:r>
            <a:r>
              <a:rPr lang="en-US" altLang="ko-KR" dirty="0" smtClean="0"/>
              <a:t>R&amp;D</a:t>
            </a:r>
            <a:r>
              <a:rPr lang="ko-KR" altLang="en-US" dirty="0" smtClean="0"/>
              <a:t>관련 전문연구기관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우리나라의 과학기술개발경험을 타국에 전수함으로써 국가위상정립에 기여</a:t>
            </a:r>
            <a:endParaRPr lang="en-US" altLang="ko-KR" dirty="0" smtClean="0"/>
          </a:p>
          <a:p>
            <a:pPr marL="442913" indent="-442913"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실질적으로 우리나라의 선진적 과학기술개발모형을 개도국에 전수함으로써 개도국 발전에 기여</a:t>
            </a:r>
            <a:endParaRPr lang="en-US" altLang="ko-KR" dirty="0" smtClean="0"/>
          </a:p>
          <a:p>
            <a:pPr marL="442913" indent="-442913">
              <a:lnSpc>
                <a:spcPts val="2500"/>
              </a:lnSpc>
            </a:pP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경상대 연구 인프라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기본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구축을 통한 연구기반 확보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조사 네트워크를 통한 분석 자료 생성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>
                <a:solidFill>
                  <a:srgbClr val="180CB4"/>
                </a:solidFill>
              </a:rPr>
              <a:t>경상대 </a:t>
            </a:r>
            <a:r>
              <a:rPr lang="ko-KR" altLang="en-US" b="1" dirty="0" smtClean="0">
                <a:solidFill>
                  <a:srgbClr val="180CB4"/>
                </a:solidFill>
              </a:rPr>
              <a:t>사업화 전진기지</a:t>
            </a:r>
            <a:endParaRPr lang="en-US" altLang="ko-KR" b="1" dirty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</a:t>
            </a:r>
            <a:r>
              <a:rPr lang="ko-KR" altLang="en-US" dirty="0" err="1" smtClean="0"/>
              <a:t>대형단계의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8</a:t>
            </a:r>
            <a:r>
              <a:rPr lang="ko-KR" altLang="en-US" dirty="0" smtClean="0"/>
              <a:t>명의 조직화된 전문인력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 </a:t>
            </a:r>
            <a:r>
              <a:rPr lang="en-US" altLang="ko-KR" dirty="0"/>
              <a:t>- </a:t>
            </a:r>
            <a:r>
              <a:rPr lang="ko-KR" altLang="en-US" dirty="0" smtClean="0"/>
              <a:t>연간 </a:t>
            </a:r>
            <a:r>
              <a:rPr lang="en-US" altLang="ko-KR" dirty="0" smtClean="0"/>
              <a:t>19</a:t>
            </a:r>
            <a:r>
              <a:rPr lang="ko-KR" altLang="en-US" dirty="0" smtClean="0"/>
              <a:t>조원의 </a:t>
            </a:r>
            <a:r>
              <a:rPr lang="en-US" altLang="ko-KR" dirty="0" smtClean="0"/>
              <a:t>R&amp;D </a:t>
            </a:r>
            <a:r>
              <a:rPr lang="ko-KR" altLang="en-US" dirty="0" smtClean="0"/>
              <a:t>자금이 있는 대형 시장 존재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한국의 과학기술인력을 배우려는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여 개국의 개발도상국들</a:t>
            </a:r>
            <a:endParaRPr lang="en-US" altLang="ko-KR" dirty="0"/>
          </a:p>
          <a:p>
            <a:pPr>
              <a:lnSpc>
                <a:spcPts val="2500"/>
              </a:lnSpc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620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10.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경상대 </a:t>
              </a: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SSK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연구단의 의미와 향후 일정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323528" y="836712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향후 일정</a:t>
            </a:r>
            <a:endParaRPr lang="ko-KR" altLang="en-US" sz="2000" b="1" dirty="0"/>
          </a:p>
        </p:txBody>
      </p:sp>
      <p:sp>
        <p:nvSpPr>
          <p:cNvPr id="11" name="직사각형 10"/>
          <p:cNvSpPr/>
          <p:nvPr/>
        </p:nvSpPr>
        <p:spPr>
          <a:xfrm>
            <a:off x="323528" y="1484784"/>
            <a:ext cx="8496944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err="1" smtClean="0">
                <a:solidFill>
                  <a:srgbClr val="180CB4"/>
                </a:solidFill>
              </a:rPr>
              <a:t>중형단계</a:t>
            </a:r>
            <a:r>
              <a:rPr lang="ko-KR" altLang="en-US" b="1" dirty="0" smtClean="0">
                <a:solidFill>
                  <a:srgbClr val="180CB4"/>
                </a:solidFill>
              </a:rPr>
              <a:t> </a:t>
            </a:r>
            <a:r>
              <a:rPr lang="en-US" altLang="ko-KR" b="1" dirty="0" smtClean="0">
                <a:solidFill>
                  <a:srgbClr val="180CB4"/>
                </a:solidFill>
              </a:rPr>
              <a:t>“</a:t>
            </a:r>
            <a:r>
              <a:rPr lang="ko-KR" altLang="en-US" b="1" dirty="0" smtClean="0">
                <a:solidFill>
                  <a:srgbClr val="180CB4"/>
                </a:solidFill>
              </a:rPr>
              <a:t>경상대 </a:t>
            </a:r>
            <a:r>
              <a:rPr lang="en-US" altLang="ko-KR" b="1" dirty="0" smtClean="0">
                <a:solidFill>
                  <a:srgbClr val="180CB4"/>
                </a:solidFill>
              </a:rPr>
              <a:t>SSK</a:t>
            </a:r>
            <a:r>
              <a:rPr lang="ko-KR" altLang="en-US" b="1" dirty="0" smtClean="0">
                <a:solidFill>
                  <a:srgbClr val="180CB4"/>
                </a:solidFill>
              </a:rPr>
              <a:t>연구단</a:t>
            </a:r>
            <a:r>
              <a:rPr lang="en-US" altLang="ko-KR" b="1" dirty="0">
                <a:solidFill>
                  <a:srgbClr val="180CB4"/>
                </a:solidFill>
              </a:rPr>
              <a:t> </a:t>
            </a:r>
            <a:r>
              <a:rPr lang="ko-KR" altLang="en-US" b="1" dirty="0" smtClean="0">
                <a:solidFill>
                  <a:srgbClr val="180CB4"/>
                </a:solidFill>
              </a:rPr>
              <a:t>현판식</a:t>
            </a:r>
            <a:r>
              <a:rPr lang="en-US" altLang="ko-KR" b="1" dirty="0" smtClean="0">
                <a:solidFill>
                  <a:srgbClr val="180CB4"/>
                </a:solidFill>
              </a:rPr>
              <a:t>”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SSK</a:t>
            </a:r>
            <a:r>
              <a:rPr lang="ko-KR" altLang="en-US" dirty="0" smtClean="0"/>
              <a:t>센터 공간 확정시 현판식 거행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- 5</a:t>
            </a:r>
            <a:r>
              <a:rPr lang="ko-KR" altLang="en-US" dirty="0" smtClean="0"/>
              <a:t>월 예상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과학기술지식확산 </a:t>
            </a:r>
            <a:r>
              <a:rPr lang="ko-KR" altLang="en-US" b="1" dirty="0" err="1" smtClean="0">
                <a:solidFill>
                  <a:srgbClr val="180CB4"/>
                </a:solidFill>
              </a:rPr>
              <a:t>포럼개최</a:t>
            </a:r>
            <a:endParaRPr lang="en-US" altLang="ko-KR" b="1" dirty="0" smtClean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- 6</a:t>
            </a:r>
            <a:r>
              <a:rPr lang="ko-KR" altLang="en-US" dirty="0" smtClean="0"/>
              <a:t>월 초 과학기술지식확산 포럼 개최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산학연 </a:t>
            </a:r>
            <a:r>
              <a:rPr lang="ko-KR" altLang="en-US" dirty="0" smtClean="0"/>
              <a:t>과학기술 전문가 </a:t>
            </a:r>
            <a:r>
              <a:rPr lang="en-US" altLang="ko-KR" dirty="0" smtClean="0"/>
              <a:t>70</a:t>
            </a:r>
            <a:r>
              <a:rPr lang="ko-KR" altLang="en-US" dirty="0" smtClean="0"/>
              <a:t>여명으로 구성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연 </a:t>
            </a:r>
            <a:r>
              <a:rPr lang="en-US" altLang="ko-KR" dirty="0" smtClean="0"/>
              <a:t>3</a:t>
            </a:r>
            <a:r>
              <a:rPr lang="ko-KR" altLang="en-US" dirty="0" smtClean="0"/>
              <a:t>회 개최 예정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endParaRPr lang="en-US" altLang="ko-KR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ko-KR" altLang="en-US" b="1" dirty="0" smtClean="0">
                <a:solidFill>
                  <a:srgbClr val="180CB4"/>
                </a:solidFill>
              </a:rPr>
              <a:t>국제학술대회 개최</a:t>
            </a:r>
            <a:endParaRPr lang="en-US" altLang="ko-KR" b="1" dirty="0">
              <a:solidFill>
                <a:srgbClr val="180CB4"/>
              </a:solidFill>
            </a:endParaRPr>
          </a:p>
          <a:p>
            <a:pPr>
              <a:lnSpc>
                <a:spcPts val="2500"/>
              </a:lnSpc>
            </a:pPr>
            <a:r>
              <a:rPr lang="en-US" altLang="ko-KR" dirty="0" smtClean="0"/>
              <a:t>   - 11</a:t>
            </a:r>
            <a:r>
              <a:rPr lang="ko-KR" altLang="en-US" dirty="0" smtClean="0"/>
              <a:t>월 경상대 및 경영경제연구소와 공동 개최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 </a:t>
            </a:r>
            <a:r>
              <a:rPr lang="en-US" altLang="ko-KR" dirty="0"/>
              <a:t>- </a:t>
            </a:r>
            <a:r>
              <a:rPr lang="en-US" altLang="ko-KR" dirty="0" smtClean="0"/>
              <a:t>SSK</a:t>
            </a:r>
            <a:r>
              <a:rPr lang="ko-KR" altLang="en-US" dirty="0" smtClean="0"/>
              <a:t>팀의 경우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인도네시아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미얀마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라오스와의 공동연구결과물 발표 예정</a:t>
            </a:r>
            <a:endParaRPr lang="en-US" altLang="ko-KR" dirty="0" smtClean="0"/>
          </a:p>
          <a:p>
            <a:pPr>
              <a:lnSpc>
                <a:spcPts val="2500"/>
              </a:lnSpc>
            </a:pPr>
            <a:endParaRPr lang="en-US" altLang="ko-KR" dirty="0"/>
          </a:p>
          <a:p>
            <a:pPr>
              <a:lnSpc>
                <a:spcPts val="2500"/>
              </a:lnSpc>
            </a:pPr>
            <a:r>
              <a:rPr lang="en-US" altLang="ko-KR" dirty="0" smtClean="0"/>
              <a:t>     </a:t>
            </a:r>
            <a:r>
              <a:rPr lang="ko-KR" altLang="en-US" dirty="0" smtClean="0">
                <a:latin typeface="a드림고딕4" panose="02020600000000000000" pitchFamily="18" charset="-127"/>
                <a:ea typeface="a드림고딕4" panose="02020600000000000000" pitchFamily="18" charset="-127"/>
              </a:rPr>
              <a:t>협력과 참여 부탁드립니다</a:t>
            </a:r>
            <a:r>
              <a:rPr lang="en-US" altLang="ko-KR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!</a:t>
            </a:r>
            <a:endParaRPr lang="en-US" altLang="ko-KR" dirty="0" smtClean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ts val="25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1772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76672"/>
            <a:ext cx="9158288" cy="647700"/>
            <a:chOff x="0" y="620688"/>
            <a:chExt cx="9158288" cy="647700"/>
          </a:xfrm>
        </p:grpSpPr>
        <p:sp>
          <p:nvSpPr>
            <p:cNvPr id="307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323528" y="692696"/>
              <a:ext cx="655272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연구진의 구성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4" name="모서리가 둥근 직사각형 23"/>
          <p:cNvSpPr/>
          <p:nvPr/>
        </p:nvSpPr>
        <p:spPr>
          <a:xfrm>
            <a:off x="395536" y="1268760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연구책임자</a:t>
            </a:r>
            <a:endParaRPr lang="ko-KR" altLang="en-US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1700808"/>
            <a:ext cx="8136904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ko-KR" dirty="0" smtClean="0"/>
              <a:t> </a:t>
            </a:r>
            <a:r>
              <a:rPr lang="ko-KR" altLang="en-US" dirty="0" smtClean="0"/>
              <a:t>조대우 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경영학부교수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395536" y="2352300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공동연구원</a:t>
            </a:r>
            <a:endParaRPr lang="ko-KR" alt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2852936"/>
            <a:ext cx="81369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dirty="0" err="1" smtClean="0"/>
              <a:t>염명배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경제학과 교수</a:t>
            </a:r>
            <a:r>
              <a:rPr lang="en-US" altLang="ko-KR" dirty="0" smtClean="0"/>
              <a:t>),  </a:t>
            </a:r>
            <a:r>
              <a:rPr lang="ko-KR" altLang="en-US" dirty="0" smtClean="0"/>
              <a:t>안기돈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경제학과 교수</a:t>
            </a:r>
            <a:r>
              <a:rPr lang="en-US" altLang="ko-KR" dirty="0" smtClean="0"/>
              <a:t>)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ko-KR" dirty="0" smtClean="0"/>
              <a:t>    </a:t>
            </a:r>
            <a:r>
              <a:rPr lang="ko-KR" altLang="en-US" dirty="0" smtClean="0"/>
              <a:t>황경연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</a:t>
            </a:r>
            <a:r>
              <a:rPr lang="en-US" altLang="ko-KR" dirty="0" smtClean="0"/>
              <a:t>BK</a:t>
            </a:r>
            <a:r>
              <a:rPr lang="ko-KR" altLang="en-US" dirty="0" smtClean="0"/>
              <a:t>교수</a:t>
            </a:r>
            <a:r>
              <a:rPr lang="en-US" altLang="ko-KR" dirty="0" smtClean="0"/>
              <a:t>), </a:t>
            </a:r>
            <a:r>
              <a:rPr lang="ko-KR" altLang="en-US" dirty="0" err="1" smtClean="0"/>
              <a:t>성을현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전임연구교수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이상빈</a:t>
            </a:r>
            <a:r>
              <a:rPr lang="en-US" altLang="ko-KR" dirty="0" smtClean="0"/>
              <a:t>(</a:t>
            </a:r>
            <a:r>
              <a:rPr lang="ko-KR" altLang="en-US" dirty="0" smtClean="0"/>
              <a:t>창원대 교수</a:t>
            </a:r>
            <a:r>
              <a:rPr lang="en-US" altLang="ko-KR" dirty="0" smtClean="0"/>
              <a:t>),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성봉석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우송대</a:t>
            </a:r>
            <a:r>
              <a:rPr lang="ko-KR" altLang="en-US" dirty="0" smtClean="0"/>
              <a:t> 교수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이상 </a:t>
            </a:r>
            <a:r>
              <a:rPr lang="en-US" altLang="ko-KR" dirty="0" smtClean="0"/>
              <a:t>6</a:t>
            </a:r>
            <a:r>
              <a:rPr lang="ko-KR" altLang="en-US" dirty="0" smtClean="0"/>
              <a:t>명</a:t>
            </a:r>
            <a:endParaRPr lang="en-US" altLang="ko-KR" dirty="0" smtClean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67544" y="4305870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연구보조원</a:t>
            </a:r>
            <a:endParaRPr lang="ko-KR" alt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488193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dirty="0" err="1" smtClean="0"/>
              <a:t>김성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경영학과 박사과정</a:t>
            </a:r>
            <a:r>
              <a:rPr lang="en-US" altLang="ko-KR" dirty="0" smtClean="0"/>
              <a:t>),  </a:t>
            </a:r>
            <a:r>
              <a:rPr lang="ko-KR" altLang="en-US" dirty="0" err="1" smtClean="0"/>
              <a:t>난칸워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</a:t>
            </a:r>
            <a:r>
              <a:rPr lang="ko-KR" altLang="en-US" dirty="0" smtClean="0"/>
              <a:t>경영학부 </a:t>
            </a:r>
            <a:r>
              <a:rPr lang="ko-KR" altLang="en-US" dirty="0" smtClean="0"/>
              <a:t>석사과정</a:t>
            </a:r>
            <a:r>
              <a:rPr lang="en-US" altLang="ko-KR" dirty="0" smtClean="0"/>
              <a:t>)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ko-KR" dirty="0" smtClean="0"/>
              <a:t>    </a:t>
            </a:r>
            <a:r>
              <a:rPr lang="ko-KR" altLang="en-US" dirty="0" smtClean="0"/>
              <a:t>박윤규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경영학과 학사과정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신정훈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경영학부 학사과정</a:t>
            </a:r>
            <a:r>
              <a:rPr lang="en-US" altLang="ko-KR" dirty="0" smtClean="0"/>
              <a:t>)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3568" y="587727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※ </a:t>
            </a:r>
            <a:r>
              <a:rPr lang="ko-KR" altLang="en-US" dirty="0" smtClean="0"/>
              <a:t>현재 </a:t>
            </a:r>
            <a:r>
              <a:rPr lang="ko-KR" altLang="en-US" dirty="0" smtClean="0">
                <a:solidFill>
                  <a:srgbClr val="180CB4"/>
                </a:solidFill>
              </a:rPr>
              <a:t>객원연구원</a:t>
            </a:r>
            <a:r>
              <a:rPr lang="ko-KR" altLang="en-US" dirty="0" smtClean="0"/>
              <a:t> 임명 예정</a:t>
            </a:r>
            <a:r>
              <a:rPr lang="en-US" altLang="ko-KR" dirty="0" smtClean="0"/>
              <a:t>(2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131840" y="256490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감사합니다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76672"/>
            <a:ext cx="9158288" cy="647700"/>
            <a:chOff x="0" y="620688"/>
            <a:chExt cx="9158288" cy="647700"/>
          </a:xfrm>
        </p:grpSpPr>
        <p:sp>
          <p:nvSpPr>
            <p:cNvPr id="307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323528" y="692696"/>
              <a:ext cx="8280920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연구목적 및 범위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395536" y="1268760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mtClean="0"/>
              <a:t>연구의 목적</a:t>
            </a:r>
            <a:endParaRPr lang="ko-KR" altLang="en-US" sz="2000" b="1"/>
          </a:p>
        </p:txBody>
      </p:sp>
      <p:sp>
        <p:nvSpPr>
          <p:cNvPr id="27" name="TextBox 26"/>
          <p:cNvSpPr txBox="1"/>
          <p:nvPr/>
        </p:nvSpPr>
        <p:spPr>
          <a:xfrm>
            <a:off x="467544" y="1700808"/>
            <a:ext cx="81369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dirty="0" smtClean="0"/>
              <a:t>대한민국의 과학기술발전경험을 다른 국가로 이전할 수 있도록 지식화하고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이를 토대로 국제적 확산모형을 개발하여 국제적 협력이 가능하도록 함으로써 국제적 위상을 높이는데 있음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77768"/>
            <a:ext cx="7920880" cy="30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모서리가 둥근 직사각형 11"/>
          <p:cNvSpPr/>
          <p:nvPr/>
        </p:nvSpPr>
        <p:spPr>
          <a:xfrm>
            <a:off x="395536" y="3144388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연구의 범위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0167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39552" y="1459270"/>
            <a:ext cx="1584176" cy="648072"/>
          </a:xfrm>
          <a:prstGeom prst="roundRect">
            <a:avLst/>
          </a:prstGeom>
          <a:solidFill>
            <a:srgbClr val="180C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경험의 대상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2339752" y="1459270"/>
            <a:ext cx="3672408" cy="64807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정부출연연구기관 과학기술</a:t>
            </a:r>
            <a:r>
              <a:rPr lang="en-US" altLang="ko-KR" sz="1400" dirty="0" smtClean="0"/>
              <a:t>(R&amp;D)</a:t>
            </a:r>
            <a:r>
              <a:rPr lang="ko-KR" altLang="en-US" sz="1400" dirty="0" smtClean="0"/>
              <a:t>경험</a:t>
            </a:r>
            <a:endParaRPr lang="en-US" altLang="ko-KR" sz="1400" dirty="0" smtClean="0"/>
          </a:p>
          <a:p>
            <a:pPr algn="ctr"/>
            <a:r>
              <a:rPr lang="ko-KR" altLang="en-US" b="1" dirty="0" smtClean="0">
                <a:solidFill>
                  <a:srgbClr val="FFFF00"/>
                </a:solidFill>
              </a:rPr>
              <a:t>기업 및 대학 과학기술</a:t>
            </a:r>
            <a:r>
              <a:rPr lang="en-US" altLang="ko-KR" b="1" dirty="0" smtClean="0">
                <a:solidFill>
                  <a:srgbClr val="FFFF00"/>
                </a:solidFill>
              </a:rPr>
              <a:t>(R&amp;D)</a:t>
            </a:r>
            <a:r>
              <a:rPr lang="ko-KR" altLang="en-US" b="1" dirty="0" smtClean="0">
                <a:solidFill>
                  <a:srgbClr val="FFFF00"/>
                </a:solidFill>
              </a:rPr>
              <a:t>경험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339752" y="2179350"/>
            <a:ext cx="2592288" cy="28803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투입</a:t>
            </a:r>
            <a:endParaRPr lang="ko-KR" altLang="en-US" sz="1400" dirty="0"/>
          </a:p>
        </p:txBody>
      </p:sp>
      <p:sp>
        <p:nvSpPr>
          <p:cNvPr id="15" name="직사각형 14"/>
          <p:cNvSpPr/>
          <p:nvPr/>
        </p:nvSpPr>
        <p:spPr>
          <a:xfrm>
            <a:off x="6588224" y="1402760"/>
            <a:ext cx="1296144" cy="2880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R&amp;D</a:t>
            </a:r>
            <a:endParaRPr lang="ko-KR" altLang="en-US" sz="1400" dirty="0"/>
          </a:p>
        </p:txBody>
      </p:sp>
      <p:sp>
        <p:nvSpPr>
          <p:cNvPr id="16" name="직사각형 15"/>
          <p:cNvSpPr/>
          <p:nvPr/>
        </p:nvSpPr>
        <p:spPr>
          <a:xfrm>
            <a:off x="6588224" y="1819310"/>
            <a:ext cx="1296144" cy="2880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Business</a:t>
            </a:r>
            <a:endParaRPr lang="ko-KR" altLang="en-US" sz="1400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5004048" y="2179350"/>
            <a:ext cx="1368152" cy="28803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변환</a:t>
            </a:r>
            <a:endParaRPr lang="ko-KR" altLang="en-US" sz="1400" dirty="0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6444208" y="2179350"/>
            <a:ext cx="1440160" cy="28803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산출</a:t>
            </a:r>
            <a:endParaRPr lang="ko-KR" altLang="en-US" sz="1400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2339752" y="2467382"/>
            <a:ext cx="1152128" cy="115212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정부</a:t>
            </a:r>
            <a:endParaRPr lang="en-US" altLang="ko-KR" sz="1400" dirty="0" smtClean="0"/>
          </a:p>
          <a:p>
            <a:pPr algn="ctr"/>
            <a:r>
              <a:rPr lang="en-US" altLang="ko-KR" sz="1400" b="1" dirty="0" smtClean="0">
                <a:solidFill>
                  <a:srgbClr val="FFFF00"/>
                </a:solidFill>
              </a:rPr>
              <a:t>(</a:t>
            </a:r>
            <a:r>
              <a:rPr lang="ko-KR" altLang="en-US" sz="1400" b="1" dirty="0" smtClean="0">
                <a:solidFill>
                  <a:srgbClr val="FFFF00"/>
                </a:solidFill>
              </a:rPr>
              <a:t>중앙</a:t>
            </a:r>
            <a:r>
              <a:rPr lang="en-US" altLang="ko-KR" sz="1400" b="1" dirty="0" smtClean="0">
                <a:solidFill>
                  <a:srgbClr val="FFFF00"/>
                </a:solidFill>
              </a:rPr>
              <a:t>/</a:t>
            </a:r>
            <a:r>
              <a:rPr lang="ko-KR" altLang="en-US" sz="1400" b="1" dirty="0" smtClean="0">
                <a:solidFill>
                  <a:srgbClr val="FFFF00"/>
                </a:solidFill>
              </a:rPr>
              <a:t>지방</a:t>
            </a:r>
            <a:r>
              <a:rPr lang="en-US" altLang="ko-KR" sz="1400" dirty="0" smtClean="0"/>
              <a:t>)</a:t>
            </a:r>
          </a:p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연구기관</a:t>
            </a:r>
            <a:endParaRPr lang="en-US" altLang="ko-KR" sz="1400" dirty="0" smtClean="0"/>
          </a:p>
          <a:p>
            <a:pPr algn="ctr"/>
            <a:r>
              <a:rPr lang="en-US" altLang="ko-KR" sz="1400" b="1" dirty="0" smtClean="0">
                <a:solidFill>
                  <a:srgbClr val="FFFF00"/>
                </a:solidFill>
              </a:rPr>
              <a:t>-</a:t>
            </a:r>
            <a:r>
              <a:rPr lang="ko-KR" altLang="en-US" sz="1400" b="1" dirty="0" smtClean="0">
                <a:solidFill>
                  <a:srgbClr val="FFFF00"/>
                </a:solidFill>
              </a:rPr>
              <a:t>기업</a:t>
            </a:r>
            <a:endParaRPr lang="en-US" altLang="ko-KR" sz="1400" b="1" dirty="0" smtClean="0">
              <a:solidFill>
                <a:srgbClr val="FFFF00"/>
              </a:solidFill>
            </a:endParaRPr>
          </a:p>
          <a:p>
            <a:pPr algn="ctr"/>
            <a:r>
              <a:rPr lang="en-US" altLang="ko-KR" sz="1400" b="1" dirty="0" smtClean="0">
                <a:solidFill>
                  <a:srgbClr val="FFFF00"/>
                </a:solidFill>
              </a:rPr>
              <a:t>-</a:t>
            </a:r>
            <a:r>
              <a:rPr lang="ko-KR" altLang="en-US" sz="1400" b="1" dirty="0" smtClean="0">
                <a:solidFill>
                  <a:srgbClr val="FFFF00"/>
                </a:solidFill>
              </a:rPr>
              <a:t>대학</a:t>
            </a:r>
            <a:endParaRPr lang="ko-KR" altLang="en-US" sz="1400" b="1" dirty="0">
              <a:solidFill>
                <a:srgbClr val="FFFF00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339752" y="3619510"/>
            <a:ext cx="1152128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FF00"/>
                </a:solidFill>
              </a:rPr>
              <a:t>-</a:t>
            </a:r>
            <a:r>
              <a:rPr lang="ko-KR" altLang="en-US" sz="1400" b="1" dirty="0" smtClean="0">
                <a:solidFill>
                  <a:srgbClr val="FFFF00"/>
                </a:solidFill>
              </a:rPr>
              <a:t>팀</a:t>
            </a:r>
            <a:endParaRPr lang="en-US" altLang="ko-KR" sz="1400" b="1" dirty="0" smtClean="0">
              <a:solidFill>
                <a:srgbClr val="FFFF00"/>
              </a:solidFill>
            </a:endParaRPr>
          </a:p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개인</a:t>
            </a:r>
            <a:endParaRPr lang="ko-KR" altLang="en-US" sz="1400" dirty="0"/>
          </a:p>
        </p:txBody>
      </p:sp>
      <p:sp>
        <p:nvSpPr>
          <p:cNvPr id="21" name="직사각형 20"/>
          <p:cNvSpPr/>
          <p:nvPr/>
        </p:nvSpPr>
        <p:spPr>
          <a:xfrm>
            <a:off x="3419872" y="2467382"/>
            <a:ext cx="1512168" cy="11521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전략</a:t>
            </a:r>
            <a:r>
              <a:rPr lang="en-US" altLang="ko-KR" sz="1400" dirty="0" smtClean="0"/>
              <a:t>, -</a:t>
            </a:r>
            <a:r>
              <a:rPr lang="ko-KR" altLang="en-US" sz="1400" dirty="0" smtClean="0"/>
              <a:t>인력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구조</a:t>
            </a:r>
            <a:r>
              <a:rPr lang="en-US" altLang="ko-KR" sz="1400" dirty="0" smtClean="0"/>
              <a:t>, -</a:t>
            </a:r>
            <a:r>
              <a:rPr lang="ko-KR" altLang="en-US" sz="1400" dirty="0" smtClean="0"/>
              <a:t>시스템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환경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문화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재정</a:t>
            </a:r>
            <a:r>
              <a:rPr lang="en-US" altLang="ko-KR" sz="1400" dirty="0" smtClean="0"/>
              <a:t>)</a:t>
            </a:r>
          </a:p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메커니즘</a:t>
            </a:r>
            <a:r>
              <a:rPr lang="en-US" altLang="ko-KR" sz="1400" dirty="0" smtClean="0"/>
              <a:t>, -</a:t>
            </a:r>
            <a:r>
              <a:rPr lang="ko-KR" altLang="en-US" sz="1400" dirty="0" smtClean="0"/>
              <a:t>주체</a:t>
            </a:r>
            <a:endParaRPr lang="ko-KR" altLang="en-US" sz="1400" dirty="0"/>
          </a:p>
        </p:txBody>
      </p:sp>
      <p:sp>
        <p:nvSpPr>
          <p:cNvPr id="22" name="직사각형 21"/>
          <p:cNvSpPr/>
          <p:nvPr/>
        </p:nvSpPr>
        <p:spPr>
          <a:xfrm>
            <a:off x="3419872" y="3619510"/>
            <a:ext cx="1512168" cy="50405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시간</a:t>
            </a:r>
            <a:r>
              <a:rPr lang="en-US" altLang="ko-KR" sz="1400" dirty="0" smtClean="0"/>
              <a:t>, -</a:t>
            </a:r>
            <a:r>
              <a:rPr lang="ko-KR" altLang="en-US" sz="1400" dirty="0" smtClean="0"/>
              <a:t>노력</a:t>
            </a:r>
            <a:endParaRPr lang="ko-KR" altLang="en-US" sz="1400" dirty="0"/>
          </a:p>
        </p:txBody>
      </p:sp>
      <p:sp>
        <p:nvSpPr>
          <p:cNvPr id="23" name="직사각형 22"/>
          <p:cNvSpPr/>
          <p:nvPr/>
        </p:nvSpPr>
        <p:spPr>
          <a:xfrm>
            <a:off x="5004048" y="2467382"/>
            <a:ext cx="720080" cy="165618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연구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개발</a:t>
            </a:r>
            <a:endParaRPr lang="ko-KR" altLang="en-US" sz="1400" dirty="0"/>
          </a:p>
        </p:txBody>
      </p:sp>
      <p:sp>
        <p:nvSpPr>
          <p:cNvPr id="25" name="직사각형 24"/>
          <p:cNvSpPr/>
          <p:nvPr/>
        </p:nvSpPr>
        <p:spPr>
          <a:xfrm>
            <a:off x="5796136" y="2467382"/>
            <a:ext cx="936104" cy="165618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사업화</a:t>
            </a:r>
            <a:endParaRPr lang="ko-KR" altLang="en-US" sz="1400" dirty="0"/>
          </a:p>
        </p:txBody>
      </p:sp>
      <p:sp>
        <p:nvSpPr>
          <p:cNvPr id="26" name="직사각형 25"/>
          <p:cNvSpPr/>
          <p:nvPr/>
        </p:nvSpPr>
        <p:spPr>
          <a:xfrm>
            <a:off x="6804248" y="2467382"/>
            <a:ext cx="1080120" cy="165618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파급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-</a:t>
            </a:r>
            <a:r>
              <a:rPr lang="ko-KR" altLang="en-US" sz="1400" dirty="0" smtClean="0"/>
              <a:t>예시산업</a:t>
            </a:r>
            <a:r>
              <a:rPr lang="en-US" altLang="ko-KR" sz="1400" dirty="0" smtClean="0"/>
              <a:t>: IT/BT/</a:t>
            </a:r>
            <a:r>
              <a:rPr lang="ko-KR" altLang="en-US" sz="1400" dirty="0" smtClean="0"/>
              <a:t>조선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자동차</a:t>
            </a:r>
            <a:endParaRPr lang="ko-KR" altLang="en-US" sz="1400" dirty="0"/>
          </a:p>
        </p:txBody>
      </p:sp>
      <p:sp>
        <p:nvSpPr>
          <p:cNvPr id="28" name="직사각형 27"/>
          <p:cNvSpPr/>
          <p:nvPr/>
        </p:nvSpPr>
        <p:spPr>
          <a:xfrm>
            <a:off x="2339752" y="4293096"/>
            <a:ext cx="288032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사례개발 및 성공요인 추출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(</a:t>
            </a:r>
            <a:r>
              <a:rPr lang="ko-KR" altLang="en-US" sz="1400" dirty="0" smtClean="0"/>
              <a:t>모방가능요인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모방불능요인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29" name="직사각형 28"/>
          <p:cNvSpPr/>
          <p:nvPr/>
        </p:nvSpPr>
        <p:spPr>
          <a:xfrm>
            <a:off x="5364088" y="4293096"/>
            <a:ext cx="108012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형식지</a:t>
            </a:r>
            <a:endParaRPr lang="en-US" altLang="ko-KR" sz="1400" dirty="0" smtClean="0"/>
          </a:p>
          <a:p>
            <a:pPr algn="ctr"/>
            <a:r>
              <a:rPr lang="ko-KR" altLang="en-US" sz="1400" dirty="0" err="1" smtClean="0"/>
              <a:t>암묵지</a:t>
            </a:r>
            <a:endParaRPr lang="ko-KR" altLang="en-US" sz="1400" dirty="0"/>
          </a:p>
        </p:txBody>
      </p:sp>
      <p:sp>
        <p:nvSpPr>
          <p:cNvPr id="30" name="직사각형 29"/>
          <p:cNvSpPr/>
          <p:nvPr/>
        </p:nvSpPr>
        <p:spPr>
          <a:xfrm>
            <a:off x="6588224" y="4293096"/>
            <a:ext cx="1296144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확산지</a:t>
            </a:r>
            <a:endParaRPr lang="en-US" altLang="ko-KR" sz="1400" dirty="0" smtClean="0"/>
          </a:p>
          <a:p>
            <a:pPr algn="ctr"/>
            <a:r>
              <a:rPr lang="en-US" altLang="ko-KR" sz="900" dirty="0" smtClean="0"/>
              <a:t>Diffusible knowledge</a:t>
            </a:r>
            <a:endParaRPr lang="ko-KR" altLang="en-US" sz="900" dirty="0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2339752" y="5013176"/>
            <a:ext cx="5544616" cy="28803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확산대상국가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지역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에 따른 모형개발</a:t>
            </a:r>
            <a:endParaRPr lang="ko-KR" altLang="en-US" sz="1400" dirty="0"/>
          </a:p>
        </p:txBody>
      </p:sp>
      <p:sp>
        <p:nvSpPr>
          <p:cNvPr id="32" name="직사각형 31"/>
          <p:cNvSpPr/>
          <p:nvPr/>
        </p:nvSpPr>
        <p:spPr>
          <a:xfrm>
            <a:off x="2339752" y="5301208"/>
            <a:ext cx="2592288" cy="50405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모방가능요인의 접목방법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/</a:t>
            </a:r>
            <a:r>
              <a:rPr lang="ko-KR" altLang="en-US" sz="1400" dirty="0" smtClean="0"/>
              <a:t>모방불능요인 </a:t>
            </a:r>
            <a:r>
              <a:rPr lang="ko-KR" altLang="en-US" sz="1400" dirty="0" err="1" smtClean="0"/>
              <a:t>대체안</a:t>
            </a:r>
            <a:r>
              <a:rPr lang="ko-KR" altLang="en-US" sz="1400" dirty="0" smtClean="0"/>
              <a:t> 탐색</a:t>
            </a:r>
            <a:endParaRPr lang="ko-KR" altLang="en-US" sz="1400" dirty="0"/>
          </a:p>
        </p:txBody>
      </p:sp>
      <p:sp>
        <p:nvSpPr>
          <p:cNvPr id="33" name="직사각형 32"/>
          <p:cNvSpPr/>
          <p:nvPr/>
        </p:nvSpPr>
        <p:spPr>
          <a:xfrm>
            <a:off x="5004048" y="5301208"/>
            <a:ext cx="1440160" cy="50405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수익모형</a:t>
            </a:r>
            <a:endParaRPr lang="en-US" altLang="ko-KR" sz="1400" dirty="0" smtClean="0"/>
          </a:p>
          <a:p>
            <a:pPr algn="ctr"/>
            <a:r>
              <a:rPr lang="en-US" altLang="ko-KR" sz="1100" dirty="0" smtClean="0"/>
              <a:t>(</a:t>
            </a:r>
            <a:r>
              <a:rPr lang="ko-KR" altLang="en-US" sz="1100" dirty="0" smtClean="0"/>
              <a:t>감성모형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이성모형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34" name="직사각형 33"/>
          <p:cNvSpPr/>
          <p:nvPr/>
        </p:nvSpPr>
        <p:spPr>
          <a:xfrm>
            <a:off x="6516216" y="5301208"/>
            <a:ext cx="1368152" cy="50405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국제적확산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시스템 개발</a:t>
            </a:r>
            <a:endParaRPr lang="ko-KR" altLang="en-US" sz="1400" dirty="0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2339752" y="5877272"/>
            <a:ext cx="1944216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소형단계</a:t>
            </a:r>
            <a:r>
              <a:rPr lang="en-US" altLang="ko-KR" sz="1400" dirty="0" smtClean="0"/>
              <a:t>(3</a:t>
            </a:r>
            <a:r>
              <a:rPr lang="ko-KR" altLang="en-US" sz="1400" dirty="0" smtClean="0"/>
              <a:t>년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4283968" y="5877272"/>
            <a:ext cx="1800200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중형단계</a:t>
            </a:r>
            <a:r>
              <a:rPr lang="en-US" altLang="ko-KR" sz="1400" dirty="0" smtClean="0"/>
              <a:t>(3</a:t>
            </a:r>
            <a:r>
              <a:rPr lang="ko-KR" altLang="en-US" sz="1400" dirty="0" smtClean="0"/>
              <a:t>년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6084168" y="5877272"/>
            <a:ext cx="1800200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대형단계</a:t>
            </a:r>
            <a:r>
              <a:rPr lang="en-US" altLang="ko-KR" sz="1400" dirty="0" smtClean="0"/>
              <a:t>(4</a:t>
            </a:r>
            <a:r>
              <a:rPr lang="ko-KR" altLang="en-US" sz="1400" dirty="0" smtClean="0"/>
              <a:t>년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8" name="직사각형 37"/>
          <p:cNvSpPr/>
          <p:nvPr/>
        </p:nvSpPr>
        <p:spPr>
          <a:xfrm>
            <a:off x="2339752" y="6165304"/>
            <a:ext cx="1944216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/>
              <a:t>정부출연구기관중심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R&amp;D</a:t>
            </a:r>
            <a:endParaRPr lang="ko-KR" altLang="en-US" sz="1200" b="1" dirty="0"/>
          </a:p>
        </p:txBody>
      </p:sp>
      <p:sp>
        <p:nvSpPr>
          <p:cNvPr id="39" name="직사각형 38"/>
          <p:cNvSpPr/>
          <p:nvPr/>
        </p:nvSpPr>
        <p:spPr>
          <a:xfrm>
            <a:off x="4283968" y="6165304"/>
            <a:ext cx="180020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소형단계 </a:t>
            </a:r>
            <a:r>
              <a:rPr lang="en-US" altLang="ko-KR" sz="1200" dirty="0" smtClean="0"/>
              <a:t>+ </a:t>
            </a:r>
          </a:p>
          <a:p>
            <a:pPr algn="ctr"/>
            <a:r>
              <a:rPr lang="ko-KR" altLang="en-US" sz="1200" b="1" dirty="0" smtClean="0"/>
              <a:t>대학</a:t>
            </a:r>
            <a:r>
              <a:rPr lang="en-US" altLang="ko-KR" sz="1200" b="1" dirty="0" smtClean="0"/>
              <a:t>/</a:t>
            </a:r>
            <a:r>
              <a:rPr lang="ko-KR" altLang="en-US" sz="1200" b="1" dirty="0" smtClean="0"/>
              <a:t>기업 중심 </a:t>
            </a:r>
            <a:r>
              <a:rPr lang="en-US" altLang="ko-KR" sz="1200" b="1" dirty="0" smtClean="0"/>
              <a:t>R&amp;D</a:t>
            </a:r>
            <a:endParaRPr lang="ko-KR" altLang="en-US" sz="1200" b="1" dirty="0"/>
          </a:p>
        </p:txBody>
      </p:sp>
      <p:sp>
        <p:nvSpPr>
          <p:cNvPr id="40" name="직사각형 39"/>
          <p:cNvSpPr/>
          <p:nvPr/>
        </p:nvSpPr>
        <p:spPr>
          <a:xfrm>
            <a:off x="6084168" y="6165304"/>
            <a:ext cx="180020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소형</a:t>
            </a:r>
            <a:r>
              <a:rPr lang="en-US" altLang="ko-KR" sz="1200" dirty="0" smtClean="0"/>
              <a:t>+</a:t>
            </a:r>
            <a:r>
              <a:rPr lang="ko-KR" altLang="en-US" sz="1200" dirty="0" smtClean="0"/>
              <a:t>중형단계</a:t>
            </a:r>
            <a:r>
              <a:rPr lang="en-US" altLang="ko-KR" sz="1200" dirty="0" smtClean="0"/>
              <a:t>+</a:t>
            </a:r>
          </a:p>
          <a:p>
            <a:pPr algn="ctr"/>
            <a:r>
              <a:rPr lang="ko-KR" altLang="en-US" sz="1200" b="1" dirty="0" err="1" smtClean="0"/>
              <a:t>초집적연구집단중심</a:t>
            </a:r>
            <a:r>
              <a:rPr lang="en-US" altLang="ko-KR" sz="1200" b="1" dirty="0" smtClean="0"/>
              <a:t>R&amp;D</a:t>
            </a:r>
            <a:endParaRPr lang="ko-KR" altLang="en-US" sz="1200" b="1" dirty="0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539552" y="2179350"/>
            <a:ext cx="1584176" cy="273630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경험의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지식화</a:t>
            </a:r>
            <a:endParaRPr lang="ko-KR" altLang="en-US" dirty="0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539552" y="5013176"/>
            <a:ext cx="1584176" cy="7920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국제적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확산</a:t>
            </a:r>
            <a:endParaRPr lang="ko-KR" altLang="en-US" dirty="0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539552" y="5877272"/>
            <a:ext cx="1584176" cy="86409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10</a:t>
            </a:r>
            <a:r>
              <a:rPr lang="ko-KR" altLang="en-US" dirty="0" smtClean="0"/>
              <a:t>년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연구계획</a:t>
            </a:r>
            <a:endParaRPr lang="ko-KR" altLang="en-US" dirty="0"/>
          </a:p>
        </p:txBody>
      </p:sp>
      <p:sp>
        <p:nvSpPr>
          <p:cNvPr id="44" name="오른쪽 화살표 43"/>
          <p:cNvSpPr/>
          <p:nvPr/>
        </p:nvSpPr>
        <p:spPr>
          <a:xfrm>
            <a:off x="6156176" y="1474768"/>
            <a:ext cx="360040" cy="14401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45" name="오른쪽 화살표 44"/>
          <p:cNvSpPr/>
          <p:nvPr/>
        </p:nvSpPr>
        <p:spPr>
          <a:xfrm>
            <a:off x="6156176" y="1891318"/>
            <a:ext cx="360040" cy="14401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46" name="아래쪽 화살표 45"/>
          <p:cNvSpPr/>
          <p:nvPr/>
        </p:nvSpPr>
        <p:spPr>
          <a:xfrm>
            <a:off x="7380312" y="1716306"/>
            <a:ext cx="144016" cy="7200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47" name="위쪽 화살표 46"/>
          <p:cNvSpPr/>
          <p:nvPr/>
        </p:nvSpPr>
        <p:spPr>
          <a:xfrm>
            <a:off x="6948264" y="1716306"/>
            <a:ext cx="144016" cy="72008"/>
          </a:xfrm>
          <a:prstGeom prst="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48" name="직사각형 47"/>
          <p:cNvSpPr/>
          <p:nvPr/>
        </p:nvSpPr>
        <p:spPr>
          <a:xfrm>
            <a:off x="8100392" y="2323366"/>
            <a:ext cx="792088" cy="1800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국가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사회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아래쪽 화살표 48"/>
          <p:cNvSpPr/>
          <p:nvPr/>
        </p:nvSpPr>
        <p:spPr>
          <a:xfrm>
            <a:off x="4533255" y="4123566"/>
            <a:ext cx="1584176" cy="144016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아래쪽 화살표 49"/>
          <p:cNvSpPr/>
          <p:nvPr/>
        </p:nvSpPr>
        <p:spPr>
          <a:xfrm>
            <a:off x="4572000" y="4859144"/>
            <a:ext cx="1584176" cy="144016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>
            <a:off x="5220072" y="4485873"/>
            <a:ext cx="1440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오른쪽 화살표 51"/>
          <p:cNvSpPr/>
          <p:nvPr/>
        </p:nvSpPr>
        <p:spPr>
          <a:xfrm>
            <a:off x="6444208" y="4493622"/>
            <a:ext cx="1440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오른쪽 화살표 52"/>
          <p:cNvSpPr/>
          <p:nvPr/>
        </p:nvSpPr>
        <p:spPr>
          <a:xfrm>
            <a:off x="7956376" y="2866698"/>
            <a:ext cx="72008" cy="451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모서리가 둥근 직사각형 53"/>
          <p:cNvSpPr/>
          <p:nvPr/>
        </p:nvSpPr>
        <p:spPr>
          <a:xfrm>
            <a:off x="467544" y="908720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연구의 개요</a:t>
            </a:r>
            <a:endParaRPr lang="ko-KR" altLang="en-US" sz="2000" b="1" dirty="0"/>
          </a:p>
        </p:txBody>
      </p:sp>
      <p:grpSp>
        <p:nvGrpSpPr>
          <p:cNvPr id="55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56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 내용 및 방법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8532440" y="64533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4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576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14"/>
          <p:cNvGrpSpPr/>
          <p:nvPr/>
        </p:nvGrpSpPr>
        <p:grpSpPr>
          <a:xfrm>
            <a:off x="0" y="-27384"/>
            <a:ext cx="9158288" cy="648072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연구내용 및 방법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9" name="모서리가 둥근 직사각형 48"/>
          <p:cNvSpPr/>
          <p:nvPr/>
        </p:nvSpPr>
        <p:spPr>
          <a:xfrm>
            <a:off x="467544" y="696116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mtClean="0"/>
              <a:t>2) R&amp;D </a:t>
            </a:r>
            <a:r>
              <a:rPr lang="ko-KR" altLang="en-US" sz="2000" b="1" smtClean="0"/>
              <a:t>경험의 지식화</a:t>
            </a:r>
            <a:endParaRPr lang="ko-KR" altLang="en-US" sz="2000" b="1"/>
          </a:p>
        </p:txBody>
      </p:sp>
      <p:sp>
        <p:nvSpPr>
          <p:cNvPr id="50" name="TextBox 49"/>
          <p:cNvSpPr txBox="1"/>
          <p:nvPr/>
        </p:nvSpPr>
        <p:spPr>
          <a:xfrm>
            <a:off x="611560" y="2852936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/>
            <a:r>
              <a:rPr lang="en-US" altLang="ko-KR" b="1" dirty="0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&lt;</a:t>
            </a:r>
            <a:r>
              <a:rPr lang="ko-KR" altLang="en-US" b="1" dirty="0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주요연구내용</a:t>
            </a:r>
            <a:r>
              <a:rPr lang="en-US" altLang="ko-KR" b="1" dirty="0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&gt;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err="1" smtClean="0"/>
              <a:t>역사적흐름에</a:t>
            </a:r>
            <a:r>
              <a:rPr lang="ko-KR" altLang="en-US" sz="1400" b="1" dirty="0" smtClean="0"/>
              <a:t> 따른 국가차원 및 연구소차원의 경험사례 기술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smtClean="0"/>
              <a:t>전략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인력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구조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시스템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환경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문화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재정지원</a:t>
            </a:r>
            <a:r>
              <a:rPr lang="en-US" altLang="ko-KR" sz="1400" b="1" dirty="0" smtClean="0"/>
              <a:t>), </a:t>
            </a:r>
            <a:r>
              <a:rPr lang="ko-KR" altLang="en-US" sz="1400" b="1" dirty="0" smtClean="0"/>
              <a:t>주체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메카니즘의</a:t>
            </a:r>
            <a:r>
              <a:rPr lang="ko-KR" altLang="en-US" sz="1400" b="1" dirty="0" smtClean="0"/>
              <a:t> 요소적 관점에서의 국가차원 및 연구소차원의 경험사례 기술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smtClean="0"/>
              <a:t>주요사건별 경험 발굴 및 기술</a:t>
            </a:r>
          </a:p>
          <a:p>
            <a:pPr marL="268288" indent="-268288"/>
            <a:r>
              <a:rPr lang="en-US" altLang="ko-KR" sz="1400" b="1" dirty="0" smtClean="0"/>
              <a:t>  - </a:t>
            </a:r>
            <a:r>
              <a:rPr lang="ko-KR" altLang="en-US" sz="1400" b="1" dirty="0" err="1" smtClean="0"/>
              <a:t>국가적차원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경제적 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과학적 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사회적 이슈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국제적 이슈 </a:t>
            </a:r>
            <a:r>
              <a:rPr lang="ko-KR" altLang="en-US" sz="1400" b="1" dirty="0" smtClean="0"/>
              <a:t>등</a:t>
            </a:r>
            <a:endParaRPr lang="en-US" altLang="ko-KR" sz="1400" b="1" dirty="0" smtClean="0"/>
          </a:p>
          <a:p>
            <a:pPr marL="268288" indent="-268288"/>
            <a:r>
              <a:rPr lang="en-US" altLang="ko-KR" sz="1400" b="1" dirty="0"/>
              <a:t> </a:t>
            </a:r>
            <a:r>
              <a:rPr lang="en-US" altLang="ko-KR" sz="1400" b="1" dirty="0" smtClean="0"/>
              <a:t> - </a:t>
            </a:r>
            <a:r>
              <a:rPr lang="ko-KR" altLang="en-US" sz="1400" b="1" dirty="0" err="1" smtClean="0"/>
              <a:t>지역적차원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/>
              <a:t>경제적 성과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과학적 성과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사회적 이슈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국제적 이슈 </a:t>
            </a:r>
            <a:r>
              <a:rPr lang="ko-KR" altLang="en-US" sz="1400" b="1" dirty="0" smtClean="0"/>
              <a:t>등</a:t>
            </a:r>
            <a:endParaRPr lang="ko-KR" altLang="en-US" sz="1400" b="1" dirty="0" smtClean="0"/>
          </a:p>
          <a:p>
            <a:pPr marL="268288" indent="-268288"/>
            <a:r>
              <a:rPr lang="en-US" altLang="ko-KR" sz="1400" b="1" dirty="0" smtClean="0"/>
              <a:t>  - </a:t>
            </a:r>
            <a:r>
              <a:rPr lang="ko-KR" altLang="en-US" sz="1400" b="1" dirty="0" smtClean="0"/>
              <a:t>연구소차원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주요 기술개발성과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사업화 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기술의 기업이전성과 등</a:t>
            </a:r>
          </a:p>
          <a:p>
            <a:pPr marL="268288" indent="-268288"/>
            <a:r>
              <a:rPr lang="en-US" altLang="ko-KR" sz="1400" b="1" dirty="0" smtClean="0"/>
              <a:t>  - </a:t>
            </a:r>
            <a:r>
              <a:rPr lang="ko-KR" altLang="en-US" sz="1400" b="1" dirty="0" smtClean="0"/>
              <a:t>개인</a:t>
            </a:r>
            <a:r>
              <a:rPr lang="en-US" altLang="ko-KR" sz="1400" b="1" dirty="0" smtClean="0"/>
              <a:t>/</a:t>
            </a:r>
            <a:r>
              <a:rPr lang="ko-KR" altLang="en-US" sz="1400" b="1" dirty="0" err="1" smtClean="0"/>
              <a:t>제품차원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유력논문지</a:t>
            </a:r>
            <a:r>
              <a:rPr lang="ko-KR" altLang="en-US" sz="1400" b="1" dirty="0" smtClean="0"/>
              <a:t> 게재성과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수상성과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err="1" smtClean="0"/>
              <a:t>특허취득</a:t>
            </a:r>
            <a:r>
              <a:rPr lang="ko-KR" altLang="en-US" sz="1400" b="1" dirty="0" smtClean="0"/>
              <a:t> </a:t>
            </a:r>
            <a:r>
              <a:rPr lang="ko-KR" altLang="en-US" sz="1400" b="1" dirty="0" smtClean="0"/>
              <a:t>성과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성공적 제품</a:t>
            </a:r>
            <a:r>
              <a:rPr lang="ko-KR" altLang="en-US" sz="1400" b="1" dirty="0" smtClean="0"/>
              <a:t> </a:t>
            </a:r>
            <a:r>
              <a:rPr lang="ko-KR" altLang="en-US" sz="1400" b="1" dirty="0" smtClean="0"/>
              <a:t>등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smtClean="0"/>
              <a:t>산업 및 기업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사회에 대한 파급과 영향관계 분석</a:t>
            </a:r>
          </a:p>
          <a:p>
            <a:pPr marL="268288" indent="-268288"/>
            <a:r>
              <a:rPr lang="en-US" altLang="ko-KR" sz="1400" b="1" dirty="0" smtClean="0"/>
              <a:t>  - </a:t>
            </a:r>
            <a:r>
              <a:rPr lang="ko-KR" altLang="en-US" sz="1400" b="1" dirty="0" smtClean="0"/>
              <a:t>주요 기술개발 및 사업화를 </a:t>
            </a:r>
            <a:r>
              <a:rPr lang="ko-KR" altLang="en-US" sz="1400" b="1" dirty="0" err="1" smtClean="0"/>
              <a:t>기준으로하는</a:t>
            </a:r>
            <a:r>
              <a:rPr lang="ko-KR" altLang="en-US" sz="1400" b="1" dirty="0" smtClean="0"/>
              <a:t> 투입요소 파급효과가 고려된 경험연구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smtClean="0"/>
              <a:t>경험사례를 통한 </a:t>
            </a:r>
            <a:r>
              <a:rPr lang="ko-KR" altLang="en-US" sz="1400" b="1" dirty="0" err="1" smtClean="0"/>
              <a:t>의미있는</a:t>
            </a:r>
            <a:r>
              <a:rPr lang="ko-KR" altLang="en-US" sz="1400" b="1" dirty="0" smtClean="0"/>
              <a:t> 경험 및 요인의 추출</a:t>
            </a:r>
          </a:p>
          <a:p>
            <a:pPr marL="268288" indent="-268288"/>
            <a:r>
              <a:rPr lang="en-US" altLang="ko-KR" sz="1400" b="1" dirty="0" smtClean="0"/>
              <a:t>  - </a:t>
            </a:r>
            <a:r>
              <a:rPr lang="ko-KR" altLang="en-US" sz="1400" b="1" dirty="0" smtClean="0"/>
              <a:t>성공경험과 이의 요인 분석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실패경험과 이의 요인 분석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smtClean="0"/>
              <a:t>파악된 성공요소에 대한 모방가능요인과 모방불능요인의 파악</a:t>
            </a:r>
          </a:p>
          <a:p>
            <a:pPr marL="268288" indent="-268288"/>
            <a:r>
              <a:rPr lang="en-US" altLang="ko-KR" sz="1400" b="1" dirty="0" smtClean="0"/>
              <a:t>  - </a:t>
            </a:r>
            <a:r>
              <a:rPr lang="ko-KR" altLang="en-US" sz="1400" b="1" dirty="0" smtClean="0"/>
              <a:t>한국의 고유특성요인 분석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smtClean="0"/>
              <a:t>경험에 대한 </a:t>
            </a:r>
            <a:r>
              <a:rPr lang="ko-KR" altLang="en-US" sz="1400" b="1" dirty="0" err="1" smtClean="0"/>
              <a:t>형식지와</a:t>
            </a:r>
            <a:r>
              <a:rPr lang="ko-KR" altLang="en-US" sz="1400" b="1" dirty="0" smtClean="0"/>
              <a:t> </a:t>
            </a:r>
            <a:r>
              <a:rPr lang="ko-KR" altLang="en-US" sz="1400" b="1" dirty="0" err="1" smtClean="0"/>
              <a:t>암묵지의</a:t>
            </a:r>
            <a:r>
              <a:rPr lang="ko-KR" altLang="en-US" sz="1400" b="1" dirty="0" smtClean="0"/>
              <a:t> 발굴 및 분류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dirty="0" err="1" smtClean="0"/>
              <a:t>형식지와</a:t>
            </a:r>
            <a:r>
              <a:rPr lang="ko-KR" altLang="en-US" sz="1400" b="1" dirty="0" smtClean="0"/>
              <a:t> </a:t>
            </a:r>
            <a:r>
              <a:rPr lang="ko-KR" altLang="en-US" sz="1400" b="1" dirty="0" err="1" smtClean="0"/>
              <a:t>암묵지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모방가능요인과 모방불능요인을 고려한 </a:t>
            </a:r>
            <a:r>
              <a:rPr lang="ko-KR" altLang="en-US" sz="1400" b="1" dirty="0" err="1" smtClean="0"/>
              <a:t>확산지</a:t>
            </a:r>
            <a:r>
              <a:rPr lang="en-US" altLang="ko-KR" sz="1400" b="1" dirty="0" smtClean="0"/>
              <a:t>(diffusible knowledge)</a:t>
            </a:r>
            <a:r>
              <a:rPr lang="ko-KR" altLang="en-US" sz="1400" b="1" dirty="0" smtClean="0"/>
              <a:t>의 개발</a:t>
            </a:r>
          </a:p>
          <a:p>
            <a:endParaRPr lang="ko-KR" altLang="en-US" sz="1400" b="1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136904" cy="16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58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연구내용 및 방법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9" name="모서리가 둥근 직사각형 48"/>
          <p:cNvSpPr/>
          <p:nvPr/>
        </p:nvSpPr>
        <p:spPr>
          <a:xfrm>
            <a:off x="467544" y="768124"/>
            <a:ext cx="3672408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 smtClean="0"/>
              <a:t>3) R&amp;D </a:t>
            </a:r>
            <a:r>
              <a:rPr lang="ko-KR" altLang="en-US" sz="2000" b="1" dirty="0" smtClean="0"/>
              <a:t>경험의 국제적 확산</a:t>
            </a:r>
            <a:endParaRPr lang="ko-KR" altLang="en-US" sz="2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11560" y="3534395"/>
            <a:ext cx="8136904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300"/>
              </a:spcBef>
            </a:pPr>
            <a:r>
              <a:rPr lang="en-US" altLang="ko-KR" sz="1600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&lt;</a:t>
            </a:r>
            <a:r>
              <a:rPr lang="ko-KR" altLang="en-US" sz="1600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주요연구내용</a:t>
            </a:r>
            <a:r>
              <a:rPr lang="en-US" altLang="ko-KR" sz="1600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&gt;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ko-KR" altLang="en-US" sz="1400" b="1" smtClean="0"/>
              <a:t>대상국가의 선정기준에 대한 연구</a:t>
            </a:r>
            <a:endParaRPr lang="en-US" altLang="ko-KR" sz="1400" b="1" smtClean="0"/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선정기준의 개발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지역기준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아프리카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동남아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남미 등       </a:t>
            </a:r>
            <a:r>
              <a:rPr lang="en-US" altLang="ko-KR" sz="1400" b="1" smtClean="0"/>
              <a:t>- </a:t>
            </a:r>
            <a:r>
              <a:rPr lang="ko-KR" altLang="en-US" sz="1400" b="1" smtClean="0"/>
              <a:t>개발단계 기준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후진국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개발도상국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선진국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b="1" smtClean="0"/>
              <a:t> 국가별 적용방안의 연구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모방가능요인의 접목방안            </a:t>
            </a:r>
            <a:r>
              <a:rPr lang="en-US" altLang="ko-KR" sz="1400" b="1" smtClean="0"/>
              <a:t>- </a:t>
            </a:r>
            <a:r>
              <a:rPr lang="ko-KR" altLang="en-US" sz="1400" b="1" smtClean="0"/>
              <a:t>모방불능요인에 대한 대체안 탐색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b="1" smtClean="0"/>
              <a:t> 확산모형의 개발과 국가 분류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감성적 확산모형과 이성적 모형의 선택에 미치는 영향요소의 분석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감성적 확산모형과 이성적 모형에 따른 국가별 분류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b="1" smtClean="0"/>
              <a:t> 국제적 확산시스템의 개발방안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조직</a:t>
            </a:r>
            <a:r>
              <a:rPr lang="en-US" altLang="ko-KR" sz="1400" b="1" smtClean="0"/>
              <a:t>/</a:t>
            </a:r>
            <a:r>
              <a:rPr lang="ko-KR" altLang="en-US" sz="1400" b="1" smtClean="0"/>
              <a:t>기구          </a:t>
            </a:r>
            <a:r>
              <a:rPr lang="en-US" altLang="ko-KR" sz="1400" b="1" smtClean="0"/>
              <a:t>-</a:t>
            </a:r>
            <a:r>
              <a:rPr lang="ko-KR" altLang="en-US" sz="1400" b="1" smtClean="0"/>
              <a:t> 프로세스</a:t>
            </a:r>
            <a:r>
              <a:rPr lang="en-US" altLang="ko-KR" sz="1400" b="1" smtClean="0"/>
              <a:t>/</a:t>
            </a:r>
            <a:r>
              <a:rPr lang="ko-KR" altLang="en-US" sz="1400" b="1" smtClean="0"/>
              <a:t>재원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7920880" cy="227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0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3203848" y="836712"/>
            <a:ext cx="1728192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논문</a:t>
            </a:r>
            <a:endParaRPr lang="ko-KR" altLang="en-US" sz="1600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3203848" y="1484784"/>
            <a:ext cx="1728192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저서</a:t>
            </a:r>
            <a:endParaRPr lang="ko-KR" altLang="en-US" sz="16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3203848" y="2193819"/>
            <a:ext cx="1728192" cy="154316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네트워킹</a:t>
            </a:r>
            <a:endParaRPr lang="ko-KR" altLang="en-US" sz="16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3203848" y="3803509"/>
            <a:ext cx="1728192" cy="79208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DB</a:t>
            </a:r>
            <a:r>
              <a:rPr lang="ko-KR" altLang="en-US" sz="1600" dirty="0" smtClean="0"/>
              <a:t>구축</a:t>
            </a:r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4932040" y="836712"/>
            <a:ext cx="396044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- </a:t>
            </a:r>
            <a:r>
              <a:rPr lang="ko-KR" altLang="en-US" sz="1600" dirty="0" smtClean="0"/>
              <a:t>논문 </a:t>
            </a:r>
            <a:r>
              <a:rPr lang="en-US" altLang="ko-KR" sz="1600" dirty="0" smtClean="0"/>
              <a:t>14</a:t>
            </a:r>
            <a:r>
              <a:rPr lang="ko-KR" altLang="en-US" sz="1600" dirty="0" smtClean="0"/>
              <a:t>편 </a:t>
            </a:r>
            <a:r>
              <a:rPr lang="ko-KR" altLang="en-US" sz="1600" dirty="0" smtClean="0"/>
              <a:t>발간</a:t>
            </a:r>
            <a:endParaRPr lang="en-US" altLang="ko-KR" sz="1600" dirty="0" smtClean="0"/>
          </a:p>
        </p:txBody>
      </p:sp>
      <p:sp>
        <p:nvSpPr>
          <p:cNvPr id="10" name="직사각형 9"/>
          <p:cNvSpPr/>
          <p:nvPr/>
        </p:nvSpPr>
        <p:spPr>
          <a:xfrm>
            <a:off x="4932040" y="1484784"/>
            <a:ext cx="396044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- </a:t>
            </a:r>
            <a:r>
              <a:rPr lang="ko-KR" altLang="en-US" sz="1600" dirty="0" smtClean="0"/>
              <a:t>저서 </a:t>
            </a:r>
            <a:r>
              <a:rPr lang="en-US" altLang="ko-KR" sz="1600" dirty="0" smtClean="0"/>
              <a:t>8</a:t>
            </a:r>
            <a:r>
              <a:rPr lang="ko-KR" altLang="en-US" sz="1600" dirty="0" smtClean="0"/>
              <a:t>권 </a:t>
            </a:r>
            <a:r>
              <a:rPr lang="ko-KR" altLang="en-US" sz="1600" dirty="0" smtClean="0"/>
              <a:t>발간</a:t>
            </a:r>
            <a:endParaRPr lang="en-US" altLang="ko-KR" sz="1600" dirty="0" smtClean="0"/>
          </a:p>
        </p:txBody>
      </p:sp>
      <p:sp>
        <p:nvSpPr>
          <p:cNvPr id="11" name="직사각형 10"/>
          <p:cNvSpPr/>
          <p:nvPr/>
        </p:nvSpPr>
        <p:spPr>
          <a:xfrm>
            <a:off x="4932040" y="2193819"/>
            <a:ext cx="3960440" cy="15431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ko-KR" altLang="en-US" sz="1600" dirty="0" smtClean="0"/>
              <a:t>포럼 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회 개최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en-US" altLang="ko-KR" sz="1600" dirty="0" smtClean="0"/>
              <a:t>SSK </a:t>
            </a:r>
            <a:r>
              <a:rPr lang="ko-KR" altLang="en-US" sz="1600" dirty="0" smtClean="0"/>
              <a:t>네트워킹 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err="1" smtClean="0"/>
              <a:t>국제컨퍼런스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3</a:t>
            </a:r>
            <a:r>
              <a:rPr lang="ko-KR" altLang="en-US" sz="1600" dirty="0" err="1" smtClean="0"/>
              <a:t>회개최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세미나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회 개최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국제협력 </a:t>
            </a:r>
            <a:r>
              <a:rPr lang="en-US" altLang="ko-KR" sz="1600" dirty="0" smtClean="0"/>
              <a:t>MOU</a:t>
            </a:r>
            <a:r>
              <a:rPr lang="ko-KR" altLang="en-US" sz="1600" dirty="0" smtClean="0"/>
              <a:t>체결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자체세미나 격주 실시</a:t>
            </a:r>
            <a:endParaRPr lang="en-US" altLang="ko-KR" sz="1600" dirty="0" smtClean="0"/>
          </a:p>
        </p:txBody>
      </p:sp>
      <p:sp>
        <p:nvSpPr>
          <p:cNvPr id="12" name="직사각형 11"/>
          <p:cNvSpPr/>
          <p:nvPr/>
        </p:nvSpPr>
        <p:spPr>
          <a:xfrm>
            <a:off x="4932040" y="3803509"/>
            <a:ext cx="3960440" cy="7920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ko-KR" altLang="en-US" sz="1600" dirty="0" smtClean="0"/>
              <a:t>과학기술관련사건 </a:t>
            </a:r>
            <a:r>
              <a:rPr lang="en-US" altLang="ko-KR" sz="1600" dirty="0" smtClean="0"/>
              <a:t>DB</a:t>
            </a:r>
            <a:r>
              <a:rPr lang="ko-KR" altLang="en-US" sz="1600" dirty="0" smtClean="0"/>
              <a:t>화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연구개발사례 </a:t>
            </a:r>
            <a:r>
              <a:rPr lang="en-US" altLang="ko-KR" sz="1600" dirty="0" smtClean="0"/>
              <a:t>DB</a:t>
            </a:r>
            <a:r>
              <a:rPr lang="ko-KR" altLang="en-US" sz="1600" dirty="0" smtClean="0"/>
              <a:t>화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연구단지관련 자료 </a:t>
            </a:r>
            <a:r>
              <a:rPr lang="en-US" altLang="ko-KR" sz="1600" dirty="0" smtClean="0"/>
              <a:t>DB</a:t>
            </a:r>
            <a:r>
              <a:rPr lang="ko-KR" altLang="en-US" sz="1600" dirty="0" smtClean="0"/>
              <a:t>화</a:t>
            </a:r>
            <a:endParaRPr lang="en-US" altLang="ko-KR" sz="1600" dirty="0" smtClean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1259632" y="836712"/>
            <a:ext cx="1944216" cy="1216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연구활동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59632" y="2193818"/>
            <a:ext cx="1944216" cy="4475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연구인프라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구축</a:t>
            </a:r>
            <a:endParaRPr lang="ko-KR" altLang="en-US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203848" y="5291192"/>
            <a:ext cx="1728192" cy="730096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홈페이지구축</a:t>
            </a:r>
            <a:endParaRPr lang="ko-KR" altLang="en-US" sz="1600" dirty="0"/>
          </a:p>
        </p:txBody>
      </p:sp>
      <p:sp>
        <p:nvSpPr>
          <p:cNvPr id="16" name="직사각형 15"/>
          <p:cNvSpPr/>
          <p:nvPr/>
        </p:nvSpPr>
        <p:spPr>
          <a:xfrm>
            <a:off x="4932040" y="5291192"/>
            <a:ext cx="3960440" cy="73009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ko-KR" altLang="en-US" sz="1600" dirty="0" smtClean="0"/>
              <a:t>연구내용 공유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연구자료 공유</a:t>
            </a:r>
            <a:endParaRPr lang="en-US" altLang="ko-KR" sz="1600" dirty="0" smtClean="0"/>
          </a:p>
          <a:p>
            <a:pPr algn="ctr">
              <a:buFontTx/>
              <a:buChar char="-"/>
            </a:pPr>
            <a:r>
              <a:rPr lang="ko-KR" altLang="en-US" sz="1600" dirty="0" smtClean="0"/>
              <a:t>연구자료 축적</a:t>
            </a:r>
            <a:endParaRPr lang="en-US" altLang="ko-KR" sz="1600" dirty="0" smtClean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203848" y="6093296"/>
            <a:ext cx="1728192" cy="57606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인력양성</a:t>
            </a:r>
            <a:endParaRPr lang="ko-KR" altLang="en-US" sz="1600" dirty="0"/>
          </a:p>
        </p:txBody>
      </p:sp>
      <p:sp>
        <p:nvSpPr>
          <p:cNvPr id="18" name="직사각형 17"/>
          <p:cNvSpPr/>
          <p:nvPr/>
        </p:nvSpPr>
        <p:spPr>
          <a:xfrm>
            <a:off x="4932040" y="6093296"/>
            <a:ext cx="3960440" cy="57606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smtClean="0"/>
              <a:t>자체세미나 격주실시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smtClean="0"/>
              <a:t>논문게재 및 학술대회 발표</a:t>
            </a:r>
            <a:endParaRPr lang="en-US" altLang="ko-KR" sz="1600" dirty="0" smtClean="0"/>
          </a:p>
        </p:txBody>
      </p:sp>
      <p:grpSp>
        <p:nvGrpSpPr>
          <p:cNvPr id="2" name="그룹 14"/>
          <p:cNvGrpSpPr/>
          <p:nvPr/>
        </p:nvGrpSpPr>
        <p:grpSpPr>
          <a:xfrm>
            <a:off x="0" y="117004"/>
            <a:ext cx="9158288" cy="647700"/>
            <a:chOff x="0" y="620688"/>
            <a:chExt cx="9158288" cy="64770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323528" y="692696"/>
              <a:ext cx="655272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소형단계 연구활동 내용 및 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2" name="모서리가 둥근 직사각형 21"/>
          <p:cNvSpPr/>
          <p:nvPr/>
        </p:nvSpPr>
        <p:spPr>
          <a:xfrm>
            <a:off x="3203848" y="4673086"/>
            <a:ext cx="1728192" cy="546097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기반조직설립</a:t>
            </a:r>
            <a:endParaRPr lang="ko-KR" altLang="en-US" sz="1600" dirty="0"/>
          </a:p>
        </p:txBody>
      </p:sp>
      <p:sp>
        <p:nvSpPr>
          <p:cNvPr id="23" name="직사각형 22"/>
          <p:cNvSpPr/>
          <p:nvPr/>
        </p:nvSpPr>
        <p:spPr>
          <a:xfrm>
            <a:off x="4932040" y="4673086"/>
            <a:ext cx="3960440" cy="54609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-K-tech</a:t>
            </a:r>
            <a:r>
              <a:rPr lang="ko-KR" altLang="en-US" sz="1600" dirty="0" smtClean="0"/>
              <a:t>확산센터 설립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운영(학내</a:t>
            </a:r>
            <a:r>
              <a:rPr lang="en-US" altLang="ko-KR" sz="1600" dirty="0" smtClean="0"/>
              <a:t>)</a:t>
            </a:r>
          </a:p>
          <a:p>
            <a:pPr algn="ctr"/>
            <a:r>
              <a:rPr lang="en-US" altLang="ko-KR" sz="1600" dirty="0" smtClean="0"/>
              <a:t>-</a:t>
            </a:r>
            <a:r>
              <a:rPr lang="ko-KR" altLang="en-US" sz="1600" dirty="0" smtClean="0"/>
              <a:t>과학기술지식확산포럼 설립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운영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대외</a:t>
            </a:r>
            <a:r>
              <a:rPr lang="en-US" altLang="ko-KR" sz="1600" dirty="0" smtClean="0"/>
              <a:t>)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179512" y="836712"/>
            <a:ext cx="936104" cy="15841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주요성과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9487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3568" y="3933056"/>
            <a:ext cx="2376264" cy="72008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한국형과학기술발전모형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683568" y="5373216"/>
            <a:ext cx="2376264" cy="72008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국제적 확산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683568" y="2492896"/>
            <a:ext cx="2376264" cy="72008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기초연구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성공적 모형인가</a:t>
            </a:r>
            <a:r>
              <a:rPr lang="en-US" altLang="ko-KR" dirty="0" smtClean="0"/>
              <a:t>?)</a:t>
            </a:r>
            <a:endParaRPr lang="ko-KR" altLang="en-US" dirty="0"/>
          </a:p>
        </p:txBody>
      </p:sp>
      <p:sp>
        <p:nvSpPr>
          <p:cNvPr id="8" name="오각형 7"/>
          <p:cNvSpPr/>
          <p:nvPr/>
        </p:nvSpPr>
        <p:spPr>
          <a:xfrm flipH="1">
            <a:off x="3131840" y="2492896"/>
            <a:ext cx="5112568" cy="72008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정부출연연구기관의 </a:t>
            </a:r>
            <a:r>
              <a:rPr lang="ko-KR" altLang="en-US" dirty="0" err="1" smtClean="0"/>
              <a:t>효과성</a:t>
            </a:r>
            <a:r>
              <a:rPr lang="ko-KR" altLang="en-US" dirty="0" smtClean="0"/>
              <a:t> 분석</a:t>
            </a:r>
            <a:endParaRPr lang="ko-KR" altLang="en-US" dirty="0"/>
          </a:p>
        </p:txBody>
      </p:sp>
      <p:sp>
        <p:nvSpPr>
          <p:cNvPr id="9" name="오각형 8"/>
          <p:cNvSpPr/>
          <p:nvPr/>
        </p:nvSpPr>
        <p:spPr>
          <a:xfrm flipH="1">
            <a:off x="3131840" y="3933056"/>
            <a:ext cx="5112568" cy="72008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정부출연연구기관모형의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지식화와 </a:t>
            </a:r>
            <a:r>
              <a:rPr lang="ko-KR" altLang="en-US" dirty="0" err="1" smtClean="0"/>
              <a:t>확산지화</a:t>
            </a:r>
            <a:endParaRPr lang="ko-KR" altLang="en-US" dirty="0"/>
          </a:p>
        </p:txBody>
      </p:sp>
      <p:sp>
        <p:nvSpPr>
          <p:cNvPr id="10" name="오각형 9"/>
          <p:cNvSpPr/>
          <p:nvPr/>
        </p:nvSpPr>
        <p:spPr>
          <a:xfrm flipH="1">
            <a:off x="3131840" y="5373216"/>
            <a:ext cx="5112568" cy="72008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모형의 확산방안 모색 및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직접 시행</a:t>
            </a:r>
            <a:r>
              <a:rPr lang="en-US" altLang="ko-KR" dirty="0" smtClean="0"/>
              <a:t>(</a:t>
            </a:r>
            <a:r>
              <a:rPr lang="ko-KR" altLang="en-US" dirty="0" smtClean="0"/>
              <a:t>루마니아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코스타리카 등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1" name="아래쪽 화살표 10"/>
          <p:cNvSpPr/>
          <p:nvPr/>
        </p:nvSpPr>
        <p:spPr>
          <a:xfrm>
            <a:off x="1547664" y="3212976"/>
            <a:ext cx="648072" cy="72008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아래쪽 화살표 11"/>
          <p:cNvSpPr/>
          <p:nvPr/>
        </p:nvSpPr>
        <p:spPr>
          <a:xfrm>
            <a:off x="1547664" y="4653136"/>
            <a:ext cx="648072" cy="72008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14"/>
          <p:cNvGrpSpPr/>
          <p:nvPr/>
        </p:nvGrpSpPr>
        <p:grpSpPr>
          <a:xfrm>
            <a:off x="0" y="549052"/>
            <a:ext cx="9158288" cy="647700"/>
            <a:chOff x="0" y="620688"/>
            <a:chExt cx="9158288" cy="647700"/>
          </a:xfrm>
        </p:grpSpPr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323528" y="692696"/>
              <a:ext cx="655272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소형단계 연구활동 내용 및 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6" name="모서리가 둥근 직사각형 15"/>
          <p:cNvSpPr/>
          <p:nvPr/>
        </p:nvSpPr>
        <p:spPr>
          <a:xfrm>
            <a:off x="467544" y="1560212"/>
            <a:ext cx="5832648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소형단계 </a:t>
            </a:r>
            <a:r>
              <a:rPr lang="ko-KR" altLang="en-US" sz="2000" b="1" dirty="0" err="1" smtClean="0"/>
              <a:t>연구실적물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논문 및 저서</a:t>
            </a:r>
            <a:r>
              <a:rPr lang="en-US" altLang="ko-KR" sz="2000" b="1" dirty="0" smtClean="0"/>
              <a:t>) </a:t>
            </a:r>
            <a:r>
              <a:rPr lang="ko-KR" altLang="en-US" sz="2000" b="1" dirty="0" smtClean="0"/>
              <a:t>접근 방법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6077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타원 150"/>
          <p:cNvSpPr/>
          <p:nvPr/>
        </p:nvSpPr>
        <p:spPr>
          <a:xfrm>
            <a:off x="1331640" y="4221088"/>
            <a:ext cx="1872208" cy="720080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타원 149"/>
          <p:cNvSpPr/>
          <p:nvPr/>
        </p:nvSpPr>
        <p:spPr>
          <a:xfrm>
            <a:off x="2483768" y="-99392"/>
            <a:ext cx="1440160" cy="620688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타원 148"/>
          <p:cNvSpPr/>
          <p:nvPr/>
        </p:nvSpPr>
        <p:spPr>
          <a:xfrm rot="7429234">
            <a:off x="-77950" y="1416961"/>
            <a:ext cx="827584" cy="471935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0" y="5141694"/>
            <a:ext cx="9144000" cy="1700808"/>
          </a:xfrm>
          <a:prstGeom prst="rect">
            <a:avLst/>
          </a:prstGeom>
          <a:solidFill>
            <a:srgbClr val="261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타원 147"/>
          <p:cNvSpPr/>
          <p:nvPr/>
        </p:nvSpPr>
        <p:spPr>
          <a:xfrm rot="20089485">
            <a:off x="0" y="188640"/>
            <a:ext cx="1691680" cy="576064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타원 146"/>
          <p:cNvSpPr/>
          <p:nvPr/>
        </p:nvSpPr>
        <p:spPr>
          <a:xfrm>
            <a:off x="7164288" y="116632"/>
            <a:ext cx="1296144" cy="792088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타원 145"/>
          <p:cNvSpPr/>
          <p:nvPr/>
        </p:nvSpPr>
        <p:spPr>
          <a:xfrm rot="442051">
            <a:off x="0" y="2996952"/>
            <a:ext cx="2123728" cy="1584176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타원 144"/>
          <p:cNvSpPr/>
          <p:nvPr/>
        </p:nvSpPr>
        <p:spPr>
          <a:xfrm rot="880342">
            <a:off x="-28118" y="1914885"/>
            <a:ext cx="720080" cy="1296144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타원 143"/>
          <p:cNvSpPr/>
          <p:nvPr/>
        </p:nvSpPr>
        <p:spPr>
          <a:xfrm>
            <a:off x="3419872" y="0"/>
            <a:ext cx="1512168" cy="548680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" name="타원 142"/>
          <p:cNvSpPr/>
          <p:nvPr/>
        </p:nvSpPr>
        <p:spPr>
          <a:xfrm>
            <a:off x="8316416" y="1268760"/>
            <a:ext cx="648072" cy="1368152"/>
          </a:xfrm>
          <a:prstGeom prst="ellipse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자유형 129"/>
          <p:cNvSpPr/>
          <p:nvPr/>
        </p:nvSpPr>
        <p:spPr>
          <a:xfrm>
            <a:off x="107504" y="0"/>
            <a:ext cx="9036496" cy="4943806"/>
          </a:xfrm>
          <a:custGeom>
            <a:avLst/>
            <a:gdLst>
              <a:gd name="connsiteX0" fmla="*/ 3914613 w 7998417"/>
              <a:gd name="connsiteY0" fmla="*/ 4449305 h 4521630"/>
              <a:gd name="connsiteX1" fmla="*/ 2868478 w 7998417"/>
              <a:gd name="connsiteY1" fmla="*/ 4185833 h 4521630"/>
              <a:gd name="connsiteX2" fmla="*/ 2155556 w 7998417"/>
              <a:gd name="connsiteY2" fmla="*/ 4255576 h 4521630"/>
              <a:gd name="connsiteX3" fmla="*/ 1589868 w 7998417"/>
              <a:gd name="connsiteY3" fmla="*/ 4457054 h 4521630"/>
              <a:gd name="connsiteX4" fmla="*/ 1388390 w 7998417"/>
              <a:gd name="connsiteY4" fmla="*/ 3868118 h 4521630"/>
              <a:gd name="connsiteX5" fmla="*/ 1636363 w 7998417"/>
              <a:gd name="connsiteY5" fmla="*/ 3651142 h 4521630"/>
              <a:gd name="connsiteX6" fmla="*/ 1613115 w 7998417"/>
              <a:gd name="connsiteY6" fmla="*/ 3635644 h 4521630"/>
              <a:gd name="connsiteX7" fmla="*/ 907942 w 7998417"/>
              <a:gd name="connsiteY7" fmla="*/ 3651142 h 4521630"/>
              <a:gd name="connsiteX8" fmla="*/ 179522 w 7998417"/>
              <a:gd name="connsiteY8" fmla="*/ 3372172 h 4521630"/>
              <a:gd name="connsiteX9" fmla="*/ 388749 w 7998417"/>
              <a:gd name="connsiteY9" fmla="*/ 2620505 h 4521630"/>
              <a:gd name="connsiteX10" fmla="*/ 760708 w 7998417"/>
              <a:gd name="connsiteY10" fmla="*/ 2543013 h 4521630"/>
              <a:gd name="connsiteX11" fmla="*/ 745210 w 7998417"/>
              <a:gd name="connsiteY11" fmla="*/ 2535264 h 4521630"/>
              <a:gd name="connsiteX12" fmla="*/ 303508 w 7998417"/>
              <a:gd name="connsiteY12" fmla="*/ 2395779 h 4521630"/>
              <a:gd name="connsiteX13" fmla="*/ 109779 w 7998417"/>
              <a:gd name="connsiteY13" fmla="*/ 1543372 h 4521630"/>
              <a:gd name="connsiteX14" fmla="*/ 473990 w 7998417"/>
              <a:gd name="connsiteY14" fmla="*/ 1279901 h 4521630"/>
              <a:gd name="connsiteX15" fmla="*/ 466240 w 7998417"/>
              <a:gd name="connsiteY15" fmla="*/ 1264403 h 4521630"/>
              <a:gd name="connsiteX16" fmla="*/ 16790 w 7998417"/>
              <a:gd name="connsiteY16" fmla="*/ 1217908 h 4521630"/>
              <a:gd name="connsiteX17" fmla="*/ 566979 w 7998417"/>
              <a:gd name="connsiteY17" fmla="*/ 288010 h 4521630"/>
              <a:gd name="connsiteX18" fmla="*/ 1442634 w 7998417"/>
              <a:gd name="connsiteY18" fmla="*/ 164023 h 4521630"/>
              <a:gd name="connsiteX19" fmla="*/ 1667359 w 7998417"/>
              <a:gd name="connsiteY19" fmla="*/ 373250 h 4521630"/>
              <a:gd name="connsiteX20" fmla="*/ 1659610 w 7998417"/>
              <a:gd name="connsiteY20" fmla="*/ 342254 h 4521630"/>
              <a:gd name="connsiteX21" fmla="*/ 1737102 w 7998417"/>
              <a:gd name="connsiteY21" fmla="*/ 319006 h 4521630"/>
              <a:gd name="connsiteX22" fmla="*/ 1814593 w 7998417"/>
              <a:gd name="connsiteY22" fmla="*/ 187271 h 4521630"/>
              <a:gd name="connsiteX23" fmla="*/ 2240796 w 7998417"/>
              <a:gd name="connsiteY23" fmla="*/ 78783 h 4521630"/>
              <a:gd name="connsiteX24" fmla="*/ 3093203 w 7998417"/>
              <a:gd name="connsiteY24" fmla="*/ 55535 h 4521630"/>
              <a:gd name="connsiteX25" fmla="*/ 3658891 w 7998417"/>
              <a:gd name="connsiteY25" fmla="*/ 272511 h 4521630"/>
              <a:gd name="connsiteX26" fmla="*/ 3689888 w 7998417"/>
              <a:gd name="connsiteY26" fmla="*/ 264762 h 4521630"/>
              <a:gd name="connsiteX27" fmla="*/ 3767379 w 7998417"/>
              <a:gd name="connsiteY27" fmla="*/ 133027 h 4521630"/>
              <a:gd name="connsiteX28" fmla="*/ 4333068 w 7998417"/>
              <a:gd name="connsiteY28" fmla="*/ 40037 h 4521630"/>
              <a:gd name="connsiteX29" fmla="*/ 4844512 w 7998417"/>
              <a:gd name="connsiteY29" fmla="*/ 373250 h 4521630"/>
              <a:gd name="connsiteX30" fmla="*/ 4829013 w 7998417"/>
              <a:gd name="connsiteY30" fmla="*/ 350003 h 4521630"/>
              <a:gd name="connsiteX31" fmla="*/ 4813515 w 7998417"/>
              <a:gd name="connsiteY31" fmla="*/ 94281 h 4521630"/>
              <a:gd name="connsiteX32" fmla="*/ 6084376 w 7998417"/>
              <a:gd name="connsiteY32" fmla="*/ 148525 h 4521630"/>
              <a:gd name="connsiteX33" fmla="*/ 6254857 w 7998417"/>
              <a:gd name="connsiteY33" fmla="*/ 466240 h 4521630"/>
              <a:gd name="connsiteX34" fmla="*/ 6200613 w 7998417"/>
              <a:gd name="connsiteY34" fmla="*/ 535983 h 4521630"/>
              <a:gd name="connsiteX35" fmla="*/ 6634566 w 7998417"/>
              <a:gd name="connsiteY35" fmla="*/ 404247 h 4521630"/>
              <a:gd name="connsiteX36" fmla="*/ 7556715 w 7998417"/>
              <a:gd name="connsiteY36" fmla="*/ 807203 h 4521630"/>
              <a:gd name="connsiteX37" fmla="*/ 7541217 w 7998417"/>
              <a:gd name="connsiteY37" fmla="*/ 1876586 h 4521630"/>
              <a:gd name="connsiteX38" fmla="*/ 7293244 w 7998417"/>
              <a:gd name="connsiteY38" fmla="*/ 2225298 h 4521630"/>
              <a:gd name="connsiteX39" fmla="*/ 7254498 w 7998417"/>
              <a:gd name="connsiteY39" fmla="*/ 2287291 h 4521630"/>
              <a:gd name="connsiteX40" fmla="*/ 7541217 w 7998417"/>
              <a:gd name="connsiteY40" fmla="*/ 2233047 h 4521630"/>
              <a:gd name="connsiteX41" fmla="*/ 7998417 w 7998417"/>
              <a:gd name="connsiteY41" fmla="*/ 2504267 h 4521630"/>
              <a:gd name="connsiteX42" fmla="*/ 7541217 w 7998417"/>
              <a:gd name="connsiteY42" fmla="*/ 3465162 h 4521630"/>
              <a:gd name="connsiteX43" fmla="*/ 6192864 w 7998417"/>
              <a:gd name="connsiteY43" fmla="*/ 4340816 h 4521630"/>
              <a:gd name="connsiteX44" fmla="*/ 4573291 w 7998417"/>
              <a:gd name="connsiteY44" fmla="*/ 4464803 h 4521630"/>
              <a:gd name="connsiteX45" fmla="*/ 3914613 w 7998417"/>
              <a:gd name="connsiteY45" fmla="*/ 4449305 h 452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998417" h="4521630">
                <a:moveTo>
                  <a:pt x="3914613" y="4449305"/>
                </a:moveTo>
                <a:cubicBezTo>
                  <a:pt x="3630478" y="4402810"/>
                  <a:pt x="3161654" y="4218121"/>
                  <a:pt x="2868478" y="4185833"/>
                </a:cubicBezTo>
                <a:cubicBezTo>
                  <a:pt x="2575302" y="4153545"/>
                  <a:pt x="2368658" y="4210373"/>
                  <a:pt x="2155556" y="4255576"/>
                </a:cubicBezTo>
                <a:cubicBezTo>
                  <a:pt x="1942454" y="4300779"/>
                  <a:pt x="1717729" y="4521630"/>
                  <a:pt x="1589868" y="4457054"/>
                </a:cubicBezTo>
                <a:cubicBezTo>
                  <a:pt x="1462007" y="4392478"/>
                  <a:pt x="1380641" y="4002437"/>
                  <a:pt x="1388390" y="3868118"/>
                </a:cubicBezTo>
                <a:cubicBezTo>
                  <a:pt x="1396139" y="3733799"/>
                  <a:pt x="1598909" y="3689888"/>
                  <a:pt x="1636363" y="3651142"/>
                </a:cubicBezTo>
                <a:cubicBezTo>
                  <a:pt x="1673817" y="3612396"/>
                  <a:pt x="1734518" y="3635644"/>
                  <a:pt x="1613115" y="3635644"/>
                </a:cubicBezTo>
                <a:cubicBezTo>
                  <a:pt x="1491712" y="3635644"/>
                  <a:pt x="1146874" y="3695054"/>
                  <a:pt x="907942" y="3651142"/>
                </a:cubicBezTo>
                <a:cubicBezTo>
                  <a:pt x="669010" y="3607230"/>
                  <a:pt x="266054" y="3543945"/>
                  <a:pt x="179522" y="3372172"/>
                </a:cubicBezTo>
                <a:cubicBezTo>
                  <a:pt x="92990" y="3200399"/>
                  <a:pt x="291885" y="2758698"/>
                  <a:pt x="388749" y="2620505"/>
                </a:cubicBezTo>
                <a:cubicBezTo>
                  <a:pt x="485613" y="2482312"/>
                  <a:pt x="701298" y="2557220"/>
                  <a:pt x="760708" y="2543013"/>
                </a:cubicBezTo>
                <a:cubicBezTo>
                  <a:pt x="820118" y="2528806"/>
                  <a:pt x="745210" y="2535264"/>
                  <a:pt x="745210" y="2535264"/>
                </a:cubicBezTo>
                <a:cubicBezTo>
                  <a:pt x="669010" y="2510725"/>
                  <a:pt x="409413" y="2561094"/>
                  <a:pt x="303508" y="2395779"/>
                </a:cubicBezTo>
                <a:cubicBezTo>
                  <a:pt x="197603" y="2230464"/>
                  <a:pt x="81365" y="1729351"/>
                  <a:pt x="109779" y="1543372"/>
                </a:cubicBezTo>
                <a:cubicBezTo>
                  <a:pt x="138193" y="1357393"/>
                  <a:pt x="414580" y="1326396"/>
                  <a:pt x="473990" y="1279901"/>
                </a:cubicBezTo>
                <a:cubicBezTo>
                  <a:pt x="533400" y="1233406"/>
                  <a:pt x="542440" y="1274735"/>
                  <a:pt x="466240" y="1264403"/>
                </a:cubicBezTo>
                <a:cubicBezTo>
                  <a:pt x="390040" y="1254071"/>
                  <a:pt x="0" y="1380640"/>
                  <a:pt x="16790" y="1217908"/>
                </a:cubicBezTo>
                <a:cubicBezTo>
                  <a:pt x="33580" y="1055176"/>
                  <a:pt x="329338" y="463657"/>
                  <a:pt x="566979" y="288010"/>
                </a:cubicBezTo>
                <a:cubicBezTo>
                  <a:pt x="804620" y="112363"/>
                  <a:pt x="1259237" y="149816"/>
                  <a:pt x="1442634" y="164023"/>
                </a:cubicBezTo>
                <a:cubicBezTo>
                  <a:pt x="1626031" y="178230"/>
                  <a:pt x="1631196" y="343545"/>
                  <a:pt x="1667359" y="373250"/>
                </a:cubicBezTo>
                <a:cubicBezTo>
                  <a:pt x="1703522" y="402955"/>
                  <a:pt x="1647986" y="351295"/>
                  <a:pt x="1659610" y="342254"/>
                </a:cubicBezTo>
                <a:cubicBezTo>
                  <a:pt x="1671234" y="333213"/>
                  <a:pt x="1711272" y="344836"/>
                  <a:pt x="1737102" y="319006"/>
                </a:cubicBezTo>
                <a:cubicBezTo>
                  <a:pt x="1762932" y="293176"/>
                  <a:pt x="1730644" y="227308"/>
                  <a:pt x="1814593" y="187271"/>
                </a:cubicBezTo>
                <a:cubicBezTo>
                  <a:pt x="1898542" y="147234"/>
                  <a:pt x="2027694" y="100739"/>
                  <a:pt x="2240796" y="78783"/>
                </a:cubicBezTo>
                <a:cubicBezTo>
                  <a:pt x="2453898" y="56827"/>
                  <a:pt x="2856854" y="23247"/>
                  <a:pt x="3093203" y="55535"/>
                </a:cubicBezTo>
                <a:cubicBezTo>
                  <a:pt x="3329552" y="87823"/>
                  <a:pt x="3559444" y="237640"/>
                  <a:pt x="3658891" y="272511"/>
                </a:cubicBezTo>
                <a:cubicBezTo>
                  <a:pt x="3758339" y="307382"/>
                  <a:pt x="3671807" y="288009"/>
                  <a:pt x="3689888" y="264762"/>
                </a:cubicBezTo>
                <a:cubicBezTo>
                  <a:pt x="3707969" y="241515"/>
                  <a:pt x="3660183" y="170481"/>
                  <a:pt x="3767379" y="133027"/>
                </a:cubicBezTo>
                <a:cubicBezTo>
                  <a:pt x="3874575" y="95573"/>
                  <a:pt x="4153546" y="0"/>
                  <a:pt x="4333068" y="40037"/>
                </a:cubicBezTo>
                <a:cubicBezTo>
                  <a:pt x="4512590" y="80074"/>
                  <a:pt x="4761855" y="321589"/>
                  <a:pt x="4844512" y="373250"/>
                </a:cubicBezTo>
                <a:cubicBezTo>
                  <a:pt x="4927169" y="424911"/>
                  <a:pt x="4834179" y="396498"/>
                  <a:pt x="4829013" y="350003"/>
                </a:cubicBezTo>
                <a:cubicBezTo>
                  <a:pt x="4823847" y="303508"/>
                  <a:pt x="4604288" y="127861"/>
                  <a:pt x="4813515" y="94281"/>
                </a:cubicBezTo>
                <a:cubicBezTo>
                  <a:pt x="5022742" y="60701"/>
                  <a:pt x="5844152" y="86532"/>
                  <a:pt x="6084376" y="148525"/>
                </a:cubicBezTo>
                <a:cubicBezTo>
                  <a:pt x="6324600" y="210518"/>
                  <a:pt x="6235484" y="401664"/>
                  <a:pt x="6254857" y="466240"/>
                </a:cubicBezTo>
                <a:cubicBezTo>
                  <a:pt x="6274230" y="530816"/>
                  <a:pt x="6137328" y="546315"/>
                  <a:pt x="6200613" y="535983"/>
                </a:cubicBezTo>
                <a:cubicBezTo>
                  <a:pt x="6263898" y="525651"/>
                  <a:pt x="6408549" y="359044"/>
                  <a:pt x="6634566" y="404247"/>
                </a:cubicBezTo>
                <a:cubicBezTo>
                  <a:pt x="6860583" y="449450"/>
                  <a:pt x="7405607" y="561813"/>
                  <a:pt x="7556715" y="807203"/>
                </a:cubicBezTo>
                <a:cubicBezTo>
                  <a:pt x="7707824" y="1052593"/>
                  <a:pt x="7585129" y="1640237"/>
                  <a:pt x="7541217" y="1876586"/>
                </a:cubicBezTo>
                <a:cubicBezTo>
                  <a:pt x="7497305" y="2112935"/>
                  <a:pt x="7341031" y="2156847"/>
                  <a:pt x="7293244" y="2225298"/>
                </a:cubicBezTo>
                <a:cubicBezTo>
                  <a:pt x="7245458" y="2293749"/>
                  <a:pt x="7213169" y="2286000"/>
                  <a:pt x="7254498" y="2287291"/>
                </a:cubicBezTo>
                <a:cubicBezTo>
                  <a:pt x="7295827" y="2288582"/>
                  <a:pt x="7417231" y="2196884"/>
                  <a:pt x="7541217" y="2233047"/>
                </a:cubicBezTo>
                <a:cubicBezTo>
                  <a:pt x="7665203" y="2269210"/>
                  <a:pt x="7998417" y="2298915"/>
                  <a:pt x="7998417" y="2504267"/>
                </a:cubicBezTo>
                <a:cubicBezTo>
                  <a:pt x="7998417" y="2709619"/>
                  <a:pt x="7842142" y="3159071"/>
                  <a:pt x="7541217" y="3465162"/>
                </a:cubicBezTo>
                <a:cubicBezTo>
                  <a:pt x="7240292" y="3771253"/>
                  <a:pt x="6687518" y="4174209"/>
                  <a:pt x="6192864" y="4340816"/>
                </a:cubicBezTo>
                <a:cubicBezTo>
                  <a:pt x="5698210" y="4507423"/>
                  <a:pt x="4958165" y="4446722"/>
                  <a:pt x="4573291" y="4464803"/>
                </a:cubicBezTo>
                <a:cubicBezTo>
                  <a:pt x="4188417" y="4482884"/>
                  <a:pt x="4198748" y="4495800"/>
                  <a:pt x="3914613" y="4449305"/>
                </a:cubicBezTo>
                <a:close/>
              </a:path>
            </a:pathLst>
          </a:cu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자유형 133"/>
          <p:cNvSpPr/>
          <p:nvPr/>
        </p:nvSpPr>
        <p:spPr>
          <a:xfrm>
            <a:off x="3998563" y="4814807"/>
            <a:ext cx="701298" cy="1530458"/>
          </a:xfrm>
          <a:custGeom>
            <a:avLst/>
            <a:gdLst>
              <a:gd name="connsiteX0" fmla="*/ 216976 w 701298"/>
              <a:gd name="connsiteY0" fmla="*/ 338379 h 1530458"/>
              <a:gd name="connsiteX1" fmla="*/ 15498 w 701298"/>
              <a:gd name="connsiteY1" fmla="*/ 989308 h 1530458"/>
              <a:gd name="connsiteX2" fmla="*/ 309966 w 701298"/>
              <a:gd name="connsiteY2" fmla="*/ 1423261 h 1530458"/>
              <a:gd name="connsiteX3" fmla="*/ 364210 w 701298"/>
              <a:gd name="connsiteY3" fmla="*/ 1462007 h 1530458"/>
              <a:gd name="connsiteX4" fmla="*/ 650929 w 701298"/>
              <a:gd name="connsiteY4" fmla="*/ 1012556 h 1530458"/>
              <a:gd name="connsiteX5" fmla="*/ 619932 w 701298"/>
              <a:gd name="connsiteY5" fmla="*/ 105905 h 1530458"/>
              <a:gd name="connsiteX6" fmla="*/ 162732 w 701298"/>
              <a:gd name="connsiteY6" fmla="*/ 377125 h 153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1298" h="1530458">
                <a:moveTo>
                  <a:pt x="216976" y="338379"/>
                </a:moveTo>
                <a:cubicBezTo>
                  <a:pt x="108488" y="573436"/>
                  <a:pt x="0" y="808494"/>
                  <a:pt x="15498" y="989308"/>
                </a:cubicBezTo>
                <a:cubicBezTo>
                  <a:pt x="30996" y="1170122"/>
                  <a:pt x="251847" y="1344478"/>
                  <a:pt x="309966" y="1423261"/>
                </a:cubicBezTo>
                <a:cubicBezTo>
                  <a:pt x="368085" y="1502044"/>
                  <a:pt x="307383" y="1530458"/>
                  <a:pt x="364210" y="1462007"/>
                </a:cubicBezTo>
                <a:cubicBezTo>
                  <a:pt x="421037" y="1393556"/>
                  <a:pt x="608309" y="1238573"/>
                  <a:pt x="650929" y="1012556"/>
                </a:cubicBezTo>
                <a:cubicBezTo>
                  <a:pt x="693549" y="786539"/>
                  <a:pt x="701298" y="211810"/>
                  <a:pt x="619932" y="105905"/>
                </a:cubicBezTo>
                <a:cubicBezTo>
                  <a:pt x="538566" y="0"/>
                  <a:pt x="350649" y="188562"/>
                  <a:pt x="162732" y="377125"/>
                </a:cubicBezTo>
              </a:path>
            </a:pathLst>
          </a:custGeom>
          <a:solidFill>
            <a:srgbClr val="8F5B43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 7"/>
          <p:cNvSpPr/>
          <p:nvPr/>
        </p:nvSpPr>
        <p:spPr>
          <a:xfrm>
            <a:off x="323528" y="171400"/>
            <a:ext cx="5328592" cy="3672408"/>
          </a:xfrm>
          <a:custGeom>
            <a:avLst/>
            <a:gdLst>
              <a:gd name="connsiteX0" fmla="*/ 613475 w 3784171"/>
              <a:gd name="connsiteY0" fmla="*/ 42620 h 2700580"/>
              <a:gd name="connsiteX1" fmla="*/ 9041 w 3784171"/>
              <a:gd name="connsiteY1" fmla="*/ 360335 h 2700580"/>
              <a:gd name="connsiteX2" fmla="*/ 667719 w 3784171"/>
              <a:gd name="connsiteY2" fmla="*/ 1592451 h 2700580"/>
              <a:gd name="connsiteX3" fmla="*/ 1799096 w 3784171"/>
              <a:gd name="connsiteY3" fmla="*/ 2382864 h 2700580"/>
              <a:gd name="connsiteX4" fmla="*/ 2744492 w 3784171"/>
              <a:gd name="connsiteY4" fmla="*/ 2669583 h 2700580"/>
              <a:gd name="connsiteX5" fmla="*/ 3372174 w 3784171"/>
              <a:gd name="connsiteY5" fmla="*/ 2568844 h 2700580"/>
              <a:gd name="connsiteX6" fmla="*/ 3496160 w 3784171"/>
              <a:gd name="connsiteY6" fmla="*/ 2514600 h 2700580"/>
              <a:gd name="connsiteX7" fmla="*/ 3782879 w 3784171"/>
              <a:gd name="connsiteY7" fmla="*/ 2483603 h 2700580"/>
              <a:gd name="connsiteX8" fmla="*/ 3503909 w 3784171"/>
              <a:gd name="connsiteY8" fmla="*/ 2421610 h 2700580"/>
              <a:gd name="connsiteX9" fmla="*/ 2744492 w 3784171"/>
              <a:gd name="connsiteY9" fmla="*/ 2375115 h 2700580"/>
              <a:gd name="connsiteX10" fmla="*/ 1946329 w 3784171"/>
              <a:gd name="connsiteY10" fmla="*/ 2212383 h 2700580"/>
              <a:gd name="connsiteX11" fmla="*/ 1117170 w 3784171"/>
              <a:gd name="connsiteY11" fmla="*/ 1809427 h 2700580"/>
              <a:gd name="connsiteX12" fmla="*/ 396499 w 3784171"/>
              <a:gd name="connsiteY12" fmla="*/ 1088756 h 2700580"/>
              <a:gd name="connsiteX13" fmla="*/ 47787 w 3784171"/>
              <a:gd name="connsiteY13" fmla="*/ 375834 h 2700580"/>
              <a:gd name="connsiteX14" fmla="*/ 264763 w 3784171"/>
              <a:gd name="connsiteY14" fmla="*/ 104613 h 2700580"/>
              <a:gd name="connsiteX15" fmla="*/ 613475 w 3784171"/>
              <a:gd name="connsiteY15" fmla="*/ 42620 h 270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84171" h="2700580">
                <a:moveTo>
                  <a:pt x="613475" y="42620"/>
                </a:moveTo>
                <a:cubicBezTo>
                  <a:pt x="570855" y="85240"/>
                  <a:pt x="0" y="102030"/>
                  <a:pt x="9041" y="360335"/>
                </a:cubicBezTo>
                <a:cubicBezTo>
                  <a:pt x="18082" y="618640"/>
                  <a:pt x="369377" y="1255363"/>
                  <a:pt x="667719" y="1592451"/>
                </a:cubicBezTo>
                <a:cubicBezTo>
                  <a:pt x="966062" y="1929539"/>
                  <a:pt x="1452967" y="2203342"/>
                  <a:pt x="1799096" y="2382864"/>
                </a:cubicBezTo>
                <a:cubicBezTo>
                  <a:pt x="2145225" y="2562386"/>
                  <a:pt x="2482312" y="2638586"/>
                  <a:pt x="2744492" y="2669583"/>
                </a:cubicBezTo>
                <a:cubicBezTo>
                  <a:pt x="3006672" y="2700580"/>
                  <a:pt x="3246896" y="2594675"/>
                  <a:pt x="3372174" y="2568844"/>
                </a:cubicBezTo>
                <a:cubicBezTo>
                  <a:pt x="3497452" y="2543014"/>
                  <a:pt x="3427709" y="2528807"/>
                  <a:pt x="3496160" y="2514600"/>
                </a:cubicBezTo>
                <a:cubicBezTo>
                  <a:pt x="3564611" y="2500393"/>
                  <a:pt x="3781587" y="2499101"/>
                  <a:pt x="3782879" y="2483603"/>
                </a:cubicBezTo>
                <a:cubicBezTo>
                  <a:pt x="3784171" y="2468105"/>
                  <a:pt x="3676973" y="2439691"/>
                  <a:pt x="3503909" y="2421610"/>
                </a:cubicBezTo>
                <a:cubicBezTo>
                  <a:pt x="3330845" y="2403529"/>
                  <a:pt x="3004089" y="2409986"/>
                  <a:pt x="2744492" y="2375115"/>
                </a:cubicBezTo>
                <a:cubicBezTo>
                  <a:pt x="2484895" y="2340244"/>
                  <a:pt x="2217549" y="2306664"/>
                  <a:pt x="1946329" y="2212383"/>
                </a:cubicBezTo>
                <a:cubicBezTo>
                  <a:pt x="1675109" y="2118102"/>
                  <a:pt x="1375475" y="1996698"/>
                  <a:pt x="1117170" y="1809427"/>
                </a:cubicBezTo>
                <a:cubicBezTo>
                  <a:pt x="858865" y="1622156"/>
                  <a:pt x="574729" y="1327688"/>
                  <a:pt x="396499" y="1088756"/>
                </a:cubicBezTo>
                <a:cubicBezTo>
                  <a:pt x="218269" y="849824"/>
                  <a:pt x="69743" y="539858"/>
                  <a:pt x="47787" y="375834"/>
                </a:cubicBezTo>
                <a:cubicBezTo>
                  <a:pt x="25831" y="211810"/>
                  <a:pt x="170482" y="160149"/>
                  <a:pt x="264763" y="104613"/>
                </a:cubicBezTo>
                <a:cubicBezTo>
                  <a:pt x="359044" y="49077"/>
                  <a:pt x="656095" y="0"/>
                  <a:pt x="613475" y="42620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자유형 8"/>
          <p:cNvSpPr/>
          <p:nvPr/>
        </p:nvSpPr>
        <p:spPr>
          <a:xfrm>
            <a:off x="3808709" y="171400"/>
            <a:ext cx="1474922" cy="3664057"/>
          </a:xfrm>
          <a:custGeom>
            <a:avLst/>
            <a:gdLst>
              <a:gd name="connsiteX0" fmla="*/ 809786 w 1474922"/>
              <a:gd name="connsiteY0" fmla="*/ 219559 h 3395419"/>
              <a:gd name="connsiteX1" fmla="*/ 693549 w 1474922"/>
              <a:gd name="connsiteY1" fmla="*/ 56826 h 3395419"/>
              <a:gd name="connsiteX2" fmla="*/ 422328 w 1474922"/>
              <a:gd name="connsiteY2" fmla="*/ 64576 h 3395419"/>
              <a:gd name="connsiteX3" fmla="*/ 321589 w 1474922"/>
              <a:gd name="connsiteY3" fmla="*/ 444284 h 3395419"/>
              <a:gd name="connsiteX4" fmla="*/ 833033 w 1474922"/>
              <a:gd name="connsiteY4" fmla="*/ 839491 h 3395419"/>
              <a:gd name="connsiteX5" fmla="*/ 941522 w 1474922"/>
              <a:gd name="connsiteY5" fmla="*/ 1498169 h 3395419"/>
              <a:gd name="connsiteX6" fmla="*/ 414579 w 1474922"/>
              <a:gd name="connsiteY6" fmla="*/ 2304081 h 3395419"/>
              <a:gd name="connsiteX7" fmla="*/ 151108 w 1474922"/>
              <a:gd name="connsiteY7" fmla="*/ 3133240 h 3395419"/>
              <a:gd name="connsiteX8" fmla="*/ 1321230 w 1474922"/>
              <a:gd name="connsiteY8" fmla="*/ 3303721 h 3395419"/>
              <a:gd name="connsiteX9" fmla="*/ 1073257 w 1474922"/>
              <a:gd name="connsiteY9" fmla="*/ 2583050 h 3395419"/>
              <a:gd name="connsiteX10" fmla="*/ 1150749 w 1474922"/>
              <a:gd name="connsiteY10" fmla="*/ 1583409 h 3395419"/>
              <a:gd name="connsiteX11" fmla="*/ 1096505 w 1474922"/>
              <a:gd name="connsiteY11" fmla="*/ 963477 h 3395419"/>
              <a:gd name="connsiteX12" fmla="*/ 538566 w 1474922"/>
              <a:gd name="connsiteY12" fmla="*/ 514026 h 3395419"/>
              <a:gd name="connsiteX13" fmla="*/ 360335 w 1474922"/>
              <a:gd name="connsiteY13" fmla="*/ 405538 h 3395419"/>
              <a:gd name="connsiteX14" fmla="*/ 422328 w 1474922"/>
              <a:gd name="connsiteY14" fmla="*/ 95572 h 3395419"/>
              <a:gd name="connsiteX15" fmla="*/ 709047 w 1474922"/>
              <a:gd name="connsiteY15" fmla="*/ 80074 h 3395419"/>
              <a:gd name="connsiteX16" fmla="*/ 809786 w 1474922"/>
              <a:gd name="connsiteY16" fmla="*/ 219559 h 3395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74922" h="3395419">
                <a:moveTo>
                  <a:pt x="809786" y="219559"/>
                </a:moveTo>
                <a:cubicBezTo>
                  <a:pt x="807203" y="215684"/>
                  <a:pt x="758125" y="82657"/>
                  <a:pt x="693549" y="56826"/>
                </a:cubicBezTo>
                <a:cubicBezTo>
                  <a:pt x="628973" y="30996"/>
                  <a:pt x="484321" y="0"/>
                  <a:pt x="422328" y="64576"/>
                </a:cubicBezTo>
                <a:cubicBezTo>
                  <a:pt x="360335" y="129152"/>
                  <a:pt x="253138" y="315132"/>
                  <a:pt x="321589" y="444284"/>
                </a:cubicBezTo>
                <a:cubicBezTo>
                  <a:pt x="390040" y="573436"/>
                  <a:pt x="729711" y="663844"/>
                  <a:pt x="833033" y="839491"/>
                </a:cubicBezTo>
                <a:cubicBezTo>
                  <a:pt x="936355" y="1015138"/>
                  <a:pt x="1011264" y="1254071"/>
                  <a:pt x="941522" y="1498169"/>
                </a:cubicBezTo>
                <a:cubicBezTo>
                  <a:pt x="871780" y="1742267"/>
                  <a:pt x="546315" y="2031569"/>
                  <a:pt x="414579" y="2304081"/>
                </a:cubicBezTo>
                <a:cubicBezTo>
                  <a:pt x="282843" y="2576593"/>
                  <a:pt x="0" y="2966633"/>
                  <a:pt x="151108" y="3133240"/>
                </a:cubicBezTo>
                <a:cubicBezTo>
                  <a:pt x="302216" y="3299847"/>
                  <a:pt x="1167539" y="3395419"/>
                  <a:pt x="1321230" y="3303721"/>
                </a:cubicBezTo>
                <a:cubicBezTo>
                  <a:pt x="1474922" y="3212023"/>
                  <a:pt x="1101670" y="2869769"/>
                  <a:pt x="1073257" y="2583050"/>
                </a:cubicBezTo>
                <a:cubicBezTo>
                  <a:pt x="1044844" y="2296331"/>
                  <a:pt x="1146874" y="1853338"/>
                  <a:pt x="1150749" y="1583409"/>
                </a:cubicBezTo>
                <a:cubicBezTo>
                  <a:pt x="1154624" y="1313480"/>
                  <a:pt x="1198535" y="1141707"/>
                  <a:pt x="1096505" y="963477"/>
                </a:cubicBezTo>
                <a:cubicBezTo>
                  <a:pt x="994475" y="785247"/>
                  <a:pt x="661261" y="607016"/>
                  <a:pt x="538566" y="514026"/>
                </a:cubicBezTo>
                <a:cubicBezTo>
                  <a:pt x="415871" y="421036"/>
                  <a:pt x="379708" y="475280"/>
                  <a:pt x="360335" y="405538"/>
                </a:cubicBezTo>
                <a:cubicBezTo>
                  <a:pt x="340962" y="335796"/>
                  <a:pt x="364209" y="149816"/>
                  <a:pt x="422328" y="95572"/>
                </a:cubicBezTo>
                <a:cubicBezTo>
                  <a:pt x="480447" y="41328"/>
                  <a:pt x="644471" y="64576"/>
                  <a:pt x="709047" y="80074"/>
                </a:cubicBezTo>
                <a:cubicBezTo>
                  <a:pt x="773623" y="95572"/>
                  <a:pt x="812369" y="223434"/>
                  <a:pt x="809786" y="219559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/>
        </p:nvSpPr>
        <p:spPr>
          <a:xfrm>
            <a:off x="3923928" y="432049"/>
            <a:ext cx="4536503" cy="3672408"/>
          </a:xfrm>
          <a:custGeom>
            <a:avLst/>
            <a:gdLst>
              <a:gd name="connsiteX0" fmla="*/ 3232688 w 3971440"/>
              <a:gd name="connsiteY0" fmla="*/ 76199 h 3315345"/>
              <a:gd name="connsiteX1" fmla="*/ 3689888 w 3971440"/>
              <a:gd name="connsiteY1" fmla="*/ 83949 h 3315345"/>
              <a:gd name="connsiteX2" fmla="*/ 3906864 w 3971440"/>
              <a:gd name="connsiteY2" fmla="*/ 579894 h 3315345"/>
              <a:gd name="connsiteX3" fmla="*/ 3302430 w 3971440"/>
              <a:gd name="connsiteY3" fmla="*/ 1540789 h 3315345"/>
              <a:gd name="connsiteX4" fmla="*/ 2225298 w 3971440"/>
              <a:gd name="connsiteY4" fmla="*/ 2493935 h 3315345"/>
              <a:gd name="connsiteX5" fmla="*/ 481739 w 3971440"/>
              <a:gd name="connsiteY5" fmla="*/ 3276599 h 3315345"/>
              <a:gd name="connsiteX6" fmla="*/ 109780 w 3971440"/>
              <a:gd name="connsiteY6" fmla="*/ 2726410 h 3315345"/>
              <a:gd name="connsiteX7" fmla="*/ 1140417 w 3971440"/>
              <a:gd name="connsiteY7" fmla="*/ 2524932 h 3315345"/>
              <a:gd name="connsiteX8" fmla="*/ 2155556 w 3971440"/>
              <a:gd name="connsiteY8" fmla="*/ 2230464 h 3315345"/>
              <a:gd name="connsiteX9" fmla="*/ 2922722 w 3971440"/>
              <a:gd name="connsiteY9" fmla="*/ 1788762 h 3315345"/>
              <a:gd name="connsiteX10" fmla="*/ 3589149 w 3971440"/>
              <a:gd name="connsiteY10" fmla="*/ 1075840 h 3315345"/>
              <a:gd name="connsiteX11" fmla="*/ 3860369 w 3971440"/>
              <a:gd name="connsiteY11" fmla="*/ 587643 h 3315345"/>
              <a:gd name="connsiteX12" fmla="*/ 3806125 w 3971440"/>
              <a:gd name="connsiteY12" fmla="*/ 215684 h 3315345"/>
              <a:gd name="connsiteX13" fmla="*/ 3635644 w 3971440"/>
              <a:gd name="connsiteY13" fmla="*/ 52952 h 3315345"/>
              <a:gd name="connsiteX14" fmla="*/ 3635644 w 3971440"/>
              <a:gd name="connsiteY14" fmla="*/ 52952 h 331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71440" h="3315345">
                <a:moveTo>
                  <a:pt x="3232688" y="76199"/>
                </a:moveTo>
                <a:cubicBezTo>
                  <a:pt x="3405106" y="38099"/>
                  <a:pt x="3577525" y="0"/>
                  <a:pt x="3689888" y="83949"/>
                </a:cubicBezTo>
                <a:cubicBezTo>
                  <a:pt x="3802251" y="167898"/>
                  <a:pt x="3971440" y="337087"/>
                  <a:pt x="3906864" y="579894"/>
                </a:cubicBezTo>
                <a:cubicBezTo>
                  <a:pt x="3842288" y="822701"/>
                  <a:pt x="3582691" y="1221782"/>
                  <a:pt x="3302430" y="1540789"/>
                </a:cubicBezTo>
                <a:cubicBezTo>
                  <a:pt x="3022169" y="1859796"/>
                  <a:pt x="2695413" y="2204633"/>
                  <a:pt x="2225298" y="2493935"/>
                </a:cubicBezTo>
                <a:cubicBezTo>
                  <a:pt x="1755183" y="2783237"/>
                  <a:pt x="834325" y="3237853"/>
                  <a:pt x="481739" y="3276599"/>
                </a:cubicBezTo>
                <a:cubicBezTo>
                  <a:pt x="129153" y="3315345"/>
                  <a:pt x="0" y="2851688"/>
                  <a:pt x="109780" y="2726410"/>
                </a:cubicBezTo>
                <a:cubicBezTo>
                  <a:pt x="219560" y="2601132"/>
                  <a:pt x="799454" y="2607590"/>
                  <a:pt x="1140417" y="2524932"/>
                </a:cubicBezTo>
                <a:cubicBezTo>
                  <a:pt x="1481380" y="2442274"/>
                  <a:pt x="1858505" y="2353159"/>
                  <a:pt x="2155556" y="2230464"/>
                </a:cubicBezTo>
                <a:cubicBezTo>
                  <a:pt x="2452607" y="2107769"/>
                  <a:pt x="2683790" y="1981199"/>
                  <a:pt x="2922722" y="1788762"/>
                </a:cubicBezTo>
                <a:cubicBezTo>
                  <a:pt x="3161654" y="1596325"/>
                  <a:pt x="3432874" y="1276027"/>
                  <a:pt x="3589149" y="1075840"/>
                </a:cubicBezTo>
                <a:cubicBezTo>
                  <a:pt x="3745424" y="875653"/>
                  <a:pt x="3824206" y="731002"/>
                  <a:pt x="3860369" y="587643"/>
                </a:cubicBezTo>
                <a:cubicBezTo>
                  <a:pt x="3896532" y="444284"/>
                  <a:pt x="3843579" y="304799"/>
                  <a:pt x="3806125" y="215684"/>
                </a:cubicBezTo>
                <a:cubicBezTo>
                  <a:pt x="3768671" y="126569"/>
                  <a:pt x="3635644" y="52952"/>
                  <a:pt x="3635644" y="52952"/>
                </a:cubicBezTo>
                <a:lnTo>
                  <a:pt x="3635644" y="52952"/>
                </a:lnTo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자유형 10"/>
          <p:cNvSpPr/>
          <p:nvPr/>
        </p:nvSpPr>
        <p:spPr>
          <a:xfrm rot="423351">
            <a:off x="2146672" y="1107262"/>
            <a:ext cx="792088" cy="2020090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 rot="19332151">
            <a:off x="6876256" y="1944216"/>
            <a:ext cx="406830" cy="703881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자유형 12"/>
          <p:cNvSpPr/>
          <p:nvPr/>
        </p:nvSpPr>
        <p:spPr>
          <a:xfrm rot="18121080">
            <a:off x="3890325" y="153089"/>
            <a:ext cx="406830" cy="703881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자유형 13"/>
          <p:cNvSpPr/>
          <p:nvPr/>
        </p:nvSpPr>
        <p:spPr>
          <a:xfrm rot="6441629" flipH="1">
            <a:off x="6483983" y="2585258"/>
            <a:ext cx="720080" cy="1367127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>
            <a:off x="1084881" y="5022370"/>
            <a:ext cx="3160363" cy="1657026"/>
          </a:xfrm>
          <a:custGeom>
            <a:avLst/>
            <a:gdLst>
              <a:gd name="connsiteX0" fmla="*/ 2324746 w 3160363"/>
              <a:gd name="connsiteY0" fmla="*/ 61993 h 1657026"/>
              <a:gd name="connsiteX1" fmla="*/ 1813302 w 3160363"/>
              <a:gd name="connsiteY1" fmla="*/ 123986 h 1657026"/>
              <a:gd name="connsiteX2" fmla="*/ 1363851 w 3160363"/>
              <a:gd name="connsiteY2" fmla="*/ 356461 h 1657026"/>
              <a:gd name="connsiteX3" fmla="*/ 883404 w 3160363"/>
              <a:gd name="connsiteY3" fmla="*/ 1139125 h 1657026"/>
              <a:gd name="connsiteX4" fmla="*/ 131736 w 3160363"/>
              <a:gd name="connsiteY4" fmla="*/ 1511084 h 1657026"/>
              <a:gd name="connsiteX5" fmla="*/ 92990 w 3160363"/>
              <a:gd name="connsiteY5" fmla="*/ 1542081 h 1657026"/>
              <a:gd name="connsiteX6" fmla="*/ 681926 w 3160363"/>
              <a:gd name="connsiteY6" fmla="*/ 1565328 h 1657026"/>
              <a:gd name="connsiteX7" fmla="*/ 1425844 w 3160363"/>
              <a:gd name="connsiteY7" fmla="*/ 991891 h 1657026"/>
              <a:gd name="connsiteX8" fmla="*/ 2200760 w 3160363"/>
              <a:gd name="connsiteY8" fmla="*/ 519193 h 1657026"/>
              <a:gd name="connsiteX9" fmla="*/ 2766448 w 3160363"/>
              <a:gd name="connsiteY9" fmla="*/ 387457 h 1657026"/>
              <a:gd name="connsiteX10" fmla="*/ 3076414 w 3160363"/>
              <a:gd name="connsiteY10" fmla="*/ 54244 h 1657026"/>
              <a:gd name="connsiteX11" fmla="*/ 2262753 w 3160363"/>
              <a:gd name="connsiteY11" fmla="*/ 61993 h 165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60363" h="1657026">
                <a:moveTo>
                  <a:pt x="2324746" y="61993"/>
                </a:moveTo>
                <a:cubicBezTo>
                  <a:pt x="2149098" y="68450"/>
                  <a:pt x="1973451" y="74908"/>
                  <a:pt x="1813302" y="123986"/>
                </a:cubicBezTo>
                <a:cubicBezTo>
                  <a:pt x="1653153" y="173064"/>
                  <a:pt x="1518834" y="187271"/>
                  <a:pt x="1363851" y="356461"/>
                </a:cubicBezTo>
                <a:cubicBezTo>
                  <a:pt x="1208868" y="525651"/>
                  <a:pt x="1088756" y="946688"/>
                  <a:pt x="883404" y="1139125"/>
                </a:cubicBezTo>
                <a:cubicBezTo>
                  <a:pt x="678052" y="1331562"/>
                  <a:pt x="263472" y="1443925"/>
                  <a:pt x="131736" y="1511084"/>
                </a:cubicBezTo>
                <a:cubicBezTo>
                  <a:pt x="0" y="1578243"/>
                  <a:pt x="1292" y="1533040"/>
                  <a:pt x="92990" y="1542081"/>
                </a:cubicBezTo>
                <a:cubicBezTo>
                  <a:pt x="184688" y="1551122"/>
                  <a:pt x="459784" y="1657026"/>
                  <a:pt x="681926" y="1565328"/>
                </a:cubicBezTo>
                <a:cubicBezTo>
                  <a:pt x="904068" y="1473630"/>
                  <a:pt x="1172705" y="1166247"/>
                  <a:pt x="1425844" y="991891"/>
                </a:cubicBezTo>
                <a:cubicBezTo>
                  <a:pt x="1678983" y="817535"/>
                  <a:pt x="1977326" y="619932"/>
                  <a:pt x="2200760" y="519193"/>
                </a:cubicBezTo>
                <a:cubicBezTo>
                  <a:pt x="2424194" y="418454"/>
                  <a:pt x="2620506" y="464949"/>
                  <a:pt x="2766448" y="387457"/>
                </a:cubicBezTo>
                <a:cubicBezTo>
                  <a:pt x="2912390" y="309966"/>
                  <a:pt x="3160363" y="108488"/>
                  <a:pt x="3076414" y="54244"/>
                </a:cubicBezTo>
                <a:cubicBezTo>
                  <a:pt x="2992465" y="0"/>
                  <a:pt x="2627609" y="30996"/>
                  <a:pt x="2262753" y="61993"/>
                </a:cubicBezTo>
              </a:path>
            </a:pathLst>
          </a:custGeom>
          <a:solidFill>
            <a:srgbClr val="8F5B43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3285641" y="4841556"/>
            <a:ext cx="1401305" cy="2176220"/>
          </a:xfrm>
          <a:custGeom>
            <a:avLst/>
            <a:gdLst>
              <a:gd name="connsiteX0" fmla="*/ 860156 w 1401305"/>
              <a:gd name="connsiteY0" fmla="*/ 111071 h 2176220"/>
              <a:gd name="connsiteX1" fmla="*/ 449451 w 1401305"/>
              <a:gd name="connsiteY1" fmla="*/ 467532 h 2176220"/>
              <a:gd name="connsiteX2" fmla="*/ 201478 w 1401305"/>
              <a:gd name="connsiteY2" fmla="*/ 1188203 h 2176220"/>
              <a:gd name="connsiteX3" fmla="*/ 23247 w 1401305"/>
              <a:gd name="connsiteY3" fmla="*/ 1622156 h 2176220"/>
              <a:gd name="connsiteX4" fmla="*/ 340962 w 1401305"/>
              <a:gd name="connsiteY4" fmla="*/ 2094854 h 2176220"/>
              <a:gd name="connsiteX5" fmla="*/ 348712 w 1401305"/>
              <a:gd name="connsiteY5" fmla="*/ 2094854 h 2176220"/>
              <a:gd name="connsiteX6" fmla="*/ 232474 w 1401305"/>
              <a:gd name="connsiteY6" fmla="*/ 1606658 h 2176220"/>
              <a:gd name="connsiteX7" fmla="*/ 612183 w 1401305"/>
              <a:gd name="connsiteY7" fmla="*/ 1017722 h 2176220"/>
              <a:gd name="connsiteX8" fmla="*/ 1363851 w 1401305"/>
              <a:gd name="connsiteY8" fmla="*/ 149817 h 2176220"/>
              <a:gd name="connsiteX9" fmla="*/ 860156 w 1401305"/>
              <a:gd name="connsiteY9" fmla="*/ 111071 h 217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01305" h="2176220">
                <a:moveTo>
                  <a:pt x="860156" y="111071"/>
                </a:moveTo>
                <a:cubicBezTo>
                  <a:pt x="707756" y="164024"/>
                  <a:pt x="559231" y="288010"/>
                  <a:pt x="449451" y="467532"/>
                </a:cubicBezTo>
                <a:cubicBezTo>
                  <a:pt x="339671" y="647054"/>
                  <a:pt x="272512" y="995766"/>
                  <a:pt x="201478" y="1188203"/>
                </a:cubicBezTo>
                <a:cubicBezTo>
                  <a:pt x="130444" y="1380640"/>
                  <a:pt x="0" y="1471048"/>
                  <a:pt x="23247" y="1622156"/>
                </a:cubicBezTo>
                <a:cubicBezTo>
                  <a:pt x="46494" y="1773264"/>
                  <a:pt x="286718" y="2016071"/>
                  <a:pt x="340962" y="2094854"/>
                </a:cubicBezTo>
                <a:cubicBezTo>
                  <a:pt x="395206" y="2173637"/>
                  <a:pt x="366793" y="2176220"/>
                  <a:pt x="348712" y="2094854"/>
                </a:cubicBezTo>
                <a:cubicBezTo>
                  <a:pt x="330631" y="2013488"/>
                  <a:pt x="188562" y="1786180"/>
                  <a:pt x="232474" y="1606658"/>
                </a:cubicBezTo>
                <a:cubicBezTo>
                  <a:pt x="276386" y="1427136"/>
                  <a:pt x="423620" y="1260529"/>
                  <a:pt x="612183" y="1017722"/>
                </a:cubicBezTo>
                <a:cubicBezTo>
                  <a:pt x="800746" y="774915"/>
                  <a:pt x="1326397" y="299634"/>
                  <a:pt x="1363851" y="149817"/>
                </a:cubicBezTo>
                <a:cubicBezTo>
                  <a:pt x="1401305" y="0"/>
                  <a:pt x="1012556" y="58119"/>
                  <a:pt x="860156" y="111071"/>
                </a:cubicBezTo>
                <a:close/>
              </a:path>
            </a:pathLst>
          </a:custGeom>
          <a:solidFill>
            <a:srgbClr val="8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자유형 20"/>
          <p:cNvSpPr/>
          <p:nvPr/>
        </p:nvSpPr>
        <p:spPr>
          <a:xfrm rot="21063992">
            <a:off x="4435827" y="4633378"/>
            <a:ext cx="2694849" cy="2138838"/>
          </a:xfrm>
          <a:custGeom>
            <a:avLst/>
            <a:gdLst>
              <a:gd name="connsiteX0" fmla="*/ 188562 w 2220132"/>
              <a:gd name="connsiteY0" fmla="*/ 72325 h 2052233"/>
              <a:gd name="connsiteX1" fmla="*/ 297050 w 2220132"/>
              <a:gd name="connsiteY1" fmla="*/ 118820 h 2052233"/>
              <a:gd name="connsiteX2" fmla="*/ 839491 w 2220132"/>
              <a:gd name="connsiteY2" fmla="*/ 219559 h 2052233"/>
              <a:gd name="connsiteX3" fmla="*/ 862738 w 2220132"/>
              <a:gd name="connsiteY3" fmla="*/ 1436176 h 2052233"/>
              <a:gd name="connsiteX4" fmla="*/ 2009613 w 2220132"/>
              <a:gd name="connsiteY4" fmla="*/ 1955369 h 2052233"/>
              <a:gd name="connsiteX5" fmla="*/ 2125850 w 2220132"/>
              <a:gd name="connsiteY5" fmla="*/ 2017362 h 2052233"/>
              <a:gd name="connsiteX6" fmla="*/ 1614406 w 2220132"/>
              <a:gd name="connsiteY6" fmla="*/ 1947620 h 2052233"/>
              <a:gd name="connsiteX7" fmla="*/ 583769 w 2220132"/>
              <a:gd name="connsiteY7" fmla="*/ 1699647 h 2052233"/>
              <a:gd name="connsiteX8" fmla="*/ 64576 w 2220132"/>
              <a:gd name="connsiteY8" fmla="*/ 374542 h 2052233"/>
              <a:gd name="connsiteX9" fmla="*/ 188562 w 2220132"/>
              <a:gd name="connsiteY9" fmla="*/ 72325 h 2052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0132" h="2052233">
                <a:moveTo>
                  <a:pt x="188562" y="72325"/>
                </a:moveTo>
                <a:cubicBezTo>
                  <a:pt x="227308" y="29705"/>
                  <a:pt x="188562" y="94281"/>
                  <a:pt x="297050" y="118820"/>
                </a:cubicBezTo>
                <a:cubicBezTo>
                  <a:pt x="405538" y="143359"/>
                  <a:pt x="745210" y="0"/>
                  <a:pt x="839491" y="219559"/>
                </a:cubicBezTo>
                <a:cubicBezTo>
                  <a:pt x="933772" y="439118"/>
                  <a:pt x="667718" y="1146874"/>
                  <a:pt x="862738" y="1436176"/>
                </a:cubicBezTo>
                <a:cubicBezTo>
                  <a:pt x="1057758" y="1725478"/>
                  <a:pt x="1799094" y="1858505"/>
                  <a:pt x="2009613" y="1955369"/>
                </a:cubicBezTo>
                <a:cubicBezTo>
                  <a:pt x="2220132" y="2052233"/>
                  <a:pt x="2191718" y="2018653"/>
                  <a:pt x="2125850" y="2017362"/>
                </a:cubicBezTo>
                <a:cubicBezTo>
                  <a:pt x="2059982" y="2016071"/>
                  <a:pt x="1871419" y="2000572"/>
                  <a:pt x="1614406" y="1947620"/>
                </a:cubicBezTo>
                <a:cubicBezTo>
                  <a:pt x="1357393" y="1894668"/>
                  <a:pt x="842074" y="1961827"/>
                  <a:pt x="583769" y="1699647"/>
                </a:cubicBezTo>
                <a:cubicBezTo>
                  <a:pt x="325464" y="1437467"/>
                  <a:pt x="129152" y="644471"/>
                  <a:pt x="64576" y="374542"/>
                </a:cubicBezTo>
                <a:cubicBezTo>
                  <a:pt x="0" y="104613"/>
                  <a:pt x="149816" y="114945"/>
                  <a:pt x="188562" y="72325"/>
                </a:cubicBezTo>
                <a:close/>
              </a:path>
            </a:pathLst>
          </a:custGeom>
          <a:solidFill>
            <a:srgbClr val="8F5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자유형 19"/>
          <p:cNvSpPr/>
          <p:nvPr/>
        </p:nvSpPr>
        <p:spPr>
          <a:xfrm rot="20365210">
            <a:off x="5211849" y="4575726"/>
            <a:ext cx="2385447" cy="2025110"/>
          </a:xfrm>
          <a:custGeom>
            <a:avLst/>
            <a:gdLst>
              <a:gd name="connsiteX0" fmla="*/ 570854 w 2385447"/>
              <a:gd name="connsiteY0" fmla="*/ 69741 h 2025110"/>
              <a:gd name="connsiteX1" fmla="*/ 749084 w 2385447"/>
              <a:gd name="connsiteY1" fmla="*/ 123985 h 2025110"/>
              <a:gd name="connsiteX2" fmla="*/ 1035803 w 2385447"/>
              <a:gd name="connsiteY2" fmla="*/ 294467 h 2025110"/>
              <a:gd name="connsiteX3" fmla="*/ 1438759 w 2385447"/>
              <a:gd name="connsiteY3" fmla="*/ 945396 h 2025110"/>
              <a:gd name="connsiteX4" fmla="*/ 1539498 w 2385447"/>
              <a:gd name="connsiteY4" fmla="*/ 1301857 h 2025110"/>
              <a:gd name="connsiteX5" fmla="*/ 2105186 w 2385447"/>
              <a:gd name="connsiteY5" fmla="*/ 1689314 h 2025110"/>
              <a:gd name="connsiteX6" fmla="*/ 2089688 w 2385447"/>
              <a:gd name="connsiteY6" fmla="*/ 1828799 h 2025110"/>
              <a:gd name="connsiteX7" fmla="*/ 2353159 w 2385447"/>
              <a:gd name="connsiteY7" fmla="*/ 1999280 h 2025110"/>
              <a:gd name="connsiteX8" fmla="*/ 2283417 w 2385447"/>
              <a:gd name="connsiteY8" fmla="*/ 1983782 h 2025110"/>
              <a:gd name="connsiteX9" fmla="*/ 1919206 w 2385447"/>
              <a:gd name="connsiteY9" fmla="*/ 1844297 h 2025110"/>
              <a:gd name="connsiteX10" fmla="*/ 1400013 w 2385447"/>
              <a:gd name="connsiteY10" fmla="*/ 1565328 h 2025110"/>
              <a:gd name="connsiteX11" fmla="*/ 687091 w 2385447"/>
              <a:gd name="connsiteY11" fmla="*/ 875653 h 2025110"/>
              <a:gd name="connsiteX12" fmla="*/ 5166 w 2385447"/>
              <a:gd name="connsiteY12" fmla="*/ 131735 h 2025110"/>
              <a:gd name="connsiteX13" fmla="*/ 656095 w 2385447"/>
              <a:gd name="connsiteY13" fmla="*/ 85240 h 202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85447" h="2025110">
                <a:moveTo>
                  <a:pt x="570854" y="69741"/>
                </a:moveTo>
                <a:cubicBezTo>
                  <a:pt x="621223" y="78136"/>
                  <a:pt x="671593" y="86531"/>
                  <a:pt x="749084" y="123985"/>
                </a:cubicBezTo>
                <a:cubicBezTo>
                  <a:pt x="826575" y="161439"/>
                  <a:pt x="920857" y="157565"/>
                  <a:pt x="1035803" y="294467"/>
                </a:cubicBezTo>
                <a:cubicBezTo>
                  <a:pt x="1150749" y="431369"/>
                  <a:pt x="1354810" y="777498"/>
                  <a:pt x="1438759" y="945396"/>
                </a:cubicBezTo>
                <a:cubicBezTo>
                  <a:pt x="1522708" y="1113294"/>
                  <a:pt x="1428427" y="1177871"/>
                  <a:pt x="1539498" y="1301857"/>
                </a:cubicBezTo>
                <a:cubicBezTo>
                  <a:pt x="1650569" y="1425843"/>
                  <a:pt x="2013488" y="1601490"/>
                  <a:pt x="2105186" y="1689314"/>
                </a:cubicBezTo>
                <a:cubicBezTo>
                  <a:pt x="2196884" y="1777138"/>
                  <a:pt x="2048359" y="1777138"/>
                  <a:pt x="2089688" y="1828799"/>
                </a:cubicBezTo>
                <a:cubicBezTo>
                  <a:pt x="2131017" y="1880460"/>
                  <a:pt x="2320871" y="1973450"/>
                  <a:pt x="2353159" y="1999280"/>
                </a:cubicBezTo>
                <a:cubicBezTo>
                  <a:pt x="2385447" y="2025110"/>
                  <a:pt x="2355743" y="2009613"/>
                  <a:pt x="2283417" y="1983782"/>
                </a:cubicBezTo>
                <a:cubicBezTo>
                  <a:pt x="2211092" y="1957952"/>
                  <a:pt x="2066440" y="1914039"/>
                  <a:pt x="1919206" y="1844297"/>
                </a:cubicBezTo>
                <a:cubicBezTo>
                  <a:pt x="1771972" y="1774555"/>
                  <a:pt x="1605366" y="1726769"/>
                  <a:pt x="1400013" y="1565328"/>
                </a:cubicBezTo>
                <a:cubicBezTo>
                  <a:pt x="1194661" y="1403887"/>
                  <a:pt x="919565" y="1114585"/>
                  <a:pt x="687091" y="875653"/>
                </a:cubicBezTo>
                <a:cubicBezTo>
                  <a:pt x="454617" y="636721"/>
                  <a:pt x="10332" y="263471"/>
                  <a:pt x="5166" y="131735"/>
                </a:cubicBezTo>
                <a:cubicBezTo>
                  <a:pt x="0" y="0"/>
                  <a:pt x="328047" y="42620"/>
                  <a:pt x="656095" y="85240"/>
                </a:cubicBezTo>
              </a:path>
            </a:pathLst>
          </a:custGeom>
          <a:solidFill>
            <a:srgbClr val="8F5B43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 rot="18975630">
            <a:off x="2105187" y="5396135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네트워킹</a:t>
            </a:r>
            <a:endParaRPr lang="ko-KR" altLang="en-US" sz="1400" dirty="0"/>
          </a:p>
        </p:txBody>
      </p:sp>
      <p:sp>
        <p:nvSpPr>
          <p:cNvPr id="24" name="TextBox 23"/>
          <p:cNvSpPr txBox="1"/>
          <p:nvPr/>
        </p:nvSpPr>
        <p:spPr>
          <a:xfrm rot="18267624">
            <a:off x="3183054" y="5637363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홈페이지</a:t>
            </a:r>
            <a:endParaRPr lang="ko-KR" altLang="en-US" sz="1400" dirty="0"/>
          </a:p>
        </p:txBody>
      </p:sp>
      <p:sp>
        <p:nvSpPr>
          <p:cNvPr id="25" name="TextBox 24"/>
          <p:cNvSpPr txBox="1"/>
          <p:nvPr/>
        </p:nvSpPr>
        <p:spPr>
          <a:xfrm rot="3908128">
            <a:off x="4665812" y="5928099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DB</a:t>
            </a:r>
            <a:r>
              <a:rPr lang="ko-KR" altLang="en-US" sz="1400" dirty="0" smtClean="0"/>
              <a:t>구축</a:t>
            </a:r>
            <a:endParaRPr lang="ko-KR" altLang="en-US" sz="1400" dirty="0"/>
          </a:p>
        </p:txBody>
      </p:sp>
      <p:sp>
        <p:nvSpPr>
          <p:cNvPr id="26" name="TextBox 25"/>
          <p:cNvSpPr txBox="1"/>
          <p:nvPr/>
        </p:nvSpPr>
        <p:spPr>
          <a:xfrm rot="2008530">
            <a:off x="6022834" y="5593427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인력양성</a:t>
            </a:r>
            <a:endParaRPr lang="ko-KR" altLang="en-US" sz="1400" dirty="0"/>
          </a:p>
        </p:txBody>
      </p:sp>
      <p:sp>
        <p:nvSpPr>
          <p:cNvPr id="7" name="자유형 6"/>
          <p:cNvSpPr/>
          <p:nvPr/>
        </p:nvSpPr>
        <p:spPr>
          <a:xfrm>
            <a:off x="2550762" y="3094123"/>
            <a:ext cx="3879743" cy="2102602"/>
          </a:xfrm>
          <a:custGeom>
            <a:avLst/>
            <a:gdLst>
              <a:gd name="connsiteX0" fmla="*/ 1161082 w 3879743"/>
              <a:gd name="connsiteY0" fmla="*/ 223433 h 2102602"/>
              <a:gd name="connsiteX1" fmla="*/ 1091340 w 3879743"/>
              <a:gd name="connsiteY1" fmla="*/ 618640 h 2102602"/>
              <a:gd name="connsiteX2" fmla="*/ 913109 w 3879743"/>
              <a:gd name="connsiteY2" fmla="*/ 1021596 h 2102602"/>
              <a:gd name="connsiteX3" fmla="*/ 680635 w 3879743"/>
              <a:gd name="connsiteY3" fmla="*/ 1339311 h 2102602"/>
              <a:gd name="connsiteX4" fmla="*/ 533401 w 3879743"/>
              <a:gd name="connsiteY4" fmla="*/ 1912748 h 2102602"/>
              <a:gd name="connsiteX5" fmla="*/ 471407 w 3879743"/>
              <a:gd name="connsiteY5" fmla="*/ 2075480 h 2102602"/>
              <a:gd name="connsiteX6" fmla="*/ 3361841 w 3879743"/>
              <a:gd name="connsiteY6" fmla="*/ 2075480 h 2102602"/>
              <a:gd name="connsiteX7" fmla="*/ 3578818 w 3879743"/>
              <a:gd name="connsiteY7" fmla="*/ 1974741 h 2102602"/>
              <a:gd name="connsiteX8" fmla="*/ 3439333 w 3879743"/>
              <a:gd name="connsiteY8" fmla="*/ 1757765 h 2102602"/>
              <a:gd name="connsiteX9" fmla="*/ 3144865 w 3879743"/>
              <a:gd name="connsiteY9" fmla="*/ 851114 h 2102602"/>
              <a:gd name="connsiteX10" fmla="*/ 3098370 w 3879743"/>
              <a:gd name="connsiteY10" fmla="*/ 107196 h 2102602"/>
              <a:gd name="connsiteX11" fmla="*/ 1161082 w 3879743"/>
              <a:gd name="connsiteY11" fmla="*/ 223433 h 210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9743" h="2102602">
                <a:moveTo>
                  <a:pt x="1161082" y="223433"/>
                </a:moveTo>
                <a:cubicBezTo>
                  <a:pt x="826577" y="308674"/>
                  <a:pt x="1132669" y="485613"/>
                  <a:pt x="1091340" y="618640"/>
                </a:cubicBezTo>
                <a:cubicBezTo>
                  <a:pt x="1050011" y="751667"/>
                  <a:pt x="981560" y="901484"/>
                  <a:pt x="913109" y="1021596"/>
                </a:cubicBezTo>
                <a:cubicBezTo>
                  <a:pt x="844658" y="1141708"/>
                  <a:pt x="743920" y="1190786"/>
                  <a:pt x="680635" y="1339311"/>
                </a:cubicBezTo>
                <a:cubicBezTo>
                  <a:pt x="617350" y="1487836"/>
                  <a:pt x="568272" y="1790053"/>
                  <a:pt x="533401" y="1912748"/>
                </a:cubicBezTo>
                <a:cubicBezTo>
                  <a:pt x="498530" y="2035443"/>
                  <a:pt x="0" y="2048358"/>
                  <a:pt x="471407" y="2075480"/>
                </a:cubicBezTo>
                <a:cubicBezTo>
                  <a:pt x="942814" y="2102602"/>
                  <a:pt x="2843939" y="2092270"/>
                  <a:pt x="3361841" y="2075480"/>
                </a:cubicBezTo>
                <a:cubicBezTo>
                  <a:pt x="3879743" y="2058690"/>
                  <a:pt x="3565903" y="2027693"/>
                  <a:pt x="3578818" y="1974741"/>
                </a:cubicBezTo>
                <a:cubicBezTo>
                  <a:pt x="3591733" y="1921789"/>
                  <a:pt x="3511659" y="1945036"/>
                  <a:pt x="3439333" y="1757765"/>
                </a:cubicBezTo>
                <a:cubicBezTo>
                  <a:pt x="3367008" y="1570494"/>
                  <a:pt x="3201692" y="1126209"/>
                  <a:pt x="3144865" y="851114"/>
                </a:cubicBezTo>
                <a:cubicBezTo>
                  <a:pt x="3088038" y="576019"/>
                  <a:pt x="3430292" y="214392"/>
                  <a:pt x="3098370" y="107196"/>
                </a:cubicBezTo>
                <a:cubicBezTo>
                  <a:pt x="2766448" y="0"/>
                  <a:pt x="1495587" y="138192"/>
                  <a:pt x="1161082" y="223433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995936" y="35730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FF00"/>
                </a:solidFill>
                <a:latin typeface="HY산B" pitchFamily="18" charset="-127"/>
                <a:ea typeface="HY산B" pitchFamily="18" charset="-127"/>
              </a:rPr>
              <a:t>충남대 </a:t>
            </a:r>
            <a:r>
              <a:rPr lang="en-US" altLang="ko-KR" dirty="0" smtClean="0">
                <a:solidFill>
                  <a:srgbClr val="FFFF00"/>
                </a:solidFill>
                <a:latin typeface="HY산B" pitchFamily="18" charset="-127"/>
                <a:ea typeface="HY산B" pitchFamily="18" charset="-127"/>
              </a:rPr>
              <a:t>SSK</a:t>
            </a:r>
            <a:endParaRPr lang="ko-KR" altLang="en-US" dirty="0">
              <a:solidFill>
                <a:srgbClr val="FFFF00"/>
              </a:solidFill>
              <a:latin typeface="HY산B" pitchFamily="18" charset="-127"/>
              <a:ea typeface="HY산B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 rot="1246237">
            <a:off x="2538642" y="317034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</a:rPr>
              <a:t>지식화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55071" y="2723323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>
                <a:solidFill>
                  <a:schemeClr val="bg1"/>
                </a:solidFill>
              </a:rPr>
              <a:t>확산지화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20383511">
            <a:off x="5706494" y="2926389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</a:rPr>
              <a:t>국제화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31" name="자유형 30"/>
          <p:cNvSpPr/>
          <p:nvPr/>
        </p:nvSpPr>
        <p:spPr>
          <a:xfrm rot="18414380" flipH="1">
            <a:off x="366163" y="1548462"/>
            <a:ext cx="654554" cy="973973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 rot="15321049">
            <a:off x="1292886" y="2148845"/>
            <a:ext cx="792088" cy="2020090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 rot="17430989">
            <a:off x="3386617" y="1068725"/>
            <a:ext cx="792088" cy="2020090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자유형 33"/>
          <p:cNvSpPr/>
          <p:nvPr/>
        </p:nvSpPr>
        <p:spPr>
          <a:xfrm rot="2802554" flipH="1">
            <a:off x="5079196" y="309089"/>
            <a:ext cx="534416" cy="2020090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자유형 34"/>
          <p:cNvSpPr/>
          <p:nvPr/>
        </p:nvSpPr>
        <p:spPr>
          <a:xfrm rot="1141589">
            <a:off x="5704516" y="1578386"/>
            <a:ext cx="792088" cy="2020090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자유형 35"/>
          <p:cNvSpPr/>
          <p:nvPr/>
        </p:nvSpPr>
        <p:spPr>
          <a:xfrm rot="4804999" flipH="1">
            <a:off x="7920884" y="1303138"/>
            <a:ext cx="432048" cy="1367127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자유형 36"/>
          <p:cNvSpPr/>
          <p:nvPr/>
        </p:nvSpPr>
        <p:spPr>
          <a:xfrm rot="20921301" flipH="1">
            <a:off x="7542209" y="856423"/>
            <a:ext cx="432048" cy="1040683"/>
          </a:xfrm>
          <a:custGeom>
            <a:avLst/>
            <a:gdLst>
              <a:gd name="connsiteX0" fmla="*/ 395206 w 406830"/>
              <a:gd name="connsiteY0" fmla="*/ 21956 h 703881"/>
              <a:gd name="connsiteX1" fmla="*/ 162732 w 406830"/>
              <a:gd name="connsiteY1" fmla="*/ 83949 h 703881"/>
              <a:gd name="connsiteX2" fmla="*/ 7749 w 406830"/>
              <a:gd name="connsiteY2" fmla="*/ 525651 h 703881"/>
              <a:gd name="connsiteX3" fmla="*/ 116237 w 406830"/>
              <a:gd name="connsiteY3" fmla="*/ 672885 h 703881"/>
              <a:gd name="connsiteX4" fmla="*/ 116237 w 406830"/>
              <a:gd name="connsiteY4" fmla="*/ 339672 h 703881"/>
              <a:gd name="connsiteX5" fmla="*/ 232474 w 406830"/>
              <a:gd name="connsiteY5" fmla="*/ 52953 h 703881"/>
              <a:gd name="connsiteX6" fmla="*/ 395206 w 406830"/>
              <a:gd name="connsiteY6" fmla="*/ 21956 h 70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830" h="703881">
                <a:moveTo>
                  <a:pt x="395206" y="21956"/>
                </a:moveTo>
                <a:cubicBezTo>
                  <a:pt x="383582" y="27122"/>
                  <a:pt x="227308" y="0"/>
                  <a:pt x="162732" y="83949"/>
                </a:cubicBezTo>
                <a:cubicBezTo>
                  <a:pt x="98156" y="167898"/>
                  <a:pt x="15498" y="427495"/>
                  <a:pt x="7749" y="525651"/>
                </a:cubicBezTo>
                <a:cubicBezTo>
                  <a:pt x="0" y="623807"/>
                  <a:pt x="98156" y="703881"/>
                  <a:pt x="116237" y="672885"/>
                </a:cubicBezTo>
                <a:cubicBezTo>
                  <a:pt x="134318" y="641889"/>
                  <a:pt x="96864" y="442994"/>
                  <a:pt x="116237" y="339672"/>
                </a:cubicBezTo>
                <a:cubicBezTo>
                  <a:pt x="135610" y="236350"/>
                  <a:pt x="192437" y="105906"/>
                  <a:pt x="232474" y="52953"/>
                </a:cubicBezTo>
                <a:cubicBezTo>
                  <a:pt x="272511" y="0"/>
                  <a:pt x="406830" y="16790"/>
                  <a:pt x="395206" y="21956"/>
                </a:cubicBezTo>
                <a:close/>
              </a:path>
            </a:pathLst>
          </a:custGeom>
          <a:solidFill>
            <a:srgbClr val="542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547301" y="5265078"/>
            <a:ext cx="1936467" cy="13552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과학기술지식확산포럼 개최</a:t>
            </a:r>
            <a:endParaRPr lang="ko-KR" altLang="en-US" sz="1000" dirty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442030" y="5424136"/>
            <a:ext cx="1936467" cy="12822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SSK</a:t>
            </a:r>
            <a:r>
              <a:rPr lang="ko-KR" altLang="en-US" sz="1000" dirty="0" smtClean="0"/>
              <a:t> 네트워킹 참여</a:t>
            </a:r>
            <a:endParaRPr lang="ko-KR" altLang="en-US" sz="1000" dirty="0"/>
          </a:p>
        </p:txBody>
      </p:sp>
      <p:sp>
        <p:nvSpPr>
          <p:cNvPr id="40" name="모서리가 둥근 직사각형 39"/>
          <p:cNvSpPr/>
          <p:nvPr/>
        </p:nvSpPr>
        <p:spPr>
          <a:xfrm>
            <a:off x="346775" y="5578168"/>
            <a:ext cx="1936467" cy="12822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/>
              <a:t>국제컨퍼런스</a:t>
            </a:r>
            <a:r>
              <a:rPr lang="ko-KR" altLang="en-US" sz="1000" dirty="0" smtClean="0"/>
              <a:t> 개최</a:t>
            </a:r>
            <a:endParaRPr lang="ko-KR" altLang="en-US" sz="1000" dirty="0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267018" y="5737682"/>
            <a:ext cx="1936467" cy="12822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국내세미나 개최</a:t>
            </a:r>
            <a:endParaRPr lang="ko-KR" altLang="en-US" sz="1000" dirty="0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187261" y="5897196"/>
            <a:ext cx="1936467" cy="12822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국제협력 </a:t>
            </a:r>
            <a:r>
              <a:rPr lang="en-US" altLang="ko-KR" sz="1000" dirty="0" smtClean="0"/>
              <a:t>MOU </a:t>
            </a:r>
            <a:r>
              <a:rPr lang="ko-KR" altLang="en-US" sz="1000" dirty="0" smtClean="0"/>
              <a:t>체결</a:t>
            </a:r>
            <a:endParaRPr lang="ko-KR" altLang="en-US" sz="1000" dirty="0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2244497" y="6272445"/>
            <a:ext cx="1080120" cy="13626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연구내용공유</a:t>
            </a:r>
            <a:endParaRPr lang="ko-KR" altLang="en-US" sz="1000" dirty="0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2267744" y="6424845"/>
            <a:ext cx="1080120" cy="13626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연구자료공유</a:t>
            </a:r>
            <a:endParaRPr lang="ko-KR" altLang="en-US" sz="1000" dirty="0"/>
          </a:p>
        </p:txBody>
      </p:sp>
      <p:sp>
        <p:nvSpPr>
          <p:cNvPr id="46" name="모서리가 둥근 직사각형 45"/>
          <p:cNvSpPr/>
          <p:nvPr/>
        </p:nvSpPr>
        <p:spPr>
          <a:xfrm>
            <a:off x="2339752" y="6585991"/>
            <a:ext cx="1080120" cy="13626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연구내용축적</a:t>
            </a:r>
            <a:endParaRPr lang="ko-KR" altLang="en-US" sz="1000" dirty="0"/>
          </a:p>
        </p:txBody>
      </p:sp>
      <p:sp>
        <p:nvSpPr>
          <p:cNvPr id="47" name="모서리가 둥근 직사각형 46"/>
          <p:cNvSpPr/>
          <p:nvPr/>
        </p:nvSpPr>
        <p:spPr>
          <a:xfrm>
            <a:off x="5436096" y="5949280"/>
            <a:ext cx="1080120" cy="13626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과학사건 </a:t>
            </a:r>
            <a:r>
              <a:rPr lang="en-US" altLang="ko-KR" sz="1000" dirty="0" smtClean="0"/>
              <a:t>DB</a:t>
            </a:r>
            <a:r>
              <a:rPr lang="ko-KR" altLang="en-US" sz="1000" dirty="0" smtClean="0"/>
              <a:t>화</a:t>
            </a:r>
            <a:endParaRPr lang="ko-KR" altLang="en-US" sz="1000" dirty="0"/>
          </a:p>
        </p:txBody>
      </p:sp>
      <p:sp>
        <p:nvSpPr>
          <p:cNvPr id="48" name="모서리가 둥근 직사각형 47"/>
          <p:cNvSpPr/>
          <p:nvPr/>
        </p:nvSpPr>
        <p:spPr>
          <a:xfrm>
            <a:off x="5508104" y="6093296"/>
            <a:ext cx="1450176" cy="12851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연구개발사례 </a:t>
            </a:r>
            <a:r>
              <a:rPr lang="en-US" altLang="ko-KR" sz="1000" dirty="0" smtClean="0"/>
              <a:t>DB</a:t>
            </a:r>
            <a:r>
              <a:rPr lang="ko-KR" altLang="en-US" sz="1000" dirty="0" smtClean="0"/>
              <a:t>화</a:t>
            </a:r>
            <a:endParaRPr lang="ko-KR" altLang="en-US" sz="1000" dirty="0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5724128" y="6237312"/>
            <a:ext cx="1602576" cy="12788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연구단지관련자료 </a:t>
            </a:r>
            <a:r>
              <a:rPr lang="en-US" altLang="ko-KR" sz="1000" dirty="0" smtClean="0"/>
              <a:t>DB</a:t>
            </a:r>
            <a:r>
              <a:rPr lang="ko-KR" altLang="en-US" sz="1000" dirty="0" smtClean="0"/>
              <a:t>화</a:t>
            </a:r>
            <a:endParaRPr lang="ko-KR" altLang="en-US" sz="1000" dirty="0"/>
          </a:p>
        </p:txBody>
      </p:sp>
      <p:sp>
        <p:nvSpPr>
          <p:cNvPr id="51" name="모서리가 둥근 직사각형 50"/>
          <p:cNvSpPr/>
          <p:nvPr/>
        </p:nvSpPr>
        <p:spPr>
          <a:xfrm>
            <a:off x="6794232" y="5629990"/>
            <a:ext cx="1450176" cy="15977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자체세미나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격주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7236296" y="5805264"/>
            <a:ext cx="1738208" cy="17403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논문게재 및 학술대회 발표</a:t>
            </a:r>
            <a:endParaRPr lang="ko-KR" altLang="en-US" sz="1000" dirty="0"/>
          </a:p>
        </p:txBody>
      </p:sp>
      <p:grpSp>
        <p:nvGrpSpPr>
          <p:cNvPr id="2" name="그룹 55"/>
          <p:cNvGrpSpPr/>
          <p:nvPr/>
        </p:nvGrpSpPr>
        <p:grpSpPr>
          <a:xfrm>
            <a:off x="5220072" y="1440160"/>
            <a:ext cx="864096" cy="792088"/>
            <a:chOff x="2059469" y="2420888"/>
            <a:chExt cx="1584176" cy="360040"/>
          </a:xfrm>
        </p:grpSpPr>
        <p:sp>
          <p:nvSpPr>
            <p:cNvPr id="57" name="타원 56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59469" y="2467382"/>
              <a:ext cx="1584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rgbClr val="FFC000"/>
                  </a:solidFill>
                </a:rPr>
                <a:t>개발도상국에게 전하는 한국과학기술발전의 길 </a:t>
              </a:r>
              <a:r>
                <a:rPr lang="en-US" altLang="ko-KR" sz="700" dirty="0" smtClean="0">
                  <a:solidFill>
                    <a:srgbClr val="FFC000"/>
                  </a:solidFill>
                </a:rPr>
                <a:t>R&amp;D GEEL!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3" name="그룹 59"/>
          <p:cNvGrpSpPr/>
          <p:nvPr/>
        </p:nvGrpSpPr>
        <p:grpSpPr>
          <a:xfrm>
            <a:off x="3707904" y="720080"/>
            <a:ext cx="864096" cy="792088"/>
            <a:chOff x="2059469" y="2420888"/>
            <a:chExt cx="1584176" cy="360040"/>
          </a:xfrm>
        </p:grpSpPr>
        <p:sp>
          <p:nvSpPr>
            <p:cNvPr id="61" name="타원 60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059469" y="2431455"/>
              <a:ext cx="1584176" cy="335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dirty="0" smtClean="0">
                  <a:solidFill>
                    <a:srgbClr val="FFC000"/>
                  </a:solidFill>
                </a:rPr>
                <a:t>History of Technology Accumulation in the </a:t>
              </a:r>
              <a:r>
                <a:rPr lang="en-US" altLang="ko-KR" sz="700" dirty="0" err="1" smtClean="0">
                  <a:solidFill>
                    <a:srgbClr val="FFC000"/>
                  </a:solidFill>
                </a:rPr>
                <a:t>Daedeok</a:t>
              </a:r>
              <a:r>
                <a:rPr lang="en-US" altLang="ko-KR" sz="700" dirty="0" smtClean="0">
                  <a:solidFill>
                    <a:srgbClr val="FFC000"/>
                  </a:solidFill>
                </a:rPr>
                <a:t> </a:t>
              </a:r>
              <a:r>
                <a:rPr lang="en-US" altLang="ko-KR" sz="700" dirty="0" err="1" smtClean="0">
                  <a:solidFill>
                    <a:srgbClr val="FFC000"/>
                  </a:solidFill>
                </a:rPr>
                <a:t>Innopolis</a:t>
              </a:r>
              <a:r>
                <a:rPr lang="en-US" altLang="ko-KR" sz="700" dirty="0" smtClean="0">
                  <a:solidFill>
                    <a:srgbClr val="FFC000"/>
                  </a:solidFill>
                </a:rPr>
                <a:t>: 1980s-1990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6" name="그룹 92"/>
          <p:cNvGrpSpPr/>
          <p:nvPr/>
        </p:nvGrpSpPr>
        <p:grpSpPr>
          <a:xfrm>
            <a:off x="4826769" y="2275527"/>
            <a:ext cx="864096" cy="792088"/>
            <a:chOff x="4826769" y="2104127"/>
            <a:chExt cx="864096" cy="792088"/>
          </a:xfrm>
        </p:grpSpPr>
        <p:sp>
          <p:nvSpPr>
            <p:cNvPr id="64" name="타원 63"/>
            <p:cNvSpPr/>
            <p:nvPr/>
          </p:nvSpPr>
          <p:spPr>
            <a:xfrm>
              <a:off x="4854070" y="2104127"/>
              <a:ext cx="824819" cy="79208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26769" y="2241447"/>
              <a:ext cx="8640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rgbClr val="0070C0"/>
                  </a:solidFill>
                </a:rPr>
                <a:t>한국형과학기술발전경험과 국제적 확산 </a:t>
              </a:r>
              <a:r>
                <a:rPr lang="en-US" altLang="ko-KR" sz="700" dirty="0" smtClean="0">
                  <a:solidFill>
                    <a:srgbClr val="0070C0"/>
                  </a:solidFill>
                </a:rPr>
                <a:t>: </a:t>
              </a:r>
              <a:r>
                <a:rPr lang="ko-KR" altLang="en-US" sz="700" dirty="0" smtClean="0">
                  <a:solidFill>
                    <a:srgbClr val="0070C0"/>
                  </a:solidFill>
                </a:rPr>
                <a:t>정부출연연구기관모형</a:t>
              </a:r>
              <a:endParaRPr lang="ko-KR" altLang="en-US" sz="7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5" name="그룹 75"/>
          <p:cNvGrpSpPr/>
          <p:nvPr/>
        </p:nvGrpSpPr>
        <p:grpSpPr>
          <a:xfrm>
            <a:off x="403284" y="313546"/>
            <a:ext cx="2296507" cy="363312"/>
            <a:chOff x="323528" y="188640"/>
            <a:chExt cx="1944216" cy="544968"/>
          </a:xfrm>
        </p:grpSpPr>
        <p:sp>
          <p:nvSpPr>
            <p:cNvPr id="67" name="타원 66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23528" y="225777"/>
              <a:ext cx="19442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The relationship between export …….</a:t>
              </a:r>
            </a:p>
            <a:p>
              <a:pPr algn="ctr"/>
              <a:endParaRPr lang="ko-KR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그룹 69"/>
          <p:cNvGrpSpPr/>
          <p:nvPr/>
        </p:nvGrpSpPr>
        <p:grpSpPr>
          <a:xfrm>
            <a:off x="2555776" y="3384376"/>
            <a:ext cx="864096" cy="792088"/>
            <a:chOff x="2087883" y="2420888"/>
            <a:chExt cx="1584176" cy="360040"/>
          </a:xfrm>
        </p:grpSpPr>
        <p:sp>
          <p:nvSpPr>
            <p:cNvPr id="71" name="타원 70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087883" y="2508514"/>
              <a:ext cx="1584176" cy="188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smtClean="0">
                  <a:solidFill>
                    <a:srgbClr val="FFC000"/>
                  </a:solidFill>
                </a:rPr>
                <a:t>시대별사건으로 보는 한국의 과학기술발전경험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8" name="그룹 72"/>
          <p:cNvGrpSpPr/>
          <p:nvPr/>
        </p:nvGrpSpPr>
        <p:grpSpPr>
          <a:xfrm>
            <a:off x="1763688" y="3312368"/>
            <a:ext cx="864096" cy="792088"/>
            <a:chOff x="2087883" y="2420888"/>
            <a:chExt cx="1584176" cy="360040"/>
          </a:xfrm>
        </p:grpSpPr>
        <p:sp>
          <p:nvSpPr>
            <p:cNvPr id="74" name="타원 73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87883" y="2486350"/>
              <a:ext cx="1584176" cy="237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rgbClr val="FFC000"/>
                  </a:solidFill>
                </a:rPr>
                <a:t>시대별사건으로 보는 창조선도단계의 한국의 과학기술발전경험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2" name="그룹 79"/>
          <p:cNvGrpSpPr/>
          <p:nvPr/>
        </p:nvGrpSpPr>
        <p:grpSpPr>
          <a:xfrm>
            <a:off x="5947901" y="1152128"/>
            <a:ext cx="1944216" cy="456510"/>
            <a:chOff x="5947901" y="980728"/>
            <a:chExt cx="1944216" cy="456510"/>
          </a:xfrm>
        </p:grpSpPr>
        <p:sp>
          <p:nvSpPr>
            <p:cNvPr id="78" name="타원 77"/>
            <p:cNvSpPr/>
            <p:nvPr/>
          </p:nvSpPr>
          <p:spPr>
            <a:xfrm>
              <a:off x="6004410" y="980728"/>
              <a:ext cx="1879958" cy="4320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947901" y="1021740"/>
              <a:ext cx="194421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dirty="0" smtClean="0">
                  <a:solidFill>
                    <a:srgbClr val="0070C0"/>
                  </a:solidFill>
                </a:rPr>
                <a:t>The Application of </a:t>
              </a:r>
              <a:r>
                <a:rPr lang="en-US" altLang="ko-KR" sz="700" dirty="0" err="1" smtClean="0">
                  <a:solidFill>
                    <a:srgbClr val="0070C0"/>
                  </a:solidFill>
                </a:rPr>
                <a:t>Daedeok</a:t>
              </a:r>
              <a:r>
                <a:rPr lang="en-US" altLang="ko-KR" sz="700" dirty="0" smtClean="0">
                  <a:solidFill>
                    <a:srgbClr val="0070C0"/>
                  </a:solidFill>
                </a:rPr>
                <a:t> </a:t>
              </a:r>
              <a:r>
                <a:rPr lang="en-US" altLang="ko-KR" sz="700" dirty="0" err="1" smtClean="0">
                  <a:solidFill>
                    <a:srgbClr val="0070C0"/>
                  </a:solidFill>
                </a:rPr>
                <a:t>Innopolis</a:t>
              </a:r>
              <a:r>
                <a:rPr lang="en-US" altLang="ko-KR" sz="700" dirty="0" smtClean="0">
                  <a:solidFill>
                    <a:srgbClr val="0070C0"/>
                  </a:solidFill>
                </a:rPr>
                <a:t> Experiences to Romania Smart Specialization</a:t>
              </a:r>
              <a:endParaRPr lang="ko-KR" altLang="en-US" sz="7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4" name="그룹 80"/>
          <p:cNvGrpSpPr/>
          <p:nvPr/>
        </p:nvGrpSpPr>
        <p:grpSpPr>
          <a:xfrm>
            <a:off x="2236748" y="2232248"/>
            <a:ext cx="864096" cy="792088"/>
            <a:chOff x="2087880" y="2420888"/>
            <a:chExt cx="1584176" cy="360040"/>
          </a:xfrm>
        </p:grpSpPr>
        <p:sp>
          <p:nvSpPr>
            <p:cNvPr id="82" name="타원 81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087880" y="2519081"/>
              <a:ext cx="1584176" cy="139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smtClean="0">
                  <a:solidFill>
                    <a:srgbClr val="FFC000"/>
                  </a:solidFill>
                </a:rPr>
                <a:t>한국의</a:t>
              </a:r>
              <a:r>
                <a:rPr lang="en-US" altLang="ko-KR" sz="700" dirty="0" smtClean="0">
                  <a:solidFill>
                    <a:srgbClr val="FFC000"/>
                  </a:solidFill>
                </a:rPr>
                <a:t> </a:t>
              </a:r>
              <a:r>
                <a:rPr lang="ko-KR" altLang="en-US" sz="700" dirty="0" smtClean="0">
                  <a:solidFill>
                    <a:srgbClr val="FFC000"/>
                  </a:solidFill>
                </a:rPr>
                <a:t>외국도입기술의 </a:t>
              </a:r>
              <a:r>
                <a:rPr lang="ko-KR" altLang="en-US" sz="700" dirty="0" err="1" smtClean="0">
                  <a:solidFill>
                    <a:srgbClr val="FFC000"/>
                  </a:solidFill>
                </a:rPr>
                <a:t>지식화사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49" name="그룹 83"/>
          <p:cNvGrpSpPr/>
          <p:nvPr/>
        </p:nvGrpSpPr>
        <p:grpSpPr>
          <a:xfrm>
            <a:off x="6012160" y="2088232"/>
            <a:ext cx="864096" cy="792088"/>
            <a:chOff x="2059469" y="2420888"/>
            <a:chExt cx="1584176" cy="360040"/>
          </a:xfrm>
        </p:grpSpPr>
        <p:sp>
          <p:nvSpPr>
            <p:cNvPr id="85" name="타원 84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059469" y="2536140"/>
              <a:ext cx="1584176" cy="139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rgbClr val="FFC000"/>
                  </a:solidFill>
                </a:rPr>
                <a:t>한국의 기술수출 史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53" name="그룹 86"/>
          <p:cNvGrpSpPr/>
          <p:nvPr/>
        </p:nvGrpSpPr>
        <p:grpSpPr>
          <a:xfrm>
            <a:off x="3211597" y="2543527"/>
            <a:ext cx="864096" cy="792088"/>
            <a:chOff x="2059469" y="2420888"/>
            <a:chExt cx="1584176" cy="360040"/>
          </a:xfrm>
        </p:grpSpPr>
        <p:sp>
          <p:nvSpPr>
            <p:cNvPr id="88" name="타원 87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059469" y="2493873"/>
              <a:ext cx="1584176" cy="237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rgbClr val="FFC000"/>
                  </a:solidFill>
                </a:rPr>
                <a:t>한국 과학기술정책의 </a:t>
              </a:r>
              <a:r>
                <a:rPr lang="ko-KR" altLang="en-US" sz="700" dirty="0" err="1" smtClean="0">
                  <a:solidFill>
                    <a:srgbClr val="FFC000"/>
                  </a:solidFill>
                </a:rPr>
                <a:t>거버넌스</a:t>
              </a:r>
              <a:r>
                <a:rPr lang="ko-KR" altLang="en-US" sz="700" dirty="0" smtClean="0">
                  <a:solidFill>
                    <a:srgbClr val="FFC000"/>
                  </a:solidFill>
                </a:rPr>
                <a:t> 구축과정과 </a:t>
              </a:r>
              <a:r>
                <a:rPr lang="ko-KR" altLang="en-US" sz="700" dirty="0" err="1" smtClean="0">
                  <a:solidFill>
                    <a:srgbClr val="FFC000"/>
                  </a:solidFill>
                </a:rPr>
                <a:t>신패러다임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54" name="그룹 89"/>
          <p:cNvGrpSpPr/>
          <p:nvPr/>
        </p:nvGrpSpPr>
        <p:grpSpPr>
          <a:xfrm>
            <a:off x="3707904" y="1656184"/>
            <a:ext cx="864096" cy="792088"/>
            <a:chOff x="2059469" y="2420888"/>
            <a:chExt cx="1584176" cy="360040"/>
          </a:xfrm>
        </p:grpSpPr>
        <p:sp>
          <p:nvSpPr>
            <p:cNvPr id="91" name="타원 90"/>
            <p:cNvSpPr/>
            <p:nvPr/>
          </p:nvSpPr>
          <p:spPr>
            <a:xfrm>
              <a:off x="2123728" y="2420888"/>
              <a:ext cx="1512168" cy="36004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059469" y="2493873"/>
              <a:ext cx="1584176" cy="188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rgbClr val="FFC000"/>
                  </a:solidFill>
                </a:rPr>
                <a:t>연구개발사례의 </a:t>
              </a:r>
              <a:r>
                <a:rPr lang="ko-KR" altLang="en-US" sz="700" dirty="0" err="1" smtClean="0">
                  <a:solidFill>
                    <a:srgbClr val="FFC000"/>
                  </a:solidFill>
                </a:rPr>
                <a:t>확산지화</a:t>
              </a:r>
              <a:r>
                <a:rPr lang="ko-KR" altLang="en-US" sz="700" dirty="0" smtClean="0">
                  <a:solidFill>
                    <a:srgbClr val="FFC000"/>
                  </a:solidFill>
                </a:rPr>
                <a:t> </a:t>
              </a:r>
              <a:r>
                <a:rPr lang="en-US" altLang="ko-KR" sz="700" dirty="0" smtClean="0">
                  <a:solidFill>
                    <a:srgbClr val="FFC000"/>
                  </a:solidFill>
                </a:rPr>
                <a:t>: TDX DRAM, CDMA</a:t>
              </a:r>
              <a:endParaRPr lang="ko-KR" altLang="en-US" sz="7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55" name="그룹 93"/>
          <p:cNvGrpSpPr/>
          <p:nvPr/>
        </p:nvGrpSpPr>
        <p:grpSpPr>
          <a:xfrm>
            <a:off x="7259543" y="2304256"/>
            <a:ext cx="1907704" cy="432048"/>
            <a:chOff x="347219" y="188640"/>
            <a:chExt cx="1944216" cy="432048"/>
          </a:xfrm>
        </p:grpSpPr>
        <p:sp>
          <p:nvSpPr>
            <p:cNvPr id="95" name="타원 94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47219" y="260648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err="1" smtClean="0">
                  <a:solidFill>
                    <a:schemeClr val="bg1"/>
                  </a:solidFill>
                </a:rPr>
                <a:t>중국내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 다국적 기업의 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R&amp;D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랩의 조직적 특성이 경영성과에 미치는 영향에 관한 연구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그룹 99"/>
          <p:cNvGrpSpPr/>
          <p:nvPr/>
        </p:nvGrpSpPr>
        <p:grpSpPr>
          <a:xfrm>
            <a:off x="6804248" y="2736304"/>
            <a:ext cx="2088232" cy="487506"/>
            <a:chOff x="347219" y="188640"/>
            <a:chExt cx="1944216" cy="487506"/>
          </a:xfrm>
        </p:grpSpPr>
        <p:sp>
          <p:nvSpPr>
            <p:cNvPr id="101" name="타원 100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47219" y="260648"/>
              <a:ext cx="194421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err="1" smtClean="0">
                  <a:solidFill>
                    <a:schemeClr val="bg1"/>
                  </a:solidFill>
                </a:rPr>
                <a:t>중국내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 다국적 기업의 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R&amp;D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랩의 통제관리전략이 경영성과에 미치는 영향에 관한 연구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그룹 102"/>
          <p:cNvGrpSpPr/>
          <p:nvPr/>
        </p:nvGrpSpPr>
        <p:grpSpPr>
          <a:xfrm>
            <a:off x="6408712" y="504056"/>
            <a:ext cx="1907704" cy="432048"/>
            <a:chOff x="347219" y="188640"/>
            <a:chExt cx="1944216" cy="432048"/>
          </a:xfrm>
        </p:grpSpPr>
        <p:sp>
          <p:nvSpPr>
            <p:cNvPr id="104" name="타원 103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47219" y="260648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기업의 혁신활동과 지식자산축적이 국제화에 미치는 효과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그룹 105"/>
          <p:cNvGrpSpPr/>
          <p:nvPr/>
        </p:nvGrpSpPr>
        <p:grpSpPr>
          <a:xfrm>
            <a:off x="346775" y="2952328"/>
            <a:ext cx="1944216" cy="360040"/>
            <a:chOff x="323528" y="188640"/>
            <a:chExt cx="1944216" cy="463933"/>
          </a:xfrm>
        </p:grpSpPr>
        <p:sp>
          <p:nvSpPr>
            <p:cNvPr id="107" name="타원 106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23528" y="190907"/>
              <a:ext cx="1944216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err="1" smtClean="0">
                  <a:solidFill>
                    <a:schemeClr val="bg1"/>
                  </a:solidFill>
                </a:rPr>
                <a:t>혁신클러스터내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 인력양성사업에서 교육훈련유효성에 미치는 영향요인에 관한 연구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그룹 108"/>
          <p:cNvGrpSpPr/>
          <p:nvPr/>
        </p:nvGrpSpPr>
        <p:grpSpPr>
          <a:xfrm>
            <a:off x="-46494" y="3440885"/>
            <a:ext cx="1835696" cy="453301"/>
            <a:chOff x="323528" y="188640"/>
            <a:chExt cx="1944216" cy="445313"/>
          </a:xfrm>
        </p:grpSpPr>
        <p:sp>
          <p:nvSpPr>
            <p:cNvPr id="110" name="타원 109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3528" y="225777"/>
              <a:ext cx="1944216" cy="408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기업의 기술사업화에 대한 도입기술속성의 영향분석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-</a:t>
              </a:r>
              <a:r>
                <a:rPr lang="ko-KR" altLang="en-US" sz="700" dirty="0" err="1" smtClean="0">
                  <a:solidFill>
                    <a:schemeClr val="bg1"/>
                  </a:solidFill>
                </a:rPr>
                <a:t>대덕연구개발특구정부출연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(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연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)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에서 이전된 기술을 중심으로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그룹 111"/>
          <p:cNvGrpSpPr/>
          <p:nvPr/>
        </p:nvGrpSpPr>
        <p:grpSpPr>
          <a:xfrm>
            <a:off x="331276" y="611594"/>
            <a:ext cx="2080483" cy="288032"/>
            <a:chOff x="323528" y="188640"/>
            <a:chExt cx="1944216" cy="432048"/>
          </a:xfrm>
        </p:grpSpPr>
        <p:sp>
          <p:nvSpPr>
            <p:cNvPr id="113" name="타원 112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코스닥상장제조기업의 연구개발 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……….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그룹 114"/>
          <p:cNvGrpSpPr/>
          <p:nvPr/>
        </p:nvGrpSpPr>
        <p:grpSpPr>
          <a:xfrm>
            <a:off x="447199" y="909642"/>
            <a:ext cx="1748537" cy="288032"/>
            <a:chOff x="323528" y="188640"/>
            <a:chExt cx="1944216" cy="432048"/>
          </a:xfrm>
        </p:grpSpPr>
        <p:sp>
          <p:nvSpPr>
            <p:cNvPr id="116" name="타원 115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기업의 혁신활동과 지식자산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……..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그룹 117"/>
          <p:cNvGrpSpPr/>
          <p:nvPr/>
        </p:nvGrpSpPr>
        <p:grpSpPr>
          <a:xfrm>
            <a:off x="603811" y="1208638"/>
            <a:ext cx="1944216" cy="288032"/>
            <a:chOff x="323528" y="188640"/>
            <a:chExt cx="1944216" cy="432048"/>
          </a:xfrm>
        </p:grpSpPr>
        <p:sp>
          <p:nvSpPr>
            <p:cNvPr id="119" name="타원 118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기술의 특성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기술사업화 성과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………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3" name="그룹 120"/>
          <p:cNvGrpSpPr/>
          <p:nvPr/>
        </p:nvGrpSpPr>
        <p:grpSpPr>
          <a:xfrm>
            <a:off x="827584" y="1512168"/>
            <a:ext cx="1944216" cy="288032"/>
            <a:chOff x="323528" y="188640"/>
            <a:chExt cx="1944216" cy="432048"/>
          </a:xfrm>
        </p:grpSpPr>
        <p:sp>
          <p:nvSpPr>
            <p:cNvPr id="122" name="타원 121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기업의 </a:t>
              </a:r>
              <a:r>
                <a:rPr lang="ko-KR" altLang="en-US" sz="700" dirty="0" err="1" smtClean="0">
                  <a:solidFill>
                    <a:schemeClr val="bg1"/>
                  </a:solidFill>
                </a:rPr>
                <a:t>기술사업화역량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연구개발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……..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6" name="그룹 123"/>
          <p:cNvGrpSpPr/>
          <p:nvPr/>
        </p:nvGrpSpPr>
        <p:grpSpPr>
          <a:xfrm>
            <a:off x="-59759" y="2664296"/>
            <a:ext cx="1944216" cy="288032"/>
            <a:chOff x="323528" y="188640"/>
            <a:chExt cx="1944216" cy="432048"/>
          </a:xfrm>
        </p:grpSpPr>
        <p:sp>
          <p:nvSpPr>
            <p:cNvPr id="125" name="타원 124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제조기업의 국제화에 대한 기업혁신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…….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7" name="그룹 126"/>
          <p:cNvGrpSpPr/>
          <p:nvPr/>
        </p:nvGrpSpPr>
        <p:grpSpPr>
          <a:xfrm>
            <a:off x="-1" y="2373997"/>
            <a:ext cx="1503437" cy="288032"/>
            <a:chOff x="323528" y="188640"/>
            <a:chExt cx="1944216" cy="432048"/>
          </a:xfrm>
        </p:grpSpPr>
        <p:sp>
          <p:nvSpPr>
            <p:cNvPr id="128" name="타원 127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err="1" smtClean="0">
                  <a:solidFill>
                    <a:schemeClr val="bg1"/>
                  </a:solidFill>
                </a:rPr>
                <a:t>대덕연구개발특구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 벤처기업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……..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그룹 129"/>
          <p:cNvGrpSpPr/>
          <p:nvPr/>
        </p:nvGrpSpPr>
        <p:grpSpPr>
          <a:xfrm>
            <a:off x="1091084" y="1815698"/>
            <a:ext cx="1503437" cy="288032"/>
            <a:chOff x="323528" y="188640"/>
            <a:chExt cx="1944216" cy="432048"/>
          </a:xfrm>
        </p:grpSpPr>
        <p:sp>
          <p:nvSpPr>
            <p:cNvPr id="131" name="타원 130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23528" y="225777"/>
              <a:ext cx="1944216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smtClean="0">
                  <a:solidFill>
                    <a:schemeClr val="bg1"/>
                  </a:solidFill>
                </a:rPr>
                <a:t>도입기술우수성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연구개발역량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1" name="그룹 133"/>
          <p:cNvGrpSpPr/>
          <p:nvPr/>
        </p:nvGrpSpPr>
        <p:grpSpPr>
          <a:xfrm>
            <a:off x="2195736" y="720080"/>
            <a:ext cx="1503437" cy="504056"/>
            <a:chOff x="323528" y="188640"/>
            <a:chExt cx="1944216" cy="432048"/>
          </a:xfrm>
        </p:grpSpPr>
        <p:sp>
          <p:nvSpPr>
            <p:cNvPr id="135" name="타원 134"/>
            <p:cNvSpPr/>
            <p:nvPr/>
          </p:nvSpPr>
          <p:spPr>
            <a:xfrm>
              <a:off x="387786" y="188640"/>
              <a:ext cx="1879958" cy="4320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23528" y="325770"/>
              <a:ext cx="1944216" cy="171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700" dirty="0" err="1" smtClean="0">
                  <a:solidFill>
                    <a:schemeClr val="bg1"/>
                  </a:solidFill>
                </a:rPr>
                <a:t>대덕연구개발특구내</a:t>
              </a:r>
              <a:r>
                <a:rPr lang="ko-KR" altLang="en-US" sz="700" dirty="0" smtClean="0">
                  <a:solidFill>
                    <a:schemeClr val="bg1"/>
                  </a:solidFill>
                </a:rPr>
                <a:t> 정부출연</a:t>
              </a:r>
              <a:r>
                <a:rPr lang="en-US" altLang="ko-KR" sz="700" dirty="0" smtClean="0">
                  <a:solidFill>
                    <a:schemeClr val="bg1"/>
                  </a:solidFill>
                </a:rPr>
                <a:t>…….</a:t>
              </a:r>
              <a:endParaRPr lang="ko-KR" altLang="en-U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그룹 136"/>
          <p:cNvGrpSpPr/>
          <p:nvPr/>
        </p:nvGrpSpPr>
        <p:grpSpPr>
          <a:xfrm>
            <a:off x="-36512" y="1968515"/>
            <a:ext cx="1152128" cy="384502"/>
            <a:chOff x="5947901" y="980728"/>
            <a:chExt cx="1944216" cy="432048"/>
          </a:xfrm>
        </p:grpSpPr>
        <p:sp>
          <p:nvSpPr>
            <p:cNvPr id="138" name="타원 137"/>
            <p:cNvSpPr/>
            <p:nvPr/>
          </p:nvSpPr>
          <p:spPr>
            <a:xfrm>
              <a:off x="6004410" y="980728"/>
              <a:ext cx="1879958" cy="4320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947901" y="1021740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dirty="0" smtClean="0">
                  <a:solidFill>
                    <a:srgbClr val="0070C0"/>
                  </a:solidFill>
                </a:rPr>
                <a:t>Export performance…..</a:t>
              </a:r>
            </a:p>
            <a:p>
              <a:pPr algn="ctr"/>
              <a:r>
                <a:rPr lang="en-US" altLang="ko-KR" sz="700" dirty="0" smtClean="0">
                  <a:solidFill>
                    <a:srgbClr val="0070C0"/>
                  </a:solidFill>
                </a:rPr>
                <a:t>(SSCI</a:t>
              </a:r>
              <a:r>
                <a:rPr lang="ko-KR" altLang="en-US" sz="700" dirty="0" smtClean="0">
                  <a:solidFill>
                    <a:srgbClr val="0070C0"/>
                  </a:solidFill>
                </a:rPr>
                <a:t>급</a:t>
              </a:r>
              <a:r>
                <a:rPr lang="en-US" altLang="ko-KR" sz="700" dirty="0" smtClean="0">
                  <a:solidFill>
                    <a:srgbClr val="0070C0"/>
                  </a:solidFill>
                </a:rPr>
                <a:t>) </a:t>
              </a:r>
              <a:endParaRPr lang="ko-KR" altLang="en-US" sz="7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87" name="그룹 139"/>
          <p:cNvGrpSpPr/>
          <p:nvPr/>
        </p:nvGrpSpPr>
        <p:grpSpPr>
          <a:xfrm>
            <a:off x="1403648" y="2088232"/>
            <a:ext cx="864096" cy="288032"/>
            <a:chOff x="5947901" y="980728"/>
            <a:chExt cx="1944216" cy="432048"/>
          </a:xfrm>
        </p:grpSpPr>
        <p:sp>
          <p:nvSpPr>
            <p:cNvPr id="141" name="타원 140"/>
            <p:cNvSpPr/>
            <p:nvPr/>
          </p:nvSpPr>
          <p:spPr>
            <a:xfrm>
              <a:off x="6004410" y="980728"/>
              <a:ext cx="1879958" cy="43204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947901" y="1021740"/>
              <a:ext cx="1944216" cy="345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dirty="0" smtClean="0">
                  <a:solidFill>
                    <a:srgbClr val="0070C0"/>
                  </a:solidFill>
                </a:rPr>
                <a:t>Promoting …..</a:t>
              </a:r>
            </a:p>
            <a:p>
              <a:pPr algn="ctr"/>
              <a:r>
                <a:rPr lang="en-US" altLang="ko-KR" sz="700" dirty="0" smtClean="0">
                  <a:solidFill>
                    <a:srgbClr val="0070C0"/>
                  </a:solidFill>
                </a:rPr>
                <a:t>(SSIE</a:t>
              </a:r>
              <a:r>
                <a:rPr lang="ko-KR" altLang="en-US" sz="700" dirty="0" smtClean="0">
                  <a:solidFill>
                    <a:srgbClr val="0070C0"/>
                  </a:solidFill>
                </a:rPr>
                <a:t>급</a:t>
              </a:r>
              <a:r>
                <a:rPr lang="en-US" altLang="ko-KR" sz="700" dirty="0" smtClean="0">
                  <a:solidFill>
                    <a:srgbClr val="0070C0"/>
                  </a:solidFill>
                </a:rPr>
                <a:t>) </a:t>
              </a:r>
              <a:endParaRPr lang="ko-KR" altLang="en-US" sz="700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77072"/>
            <a:ext cx="864096" cy="54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077072"/>
            <a:ext cx="864095" cy="54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" name="TextBox 136"/>
          <p:cNvSpPr txBox="1"/>
          <p:nvPr/>
        </p:nvSpPr>
        <p:spPr>
          <a:xfrm>
            <a:off x="4171890" y="5229200"/>
            <a:ext cx="400110" cy="9361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ko-KR" altLang="en-US" sz="1400" dirty="0" smtClean="0"/>
              <a:t>조직</a:t>
            </a:r>
            <a:endParaRPr lang="ko-KR" altLang="en-US" sz="1400" dirty="0"/>
          </a:p>
        </p:txBody>
      </p:sp>
      <p:sp>
        <p:nvSpPr>
          <p:cNvPr id="140" name="모서리가 둥근 직사각형 139"/>
          <p:cNvSpPr/>
          <p:nvPr/>
        </p:nvSpPr>
        <p:spPr>
          <a:xfrm>
            <a:off x="3609278" y="6285290"/>
            <a:ext cx="1411582" cy="1602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K-tech</a:t>
            </a:r>
            <a:r>
              <a:rPr lang="ko-KR" altLang="en-US" sz="1000" dirty="0" smtClean="0"/>
              <a:t>확산센터</a:t>
            </a:r>
            <a:endParaRPr lang="ko-KR" altLang="en-US" sz="1000" dirty="0"/>
          </a:p>
        </p:txBody>
      </p:sp>
      <p:grpSp>
        <p:nvGrpSpPr>
          <p:cNvPr id="156" name="그룹 155"/>
          <p:cNvGrpSpPr/>
          <p:nvPr/>
        </p:nvGrpSpPr>
        <p:grpSpPr>
          <a:xfrm>
            <a:off x="755576" y="4232121"/>
            <a:ext cx="720080" cy="276999"/>
            <a:chOff x="251520" y="4396100"/>
            <a:chExt cx="720080" cy="276999"/>
          </a:xfrm>
        </p:grpSpPr>
        <p:sp>
          <p:nvSpPr>
            <p:cNvPr id="153" name="타원 152"/>
            <p:cNvSpPr/>
            <p:nvPr/>
          </p:nvSpPr>
          <p:spPr>
            <a:xfrm>
              <a:off x="251520" y="4437112"/>
              <a:ext cx="216024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54313" y="4396100"/>
              <a:ext cx="5172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/>
                <a:t>저서</a:t>
              </a:r>
              <a:endParaRPr lang="ko-KR" altLang="en-US" sz="1200" dirty="0"/>
            </a:p>
          </p:txBody>
        </p:sp>
      </p:grpSp>
      <p:grpSp>
        <p:nvGrpSpPr>
          <p:cNvPr id="160" name="그룹 159"/>
          <p:cNvGrpSpPr/>
          <p:nvPr/>
        </p:nvGrpSpPr>
        <p:grpSpPr>
          <a:xfrm>
            <a:off x="755576" y="4509120"/>
            <a:ext cx="792088" cy="276999"/>
            <a:chOff x="251520" y="4396100"/>
            <a:chExt cx="792088" cy="276999"/>
          </a:xfrm>
        </p:grpSpPr>
        <p:sp>
          <p:nvSpPr>
            <p:cNvPr id="161" name="타원 160"/>
            <p:cNvSpPr/>
            <p:nvPr/>
          </p:nvSpPr>
          <p:spPr>
            <a:xfrm>
              <a:off x="251520" y="4468108"/>
              <a:ext cx="216024" cy="14401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454313" y="4396100"/>
              <a:ext cx="5892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/>
                <a:t>논문</a:t>
              </a:r>
              <a:endParaRPr lang="ko-KR" altLang="en-US" sz="1200" dirty="0"/>
            </a:p>
          </p:txBody>
        </p:sp>
      </p:grpSp>
      <p:grpSp>
        <p:nvGrpSpPr>
          <p:cNvPr id="163" name="그룹 162"/>
          <p:cNvGrpSpPr/>
          <p:nvPr/>
        </p:nvGrpSpPr>
        <p:grpSpPr>
          <a:xfrm>
            <a:off x="1691680" y="4509120"/>
            <a:ext cx="1008112" cy="276999"/>
            <a:chOff x="251520" y="4396100"/>
            <a:chExt cx="1008112" cy="276999"/>
          </a:xfrm>
        </p:grpSpPr>
        <p:sp>
          <p:nvSpPr>
            <p:cNvPr id="164" name="타원 163"/>
            <p:cNvSpPr/>
            <p:nvPr/>
          </p:nvSpPr>
          <p:spPr>
            <a:xfrm>
              <a:off x="251520" y="4468108"/>
              <a:ext cx="216024" cy="14401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454313" y="4396100"/>
              <a:ext cx="805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/>
                <a:t>예정논문</a:t>
              </a:r>
              <a:endParaRPr lang="ko-KR" altLang="en-US" sz="1200" dirty="0"/>
            </a:p>
          </p:txBody>
        </p:sp>
      </p:grpSp>
      <p:grpSp>
        <p:nvGrpSpPr>
          <p:cNvPr id="166" name="그룹 165"/>
          <p:cNvGrpSpPr/>
          <p:nvPr/>
        </p:nvGrpSpPr>
        <p:grpSpPr>
          <a:xfrm>
            <a:off x="1691680" y="4221088"/>
            <a:ext cx="1080120" cy="276999"/>
            <a:chOff x="251520" y="4396100"/>
            <a:chExt cx="1080120" cy="276999"/>
          </a:xfrm>
        </p:grpSpPr>
        <p:sp>
          <p:nvSpPr>
            <p:cNvPr id="167" name="타원 166"/>
            <p:cNvSpPr/>
            <p:nvPr/>
          </p:nvSpPr>
          <p:spPr>
            <a:xfrm>
              <a:off x="251520" y="4437112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54313" y="4396100"/>
              <a:ext cx="877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/>
                <a:t>예정저서</a:t>
              </a:r>
              <a:endParaRPr lang="ko-KR" altLang="en-US" sz="1200" dirty="0"/>
            </a:p>
          </p:txBody>
        </p:sp>
      </p:grpSp>
      <p:sp>
        <p:nvSpPr>
          <p:cNvPr id="90" name="직사각형 89"/>
          <p:cNvSpPr/>
          <p:nvPr/>
        </p:nvSpPr>
        <p:spPr>
          <a:xfrm>
            <a:off x="3707904" y="4644206"/>
            <a:ext cx="1800200" cy="296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과학지식확산포럼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52" name="모서리가 둥근 직사각형 151"/>
          <p:cNvSpPr/>
          <p:nvPr/>
        </p:nvSpPr>
        <p:spPr>
          <a:xfrm>
            <a:off x="3609278" y="6472526"/>
            <a:ext cx="1411582" cy="1602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과학기술지식확산포럼</a:t>
            </a:r>
            <a:endParaRPr lang="ko-KR" altLang="en-US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2920188" y="145963"/>
            <a:ext cx="3163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002060"/>
                </a:solidFill>
              </a:rPr>
              <a:t>소형단계의 성과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9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2327</Words>
  <Application>Microsoft Office PowerPoint</Application>
  <PresentationFormat>화면 슬라이드 쇼(4:3)</PresentationFormat>
  <Paragraphs>479</Paragraphs>
  <Slides>20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31" baseType="lpstr">
      <vt:lpstr>a드림고딕4</vt:lpstr>
      <vt:lpstr>HY견고딕</vt:lpstr>
      <vt:lpstr>HY산B</vt:lpstr>
      <vt:lpstr>HY헤드라인M</vt:lpstr>
      <vt:lpstr>돋움</vt:lpstr>
      <vt:lpstr>맑은 고딕</vt:lpstr>
      <vt:lpstr>함초롬바탕</vt:lpstr>
      <vt:lpstr>휴먼엑스포</vt:lpstr>
      <vt:lpstr>Arial</vt:lpstr>
      <vt:lpstr>Wingdings</vt:lpstr>
      <vt:lpstr>Office 테마</vt:lpstr>
      <vt:lpstr>연구의제: 대한민국의 위상변화와 국제협력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국제교류정보센터</dc:creator>
  <cp:lastModifiedBy>T9</cp:lastModifiedBy>
  <cp:revision>303</cp:revision>
  <dcterms:created xsi:type="dcterms:W3CDTF">2012-04-27T07:08:39Z</dcterms:created>
  <dcterms:modified xsi:type="dcterms:W3CDTF">2016-04-26T20:08:50Z</dcterms:modified>
</cp:coreProperties>
</file>