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1" r:id="rId3"/>
    <p:sldId id="291" r:id="rId4"/>
    <p:sldId id="292" r:id="rId5"/>
    <p:sldId id="293" r:id="rId6"/>
    <p:sldId id="294" r:id="rId7"/>
    <p:sldId id="295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테마 스타일 2 - 강조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559" autoAdjust="0"/>
  </p:normalViewPr>
  <p:slideViewPr>
    <p:cSldViewPr>
      <p:cViewPr varScale="1">
        <p:scale>
          <a:sx n="97" d="100"/>
          <a:sy n="97" d="100"/>
        </p:scale>
        <p:origin x="1206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53685;&#54633;%20&#47928;&#49436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53685;&#54633;%20&#47928;&#49436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Sheet1!$E$6</c:f>
              <c:strCache>
                <c:ptCount val="1"/>
                <c:pt idx="0">
                  <c:v>경영학부</c:v>
                </c:pt>
              </c:strCache>
            </c:strRef>
          </c:tx>
          <c:marker>
            <c:symbol val="none"/>
          </c:marker>
          <c:cat>
            <c:strRef>
              <c:f>Sheet1!$F$5:$I$5</c:f>
              <c:strCache>
                <c:ptCount val="4"/>
                <c:pt idx="0">
                  <c:v>2012년</c:v>
                </c:pt>
                <c:pt idx="1">
                  <c:v>2013년</c:v>
                </c:pt>
                <c:pt idx="2">
                  <c:v>2014년</c:v>
                </c:pt>
                <c:pt idx="3">
                  <c:v>2015년</c:v>
                </c:pt>
              </c:strCache>
            </c:strRef>
          </c:cat>
          <c:val>
            <c:numRef>
              <c:f>Sheet1!$F$6:$I$6</c:f>
              <c:numCache>
                <c:formatCode>0%</c:formatCode>
                <c:ptCount val="4"/>
                <c:pt idx="0">
                  <c:v>0.53</c:v>
                </c:pt>
                <c:pt idx="1">
                  <c:v>0.46</c:v>
                </c:pt>
                <c:pt idx="2">
                  <c:v>0.53</c:v>
                </c:pt>
                <c:pt idx="3">
                  <c:v>0.47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Sheet1!$E$10</c:f>
              <c:strCache>
                <c:ptCount val="1"/>
                <c:pt idx="0">
                  <c:v>경제학과</c:v>
                </c:pt>
              </c:strCache>
            </c:strRef>
          </c:tx>
          <c:marker>
            <c:symbol val="none"/>
          </c:marker>
          <c:cat>
            <c:strRef>
              <c:f>Sheet1!$F$5:$I$5</c:f>
              <c:strCache>
                <c:ptCount val="4"/>
                <c:pt idx="0">
                  <c:v>2012년</c:v>
                </c:pt>
                <c:pt idx="1">
                  <c:v>2013년</c:v>
                </c:pt>
                <c:pt idx="2">
                  <c:v>2014년</c:v>
                </c:pt>
                <c:pt idx="3">
                  <c:v>2015년</c:v>
                </c:pt>
              </c:strCache>
            </c:strRef>
          </c:cat>
          <c:val>
            <c:numRef>
              <c:f>Sheet1!$F$10:$I$10</c:f>
              <c:numCache>
                <c:formatCode>0%</c:formatCode>
                <c:ptCount val="4"/>
                <c:pt idx="0">
                  <c:v>0.47</c:v>
                </c:pt>
                <c:pt idx="1">
                  <c:v>0.44</c:v>
                </c:pt>
                <c:pt idx="2">
                  <c:v>0.47</c:v>
                </c:pt>
                <c:pt idx="3">
                  <c:v>0.5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Sheet1!$E$11</c:f>
              <c:strCache>
                <c:ptCount val="1"/>
                <c:pt idx="0">
                  <c:v>무역학과</c:v>
                </c:pt>
              </c:strCache>
            </c:strRef>
          </c:tx>
          <c:marker>
            <c:symbol val="none"/>
          </c:marker>
          <c:cat>
            <c:strRef>
              <c:f>Sheet1!$F$5:$I$5</c:f>
              <c:strCache>
                <c:ptCount val="4"/>
                <c:pt idx="0">
                  <c:v>2012년</c:v>
                </c:pt>
                <c:pt idx="1">
                  <c:v>2013년</c:v>
                </c:pt>
                <c:pt idx="2">
                  <c:v>2014년</c:v>
                </c:pt>
                <c:pt idx="3">
                  <c:v>2015년</c:v>
                </c:pt>
              </c:strCache>
            </c:strRef>
          </c:cat>
          <c:val>
            <c:numRef>
              <c:f>Sheet1!$F$11:$I$11</c:f>
              <c:numCache>
                <c:formatCode>0%</c:formatCode>
                <c:ptCount val="4"/>
                <c:pt idx="0">
                  <c:v>0.59</c:v>
                </c:pt>
                <c:pt idx="1">
                  <c:v>0.57999999999999996</c:v>
                </c:pt>
                <c:pt idx="2">
                  <c:v>0.45</c:v>
                </c:pt>
                <c:pt idx="3">
                  <c:v>0.48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6538872"/>
        <c:axId val="446536520"/>
      </c:lineChart>
      <c:catAx>
        <c:axId val="446538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46536520"/>
        <c:crosses val="autoZero"/>
        <c:auto val="1"/>
        <c:lblAlgn val="ctr"/>
        <c:lblOffset val="100"/>
        <c:noMultiLvlLbl val="0"/>
      </c:catAx>
      <c:valAx>
        <c:axId val="446536520"/>
        <c:scaling>
          <c:orientation val="minMax"/>
          <c:max val="0.70000000000000007"/>
          <c:min val="0.30000000000000004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465388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Sheet1!$D$15</c:f>
              <c:strCache>
                <c:ptCount val="1"/>
                <c:pt idx="0">
                  <c:v>전체</c:v>
                </c:pt>
              </c:strCache>
            </c:strRef>
          </c:tx>
          <c:marker>
            <c:symbol val="none"/>
          </c:marker>
          <c:cat>
            <c:strRef>
              <c:f>Sheet1!$E$8:$H$8</c:f>
              <c:strCache>
                <c:ptCount val="4"/>
                <c:pt idx="0">
                  <c:v>2012년</c:v>
                </c:pt>
                <c:pt idx="1">
                  <c:v>2013년</c:v>
                </c:pt>
                <c:pt idx="2">
                  <c:v>2014년</c:v>
                </c:pt>
                <c:pt idx="3">
                  <c:v>2015년</c:v>
                </c:pt>
              </c:strCache>
            </c:strRef>
          </c:cat>
          <c:val>
            <c:numRef>
              <c:f>Sheet1!$E$15:$H$15</c:f>
              <c:numCache>
                <c:formatCode>0%</c:formatCode>
                <c:ptCount val="4"/>
                <c:pt idx="0">
                  <c:v>0.53</c:v>
                </c:pt>
                <c:pt idx="1">
                  <c:v>0.47</c:v>
                </c:pt>
                <c:pt idx="2">
                  <c:v>0.51</c:v>
                </c:pt>
                <c:pt idx="3">
                  <c:v>0.48333333333333334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6540440"/>
        <c:axId val="446538088"/>
      </c:lineChart>
      <c:catAx>
        <c:axId val="446540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46538088"/>
        <c:crosses val="autoZero"/>
        <c:auto val="1"/>
        <c:lblAlgn val="ctr"/>
        <c:lblOffset val="100"/>
        <c:noMultiLvlLbl val="0"/>
      </c:catAx>
      <c:valAx>
        <c:axId val="446538088"/>
        <c:scaling>
          <c:orientation val="minMax"/>
          <c:max val="0.70000000000000007"/>
          <c:min val="0.30000000000000004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465404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FEC57-D9CA-418C-B9F3-85D9A5AD3CC2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1926C-CF70-4840-B632-29EE0CA57F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8230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53E5A-395D-4BD3-B715-1288A9959AFE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076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1926C-CF70-4840-B632-29EE0CA57F0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215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1926C-CF70-4840-B632-29EE0CA57F0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690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1926C-CF70-4840-B632-29EE0CA57F09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2811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목차, 간지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1"/>
          </p:nvPr>
        </p:nvSpPr>
        <p:spPr>
          <a:xfrm>
            <a:off x="382746" y="1006209"/>
            <a:ext cx="8408377" cy="1630703"/>
          </a:xfrm>
          <a:prstGeom prst="rect">
            <a:avLst/>
          </a:prstGeom>
        </p:spPr>
        <p:txBody>
          <a:bodyPr lIns="0" tIns="0">
            <a:spAutoFit/>
          </a:bodyPr>
          <a:lstStyle>
            <a:lvl1pPr marL="262311" indent="-262311">
              <a:spcBef>
                <a:spcPts val="0"/>
              </a:spcBef>
              <a:spcAft>
                <a:spcPts val="1108"/>
              </a:spcAft>
              <a:buFont typeface="맑은 고딕" panose="020B0503020000020004" pitchFamily="50" charset="-127"/>
              <a:buChar char="▣"/>
              <a:defRPr sz="1600" b="1"/>
            </a:lvl1pPr>
            <a:lvl2pPr marL="565653" indent="-168524">
              <a:spcBef>
                <a:spcPts val="0"/>
              </a:spcBef>
              <a:spcAft>
                <a:spcPts val="554"/>
              </a:spcAft>
              <a:buSzPct val="120000"/>
              <a:buFont typeface="Arial" panose="020B0604020202020204" pitchFamily="34" charset="0"/>
              <a:buChar char="•"/>
              <a:defRPr sz="1500" b="0"/>
            </a:lvl2pPr>
            <a:lvl3pPr marL="868995" indent="-234467">
              <a:spcBef>
                <a:spcPts val="0"/>
              </a:spcBef>
              <a:spcAft>
                <a:spcPts val="554"/>
              </a:spcAft>
              <a:buFont typeface="Wingdings" panose="05000000000000000000" pitchFamily="2" charset="2"/>
              <a:buChar char="ü"/>
              <a:defRPr sz="1400"/>
            </a:lvl3pPr>
            <a:lvl4pPr marL="1106394" indent="-194901">
              <a:spcBef>
                <a:spcPts val="0"/>
              </a:spcBef>
              <a:spcAft>
                <a:spcPts val="554"/>
              </a:spcAft>
              <a:buFont typeface="Wingdings" panose="05000000000000000000" pitchFamily="2" charset="2"/>
              <a:buChar char="Ø"/>
              <a:defRPr sz="1400"/>
            </a:lvl4pPr>
            <a:lvl5pPr marL="1324741" indent="-168524"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384458" y="404664"/>
            <a:ext cx="7886700" cy="323367"/>
          </a:xfrm>
          <a:prstGeom prst="rect">
            <a:avLst/>
          </a:prstGeom>
        </p:spPr>
        <p:txBody>
          <a:bodyPr lIns="0">
            <a:noAutofit/>
          </a:bodyPr>
          <a:lstStyle>
            <a:lvl1pPr algn="l">
              <a:defRPr sz="20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cxnSp>
        <p:nvCxnSpPr>
          <p:cNvPr id="6" name="직선 연결선 5"/>
          <p:cNvCxnSpPr/>
          <p:nvPr userDrawn="1"/>
        </p:nvCxnSpPr>
        <p:spPr>
          <a:xfrm>
            <a:off x="395536" y="847107"/>
            <a:ext cx="8136904" cy="0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43405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4294967295" pos="26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9614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1127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8300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6782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2156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9730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756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8038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8469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64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7054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6D024-351D-43AB-82B6-DB8AEDF848C6}" type="datetimeFigureOut">
              <a:rPr lang="ko-KR" altLang="en-US" smtClean="0"/>
              <a:t>2016-04-20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3A075-8ED3-4E2F-8892-4C2828E6D7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8338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55576" y="1912750"/>
            <a:ext cx="7772400" cy="1686049"/>
          </a:xfrm>
        </p:spPr>
        <p:txBody>
          <a:bodyPr>
            <a:noAutofit/>
          </a:bodyPr>
          <a:lstStyle/>
          <a:p>
            <a:r>
              <a:rPr lang="ko-KR" altLang="en-US" sz="4000" b="1" dirty="0">
                <a:solidFill>
                  <a:schemeClr val="accent3"/>
                </a:solidFill>
              </a:rPr>
              <a:t>졸업생 취업 현황과 </a:t>
            </a:r>
            <a:r>
              <a:rPr lang="en-US" altLang="ko-KR" sz="4000" b="1" dirty="0" smtClean="0">
                <a:solidFill>
                  <a:schemeClr val="accent3"/>
                </a:solidFill>
              </a:rPr>
              <a:t/>
            </a:r>
            <a:br>
              <a:rPr lang="en-US" altLang="ko-KR" sz="4000" b="1" dirty="0" smtClean="0">
                <a:solidFill>
                  <a:schemeClr val="accent3"/>
                </a:solidFill>
              </a:rPr>
            </a:br>
            <a:r>
              <a:rPr lang="ko-KR" altLang="en-US" sz="4000" b="1" dirty="0" smtClean="0">
                <a:solidFill>
                  <a:schemeClr val="accent3"/>
                </a:solidFill>
              </a:rPr>
              <a:t>취업센터 </a:t>
            </a:r>
            <a:r>
              <a:rPr lang="ko-KR" altLang="en-US" sz="4000" b="1" dirty="0">
                <a:solidFill>
                  <a:schemeClr val="accent3"/>
                </a:solidFill>
              </a:rPr>
              <a:t>발전 방안</a:t>
            </a:r>
            <a:br>
              <a:rPr lang="ko-KR" altLang="en-US" sz="4000" b="1" dirty="0">
                <a:solidFill>
                  <a:schemeClr val="accent3"/>
                </a:solidFill>
              </a:rPr>
            </a:br>
            <a:endParaRPr lang="ko-KR" altLang="en-US" sz="4000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683568" y="5798078"/>
            <a:ext cx="7818084" cy="751584"/>
            <a:chOff x="722757" y="5649489"/>
            <a:chExt cx="7818084" cy="751584"/>
          </a:xfrm>
        </p:grpSpPr>
        <p:sp>
          <p:nvSpPr>
            <p:cNvPr id="5" name="TextBox 4"/>
            <p:cNvSpPr txBox="1"/>
            <p:nvPr/>
          </p:nvSpPr>
          <p:spPr>
            <a:xfrm>
              <a:off x="722757" y="5649489"/>
              <a:ext cx="75367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             충남대학교 경상대학 취업센터</a:t>
              </a:r>
              <a:endParaRPr lang="zh-TW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4765" y="6093296"/>
              <a:ext cx="77460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chemeClr val="bg1">
                      <a:lumMod val="75000"/>
                    </a:schemeClr>
                  </a:solidFill>
                </a:rPr>
                <a:t>Support of Employment Center, College of Economics and Management</a:t>
              </a:r>
              <a:endParaRPr lang="ko-KR" altLang="en-US" sz="1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071093" y="3646765"/>
            <a:ext cx="30364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/>
              <a:t>경영경제연구소 수요세미나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2016. 04. 20.</a:t>
            </a:r>
          </a:p>
          <a:p>
            <a:pPr algn="ctr"/>
            <a:r>
              <a:rPr lang="ko-KR" altLang="en-US" dirty="0" err="1" smtClean="0"/>
              <a:t>취업센터장</a:t>
            </a:r>
            <a:r>
              <a:rPr lang="ko-KR" altLang="en-US" dirty="0" smtClean="0"/>
              <a:t> 민태기 </a:t>
            </a:r>
            <a:endParaRPr lang="ko-KR" alt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658991"/>
            <a:ext cx="1152128" cy="6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357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ko-KR" altLang="en-US" sz="36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ko-KR" altLang="en-US" sz="3600" b="1" dirty="0" smtClean="0">
                <a:solidFill>
                  <a:schemeClr val="bg1">
                    <a:lumMod val="50000"/>
                  </a:schemeClr>
                </a:solidFill>
              </a:rPr>
              <a:t>목  차 </a:t>
            </a:r>
            <a:endParaRPr lang="ko-KR" altLang="en-US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71600" y="1268760"/>
            <a:ext cx="7113984" cy="4958011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ko-KR" sz="2400" b="1" dirty="0" smtClean="0"/>
              <a:t>  </a:t>
            </a:r>
          </a:p>
          <a:p>
            <a:pPr>
              <a:lnSpc>
                <a:spcPct val="170000"/>
              </a:lnSpc>
              <a:buNone/>
            </a:pPr>
            <a:endParaRPr lang="en-US" altLang="ko-KR" sz="2400" b="1" dirty="0" smtClean="0"/>
          </a:p>
          <a:p>
            <a:pPr>
              <a:lnSpc>
                <a:spcPct val="170000"/>
              </a:lnSpc>
              <a:buNone/>
            </a:pPr>
            <a:r>
              <a:rPr lang="en-US" altLang="ko-KR" sz="2400" b="1" dirty="0"/>
              <a:t> </a:t>
            </a:r>
            <a:r>
              <a:rPr lang="en-US" altLang="ko-KR" sz="2400" b="1" dirty="0" smtClean="0"/>
              <a:t> 1. </a:t>
            </a:r>
            <a:r>
              <a:rPr lang="ko-KR" altLang="en-US" sz="2400" b="1" dirty="0" smtClean="0"/>
              <a:t>현 취업률 현황</a:t>
            </a:r>
            <a:endParaRPr lang="en-US" altLang="ko-KR" sz="2400" b="1" dirty="0"/>
          </a:p>
          <a:p>
            <a:pPr>
              <a:lnSpc>
                <a:spcPct val="170000"/>
              </a:lnSpc>
              <a:buNone/>
            </a:pPr>
            <a:r>
              <a:rPr lang="en-US" altLang="ko-KR" sz="2400" b="1" dirty="0" smtClean="0"/>
              <a:t>  2. </a:t>
            </a:r>
            <a:r>
              <a:rPr lang="ko-KR" altLang="en-US" sz="2400" b="1" dirty="0" smtClean="0"/>
              <a:t>취업센터 주요 프로그램</a:t>
            </a:r>
            <a:endParaRPr lang="en-US" altLang="ko-KR" sz="2400" b="1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2400" b="1" dirty="0"/>
              <a:t> </a:t>
            </a:r>
            <a:r>
              <a:rPr lang="en-US" altLang="ko-KR" sz="2400" b="1" dirty="0" smtClean="0"/>
              <a:t> 3. </a:t>
            </a:r>
            <a:r>
              <a:rPr lang="ko-KR" altLang="en-US" sz="2400" b="1" dirty="0" smtClean="0"/>
              <a:t>취업센터 발전방안</a:t>
            </a:r>
            <a:endParaRPr lang="en-US" altLang="ko-KR" sz="2400" b="1" dirty="0"/>
          </a:p>
        </p:txBody>
      </p:sp>
      <p:cxnSp>
        <p:nvCxnSpPr>
          <p:cNvPr id="4" name="직선 연결선 3"/>
          <p:cNvCxnSpPr/>
          <p:nvPr/>
        </p:nvCxnSpPr>
        <p:spPr>
          <a:xfrm>
            <a:off x="827584" y="1196752"/>
            <a:ext cx="6912768" cy="0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19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텍스트 개체 틀 6"/>
          <p:cNvSpPr>
            <a:spLocks noGrp="1"/>
          </p:cNvSpPr>
          <p:nvPr>
            <p:ph type="body" sz="quarter" idx="11"/>
          </p:nvPr>
        </p:nvSpPr>
        <p:spPr>
          <a:xfrm>
            <a:off x="382746" y="1006209"/>
            <a:ext cx="8408377" cy="5668218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/>
              <a:t>(1) </a:t>
            </a:r>
            <a:r>
              <a:rPr lang="ko-KR" altLang="en-US" dirty="0"/>
              <a:t>전체 취업률 추이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pPr marL="606684" lvl="2" indent="0">
              <a:buNone/>
            </a:pPr>
            <a:endParaRPr lang="en-US" altLang="ko-KR" dirty="0" smtClean="0"/>
          </a:p>
          <a:p>
            <a:pPr marL="606684" lvl="2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(2) </a:t>
            </a:r>
            <a:r>
              <a:rPr lang="ko-KR" altLang="en-US" dirty="0" smtClean="0"/>
              <a:t>결론과 시사점</a:t>
            </a:r>
          </a:p>
          <a:p>
            <a:pPr lvl="1"/>
            <a:r>
              <a:rPr lang="ko-KR" altLang="en-US" dirty="0" smtClean="0"/>
              <a:t>최근 </a:t>
            </a:r>
            <a:r>
              <a:rPr lang="en-US" altLang="ko-KR" dirty="0"/>
              <a:t>4 </a:t>
            </a:r>
            <a:r>
              <a:rPr lang="ko-KR" altLang="en-US" dirty="0"/>
              <a:t>년간 </a:t>
            </a:r>
            <a:r>
              <a:rPr lang="ko-KR" altLang="en-US" dirty="0" smtClean="0"/>
              <a:t>취업률은 </a:t>
            </a:r>
            <a:r>
              <a:rPr lang="ko-KR" altLang="en-US" dirty="0"/>
              <a:t>상승과 하락 </a:t>
            </a:r>
            <a:r>
              <a:rPr lang="ko-KR" altLang="en-US" dirty="0" smtClean="0"/>
              <a:t>반복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전체적으로 약간 하향하는 추세를 보임</a:t>
            </a:r>
            <a:endParaRPr lang="ko-KR" altLang="en-US" dirty="0"/>
          </a:p>
          <a:p>
            <a:pPr lvl="1"/>
            <a:r>
              <a:rPr lang="ko-KR" altLang="en-US" dirty="0"/>
              <a:t>이 결과는 공적 </a:t>
            </a:r>
            <a:r>
              <a:rPr lang="ko-KR" altLang="en-US" dirty="0" smtClean="0"/>
              <a:t>데이터를 </a:t>
            </a:r>
            <a:r>
              <a:rPr lang="ko-KR" altLang="en-US" dirty="0"/>
              <a:t>통해 </a:t>
            </a:r>
            <a:r>
              <a:rPr lang="ko-KR" altLang="en-US" dirty="0" smtClean="0"/>
              <a:t>도출한 것으로 실제 졸업생 취업 </a:t>
            </a:r>
            <a:r>
              <a:rPr lang="ko-KR" altLang="en-US" dirty="0"/>
              <a:t>현황과는 </a:t>
            </a:r>
            <a:r>
              <a:rPr lang="ko-KR" altLang="en-US" dirty="0" smtClean="0"/>
              <a:t>차이 </a:t>
            </a:r>
            <a:r>
              <a:rPr lang="ko-KR" altLang="en-US" dirty="0"/>
              <a:t>존재</a:t>
            </a:r>
          </a:p>
          <a:p>
            <a:pPr lvl="2"/>
            <a:r>
              <a:rPr lang="ko-KR" altLang="en-US" dirty="0" smtClean="0"/>
              <a:t>조사 시기를 </a:t>
            </a:r>
            <a:r>
              <a:rPr lang="ko-KR" altLang="en-US" dirty="0"/>
              <a:t>전후한 공공기관 인턴이냐 계약직인 </a:t>
            </a:r>
            <a:r>
              <a:rPr lang="ko-KR" altLang="en-US" dirty="0" smtClean="0"/>
              <a:t>졸업생들도 해당 기관 취업으로 조사됨</a:t>
            </a:r>
            <a:endParaRPr lang="en-US" altLang="ko-KR" dirty="0"/>
          </a:p>
          <a:p>
            <a:pPr lvl="2"/>
            <a:r>
              <a:rPr lang="ko-KR" altLang="en-US" dirty="0" smtClean="0"/>
              <a:t>따라서 정확한 졸업생 </a:t>
            </a:r>
            <a:r>
              <a:rPr lang="ko-KR" altLang="en-US" dirty="0"/>
              <a:t>관리를 위한 </a:t>
            </a:r>
            <a:r>
              <a:rPr lang="ko-KR" altLang="en-US" dirty="0" smtClean="0"/>
              <a:t>체계 및 시스템의 구축이 필요함</a:t>
            </a:r>
            <a:endParaRPr lang="ko-KR" altLang="en-US" dirty="0"/>
          </a:p>
        </p:txBody>
      </p:sp>
      <p:sp>
        <p:nvSpPr>
          <p:cNvPr id="26" name="제목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현 취업률 현황</a:t>
            </a:r>
          </a:p>
        </p:txBody>
      </p:sp>
      <p:grpSp>
        <p:nvGrpSpPr>
          <p:cNvPr id="20" name="그룹 19"/>
          <p:cNvGrpSpPr>
            <a:grpSpLocks noChangeAspect="1"/>
          </p:cNvGrpSpPr>
          <p:nvPr/>
        </p:nvGrpSpPr>
        <p:grpSpPr>
          <a:xfrm>
            <a:off x="107504" y="1284869"/>
            <a:ext cx="8837774" cy="3368267"/>
            <a:chOff x="134652" y="1412776"/>
            <a:chExt cx="8837774" cy="336826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4820786" y="3861048"/>
                  <a:ext cx="4060727" cy="9199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100" dirty="0"/>
                    <a:t> </a:t>
                  </a:r>
                  <a:r>
                    <a:rPr lang="ko-KR" altLang="en-US" sz="1100" dirty="0" smtClean="0"/>
                    <a:t>출처 </a:t>
                  </a:r>
                  <a:r>
                    <a:rPr lang="en-US" altLang="ko-KR" sz="1100" dirty="0"/>
                    <a:t>: </a:t>
                  </a:r>
                  <a:r>
                    <a:rPr lang="ko-KR" altLang="en-US" sz="1100" dirty="0" smtClean="0"/>
                    <a:t>고등고육기관 졸업자 공공</a:t>
                  </a:r>
                  <a:r>
                    <a:rPr lang="en-US" altLang="ko-KR" sz="1100" dirty="0" smtClean="0"/>
                    <a:t>DB</a:t>
                  </a:r>
                  <a:r>
                    <a:rPr lang="ko-KR" altLang="en-US" sz="1100" dirty="0" smtClean="0"/>
                    <a:t>연계</a:t>
                  </a:r>
                  <a:r>
                    <a:rPr lang="en-US" altLang="ko-KR" sz="1100" dirty="0" smtClean="0"/>
                    <a:t>(</a:t>
                  </a:r>
                  <a:r>
                    <a:rPr lang="ko-KR" altLang="en-US" sz="1100" dirty="0" smtClean="0"/>
                    <a:t>건강보험</a:t>
                  </a:r>
                  <a:r>
                    <a:rPr lang="en-US" altLang="ko-KR" sz="1100" dirty="0" smtClean="0"/>
                    <a:t>DB</a:t>
                  </a:r>
                  <a:r>
                    <a:rPr lang="ko-KR" altLang="en-US" sz="1100" dirty="0" smtClean="0"/>
                    <a:t>연계</a:t>
                  </a:r>
                  <a:r>
                    <a:rPr lang="en-US" altLang="ko-KR" sz="1100" dirty="0" smtClean="0"/>
                    <a:t>) </a:t>
                  </a:r>
                </a:p>
                <a:p>
                  <a:r>
                    <a:rPr lang="en-US" altLang="ko-KR" sz="1100" dirty="0"/>
                    <a:t> </a:t>
                  </a:r>
                  <a:r>
                    <a:rPr lang="en-US" altLang="ko-KR" sz="1100" dirty="0" smtClean="0"/>
                    <a:t>        </a:t>
                  </a:r>
                  <a:r>
                    <a:rPr lang="ko-KR" altLang="en-US" sz="1100" dirty="0" smtClean="0"/>
                    <a:t>취업통계조사 </a:t>
                  </a:r>
                  <a:r>
                    <a:rPr lang="en-US" altLang="ko-KR" sz="1100" dirty="0" smtClean="0"/>
                    <a:t>(</a:t>
                  </a:r>
                  <a:r>
                    <a:rPr lang="ko-KR" altLang="en-US" sz="1100" dirty="0" smtClean="0"/>
                    <a:t>매년 </a:t>
                  </a:r>
                  <a:r>
                    <a:rPr lang="en-US" altLang="ko-KR" sz="1100" dirty="0" smtClean="0"/>
                    <a:t>6</a:t>
                  </a:r>
                  <a:r>
                    <a:rPr lang="ko-KR" altLang="en-US" sz="1100" dirty="0" smtClean="0"/>
                    <a:t>월 </a:t>
                  </a:r>
                  <a:r>
                    <a:rPr lang="en-US" altLang="ko-KR" sz="1100" dirty="0" smtClean="0"/>
                    <a:t>1</a:t>
                  </a:r>
                  <a:r>
                    <a:rPr lang="ko-KR" altLang="en-US" sz="1100" dirty="0" smtClean="0"/>
                    <a:t>일 기준</a:t>
                  </a:r>
                  <a:r>
                    <a:rPr lang="en-US" altLang="ko-KR" sz="1100" dirty="0" smtClean="0"/>
                    <a:t>)</a:t>
                  </a:r>
                </a:p>
                <a:p>
                  <a:endParaRPr lang="en-US" altLang="ko-KR" sz="1100" dirty="0"/>
                </a:p>
                <a:p>
                  <a:r>
                    <a:rPr lang="ko-KR" altLang="en-US" sz="1100" dirty="0" smtClean="0"/>
                    <a:t>산출방식</a:t>
                  </a:r>
                  <a:r>
                    <a:rPr lang="en-US" altLang="ko-KR" sz="1100" dirty="0" smtClean="0"/>
                    <a:t>: </a:t>
                  </a:r>
                  <a:r>
                    <a:rPr lang="ko-KR" altLang="en-US" sz="1100" dirty="0" smtClean="0"/>
                    <a:t>취업률</a:t>
                  </a:r>
                  <a:r>
                    <a:rPr lang="en-US" altLang="ko-KR" sz="1100" dirty="0" smtClean="0"/>
                    <a:t>=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ko-KR" sz="11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ko-KR" altLang="en-US" sz="1100" dirty="0"/>
                            <m:t>건강보험</m:t>
                          </m:r>
                          <m:r>
                            <m:rPr>
                              <m:nor/>
                            </m:rPr>
                            <a:rPr lang="en-US" altLang="ko-KR" sz="1100" dirty="0"/>
                            <m:t>DB</m:t>
                          </m:r>
                          <m:r>
                            <m:rPr>
                              <m:nor/>
                            </m:rPr>
                            <a:rPr lang="ko-KR" altLang="en-US" sz="1100" dirty="0"/>
                            <m:t>연계취업자</m:t>
                          </m:r>
                          <m:r>
                            <m:rPr>
                              <m:nor/>
                            </m:rPr>
                            <a:rPr lang="en-US" altLang="ko-KR" sz="1100" dirty="0"/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ko-KR" altLang="en-US" sz="1100" dirty="0"/>
                            <m:t>졸업자</m:t>
                          </m:r>
                          <m:r>
                            <m:rPr>
                              <m:nor/>
                            </m:rPr>
                            <a:rPr lang="en-US" altLang="ko-KR" sz="1100" dirty="0"/>
                            <m:t>−(</m:t>
                          </m:r>
                          <m:r>
                            <m:rPr>
                              <m:nor/>
                            </m:rPr>
                            <a:rPr lang="ko-KR" altLang="en-US" sz="1100" dirty="0"/>
                            <m:t>진학자</m:t>
                          </m:r>
                          <m:r>
                            <m:rPr>
                              <m:nor/>
                            </m:rPr>
                            <a:rPr lang="en-US" altLang="ko-KR" sz="1100" dirty="0"/>
                            <m:t>+</m:t>
                          </m:r>
                          <m:r>
                            <m:rPr>
                              <m:nor/>
                            </m:rPr>
                            <a:rPr lang="ko-KR" altLang="en-US" sz="1100" dirty="0"/>
                            <m:t>입대자</m:t>
                          </m:r>
                          <m:r>
                            <m:rPr>
                              <m:nor/>
                            </m:rPr>
                            <a:rPr lang="en-US" altLang="ko-KR" sz="1100" dirty="0"/>
                            <m:t>+</m:t>
                          </m:r>
                          <m:r>
                            <m:rPr>
                              <m:nor/>
                            </m:rPr>
                            <a:rPr lang="ko-KR" altLang="en-US" sz="1100" dirty="0"/>
                            <m:t>외국유학생 등</m:t>
                          </m:r>
                        </m:den>
                      </m:f>
                    </m:oMath>
                  </a14:m>
                  <a:endParaRPr lang="en-US" altLang="ko-KR" sz="1100" dirty="0" smtClean="0"/>
                </a:p>
              </p:txBody>
            </p:sp>
          </mc:Choice>
          <mc:Fallback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0786" y="3861048"/>
                  <a:ext cx="4060727" cy="91999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132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TextBox 21"/>
            <p:cNvSpPr txBox="1"/>
            <p:nvPr/>
          </p:nvSpPr>
          <p:spPr>
            <a:xfrm>
              <a:off x="866464" y="1412776"/>
              <a:ext cx="36724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&lt;</a:t>
              </a:r>
              <a:r>
                <a:rPr lang="ko-KR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경상대학 학과별 취업률 현황</a:t>
              </a:r>
              <a:r>
                <a:rPr lang="en-US" altLang="ko-KR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&gt;</a:t>
              </a:r>
              <a:endPara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76489" y="1412776"/>
              <a:ext cx="36724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&lt;</a:t>
              </a:r>
              <a:r>
                <a:rPr lang="ko-KR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경상대학 연도별 취업률 현황</a:t>
              </a:r>
              <a:r>
                <a:rPr lang="en-US" altLang="ko-KR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&gt;</a:t>
              </a:r>
              <a:endPara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graphicFrame>
              <p:nvGraphicFramePr>
                <p:cNvPr id="24" name="차트 2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204672781"/>
                    </p:ext>
                  </p:extLst>
                </p:nvPr>
              </p:nvGraphicFramePr>
              <p:xfrm>
                <a:off x="134652" y="1559093"/>
                <a:ext cx="4410236" cy="2653759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mc:Choice>
          <mc:Fallback>
            <p:graphicFrame>
              <p:nvGraphicFramePr>
                <p:cNvPr id="24" name="차트 2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204672781"/>
                    </p:ext>
                  </p:extLst>
                </p:nvPr>
              </p:nvGraphicFramePr>
              <p:xfrm>
                <a:off x="134652" y="1559093"/>
                <a:ext cx="4410236" cy="2653759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mc:Fallback>
        </mc:AlternateContent>
        <mc:AlternateContent xmlns:mc="http://schemas.openxmlformats.org/markup-compatibility/2006">
          <mc:Choice xmlns:a14="http://schemas.microsoft.com/office/drawing/2010/main" Requires="a14">
            <p:graphicFrame>
              <p:nvGraphicFramePr>
                <p:cNvPr id="25" name="차트 2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766204582"/>
                    </p:ext>
                  </p:extLst>
                </p:nvPr>
              </p:nvGraphicFramePr>
              <p:xfrm>
                <a:off x="4400426" y="1556792"/>
                <a:ext cx="4572000" cy="235564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mc:Choice>
          <mc:Fallback>
            <p:graphicFrame>
              <p:nvGraphicFramePr>
                <p:cNvPr id="25" name="차트 2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766204582"/>
                    </p:ext>
                  </p:extLst>
                </p:nvPr>
              </p:nvGraphicFramePr>
              <p:xfrm>
                <a:off x="4400426" y="1556792"/>
                <a:ext cx="4572000" cy="235564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mc:Fallback>
        </mc:AlternateContent>
      </p:grpSp>
    </p:spTree>
    <p:extLst>
      <p:ext uri="{BB962C8B-B14F-4D97-AF65-F5344CB8AC3E}">
        <p14:creationId xmlns:p14="http://schemas.microsoft.com/office/powerpoint/2010/main" val="422826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1"/>
          </p:nvPr>
        </p:nvSpPr>
        <p:spPr>
          <a:xfrm>
            <a:off x="382746" y="1006209"/>
            <a:ext cx="8408377" cy="5519460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 smtClean="0"/>
              <a:t>(</a:t>
            </a:r>
            <a:r>
              <a:rPr lang="en-US" altLang="ko-KR" dirty="0"/>
              <a:t>1) </a:t>
            </a:r>
            <a:r>
              <a:rPr lang="ko-KR" altLang="en-US" dirty="0"/>
              <a:t>취업정보 제공</a:t>
            </a:r>
          </a:p>
          <a:p>
            <a:pPr lvl="1"/>
            <a:r>
              <a:rPr lang="ko-KR" altLang="en-US" dirty="0" smtClean="0"/>
              <a:t>채용설명회</a:t>
            </a:r>
            <a:r>
              <a:rPr lang="en-US" altLang="ko-KR" dirty="0"/>
              <a:t>(</a:t>
            </a:r>
            <a:r>
              <a:rPr lang="ko-KR" altLang="en-US" dirty="0"/>
              <a:t>채용면담</a:t>
            </a:r>
            <a:r>
              <a:rPr lang="en-US" altLang="ko-KR" dirty="0"/>
              <a:t>) </a:t>
            </a:r>
            <a:r>
              <a:rPr lang="ko-KR" altLang="en-US" dirty="0"/>
              <a:t>등 </a:t>
            </a:r>
            <a:r>
              <a:rPr lang="ko-KR" altLang="en-US" dirty="0" smtClean="0"/>
              <a:t>취업정보 </a:t>
            </a:r>
            <a:r>
              <a:rPr lang="ko-KR" altLang="en-US" dirty="0"/>
              <a:t>업데이트</a:t>
            </a:r>
          </a:p>
          <a:p>
            <a:pPr lvl="1"/>
            <a:r>
              <a:rPr lang="ko-KR" altLang="en-US" dirty="0" smtClean="0"/>
              <a:t>한국경제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매일경제</a:t>
            </a:r>
            <a:r>
              <a:rPr lang="en-US" altLang="ko-KR" dirty="0" smtClean="0"/>
              <a:t>, </a:t>
            </a:r>
            <a:r>
              <a:rPr lang="en-US" altLang="ko-KR" dirty="0"/>
              <a:t>The Korea Herald </a:t>
            </a:r>
            <a:r>
              <a:rPr lang="ko-KR" altLang="en-US" dirty="0"/>
              <a:t>등 신문 </a:t>
            </a:r>
            <a:r>
              <a:rPr lang="ko-KR" altLang="en-US" dirty="0" smtClean="0"/>
              <a:t>비치</a:t>
            </a:r>
            <a:r>
              <a:rPr lang="en-US" altLang="ko-KR" dirty="0" smtClean="0"/>
              <a:t>(5</a:t>
            </a:r>
            <a:r>
              <a:rPr lang="ko-KR" altLang="en-US" dirty="0" smtClean="0"/>
              <a:t>시 </a:t>
            </a:r>
            <a:r>
              <a:rPr lang="ko-KR" altLang="en-US" dirty="0"/>
              <a:t>이후 필요한 학생에게 배포</a:t>
            </a:r>
            <a:r>
              <a:rPr lang="en-US" altLang="ko-KR" dirty="0" smtClean="0"/>
              <a:t>)</a:t>
            </a:r>
            <a:br>
              <a:rPr lang="en-US" altLang="ko-KR" dirty="0" smtClean="0"/>
            </a:b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(2) </a:t>
            </a:r>
            <a:r>
              <a:rPr lang="ko-KR" altLang="en-US" dirty="0"/>
              <a:t>취업관련 도서 </a:t>
            </a:r>
            <a:r>
              <a:rPr lang="ko-KR" altLang="en-US" dirty="0" smtClean="0"/>
              <a:t>구입 및 대출</a:t>
            </a:r>
            <a:endParaRPr lang="ko-KR" altLang="en-US" dirty="0"/>
          </a:p>
          <a:p>
            <a:pPr lvl="1"/>
            <a:r>
              <a:rPr lang="ko-KR" altLang="en-US" dirty="0" smtClean="0"/>
              <a:t>매년 </a:t>
            </a:r>
            <a:r>
              <a:rPr lang="ko-KR" altLang="en-US" dirty="0"/>
              <a:t>개정되는 </a:t>
            </a:r>
            <a:r>
              <a:rPr lang="ko-KR" altLang="en-US" dirty="0" smtClean="0"/>
              <a:t>주요 기업의 취업 </a:t>
            </a:r>
            <a:r>
              <a:rPr lang="ko-KR" altLang="en-US" dirty="0"/>
              <a:t>직무적성검사 도서 </a:t>
            </a:r>
            <a:r>
              <a:rPr lang="ko-KR" altLang="en-US" dirty="0" smtClean="0"/>
              <a:t>구비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(3) </a:t>
            </a:r>
            <a:r>
              <a:rPr lang="ko-KR" altLang="en-US" dirty="0"/>
              <a:t>우수인재 추천</a:t>
            </a:r>
          </a:p>
          <a:p>
            <a:pPr lvl="1"/>
            <a:r>
              <a:rPr lang="en-US" altLang="ko-KR" dirty="0" smtClean="0"/>
              <a:t>2015</a:t>
            </a:r>
            <a:r>
              <a:rPr lang="ko-KR" altLang="en-US" dirty="0" smtClean="0"/>
              <a:t>년</a:t>
            </a:r>
            <a:r>
              <a:rPr lang="en-US" altLang="ko-KR" dirty="0" smtClean="0"/>
              <a:t>,</a:t>
            </a:r>
            <a:r>
              <a:rPr lang="ko-KR" altLang="en-US" dirty="0" smtClean="0"/>
              <a:t> 한국전력공사</a:t>
            </a:r>
            <a:r>
              <a:rPr lang="en-US" altLang="ko-KR" dirty="0" smtClean="0"/>
              <a:t>, </a:t>
            </a:r>
            <a:r>
              <a:rPr lang="en-US" altLang="ko-KR" dirty="0"/>
              <a:t>LG</a:t>
            </a:r>
            <a:r>
              <a:rPr lang="ko-KR" altLang="en-US" dirty="0" err="1" smtClean="0"/>
              <a:t>유플러스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충남도시가스 등</a:t>
            </a:r>
            <a:r>
              <a:rPr lang="en-US" altLang="ko-KR" dirty="0" smtClean="0"/>
              <a:t> 109</a:t>
            </a:r>
            <a:r>
              <a:rPr lang="ko-KR" altLang="en-US" dirty="0" smtClean="0"/>
              <a:t>개 기업의 추천 요청을 받아 </a:t>
            </a:r>
            <a:r>
              <a:rPr lang="en-US" altLang="ko-KR" dirty="0" smtClean="0"/>
              <a:t>203</a:t>
            </a:r>
            <a:r>
              <a:rPr lang="ko-KR" altLang="en-US" dirty="0" smtClean="0"/>
              <a:t>명의 </a:t>
            </a:r>
            <a:r>
              <a:rPr lang="ko-KR" altLang="en-US" dirty="0"/>
              <a:t>학생 </a:t>
            </a:r>
            <a:r>
              <a:rPr lang="ko-KR" altLang="en-US" dirty="0" smtClean="0"/>
              <a:t>추천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(4) </a:t>
            </a:r>
            <a:r>
              <a:rPr lang="ko-KR" altLang="en-US" dirty="0" smtClean="0"/>
              <a:t>취업</a:t>
            </a:r>
            <a:r>
              <a:rPr lang="en-US" altLang="ko-KR" dirty="0" smtClean="0"/>
              <a:t>/</a:t>
            </a:r>
            <a:r>
              <a:rPr lang="ko-KR" altLang="en-US" dirty="0" smtClean="0"/>
              <a:t>창업 특강 및 졸업생</a:t>
            </a:r>
            <a:r>
              <a:rPr lang="en-US" altLang="ko-KR" dirty="0" smtClean="0"/>
              <a:t> </a:t>
            </a:r>
            <a:r>
              <a:rPr lang="ko-KR" altLang="en-US" dirty="0" smtClean="0"/>
              <a:t>특강</a:t>
            </a:r>
            <a:endParaRPr lang="en-US" altLang="ko-KR" dirty="0"/>
          </a:p>
          <a:p>
            <a:pPr lvl="1"/>
            <a:r>
              <a:rPr lang="ko-KR" altLang="en-US" dirty="0" smtClean="0"/>
              <a:t>취업 특강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취업시장 </a:t>
            </a:r>
            <a:r>
              <a:rPr lang="ko-KR" altLang="en-US" dirty="0" err="1" smtClean="0"/>
              <a:t>트렌드</a:t>
            </a:r>
            <a:r>
              <a:rPr lang="ko-KR" altLang="en-US" dirty="0" smtClean="0"/>
              <a:t> 분석 및 취업 전략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         </a:t>
            </a:r>
            <a:r>
              <a:rPr lang="ko-KR" altLang="en-US" dirty="0"/>
              <a:t>면접 유형별 전략 및 </a:t>
            </a:r>
            <a:r>
              <a:rPr lang="ko-KR" altLang="en-US" dirty="0" smtClean="0"/>
              <a:t>실습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         </a:t>
            </a:r>
            <a:r>
              <a:rPr lang="ko-KR" altLang="en-US" dirty="0" smtClean="0"/>
              <a:t>자기소개서 작성법 및 피드백 등의 강의 진행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창업 특강 </a:t>
            </a:r>
            <a:r>
              <a:rPr lang="en-US" altLang="ko-KR" dirty="0" smtClean="0"/>
              <a:t>: Business Model Generation</a:t>
            </a:r>
            <a:br>
              <a:rPr lang="en-US" altLang="ko-KR" dirty="0" smtClean="0"/>
            </a:br>
            <a:r>
              <a:rPr lang="en-US" altLang="ko-KR" dirty="0" smtClean="0"/>
              <a:t>	          </a:t>
            </a:r>
            <a:r>
              <a:rPr lang="ko-KR" altLang="en-US" dirty="0"/>
              <a:t>아이템 발굴과 사업계획서 </a:t>
            </a:r>
            <a:r>
              <a:rPr lang="ko-KR" altLang="en-US" dirty="0" smtClean="0"/>
              <a:t>작성요령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	          </a:t>
            </a:r>
            <a:r>
              <a:rPr lang="ko-KR" altLang="en-US" dirty="0" smtClean="0"/>
              <a:t>프레젠테이션 </a:t>
            </a:r>
            <a:r>
              <a:rPr lang="ko-KR" altLang="en-US" dirty="0"/>
              <a:t>스킬 등의 주제로 청년 </a:t>
            </a:r>
            <a:r>
              <a:rPr lang="ko-KR" altLang="en-US" dirty="0" smtClean="0"/>
              <a:t>창업 강의 </a:t>
            </a:r>
            <a:r>
              <a:rPr lang="ko-KR" altLang="en-US" dirty="0"/>
              <a:t>진행</a:t>
            </a:r>
            <a:endParaRPr lang="en-US" altLang="ko-KR" dirty="0"/>
          </a:p>
          <a:p>
            <a:pPr lvl="1"/>
            <a:r>
              <a:rPr lang="ko-KR" altLang="en-US" dirty="0" smtClean="0"/>
              <a:t>졸업생 </a:t>
            </a:r>
            <a:r>
              <a:rPr lang="ko-KR" altLang="en-US" dirty="0"/>
              <a:t>특강 </a:t>
            </a:r>
            <a:r>
              <a:rPr lang="en-US" altLang="ko-KR" dirty="0"/>
              <a:t>: </a:t>
            </a:r>
            <a:r>
              <a:rPr lang="ko-KR" altLang="en-US" dirty="0" smtClean="0"/>
              <a:t>최근 취업한 경상대 졸업생들의 취업 전략 및 경험 공유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취업센터 주요 </a:t>
            </a:r>
            <a:r>
              <a:rPr lang="ko-KR" altLang="en-US" dirty="0" smtClean="0"/>
              <a:t>프로그램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580" y="2056729"/>
            <a:ext cx="3011244" cy="1228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224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1"/>
          </p:nvPr>
        </p:nvSpPr>
        <p:spPr>
          <a:xfrm>
            <a:off x="382746" y="1006209"/>
            <a:ext cx="8408377" cy="5673348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 smtClean="0"/>
              <a:t>(5) </a:t>
            </a:r>
            <a:r>
              <a:rPr lang="ko-KR" altLang="en-US" dirty="0" smtClean="0"/>
              <a:t>기업분석대회 개최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취업을 희망하는 기업을 분석하여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기업에 대한 이해도를 높이고 취업역량을 강화하기 위해 개최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학생들도 해당 기업에 대한 구체적 취업전략을 마련하게 됨</a:t>
            </a:r>
            <a:endParaRPr lang="en-US" altLang="ko-KR" dirty="0" smtClean="0"/>
          </a:p>
          <a:p>
            <a:pPr lvl="1"/>
            <a:endParaRPr lang="ko-KR" altLang="en-US" dirty="0" smtClean="0"/>
          </a:p>
          <a:p>
            <a:pPr marL="0" indent="0">
              <a:buNone/>
            </a:pPr>
            <a:r>
              <a:rPr lang="en-US" altLang="ko-KR" dirty="0" smtClean="0"/>
              <a:t>(6) </a:t>
            </a:r>
            <a:r>
              <a:rPr lang="ko-KR" altLang="en-US" dirty="0" smtClean="0"/>
              <a:t>경상대학 </a:t>
            </a:r>
            <a:r>
              <a:rPr lang="ko-KR" altLang="en-US" dirty="0" err="1" smtClean="0"/>
              <a:t>스터디룸</a:t>
            </a:r>
            <a:r>
              <a:rPr lang="ko-KR" altLang="en-US" dirty="0" smtClean="0"/>
              <a:t> 및 </a:t>
            </a:r>
            <a:r>
              <a:rPr lang="ko-KR" altLang="en-US" dirty="0" err="1" smtClean="0"/>
              <a:t>해피라운지</a:t>
            </a:r>
            <a:r>
              <a:rPr lang="ko-KR" altLang="en-US" dirty="0" smtClean="0"/>
              <a:t> 관리</a:t>
            </a:r>
          </a:p>
          <a:p>
            <a:pPr lvl="1"/>
            <a:r>
              <a:rPr lang="ko-KR" altLang="en-US" dirty="0" smtClean="0"/>
              <a:t>이용을 희망하는 학생들의 신청을 받고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사용 시간을 관리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일 평균 </a:t>
            </a:r>
            <a:r>
              <a:rPr lang="en-US" altLang="ko-KR" dirty="0" smtClean="0"/>
              <a:t>12 </a:t>
            </a:r>
            <a:r>
              <a:rPr lang="ko-KR" altLang="en-US" dirty="0" smtClean="0"/>
              <a:t>개 그룹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약 </a:t>
            </a:r>
            <a:r>
              <a:rPr lang="en-US" altLang="ko-KR" dirty="0" smtClean="0"/>
              <a:t>72 </a:t>
            </a:r>
            <a:r>
              <a:rPr lang="ko-KR" altLang="en-US" dirty="0" smtClean="0"/>
              <a:t>명 이용</a:t>
            </a:r>
            <a:endParaRPr lang="en-US" altLang="ko-KR" dirty="0" smtClean="0"/>
          </a:p>
          <a:p>
            <a:pPr lvl="1"/>
            <a:endParaRPr lang="ko-KR" altLang="en-US" dirty="0" smtClean="0"/>
          </a:p>
          <a:p>
            <a:pPr marL="0" indent="0">
              <a:buNone/>
            </a:pPr>
            <a:r>
              <a:rPr lang="en-US" altLang="ko-KR" dirty="0" smtClean="0"/>
              <a:t>(7) </a:t>
            </a:r>
            <a:r>
              <a:rPr lang="ko-KR" altLang="en-US" dirty="0"/>
              <a:t>전문기획자 양성과정 개최 </a:t>
            </a:r>
            <a:r>
              <a:rPr lang="en-US" altLang="ko-KR" dirty="0"/>
              <a:t>(2016. 1 ∼ 2016. 2)</a:t>
            </a:r>
          </a:p>
          <a:p>
            <a:pPr lvl="1"/>
            <a:r>
              <a:rPr lang="en-US" altLang="ko-KR" dirty="0" smtClean="0"/>
              <a:t>ICT </a:t>
            </a:r>
            <a:r>
              <a:rPr lang="ko-KR" altLang="en-US" dirty="0"/>
              <a:t>및 모바일 </a:t>
            </a:r>
            <a:r>
              <a:rPr lang="ko-KR" altLang="en-US" dirty="0" smtClean="0"/>
              <a:t>기반의</a:t>
            </a:r>
            <a:r>
              <a:rPr lang="en-US" altLang="ko-KR" dirty="0" smtClean="0"/>
              <a:t> </a:t>
            </a:r>
            <a:r>
              <a:rPr lang="en-US" altLang="ko-KR" dirty="0"/>
              <a:t>SW</a:t>
            </a:r>
            <a:r>
              <a:rPr lang="ko-KR" altLang="en-US" dirty="0"/>
              <a:t>환경에서 기술개발 및 제품개발을 위한 관리업무를 </a:t>
            </a:r>
            <a:r>
              <a:rPr lang="ko-KR" altLang="en-US" dirty="0" smtClean="0"/>
              <a:t>실행하는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전문 </a:t>
            </a:r>
            <a:r>
              <a:rPr lang="ko-KR" altLang="en-US" dirty="0"/>
              <a:t>기획자 양성을 위해 </a:t>
            </a:r>
            <a:r>
              <a:rPr lang="en-US" altLang="ko-KR" dirty="0"/>
              <a:t>9</a:t>
            </a:r>
            <a:r>
              <a:rPr lang="ko-KR" altLang="en-US" dirty="0" smtClean="0"/>
              <a:t>주간 특강형태로 진행</a:t>
            </a:r>
            <a:endParaRPr lang="ko-KR" altLang="en-US" dirty="0"/>
          </a:p>
          <a:p>
            <a:pPr lvl="1"/>
            <a:r>
              <a:rPr lang="en-US" altLang="ko-KR" dirty="0" smtClean="0"/>
              <a:t>UX/UI </a:t>
            </a:r>
            <a:r>
              <a:rPr lang="ko-KR" altLang="en-US" dirty="0"/>
              <a:t>프로세스 </a:t>
            </a:r>
            <a:r>
              <a:rPr lang="ko-KR" altLang="en-US" dirty="0" smtClean="0"/>
              <a:t>개발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/>
              <a:t>기획서 작성 등의 강의 </a:t>
            </a:r>
            <a:r>
              <a:rPr lang="ko-KR" altLang="en-US" dirty="0" smtClean="0"/>
              <a:t>진행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(8) </a:t>
            </a:r>
            <a:r>
              <a:rPr lang="ko-KR" altLang="en-US" dirty="0"/>
              <a:t>금융아카데미 </a:t>
            </a:r>
            <a:r>
              <a:rPr lang="ko-KR" altLang="en-US" dirty="0" err="1"/>
              <a:t>친행</a:t>
            </a:r>
            <a:r>
              <a:rPr lang="ko-KR" altLang="en-US" dirty="0"/>
              <a:t> </a:t>
            </a:r>
            <a:r>
              <a:rPr lang="en-US" altLang="ko-KR" dirty="0"/>
              <a:t>(2016)</a:t>
            </a:r>
          </a:p>
          <a:p>
            <a:pPr lvl="1"/>
            <a:r>
              <a:rPr lang="ko-KR" altLang="en-US" dirty="0" smtClean="0"/>
              <a:t>금융권 </a:t>
            </a:r>
            <a:r>
              <a:rPr lang="ko-KR" altLang="en-US" dirty="0" err="1" smtClean="0"/>
              <a:t>트렌드를</a:t>
            </a:r>
            <a:r>
              <a:rPr lang="ko-KR" altLang="en-US" dirty="0" smtClean="0"/>
              <a:t> 이해하고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현장에서 사용하는 </a:t>
            </a:r>
            <a:r>
              <a:rPr lang="ko-KR" altLang="en-US" dirty="0"/>
              <a:t>이론과 실무를 이해를 위한 강의 </a:t>
            </a:r>
            <a:r>
              <a:rPr lang="ko-KR" altLang="en-US" dirty="0" smtClean="0"/>
              <a:t>진행</a:t>
            </a:r>
            <a:endParaRPr lang="ko-KR" altLang="en-US" dirty="0"/>
          </a:p>
          <a:p>
            <a:pPr lvl="1"/>
            <a:r>
              <a:rPr lang="ko-KR" altLang="en-US" dirty="0" smtClean="0"/>
              <a:t>선배와의 </a:t>
            </a:r>
            <a:r>
              <a:rPr lang="ko-KR" altLang="en-US" dirty="0" err="1" smtClean="0"/>
              <a:t>멘토링을</a:t>
            </a:r>
            <a:r>
              <a:rPr lang="ko-KR" altLang="en-US" dirty="0" smtClean="0"/>
              <a:t> </a:t>
            </a:r>
            <a:r>
              <a:rPr lang="ko-KR" altLang="en-US" dirty="0"/>
              <a:t>통해 직무를 간접 </a:t>
            </a:r>
            <a:r>
              <a:rPr lang="ko-KR" altLang="en-US" dirty="0" smtClean="0"/>
              <a:t>경험하여 진로선택에 </a:t>
            </a:r>
            <a:r>
              <a:rPr lang="ko-KR" altLang="en-US" dirty="0"/>
              <a:t>의 </a:t>
            </a:r>
            <a:r>
              <a:rPr lang="ko-KR" altLang="en-US" dirty="0" smtClean="0"/>
              <a:t>도움 제공</a:t>
            </a:r>
            <a:endParaRPr lang="ko-KR" altLang="en-US" dirty="0"/>
          </a:p>
          <a:p>
            <a:pPr lvl="1"/>
            <a:r>
              <a:rPr lang="en-US" altLang="ko-KR" dirty="0" smtClean="0"/>
              <a:t>4</a:t>
            </a:r>
            <a:r>
              <a:rPr lang="ko-KR" altLang="en-US" dirty="0"/>
              <a:t>주간 거시경제의 </a:t>
            </a:r>
            <a:r>
              <a:rPr lang="ko-KR" altLang="en-US" dirty="0" smtClean="0"/>
              <a:t>흐름</a:t>
            </a:r>
            <a:r>
              <a:rPr lang="en-US" altLang="ko-KR" dirty="0" smtClean="0"/>
              <a:t>, </a:t>
            </a:r>
            <a:r>
              <a:rPr lang="ko-KR" altLang="en-US" dirty="0"/>
              <a:t>현대 </a:t>
            </a:r>
            <a:r>
              <a:rPr lang="ko-KR" altLang="en-US" dirty="0" smtClean="0"/>
              <a:t>금융산업의 흐름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재무 </a:t>
            </a:r>
            <a:r>
              <a:rPr lang="ko-KR" altLang="en-US" dirty="0"/>
              <a:t>포트폴리오 설계 등을 강의</a:t>
            </a: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취업센터 주요 프로그램</a:t>
            </a:r>
          </a:p>
        </p:txBody>
      </p:sp>
      <p:pic>
        <p:nvPicPr>
          <p:cNvPr id="6" name="Picture 2" descr="C:\Users\취업센터\Desktop\2015 취업센터\2015년 기업분석대회\사진\109호\KakaoTalk_20150415_1508147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472" y="889056"/>
            <a:ext cx="2669352" cy="2002015"/>
          </a:xfrm>
          <a:prstGeom prst="rect">
            <a:avLst/>
          </a:prstGeom>
          <a:noFill/>
          <a:effectLst>
            <a:softEdge rad="112522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09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1"/>
          </p:nvPr>
        </p:nvSpPr>
        <p:spPr>
          <a:xfrm>
            <a:off x="382746" y="1006209"/>
            <a:ext cx="8408377" cy="5729774"/>
          </a:xfrm>
        </p:spPr>
        <p:txBody>
          <a:bodyPr/>
          <a:lstStyle/>
          <a:p>
            <a:r>
              <a:rPr lang="en-US" altLang="ko-KR" dirty="0" smtClean="0"/>
              <a:t>1~2</a:t>
            </a:r>
            <a:r>
              <a:rPr lang="ko-KR" altLang="en-US" dirty="0" smtClean="0"/>
              <a:t>학년 때부터 명확한 진로 설계를 위한 구체적 취업프로그램 소개 필요</a:t>
            </a:r>
          </a:p>
          <a:p>
            <a:pPr lvl="1"/>
            <a:r>
              <a:rPr lang="ko-KR" altLang="en-US" dirty="0" smtClean="0"/>
              <a:t>다양한 기업에 대해 소개하는 프로그램 마련 필요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고학년이 될 때까지 주요 대기업 외에는 구체적 기업 정보 부재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대기업도 지점이 많아 주변에서 쉽게 접할 수 있는 은행 등을 제외하고는 정보 부재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대기업 외에도 사회의 근간을 이루는 탄탄한 중견 기업 다수 존재</a:t>
            </a:r>
            <a:endParaRPr lang="en-US" altLang="ko-KR" dirty="0" smtClean="0"/>
          </a:p>
          <a:p>
            <a:pPr lvl="3"/>
            <a:r>
              <a:rPr lang="ko-KR" altLang="en-US" dirty="0" smtClean="0"/>
              <a:t>또한 산업의 구조 조정에 따라 뜨는 업종보다 기존 업종에만 관심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다양한 기업 정보를 접하고 그 중 자신에 적합한 기업을 미리 찾아 필요한 역량 준비 필요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구체적 목표의 부재로 일반적인 대기업</a:t>
            </a:r>
            <a:r>
              <a:rPr lang="en-US" altLang="ko-KR" dirty="0" smtClean="0"/>
              <a:t>/</a:t>
            </a:r>
            <a:r>
              <a:rPr lang="ko-KR" altLang="en-US" dirty="0" smtClean="0"/>
              <a:t>공무원 준비를 하다 안되면 중소기업 지원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입시와 입사에 대한 오해 </a:t>
            </a:r>
            <a:r>
              <a:rPr lang="en-US" altLang="ko-KR" dirty="0" smtClean="0"/>
              <a:t>⇒ </a:t>
            </a:r>
            <a:r>
              <a:rPr lang="ko-KR" altLang="en-US" dirty="0" smtClean="0"/>
              <a:t>학점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영어 점수 등 일반적 </a:t>
            </a:r>
            <a:r>
              <a:rPr lang="ko-KR" altLang="en-US" dirty="0" err="1" smtClean="0"/>
              <a:t>스펙만</a:t>
            </a:r>
            <a:r>
              <a:rPr lang="ko-KR" altLang="en-US" dirty="0" smtClean="0"/>
              <a:t> 높일 생각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3~4</a:t>
            </a:r>
            <a:r>
              <a:rPr lang="ko-KR" altLang="en-US" dirty="0" smtClean="0"/>
              <a:t>학년 때 교양 과목 위주로 수강</a:t>
            </a:r>
            <a:r>
              <a:rPr lang="en-US" altLang="ko-KR" dirty="0" smtClean="0"/>
              <a:t>?, </a:t>
            </a:r>
            <a:r>
              <a:rPr lang="ko-KR" altLang="en-US" dirty="0" err="1" smtClean="0"/>
              <a:t>아싸가</a:t>
            </a:r>
            <a:r>
              <a:rPr lang="ko-KR" altLang="en-US" dirty="0" smtClean="0"/>
              <a:t> 되련다</a:t>
            </a:r>
            <a:r>
              <a:rPr lang="en-US" altLang="ko-KR" dirty="0" smtClean="0"/>
              <a:t>?</a:t>
            </a:r>
          </a:p>
          <a:p>
            <a:pPr lvl="3"/>
            <a:r>
              <a:rPr lang="ko-KR" altLang="en-US" dirty="0" err="1" smtClean="0"/>
              <a:t>메시와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호날두의</a:t>
            </a:r>
            <a:r>
              <a:rPr lang="ko-KR" altLang="en-US" dirty="0" smtClean="0"/>
              <a:t> 한화 </a:t>
            </a:r>
            <a:r>
              <a:rPr lang="ko-KR" altLang="en-US" dirty="0" err="1" smtClean="0"/>
              <a:t>이글즈에</a:t>
            </a:r>
            <a:r>
              <a:rPr lang="ko-KR" altLang="en-US" dirty="0" smtClean="0"/>
              <a:t> 입단 시험</a:t>
            </a:r>
            <a:r>
              <a:rPr lang="en-US" altLang="ko-KR" dirty="0" smtClean="0"/>
              <a:t>?</a:t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ko-KR" altLang="en-US" dirty="0" smtClean="0"/>
              <a:t>명확한 취업 현황 자료의 정비 및 재학생과의 연계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현재 건강보험과 연계된 공공</a:t>
            </a:r>
            <a:r>
              <a:rPr lang="en-US" altLang="ko-KR" dirty="0"/>
              <a:t>DB</a:t>
            </a:r>
            <a:r>
              <a:rPr lang="ko-KR" altLang="en-US" dirty="0" smtClean="0"/>
              <a:t>연계조사를 제외하곤 실질 취업률 자료 부재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정확한 졸업생 취업 현황 자료의 지속적 최신화와 이를 통한 재학생 취업지원 정보 지원</a:t>
            </a:r>
            <a:endParaRPr lang="en-US" altLang="ko-KR" dirty="0" smtClean="0"/>
          </a:p>
          <a:p>
            <a:pPr marL="634528" lvl="2" indent="0">
              <a:buNone/>
            </a:pPr>
            <a:r>
              <a:rPr lang="en-US" altLang="ko-KR" dirty="0" smtClean="0"/>
              <a:t>⇒ </a:t>
            </a:r>
            <a:r>
              <a:rPr lang="ko-KR" altLang="en-US" dirty="0" smtClean="0"/>
              <a:t>취업한 기업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직무 내용 및 취업 전략에 대한 특강 추진</a:t>
            </a:r>
            <a:endParaRPr lang="en-US" altLang="ko-KR" dirty="0" smtClean="0"/>
          </a:p>
          <a:p>
            <a:pPr marL="634528" lvl="2" indent="0">
              <a:buNone/>
            </a:pPr>
            <a:r>
              <a:rPr lang="en-US" altLang="ko-KR" dirty="0" smtClean="0"/>
              <a:t>⇒ </a:t>
            </a:r>
            <a:r>
              <a:rPr lang="ko-KR" altLang="en-US" dirty="0" smtClean="0"/>
              <a:t>취업 동아리와 졸업생간 </a:t>
            </a:r>
            <a:r>
              <a:rPr lang="ko-KR" altLang="en-US" dirty="0" err="1" smtClean="0"/>
              <a:t>멘토링</a:t>
            </a:r>
            <a:r>
              <a:rPr lang="ko-KR" altLang="en-US" dirty="0" smtClean="0"/>
              <a:t> 체계 구축</a:t>
            </a:r>
          </a:p>
          <a:p>
            <a:pPr lvl="1"/>
            <a:r>
              <a:rPr lang="ko-KR" altLang="en-US" dirty="0" smtClean="0"/>
              <a:t>가능하다면 모바일 </a:t>
            </a:r>
            <a:r>
              <a:rPr lang="ko-KR" altLang="en-US" dirty="0" err="1" smtClean="0"/>
              <a:t>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웹사이트 개설을 통한 졸업생들의 자발적 정보 갱신 체계 구축 필요</a:t>
            </a:r>
            <a:endParaRPr lang="en-US" altLang="ko-KR" dirty="0" smtClean="0"/>
          </a:p>
          <a:p>
            <a:pPr marL="634528" lvl="2" indent="0">
              <a:buNone/>
            </a:pPr>
            <a:r>
              <a:rPr lang="en-US" altLang="ko-KR" dirty="0" smtClean="0"/>
              <a:t>⇒ </a:t>
            </a:r>
            <a:r>
              <a:rPr lang="ko-KR" altLang="en-US" dirty="0" smtClean="0"/>
              <a:t>재원 및 인력 사정상 이는 경상대의 동문 체제 정비라는 차원에서 진행 필요</a:t>
            </a:r>
            <a:endParaRPr lang="en-US" altLang="ko-KR" dirty="0" smtClean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 smtClean="0"/>
              <a:t>취업률 증대를 위해 필요한 방향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0263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1"/>
          </p:nvPr>
        </p:nvSpPr>
        <p:spPr>
          <a:xfrm>
            <a:off x="382746" y="1006209"/>
            <a:ext cx="8408377" cy="2187778"/>
          </a:xfrm>
        </p:spPr>
        <p:txBody>
          <a:bodyPr/>
          <a:lstStyle/>
          <a:p>
            <a:r>
              <a:rPr lang="ko-KR" altLang="en-US" dirty="0"/>
              <a:t>재학생들간 정보 교류를 위한 체계</a:t>
            </a:r>
          </a:p>
          <a:p>
            <a:pPr lvl="1"/>
            <a:r>
              <a:rPr lang="ko-KR" altLang="en-US" dirty="0" smtClean="0"/>
              <a:t>동아리</a:t>
            </a:r>
            <a:r>
              <a:rPr lang="en-US" altLang="ko-KR" dirty="0" smtClean="0"/>
              <a:t> </a:t>
            </a:r>
            <a:r>
              <a:rPr lang="ko-KR" altLang="en-US" dirty="0"/>
              <a:t>활동 등을 통해 </a:t>
            </a:r>
            <a:r>
              <a:rPr lang="ko-KR" altLang="en-US" dirty="0" smtClean="0"/>
              <a:t>동료</a:t>
            </a:r>
            <a:r>
              <a:rPr lang="en-US" altLang="ko-KR" dirty="0" smtClean="0"/>
              <a:t>/</a:t>
            </a:r>
            <a:r>
              <a:rPr lang="ko-KR" altLang="en-US" dirty="0" smtClean="0"/>
              <a:t>선후배간 </a:t>
            </a:r>
            <a:r>
              <a:rPr lang="ko-KR" altLang="en-US" dirty="0"/>
              <a:t>교류가 많은 </a:t>
            </a:r>
            <a:r>
              <a:rPr lang="ko-KR" altLang="en-US" dirty="0" smtClean="0"/>
              <a:t>학생의 </a:t>
            </a:r>
            <a:r>
              <a:rPr lang="ko-KR" altLang="en-US" dirty="0"/>
              <a:t>취업 성공률이 높은 것으로 </a:t>
            </a:r>
            <a:r>
              <a:rPr lang="ko-KR" altLang="en-US" dirty="0" smtClean="0"/>
              <a:t>보임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경상대학의 경우 재학생 규모가 커서 학생들간 교류가 타 대학 대비 낮은 것으로 보임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학생들간의 진로 및 취업에 대한 고민과 정보를 교류할 체계 구축 필요</a:t>
            </a:r>
            <a:endParaRPr lang="en-US" altLang="ko-KR" dirty="0"/>
          </a:p>
          <a:p>
            <a:pPr lvl="2"/>
            <a:r>
              <a:rPr lang="ko-KR" altLang="en-US" dirty="0" smtClean="0"/>
              <a:t>동아리 및 취업 동아리 활성화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반 모임의 활성화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취업률 증대를 위해 필요한 방향</a:t>
            </a:r>
          </a:p>
        </p:txBody>
      </p:sp>
    </p:spTree>
    <p:extLst>
      <p:ext uri="{BB962C8B-B14F-4D97-AF65-F5344CB8AC3E}">
        <p14:creationId xmlns:p14="http://schemas.microsoft.com/office/powerpoint/2010/main" val="194307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392</Words>
  <Application>Microsoft Office PowerPoint</Application>
  <PresentationFormat>화면 슬라이드 쇼(4:3)</PresentationFormat>
  <Paragraphs>94</Paragraphs>
  <Slides>7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HY견고딕</vt:lpstr>
      <vt:lpstr>맑은 고딕</vt:lpstr>
      <vt:lpstr>Arial</vt:lpstr>
      <vt:lpstr>Cambria Math</vt:lpstr>
      <vt:lpstr>Wingdings</vt:lpstr>
      <vt:lpstr>Office 테마</vt:lpstr>
      <vt:lpstr>졸업생 취업 현황과  취업센터 발전 방안 </vt:lpstr>
      <vt:lpstr>  목  차 </vt:lpstr>
      <vt:lpstr>1. 현 취업률 현황</vt:lpstr>
      <vt:lpstr>2. 취업센터 주요 프로그램</vt:lpstr>
      <vt:lpstr>2. 취업센터 주요 프로그램</vt:lpstr>
      <vt:lpstr>3. 취업률 증대를 위해 필요한 방향</vt:lpstr>
      <vt:lpstr>3. 취업률 증대를 위해 필요한 방향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취업센터</dc:title>
  <dc:creator>취업센터</dc:creator>
  <cp:lastModifiedBy>Min Tiger</cp:lastModifiedBy>
  <cp:revision>196</cp:revision>
  <dcterms:created xsi:type="dcterms:W3CDTF">2014-12-12T02:03:34Z</dcterms:created>
  <dcterms:modified xsi:type="dcterms:W3CDTF">2016-04-19T19:38:43Z</dcterms:modified>
</cp:coreProperties>
</file>