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56" r:id="rId3"/>
    <p:sldId id="262" r:id="rId4"/>
    <p:sldId id="266" r:id="rId5"/>
    <p:sldId id="271" r:id="rId6"/>
    <p:sldId id="272" r:id="rId7"/>
    <p:sldId id="273" r:id="rId8"/>
    <p:sldId id="274" r:id="rId9"/>
    <p:sldId id="282" r:id="rId10"/>
    <p:sldId id="275" r:id="rId11"/>
    <p:sldId id="276" r:id="rId12"/>
    <p:sldId id="280" r:id="rId13"/>
    <p:sldId id="281" r:id="rId14"/>
    <p:sldId id="278" r:id="rId15"/>
    <p:sldId id="279" r:id="rId16"/>
  </p:sldIdLst>
  <p:sldSz cx="12188825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0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660"/>
  </p:normalViewPr>
  <p:slideViewPr>
    <p:cSldViewPr>
      <p:cViewPr varScale="1">
        <p:scale>
          <a:sx n="116" d="100"/>
          <a:sy n="116" d="100"/>
        </p:scale>
        <p:origin x="372" y="108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1962" y="-10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1">
              <a:defRPr lang="ko-KR" sz="1200"/>
            </a:lvl1pPr>
          </a:lstStyle>
          <a:p>
            <a:endParaRPr lang="ko-KR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1">
              <a:defRPr lang="ko-KR" sz="1200"/>
            </a:lvl1pPr>
          </a:lstStyle>
          <a:p>
            <a:fld id="{128FCA9C-FF92-4024-BDEC-A6D3B663DC09}" type="datetimeFigureOut">
              <a:rPr lang="en-US" altLang="ko-KR"/>
              <a:t>4/5/2016</a:t>
            </a:fld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1">
              <a:defRPr lang="ko-KR" sz="1200"/>
            </a:lvl1pPr>
          </a:lstStyle>
          <a:p>
            <a:endParaRPr 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1">
              <a:defRPr lang="ko-KR" sz="1200"/>
            </a:lvl1pPr>
          </a:lstStyle>
          <a:p>
            <a:fld id="{A446DCAE-1661-43FF-8A44-43DAFDC1FD90}" type="slidenum">
              <a:rPr lang="ko-KR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1">
              <a:defRPr lang="ko-KR" sz="1200"/>
            </a:lvl1pPr>
          </a:lstStyle>
          <a:p>
            <a:endParaRPr lang="ko-KR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1">
              <a:defRPr lang="ko-KR" sz="1200"/>
            </a:lvl1pPr>
          </a:lstStyle>
          <a:p>
            <a:fld id="{772AB877-E7B1-4681-847E-D0918612832B}" type="datetimeFigureOut">
              <a:t>2016-04-05</a:t>
            </a:fld>
            <a:endParaRPr lang="ko-KR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39775"/>
            <a:ext cx="65738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latinLnBrk="1"/>
            <a:r>
              <a:rPr lang="ko-KR"/>
              <a:t>마스터 텍스트 스타일 편집</a:t>
            </a:r>
          </a:p>
          <a:p>
            <a:pPr lvl="1" latinLnBrk="1"/>
            <a:r>
              <a:rPr lang="ko-KR"/>
              <a:t>둘째 수준</a:t>
            </a:r>
          </a:p>
          <a:p>
            <a:pPr lvl="2" latinLnBrk="1"/>
            <a:r>
              <a:rPr lang="ko-KR"/>
              <a:t>셋째 수준</a:t>
            </a:r>
          </a:p>
          <a:p>
            <a:pPr lvl="3" latinLnBrk="1"/>
            <a:r>
              <a:rPr lang="ko-KR"/>
              <a:t>넷째 수준</a:t>
            </a:r>
          </a:p>
          <a:p>
            <a:pPr lvl="4" latinLnBrk="1"/>
            <a:r>
              <a:rPr lang="ko-KR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1">
              <a:defRPr lang="ko-KR" sz="1200"/>
            </a:lvl1pPr>
          </a:lstStyle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1">
              <a:defRPr lang="ko-KR" sz="1200"/>
            </a:lvl1pPr>
          </a:lstStyle>
          <a:p>
            <a:fld id="{69C971FF-EF28-4195-A575-329446EFAA55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lang="ko-KR"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lang="ko-KR"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lang="ko-KR"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lang="ko-KR"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lang="ko-KR"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ko-KR" smtClean="0"/>
              <a:t>2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367938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endParaRPr 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11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6201385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endParaRPr 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12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4220612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endParaRPr 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13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955741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14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110961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endParaRPr 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3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711306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4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870853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endParaRPr 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5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105934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endParaRPr 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6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559399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endParaRPr 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7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137667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8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405833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endParaRPr 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9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176605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endParaRPr 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altLang="ko-KR" smtClean="0"/>
              <a:t>10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55497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 4"/>
          <p:cNvSpPr>
            <a:spLocks noEditPoints="1"/>
          </p:cNvSpPr>
          <p:nvPr/>
        </p:nvSpPr>
        <p:spPr bwMode="auto">
          <a:xfrm>
            <a:off x="-3175" y="12700"/>
            <a:ext cx="12192000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latinLnBrk="1"/>
            <a:endParaRPr lang="ko-KR">
              <a:solidFill>
                <a:schemeClr val="lt1"/>
              </a:solidFill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 latinLnBrk="1">
              <a:defRPr lang="ko-KR" sz="4400">
                <a:latin typeface="Malgun Gothic" pitchFamily="34" charset="-127"/>
                <a:ea typeface="Malgun Gothic" pitchFamily="34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부제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 latinLnBrk="1">
              <a:spcBef>
                <a:spcPts val="0"/>
              </a:spcBef>
              <a:buNone/>
              <a:defRPr lang="ko-KR" sz="2000">
                <a:solidFill>
                  <a:schemeClr val="tx1"/>
                </a:solidFill>
                <a:latin typeface="Malgun Gothic" pitchFamily="34" charset="-127"/>
                <a:ea typeface="Malgun Gothic" pitchFamily="34" charset="-127"/>
              </a:defRPr>
            </a:lvl1pPr>
            <a:lvl2pPr marL="457200" indent="0" algn="ctr" latinLnBrk="1">
              <a:buNone/>
              <a:defRPr lang="ko-KR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1">
              <a:buNone/>
              <a:defRPr lang="ko-KR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1">
              <a:buNone/>
              <a:defRPr lang="ko-KR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1">
              <a:buNone/>
              <a:defRPr lang="ko-KR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1">
              <a:buNone/>
              <a:defRPr lang="ko-KR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1">
              <a:buNone/>
              <a:defRPr lang="ko-KR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1">
              <a:buNone/>
              <a:defRPr lang="ko-KR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1">
              <a:buNone/>
              <a:defRPr lang="ko-KR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 latinLnBrk="1">
              <a:defRPr lang="ko-KR"/>
            </a:lvl5pPr>
            <a:lvl6pPr latinLnBrk="1">
              <a:defRPr lang="ko-KR"/>
            </a:lvl6pPr>
            <a:lvl7pPr latinLnBrk="1">
              <a:defRPr lang="ko-KR" baseline="0"/>
            </a:lvl7pPr>
            <a:lvl8pPr latinLnBrk="1">
              <a:defRPr lang="ko-KR" baseline="0"/>
            </a:lvl8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  <a:p>
            <a:pPr lvl="1" latinLnBrk="1"/>
            <a:r>
              <a:rPr lang="ko-KR" altLang="en-US" smtClean="0"/>
              <a:t>둘째 수준</a:t>
            </a:r>
          </a:p>
          <a:p>
            <a:pPr lvl="2" latinLnBrk="1"/>
            <a:r>
              <a:rPr lang="ko-KR" altLang="en-US" smtClean="0"/>
              <a:t>셋째 수준</a:t>
            </a:r>
          </a:p>
          <a:p>
            <a:pPr lvl="3" latinLnBrk="1"/>
            <a:r>
              <a:rPr lang="ko-KR" altLang="en-US" smtClean="0"/>
              <a:t>넷째 수준</a:t>
            </a:r>
          </a:p>
          <a:p>
            <a:pPr lvl="4" latinLnBrk="1"/>
            <a:r>
              <a:rPr lang="ko-KR" altLang="en-US" smtClean="0"/>
              <a:t>다섯째 수준</a:t>
            </a:r>
            <a:endParaRPr lang="ko-KR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2016-04-05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 latinLnBrk="1">
              <a:defRPr lang="ko-KR"/>
            </a:lvl5pPr>
            <a:lvl6pPr latinLnBrk="1">
              <a:defRPr lang="ko-KR"/>
            </a:lvl6pPr>
            <a:lvl7pPr latinLnBrk="1">
              <a:defRPr lang="ko-KR"/>
            </a:lvl7pPr>
            <a:lvl8pPr latinLnBrk="1">
              <a:defRPr lang="ko-KR"/>
            </a:lvl8pPr>
            <a:lvl9pPr latinLnBrk="1">
              <a:defRPr lang="ko-KR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  <a:p>
            <a:pPr lvl="1" latinLnBrk="1"/>
            <a:r>
              <a:rPr lang="ko-KR" altLang="en-US" smtClean="0"/>
              <a:t>둘째 수준</a:t>
            </a:r>
          </a:p>
          <a:p>
            <a:pPr lvl="2" latinLnBrk="1"/>
            <a:r>
              <a:rPr lang="ko-KR" altLang="en-US" smtClean="0"/>
              <a:t>셋째 수준</a:t>
            </a:r>
          </a:p>
          <a:p>
            <a:pPr lvl="3" latinLnBrk="1"/>
            <a:r>
              <a:rPr lang="ko-KR" altLang="en-US" smtClean="0"/>
              <a:t>넷째 수준</a:t>
            </a:r>
          </a:p>
          <a:p>
            <a:pPr lvl="4" latinLnBrk="1"/>
            <a:r>
              <a:rPr lang="ko-KR" altLang="en-US" smtClean="0"/>
              <a:t>다섯째 수준</a:t>
            </a:r>
            <a:endParaRPr lang="ko-KR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2016-04-05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1">
              <a:defRPr lang="ko-KR"/>
            </a:lvl5pPr>
            <a:lvl6pPr latinLnBrk="1">
              <a:defRPr lang="ko-KR"/>
            </a:lvl6pPr>
            <a:lvl7pPr latinLnBrk="1">
              <a:defRPr lang="ko-KR" baseline="0"/>
            </a:lvl7pPr>
            <a:lvl8pPr latinLnBrk="1">
              <a:defRPr lang="ko-KR" baseline="0"/>
            </a:lvl8pPr>
            <a:lvl9pPr latinLnBrk="1">
              <a:defRPr lang="ko-KR" baseline="0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  <a:p>
            <a:pPr lvl="1" latinLnBrk="1"/>
            <a:r>
              <a:rPr lang="ko-KR" altLang="en-US" smtClean="0"/>
              <a:t>둘째 수준</a:t>
            </a:r>
          </a:p>
          <a:p>
            <a:pPr lvl="2" latinLnBrk="1"/>
            <a:r>
              <a:rPr lang="ko-KR" altLang="en-US" smtClean="0"/>
              <a:t>셋째 수준</a:t>
            </a:r>
          </a:p>
          <a:p>
            <a:pPr lvl="3" latinLnBrk="1"/>
            <a:r>
              <a:rPr lang="ko-KR" altLang="en-US" smtClean="0"/>
              <a:t>넷째 수준</a:t>
            </a:r>
          </a:p>
          <a:p>
            <a:pPr lvl="4" latinLnBrk="1"/>
            <a:r>
              <a:rPr lang="ko-KR" altLang="en-US" smtClean="0"/>
              <a:t>다섯째 수준</a:t>
            </a:r>
            <a:endParaRPr lang="ko-KR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2016-04-05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 latinLnBrk="1">
              <a:defRPr lang="ko-KR" sz="44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 latinLnBrk="1">
              <a:spcBef>
                <a:spcPts val="0"/>
              </a:spcBef>
              <a:buNone/>
              <a:defRPr lang="ko-KR" sz="2000">
                <a:solidFill>
                  <a:schemeClr val="tx1"/>
                </a:solidFill>
              </a:defRPr>
            </a:lvl1pPr>
            <a:lvl2pPr marL="457200" indent="0" latinLnBrk="1">
              <a:buNone/>
              <a:defRPr lang="ko-K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1">
              <a:buNone/>
              <a:defRPr lang="ko-K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1">
              <a:buNone/>
              <a:defRPr lang="ko-K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1">
              <a:buNone/>
              <a:defRPr lang="ko-K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1">
              <a:buNone/>
              <a:defRPr lang="ko-K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1">
              <a:buNone/>
              <a:defRPr lang="ko-K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1">
              <a:buNone/>
              <a:defRPr lang="ko-K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1">
              <a:buNone/>
              <a:defRPr lang="ko-K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2016-04-05</a:t>
            </a:fld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 latinLnBrk="1">
              <a:defRPr lang="ko-KR" sz="2400"/>
            </a:lvl1pPr>
            <a:lvl2pPr latinLnBrk="1">
              <a:defRPr lang="ko-KR" sz="2000"/>
            </a:lvl2pPr>
            <a:lvl3pPr latinLnBrk="1">
              <a:defRPr lang="ko-KR" sz="1800"/>
            </a:lvl3pPr>
            <a:lvl4pPr latinLnBrk="1">
              <a:defRPr lang="ko-KR" sz="1600"/>
            </a:lvl4pPr>
            <a:lvl5pPr latinLnBrk="1">
              <a:defRPr lang="ko-KR" sz="1600"/>
            </a:lvl5pPr>
            <a:lvl6pPr latinLnBrk="1">
              <a:defRPr lang="ko-KR" sz="1600"/>
            </a:lvl6pPr>
            <a:lvl7pPr latinLnBrk="1">
              <a:defRPr lang="ko-KR" sz="1600" baseline="0"/>
            </a:lvl7pPr>
            <a:lvl8pPr latinLnBrk="1">
              <a:defRPr lang="ko-KR" sz="1600" baseline="0"/>
            </a:lvl8pPr>
            <a:lvl9pPr latinLnBrk="1">
              <a:defRPr lang="ko-KR" sz="1600" baseline="0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  <a:p>
            <a:pPr lvl="1" latinLnBrk="1"/>
            <a:r>
              <a:rPr lang="ko-KR" altLang="en-US" smtClean="0"/>
              <a:t>둘째 수준</a:t>
            </a:r>
          </a:p>
          <a:p>
            <a:pPr lvl="2" latinLnBrk="1"/>
            <a:r>
              <a:rPr lang="ko-KR" altLang="en-US" smtClean="0"/>
              <a:t>셋째 수준</a:t>
            </a:r>
          </a:p>
          <a:p>
            <a:pPr lvl="3" latinLnBrk="1"/>
            <a:r>
              <a:rPr lang="ko-KR" altLang="en-US" smtClean="0"/>
              <a:t>넷째 수준</a:t>
            </a:r>
          </a:p>
          <a:p>
            <a:pPr lvl="4" latinLnBrk="1"/>
            <a:r>
              <a:rPr lang="ko-KR" altLang="en-US" smtClean="0"/>
              <a:t>다섯째 수준</a:t>
            </a:r>
            <a:endParaRPr lang="ko-KR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 latinLnBrk="1">
              <a:defRPr lang="ko-KR" sz="2400"/>
            </a:lvl1pPr>
            <a:lvl2pPr latinLnBrk="1">
              <a:defRPr lang="ko-KR" sz="2000"/>
            </a:lvl2pPr>
            <a:lvl3pPr latinLnBrk="1">
              <a:defRPr lang="ko-KR" sz="1800"/>
            </a:lvl3pPr>
            <a:lvl4pPr latinLnBrk="1">
              <a:defRPr lang="ko-KR" sz="1600"/>
            </a:lvl4pPr>
            <a:lvl5pPr latinLnBrk="1">
              <a:defRPr lang="ko-KR" sz="1600"/>
            </a:lvl5pPr>
            <a:lvl6pPr latinLnBrk="1">
              <a:defRPr lang="ko-KR" sz="1600"/>
            </a:lvl6pPr>
            <a:lvl7pPr latinLnBrk="1">
              <a:defRPr lang="ko-KR" sz="1600"/>
            </a:lvl7pPr>
            <a:lvl8pPr latinLnBrk="1">
              <a:defRPr lang="ko-KR" sz="1600"/>
            </a:lvl8pPr>
            <a:lvl9pPr latinLnBrk="1">
              <a:defRPr lang="ko-KR" sz="1600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  <a:p>
            <a:pPr lvl="1" latinLnBrk="1"/>
            <a:r>
              <a:rPr lang="ko-KR" altLang="en-US" smtClean="0"/>
              <a:t>둘째 수준</a:t>
            </a:r>
          </a:p>
          <a:p>
            <a:pPr lvl="2" latinLnBrk="1"/>
            <a:r>
              <a:rPr lang="ko-KR" altLang="en-US" smtClean="0"/>
              <a:t>셋째 수준</a:t>
            </a:r>
          </a:p>
          <a:p>
            <a:pPr lvl="3" latinLnBrk="1"/>
            <a:r>
              <a:rPr lang="ko-KR" altLang="en-US" smtClean="0"/>
              <a:t>넷째 수준</a:t>
            </a:r>
          </a:p>
          <a:p>
            <a:pPr lvl="4" latinLnBrk="1"/>
            <a:r>
              <a:rPr lang="ko-KR" altLang="en-US" smtClean="0"/>
              <a:t>다섯째 수준</a:t>
            </a:r>
            <a:endParaRPr lang="ko-KR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2016-04-05</a:t>
            </a:fld>
            <a:endParaRPr 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/>
          <a:lstStyle>
            <a:lvl1pPr latinLnBrk="1">
              <a:defRPr lang="ko-KR"/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 latinLnBrk="1">
              <a:spcBef>
                <a:spcPts val="0"/>
              </a:spcBef>
              <a:buNone/>
              <a:defRPr lang="ko-KR"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 latinLnBrk="1">
              <a:buNone/>
              <a:defRPr lang="ko-KR" sz="2000" b="1"/>
            </a:lvl2pPr>
            <a:lvl3pPr marL="914400" indent="0" latinLnBrk="1">
              <a:buNone/>
              <a:defRPr lang="ko-KR" sz="1800" b="1"/>
            </a:lvl3pPr>
            <a:lvl4pPr marL="1371600" indent="0" latinLnBrk="1">
              <a:buNone/>
              <a:defRPr lang="ko-KR" sz="1600" b="1"/>
            </a:lvl4pPr>
            <a:lvl5pPr marL="1828800" indent="0" latinLnBrk="1">
              <a:buNone/>
              <a:defRPr lang="ko-KR" sz="1600" b="1"/>
            </a:lvl5pPr>
            <a:lvl6pPr marL="2286000" indent="0" latinLnBrk="1">
              <a:buNone/>
              <a:defRPr lang="ko-KR" sz="1600" b="1"/>
            </a:lvl6pPr>
            <a:lvl7pPr marL="2743200" indent="0" latinLnBrk="1">
              <a:buNone/>
              <a:defRPr lang="ko-KR" sz="1600" b="1"/>
            </a:lvl7pPr>
            <a:lvl8pPr marL="3200400" indent="0" latinLnBrk="1">
              <a:buNone/>
              <a:defRPr lang="ko-KR" sz="1600" b="1"/>
            </a:lvl8pPr>
            <a:lvl9pPr marL="3657600" indent="0" latinLnBrk="1">
              <a:buNone/>
              <a:defRPr lang="ko-KR" sz="1600" b="1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 latinLnBrk="1">
              <a:defRPr lang="ko-KR" sz="2000"/>
            </a:lvl1pPr>
            <a:lvl2pPr latinLnBrk="1">
              <a:defRPr lang="ko-KR" sz="1800"/>
            </a:lvl2pPr>
            <a:lvl3pPr latinLnBrk="1">
              <a:defRPr lang="ko-KR" sz="1600"/>
            </a:lvl3pPr>
            <a:lvl4pPr latinLnBrk="1">
              <a:defRPr lang="ko-KR" sz="1400"/>
            </a:lvl4pPr>
            <a:lvl5pPr latinLnBrk="1">
              <a:defRPr lang="ko-KR" sz="1400"/>
            </a:lvl5pPr>
            <a:lvl6pPr latinLnBrk="1">
              <a:defRPr lang="ko-KR" sz="1400"/>
            </a:lvl6pPr>
            <a:lvl7pPr latinLnBrk="1">
              <a:defRPr lang="ko-KR" sz="1400"/>
            </a:lvl7pPr>
            <a:lvl8pPr latinLnBrk="1">
              <a:defRPr lang="ko-KR" sz="1400"/>
            </a:lvl8pPr>
            <a:lvl9pPr latinLnBrk="1">
              <a:defRPr lang="ko-KR" sz="1400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  <a:p>
            <a:pPr lvl="1" latinLnBrk="1"/>
            <a:r>
              <a:rPr lang="ko-KR" altLang="en-US" smtClean="0"/>
              <a:t>둘째 수준</a:t>
            </a:r>
          </a:p>
          <a:p>
            <a:pPr lvl="2" latinLnBrk="1"/>
            <a:r>
              <a:rPr lang="ko-KR" altLang="en-US" smtClean="0"/>
              <a:t>셋째 수준</a:t>
            </a:r>
          </a:p>
          <a:p>
            <a:pPr lvl="3" latinLnBrk="1"/>
            <a:r>
              <a:rPr lang="ko-KR" altLang="en-US" smtClean="0"/>
              <a:t>넷째 수준</a:t>
            </a:r>
          </a:p>
          <a:p>
            <a:pPr lvl="4" latinLnBrk="1"/>
            <a:r>
              <a:rPr lang="ko-KR" altLang="en-US" smtClean="0"/>
              <a:t>다섯째 수준</a:t>
            </a:r>
            <a:endParaRPr lang="ko-KR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 latinLnBrk="1">
              <a:spcBef>
                <a:spcPts val="0"/>
              </a:spcBef>
              <a:buNone/>
              <a:defRPr lang="ko-KR"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 latinLnBrk="1">
              <a:buNone/>
              <a:defRPr lang="ko-KR" sz="2000" b="1"/>
            </a:lvl2pPr>
            <a:lvl3pPr marL="914400" indent="0" latinLnBrk="1">
              <a:buNone/>
              <a:defRPr lang="ko-KR" sz="1800" b="1"/>
            </a:lvl3pPr>
            <a:lvl4pPr marL="1371600" indent="0" latinLnBrk="1">
              <a:buNone/>
              <a:defRPr lang="ko-KR" sz="1600" b="1"/>
            </a:lvl4pPr>
            <a:lvl5pPr marL="1828800" indent="0" latinLnBrk="1">
              <a:buNone/>
              <a:defRPr lang="ko-KR" sz="1600" b="1"/>
            </a:lvl5pPr>
            <a:lvl6pPr marL="2286000" indent="0" latinLnBrk="1">
              <a:buNone/>
              <a:defRPr lang="ko-KR" sz="1600" b="1"/>
            </a:lvl6pPr>
            <a:lvl7pPr marL="2743200" indent="0" latinLnBrk="1">
              <a:buNone/>
              <a:defRPr lang="ko-KR" sz="1600" b="1"/>
            </a:lvl7pPr>
            <a:lvl8pPr marL="3200400" indent="0" latinLnBrk="1">
              <a:buNone/>
              <a:defRPr lang="ko-KR" sz="1600" b="1"/>
            </a:lvl8pPr>
            <a:lvl9pPr marL="3657600" indent="0" latinLnBrk="1">
              <a:buNone/>
              <a:defRPr lang="ko-KR" sz="1600" b="1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 latinLnBrk="1">
              <a:defRPr lang="ko-KR" sz="2000"/>
            </a:lvl1pPr>
            <a:lvl2pPr latinLnBrk="1">
              <a:defRPr lang="ko-KR" sz="1800"/>
            </a:lvl2pPr>
            <a:lvl3pPr latinLnBrk="1">
              <a:defRPr lang="ko-KR" sz="1600"/>
            </a:lvl3pPr>
            <a:lvl4pPr latinLnBrk="1">
              <a:defRPr lang="ko-KR" sz="1400"/>
            </a:lvl4pPr>
            <a:lvl5pPr latinLnBrk="1">
              <a:defRPr lang="ko-KR" sz="1400"/>
            </a:lvl5pPr>
            <a:lvl6pPr latinLnBrk="1">
              <a:defRPr lang="ko-KR" sz="1400"/>
            </a:lvl6pPr>
            <a:lvl7pPr latinLnBrk="1">
              <a:defRPr lang="ko-KR" sz="1400"/>
            </a:lvl7pPr>
            <a:lvl8pPr latinLnBrk="1">
              <a:defRPr lang="ko-KR" sz="1400" baseline="0"/>
            </a:lvl8pPr>
            <a:lvl9pPr latinLnBrk="1">
              <a:defRPr lang="ko-KR" sz="1400" baseline="0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  <a:p>
            <a:pPr lvl="1" latinLnBrk="1"/>
            <a:r>
              <a:rPr lang="ko-KR" altLang="en-US" smtClean="0"/>
              <a:t>둘째 수준</a:t>
            </a:r>
          </a:p>
          <a:p>
            <a:pPr lvl="2" latinLnBrk="1"/>
            <a:r>
              <a:rPr lang="ko-KR" altLang="en-US" smtClean="0"/>
              <a:t>셋째 수준</a:t>
            </a:r>
          </a:p>
          <a:p>
            <a:pPr lvl="3" latinLnBrk="1"/>
            <a:r>
              <a:rPr lang="ko-KR" altLang="en-US" smtClean="0"/>
              <a:t>넷째 수준</a:t>
            </a:r>
          </a:p>
          <a:p>
            <a:pPr lvl="4" latinLnBrk="1"/>
            <a:r>
              <a:rPr lang="ko-KR" altLang="en-US" smtClean="0"/>
              <a:t>다섯째 수준</a:t>
            </a:r>
            <a:endParaRPr 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2016-04-05</a:t>
            </a:fld>
            <a:endParaRPr 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2016-04-05</a:t>
            </a:fld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2016-04-05</a:t>
            </a:fld>
            <a:endParaRPr 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내용(캡션 포함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사각형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1"/>
            <a:endParaRPr lang="ko-KR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 latinLnBrk="1">
              <a:defRPr lang="ko-KR" sz="4000" b="0"/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 latinLnBrk="1">
              <a:defRPr lang="ko-KR" sz="2400"/>
            </a:lvl1pPr>
            <a:lvl2pPr latinLnBrk="1">
              <a:defRPr lang="ko-KR" sz="2000"/>
            </a:lvl2pPr>
            <a:lvl3pPr latinLnBrk="1">
              <a:defRPr lang="ko-KR" sz="1800"/>
            </a:lvl3pPr>
            <a:lvl4pPr latinLnBrk="1">
              <a:defRPr lang="ko-KR" sz="1600"/>
            </a:lvl4pPr>
            <a:lvl5pPr latinLnBrk="1">
              <a:defRPr lang="ko-KR" sz="1600"/>
            </a:lvl5pPr>
            <a:lvl6pPr latinLnBrk="1">
              <a:defRPr lang="ko-KR" sz="1600"/>
            </a:lvl6pPr>
            <a:lvl7pPr latinLnBrk="1">
              <a:defRPr lang="ko-KR" sz="1600"/>
            </a:lvl7pPr>
            <a:lvl8pPr latinLnBrk="1">
              <a:defRPr lang="ko-KR" sz="1600"/>
            </a:lvl8pPr>
            <a:lvl9pPr latinLnBrk="1">
              <a:defRPr lang="ko-KR" sz="1600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  <a:p>
            <a:pPr lvl="1" latinLnBrk="1"/>
            <a:r>
              <a:rPr lang="ko-KR" altLang="en-US" smtClean="0"/>
              <a:t>둘째 수준</a:t>
            </a:r>
          </a:p>
          <a:p>
            <a:pPr lvl="2" latinLnBrk="1"/>
            <a:r>
              <a:rPr lang="ko-KR" altLang="en-US" smtClean="0"/>
              <a:t>셋째 수준</a:t>
            </a:r>
          </a:p>
          <a:p>
            <a:pPr lvl="3" latinLnBrk="1"/>
            <a:r>
              <a:rPr lang="ko-KR" altLang="en-US" smtClean="0"/>
              <a:t>넷째 수준</a:t>
            </a:r>
          </a:p>
          <a:p>
            <a:pPr lvl="4" latinLnBrk="1"/>
            <a:r>
              <a:rPr lang="ko-KR" altLang="en-US" smtClean="0"/>
              <a:t>다섯째 수준</a:t>
            </a:r>
            <a:endParaRPr lang="ko-KR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 latinLnBrk="1">
              <a:spcBef>
                <a:spcPts val="0"/>
              </a:spcBef>
              <a:buNone/>
              <a:defRPr lang="ko-KR" sz="1800"/>
            </a:lvl1pPr>
            <a:lvl2pPr marL="457200" indent="0" latinLnBrk="1">
              <a:buNone/>
              <a:defRPr lang="ko-KR" sz="1200"/>
            </a:lvl2pPr>
            <a:lvl3pPr marL="914400" indent="0" latinLnBrk="1">
              <a:buNone/>
              <a:defRPr lang="ko-KR" sz="1000"/>
            </a:lvl3pPr>
            <a:lvl4pPr marL="1371600" indent="0" latinLnBrk="1">
              <a:buNone/>
              <a:defRPr lang="ko-KR" sz="900"/>
            </a:lvl4pPr>
            <a:lvl5pPr marL="1828800" indent="0" latinLnBrk="1">
              <a:buNone/>
              <a:defRPr lang="ko-KR" sz="900"/>
            </a:lvl5pPr>
            <a:lvl6pPr marL="2286000" indent="0" latinLnBrk="1">
              <a:buNone/>
              <a:defRPr lang="ko-KR" sz="900"/>
            </a:lvl6pPr>
            <a:lvl7pPr marL="2743200" indent="0" latinLnBrk="1">
              <a:buNone/>
              <a:defRPr lang="ko-KR" sz="900"/>
            </a:lvl7pPr>
            <a:lvl8pPr marL="3200400" indent="0" latinLnBrk="1">
              <a:buNone/>
              <a:defRPr lang="ko-KR" sz="900"/>
            </a:lvl8pPr>
            <a:lvl9pPr marL="3657600" indent="0" latinLnBrk="1">
              <a:buNone/>
              <a:defRPr lang="ko-KR" sz="900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2016-04-05</a:t>
            </a:fld>
            <a:endParaRPr 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그림(캡션 포함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사각형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1"/>
            <a:endParaRPr lang="ko-KR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 latinLnBrk="1">
              <a:defRPr lang="ko-KR" sz="4000" b="0"/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 latinLnBrk="1">
              <a:buNone/>
              <a:defRPr lang="ko-KR" sz="2400"/>
            </a:lvl1pPr>
            <a:lvl2pPr marL="457200" indent="0" latinLnBrk="1">
              <a:buNone/>
              <a:defRPr lang="ko-KR" sz="2800"/>
            </a:lvl2pPr>
            <a:lvl3pPr marL="914400" indent="0" latinLnBrk="1">
              <a:buNone/>
              <a:defRPr lang="ko-KR" sz="2400"/>
            </a:lvl3pPr>
            <a:lvl4pPr marL="1371600" indent="0" latinLnBrk="1">
              <a:buNone/>
              <a:defRPr lang="ko-KR" sz="2000"/>
            </a:lvl4pPr>
            <a:lvl5pPr marL="1828800" indent="0" latinLnBrk="1">
              <a:buNone/>
              <a:defRPr lang="ko-KR" sz="2000"/>
            </a:lvl5pPr>
            <a:lvl6pPr marL="2286000" indent="0" latinLnBrk="1">
              <a:buNone/>
              <a:defRPr lang="ko-KR" sz="2000"/>
            </a:lvl6pPr>
            <a:lvl7pPr marL="2743200" indent="0" latinLnBrk="1">
              <a:buNone/>
              <a:defRPr lang="ko-KR" sz="2000"/>
            </a:lvl7pPr>
            <a:lvl8pPr marL="3200400" indent="0" latinLnBrk="1">
              <a:buNone/>
              <a:defRPr lang="ko-KR" sz="2000"/>
            </a:lvl8pPr>
            <a:lvl9pPr marL="3657600" indent="0" latinLnBrk="1">
              <a:buNone/>
              <a:defRPr lang="ko-KR"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 latinLnBrk="1">
              <a:spcBef>
                <a:spcPts val="0"/>
              </a:spcBef>
              <a:buNone/>
              <a:defRPr lang="ko-KR" sz="1800"/>
            </a:lvl1pPr>
            <a:lvl2pPr marL="457200" indent="0" latinLnBrk="1">
              <a:buNone/>
              <a:defRPr lang="ko-KR" sz="1200"/>
            </a:lvl2pPr>
            <a:lvl3pPr marL="914400" indent="0" latinLnBrk="1">
              <a:buNone/>
              <a:defRPr lang="ko-KR" sz="1000"/>
            </a:lvl3pPr>
            <a:lvl4pPr marL="1371600" indent="0" latinLnBrk="1">
              <a:buNone/>
              <a:defRPr lang="ko-KR" sz="900"/>
            </a:lvl4pPr>
            <a:lvl5pPr marL="1828800" indent="0" latinLnBrk="1">
              <a:buNone/>
              <a:defRPr lang="ko-KR" sz="900"/>
            </a:lvl5pPr>
            <a:lvl6pPr marL="2286000" indent="0" latinLnBrk="1">
              <a:buNone/>
              <a:defRPr lang="ko-KR" sz="900"/>
            </a:lvl6pPr>
            <a:lvl7pPr marL="2743200" indent="0" latinLnBrk="1">
              <a:buNone/>
              <a:defRPr lang="ko-KR" sz="900"/>
            </a:lvl7pPr>
            <a:lvl8pPr marL="3200400" indent="0" latinLnBrk="1">
              <a:buNone/>
              <a:defRPr lang="ko-KR" sz="900"/>
            </a:lvl8pPr>
            <a:lvl9pPr marL="3657600" indent="0" latinLnBrk="1">
              <a:buNone/>
              <a:defRPr lang="ko-KR" sz="900"/>
            </a:lvl9pPr>
          </a:lstStyle>
          <a:p>
            <a:pPr lvl="0" latinLnBrk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2016-04-05</a:t>
            </a:fld>
            <a:endParaRPr 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latinLnBrk="1"/>
            <a:r>
              <a:rPr lang="ko-KR"/>
              <a:t>마스터 텍스트 스타일 편집</a:t>
            </a:r>
          </a:p>
          <a:p>
            <a:pPr lvl="1" latinLnBrk="1"/>
            <a:r>
              <a:rPr lang="ko-KR"/>
              <a:t>둘째 수준</a:t>
            </a:r>
          </a:p>
          <a:p>
            <a:pPr lvl="2" latinLnBrk="1"/>
            <a:r>
              <a:rPr lang="ko-KR"/>
              <a:t>셋째 수준</a:t>
            </a:r>
          </a:p>
          <a:p>
            <a:pPr lvl="3" latinLnBrk="1"/>
            <a:r>
              <a:rPr lang="ko-KR"/>
              <a:t>넷째 수준</a:t>
            </a:r>
          </a:p>
          <a:p>
            <a:pPr lvl="4" latinLnBrk="1"/>
            <a:r>
              <a:rPr lang="ko-KR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Malgun Gothic" pitchFamily="34" charset="-127"/>
                <a:ea typeface="Malgun Gothic" pitchFamily="34" charset="-127"/>
              </a:defRPr>
            </a:lvl1pPr>
          </a:lstStyle>
          <a:p>
            <a:fld id="{EDF33987-6305-4E2A-BF18-EF013ECE927B}" type="datetimeFigureOut">
              <a:rPr lang="en-US" altLang="zh-CN" smtClean="0"/>
              <a:pPr/>
              <a:t>4/5/2016</a:t>
            </a:fld>
            <a:endParaRPr lang="en-US" altLang="zh-CN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1">
              <a:defRPr lang="ko-KR" sz="1000" cap="all" baseline="0">
                <a:solidFill>
                  <a:schemeClr val="tx1"/>
                </a:solidFill>
                <a:latin typeface="Malgun Gothic" pitchFamily="34" charset="-127"/>
                <a:ea typeface="Malgun Gothic" pitchFamily="34" charset="-127"/>
              </a:defRPr>
            </a:lvl1pPr>
          </a:lstStyle>
          <a:p>
            <a:endParaRPr lang="zh-CN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Malgun Gothic" pitchFamily="34" charset="-127"/>
                <a:ea typeface="Malgun Gothic" pitchFamily="34" charset="-127"/>
              </a:defRPr>
            </a:lvl1pPr>
          </a:lstStyle>
          <a:p>
            <a:fld id="{F36C87F6-986D-49E6-AF40-1B3A1EE8064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sz="4000" kern="1200" cap="all" baseline="0">
          <a:solidFill>
            <a:schemeClr val="tx1">
              <a:lumMod val="50000"/>
            </a:schemeClr>
          </a:solidFill>
          <a:latin typeface="Malgun Gothic" pitchFamily="34" charset="-127"/>
          <a:ea typeface="Malgun Gothic" pitchFamily="34" charset="-127"/>
          <a:cs typeface="+mj-cs"/>
        </a:defRPr>
      </a:lvl1pPr>
    </p:titleStyle>
    <p:bodyStyle>
      <a:lvl1pPr marL="274320" indent="-228600" algn="l" defTabSz="914400" rtl="0" eaLnBrk="1" latinLnBrk="1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lang="ko-KR" sz="24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1pPr>
      <a:lvl2pPr marL="5029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ko-KR" sz="20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2pPr>
      <a:lvl3pPr marL="7315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ko-KR" sz="18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3pPr>
      <a:lvl4pPr marL="9601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ko-KR" sz="16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4pPr>
      <a:lvl5pPr marL="11887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ko-KR" sz="16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5pPr>
      <a:lvl6pPr marL="14173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lang="ko-KR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lang="ko-KR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lang="ko-KR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lang="ko-KR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246429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4800" b="1" dirty="0" smtClean="0">
                <a:latin typeface="Malgun Gothic" pitchFamily="34" charset="-127"/>
                <a:ea typeface="Malgun Gothic" pitchFamily="34" charset="-127"/>
              </a:rPr>
              <a:t>충남대 경상대학 국제교류 </a:t>
            </a:r>
            <a:r>
              <a:rPr lang="en-US" altLang="ko-KR" b="1" dirty="0" smtClean="0">
                <a:latin typeface="Malgun Gothic" pitchFamily="34" charset="-127"/>
                <a:ea typeface="Malgun Gothic" pitchFamily="34" charset="-127"/>
              </a:rPr>
              <a:t/>
            </a:r>
            <a:br>
              <a:rPr lang="en-US" altLang="ko-KR" b="1" dirty="0" smtClean="0">
                <a:latin typeface="Malgun Gothic" pitchFamily="34" charset="-127"/>
                <a:ea typeface="Malgun Gothic" pitchFamily="34" charset="-127"/>
              </a:rPr>
            </a:br>
            <a:r>
              <a:rPr lang="en-US" altLang="ko-KR" b="1" dirty="0" smtClean="0"/>
              <a:t>- </a:t>
            </a:r>
            <a:r>
              <a:rPr lang="ko-KR" altLang="en-US" b="1" dirty="0" smtClean="0"/>
              <a:t>현황과 발전방안</a:t>
            </a:r>
            <a:endParaRPr lang="ko-KR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ko-KR" altLang="en-US" sz="2400" b="1" dirty="0" smtClean="0">
                <a:latin typeface="Malgun Gothic" pitchFamily="34" charset="-127"/>
                <a:ea typeface="Malgun Gothic" pitchFamily="34" charset="-127"/>
              </a:rPr>
              <a:t>경영경제연구소 수요세미나</a:t>
            </a:r>
            <a:endParaRPr lang="en-US" altLang="ko-KR" sz="2400" b="1" dirty="0" smtClean="0">
              <a:latin typeface="Malgun Gothic" pitchFamily="34" charset="-127"/>
              <a:ea typeface="Malgun Gothic" pitchFamily="34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2400" b="1" dirty="0" smtClean="0">
                <a:latin typeface="Malgun Gothic" pitchFamily="34" charset="-127"/>
                <a:ea typeface="Malgun Gothic" pitchFamily="34" charset="-127"/>
              </a:rPr>
              <a:t>2016. 4. 6. </a:t>
            </a:r>
            <a:r>
              <a:rPr lang="ko-KR" altLang="en-US" sz="2400" b="1" dirty="0" smtClean="0">
                <a:latin typeface="Malgun Gothic" pitchFamily="34" charset="-127"/>
                <a:ea typeface="Malgun Gothic" pitchFamily="34" charset="-127"/>
              </a:rPr>
              <a:t>박경혜</a:t>
            </a:r>
            <a:endParaRPr lang="en-US" altLang="ko-KR" sz="2400" b="1" dirty="0" smtClean="0">
              <a:latin typeface="Malgun Gothic" pitchFamily="34" charset="-127"/>
              <a:ea typeface="Malgun Gothic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269876" y="0"/>
            <a:ext cx="9753600" cy="1325562"/>
          </a:xfrm>
        </p:spPr>
        <p:txBody>
          <a:bodyPr anchor="ctr">
            <a:normAutofit/>
          </a:bodyPr>
          <a:lstStyle/>
          <a:p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학생</a:t>
            </a:r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 </a:t>
            </a:r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국제교류 </a:t>
            </a:r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- </a:t>
            </a:r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단기교류</a:t>
            </a:r>
            <a:endParaRPr lang="ko-KR" sz="4400" b="1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3852" y="6237312"/>
            <a:ext cx="861004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※</a:t>
            </a:r>
            <a:r>
              <a:rPr lang="ko-KR" altLang="en-US" b="1" dirty="0" err="1" smtClean="0">
                <a:latin typeface="돋움체" panose="020B0609000101010101" pitchFamily="49" charset="-127"/>
                <a:ea typeface="돋움체" panose="020B0609000101010101" pitchFamily="49" charset="-127"/>
              </a:rPr>
              <a:t>학생처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 등 대학본부 주관 단기교류 프로그램에도 경상대학 학생이 다수 참여</a:t>
            </a:r>
            <a:endParaRPr lang="ko-KR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41902" y="6509109"/>
            <a:ext cx="918713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※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국제화 사업단의 해외기업탐방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, 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경영학부</a:t>
            </a:r>
            <a:r>
              <a:rPr lang="en-US" altLang="ko-KR" b="1" dirty="0">
                <a:latin typeface="돋움체" panose="020B0609000101010101" pitchFamily="49" charset="-127"/>
                <a:ea typeface="돋움체" panose="020B0609000101010101" pitchFamily="49" charset="-127"/>
              </a:rPr>
              <a:t>•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무역학과의 글로벌현장학습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(3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학점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)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 기회</a:t>
            </a:r>
            <a:endParaRPr lang="ko-KR" altLang="en-US" b="1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6931"/>
              </p:ext>
            </p:extLst>
          </p:nvPr>
        </p:nvGraphicFramePr>
        <p:xfrm>
          <a:off x="765820" y="1130626"/>
          <a:ext cx="10369153" cy="5004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325"/>
                <a:gridCol w="1612979"/>
                <a:gridCol w="5917088"/>
                <a:gridCol w="1715761"/>
              </a:tblGrid>
              <a:tr h="35935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국가</a:t>
                      </a:r>
                      <a:endParaRPr lang="ko-KR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해외자매대학</a:t>
                      </a:r>
                      <a:endParaRPr lang="ko-KR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프로그램 내용</a:t>
                      </a:r>
                      <a:endParaRPr lang="ko-KR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비고</a:t>
                      </a:r>
                      <a:endParaRPr lang="ko-KR" altLang="en-US" sz="1800" dirty="0"/>
                    </a:p>
                  </a:txBody>
                  <a:tcPr anchor="ctr"/>
                </a:tc>
              </a:tr>
              <a:tr h="10960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일본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큐슈산업대학</a:t>
                      </a:r>
                      <a:endParaRPr lang="en-US" altLang="ko-KR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dirty="0" smtClean="0">
                          <a:latin typeface="+mn-ea"/>
                          <a:cs typeface="휴먼모음T" charset="0"/>
                        </a:rPr>
                        <a:t>양 교 학생들이 </a:t>
                      </a:r>
                      <a:r>
                        <a:rPr lang="en-US" altLang="ko-KR" sz="1400" dirty="0" smtClean="0">
                          <a:latin typeface="+mn-ea"/>
                          <a:cs typeface="휴먼모음T" charset="0"/>
                        </a:rPr>
                        <a:t>4</a:t>
                      </a:r>
                      <a:r>
                        <a:rPr lang="ko-KR" altLang="en-US" sz="1400" dirty="0" smtClean="0">
                          <a:latin typeface="+mn-ea"/>
                          <a:cs typeface="휴먼모음T" charset="0"/>
                        </a:rPr>
                        <a:t>박 </a:t>
                      </a:r>
                      <a:r>
                        <a:rPr lang="en-US" altLang="ko-KR" sz="1400" dirty="0" smtClean="0">
                          <a:latin typeface="+mn-ea"/>
                          <a:cs typeface="휴먼모음T" charset="0"/>
                        </a:rPr>
                        <a:t>5</a:t>
                      </a:r>
                      <a:r>
                        <a:rPr lang="ko-KR" altLang="en-US" sz="1400" dirty="0" smtClean="0">
                          <a:latin typeface="+mn-ea"/>
                          <a:cs typeface="휴먼모음T" charset="0"/>
                        </a:rPr>
                        <a:t>일간 방문 및 강의 수강</a:t>
                      </a:r>
                      <a:r>
                        <a:rPr lang="en-US" altLang="ko-KR" sz="1400" dirty="0" smtClean="0">
                          <a:latin typeface="+mn-ea"/>
                          <a:cs typeface="휴먼모음T" charset="0"/>
                        </a:rPr>
                        <a:t>, </a:t>
                      </a:r>
                      <a:r>
                        <a:rPr lang="ko-KR" altLang="en-US" sz="1400" dirty="0" smtClean="0">
                          <a:latin typeface="+mn-ea"/>
                          <a:cs typeface="휴먼모음T" charset="0"/>
                        </a:rPr>
                        <a:t>문화체험 </a:t>
                      </a:r>
                      <a:endParaRPr lang="en-US" altLang="ko-KR" sz="1400" dirty="0" smtClean="0">
                        <a:latin typeface="+mn-ea"/>
                        <a:cs typeface="휴먼모음T" charset="0"/>
                      </a:endParaRP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spc="-100" baseline="0" dirty="0" smtClean="0">
                          <a:latin typeface="+mn-ea"/>
                        </a:rPr>
                        <a:t>2015</a:t>
                      </a:r>
                      <a:r>
                        <a:rPr lang="ko-KR" altLang="en-US" sz="1400" spc="-100" baseline="0" dirty="0" smtClean="0">
                          <a:latin typeface="+mn-ea"/>
                        </a:rPr>
                        <a:t>학년도부터 학점화하여 </a:t>
                      </a:r>
                      <a:r>
                        <a:rPr lang="en-US" altLang="ko-KR" sz="1400" spc="-100" baseline="0" dirty="0" smtClean="0">
                          <a:latin typeface="+mn-ea"/>
                        </a:rPr>
                        <a:t>1</a:t>
                      </a:r>
                      <a:r>
                        <a:rPr lang="ko-KR" altLang="en-US" sz="1400" spc="-100" baseline="0" dirty="0" smtClean="0">
                          <a:latin typeface="+mn-ea"/>
                        </a:rPr>
                        <a:t>학점 상호 교류</a:t>
                      </a:r>
                      <a:endParaRPr lang="en-US" altLang="ko-KR" sz="1400" spc="-100" baseline="0" dirty="0" smtClean="0">
                        <a:latin typeface="+mn-ea"/>
                      </a:endParaRP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spc="-100" baseline="0" dirty="0" smtClean="0"/>
                        <a:t>1</a:t>
                      </a:r>
                      <a:r>
                        <a:rPr lang="ko-KR" altLang="en-US" sz="1400" spc="-100" baseline="0" dirty="0" smtClean="0"/>
                        <a:t>차 </a:t>
                      </a:r>
                      <a:r>
                        <a:rPr lang="en-US" altLang="ko-KR" sz="1400" spc="-100" baseline="0" dirty="0" smtClean="0"/>
                        <a:t>(6</a:t>
                      </a:r>
                      <a:r>
                        <a:rPr lang="ko-KR" altLang="en-US" sz="1400" spc="-100" baseline="0" dirty="0" smtClean="0"/>
                        <a:t>월 말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smtClean="0"/>
                        <a:t>일본 </a:t>
                      </a:r>
                      <a:r>
                        <a:rPr lang="ko-KR" altLang="en-US" sz="1400" spc="-100" baseline="0" dirty="0" err="1" smtClean="0"/>
                        <a:t>큐슈산업대</a:t>
                      </a:r>
                      <a:r>
                        <a:rPr lang="ko-KR" altLang="en-US" sz="1400" spc="-100" baseline="0" dirty="0" smtClean="0"/>
                        <a:t> 진행</a:t>
                      </a:r>
                      <a:r>
                        <a:rPr lang="en-US" altLang="ko-KR" sz="1400" spc="-100" baseline="0" dirty="0" smtClean="0"/>
                        <a:t>), 2</a:t>
                      </a:r>
                      <a:r>
                        <a:rPr lang="ko-KR" altLang="en-US" sz="1400" spc="-100" baseline="0" dirty="0" smtClean="0"/>
                        <a:t>차 </a:t>
                      </a:r>
                      <a:r>
                        <a:rPr lang="en-US" altLang="ko-KR" sz="1400" spc="-100" baseline="0" dirty="0" smtClean="0"/>
                        <a:t>(11</a:t>
                      </a:r>
                      <a:r>
                        <a:rPr lang="ko-KR" altLang="en-US" sz="1400" spc="-100" baseline="0" dirty="0" smtClean="0"/>
                        <a:t>월 초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smtClean="0"/>
                        <a:t>충남대 경상대학 진행</a:t>
                      </a:r>
                      <a:r>
                        <a:rPr lang="en-US" altLang="ko-KR" sz="1400" spc="-100" baseline="0" dirty="0" smtClean="0"/>
                        <a:t>)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spc="-100" baseline="0" dirty="0" smtClean="0"/>
                        <a:t>선발기간 </a:t>
                      </a:r>
                      <a:r>
                        <a:rPr lang="en-US" altLang="ko-KR" sz="1400" spc="-100" baseline="0" dirty="0" smtClean="0"/>
                        <a:t>(4</a:t>
                      </a:r>
                      <a:r>
                        <a:rPr lang="ko-KR" altLang="en-US" sz="1400" spc="-100" baseline="0" dirty="0" smtClean="0"/>
                        <a:t>월</a:t>
                      </a:r>
                      <a:r>
                        <a:rPr lang="en-US" altLang="ko-KR" sz="1400" spc="-100" baseline="0" dirty="0" smtClean="0"/>
                        <a:t>~5</a:t>
                      </a:r>
                      <a:r>
                        <a:rPr lang="ko-KR" altLang="en-US" sz="1400" spc="-100" baseline="0" dirty="0" smtClean="0"/>
                        <a:t>월</a:t>
                      </a:r>
                      <a:r>
                        <a:rPr lang="en-US" altLang="ko-KR" sz="1400" spc="-100" baseline="0" dirty="0" smtClean="0"/>
                        <a:t>), </a:t>
                      </a:r>
                      <a:r>
                        <a:rPr lang="ko-KR" altLang="en-US" sz="1400" spc="-100" baseline="0" dirty="0" smtClean="0"/>
                        <a:t>선발인원 </a:t>
                      </a:r>
                      <a:r>
                        <a:rPr lang="en-US" altLang="ko-KR" sz="1400" spc="-100" baseline="0" dirty="0" smtClean="0"/>
                        <a:t>(20</a:t>
                      </a:r>
                      <a:r>
                        <a:rPr lang="ko-KR" altLang="en-US" sz="1400" spc="-100" baseline="0" dirty="0" smtClean="0"/>
                        <a:t>명 내외</a:t>
                      </a:r>
                      <a:r>
                        <a:rPr lang="en-US" altLang="ko-KR" sz="1400" spc="-100" baseline="0" dirty="0" smtClean="0"/>
                        <a:t>)</a:t>
                      </a:r>
                      <a:endParaRPr lang="ko-KR" altLang="en-US" sz="1400" spc="-1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20000"/>
                        </a:lnSpc>
                        <a:buFontTx/>
                        <a:buNone/>
                      </a:pPr>
                      <a:r>
                        <a:rPr lang="ko-KR" altLang="en-US" sz="1400" spc="-100" baseline="0" dirty="0" smtClean="0"/>
                        <a:t>학점교환</a:t>
                      </a:r>
                      <a:r>
                        <a:rPr lang="en-US" altLang="ko-KR" sz="1400" spc="-100" baseline="0" dirty="0" smtClean="0"/>
                        <a:t>(1</a:t>
                      </a:r>
                      <a:r>
                        <a:rPr lang="ko-KR" altLang="en-US" sz="1400" spc="-100" baseline="0" dirty="0" smtClean="0"/>
                        <a:t>학점</a:t>
                      </a:r>
                      <a:r>
                        <a:rPr lang="en-US" altLang="ko-KR" sz="1400" spc="-100" baseline="0" dirty="0" smtClean="0"/>
                        <a:t>)</a:t>
                      </a:r>
                      <a:endParaRPr lang="ko-KR" altLang="en-US" sz="1400" spc="-100" baseline="0" dirty="0"/>
                    </a:p>
                  </a:txBody>
                  <a:tcPr anchor="ctr"/>
                </a:tc>
              </a:tr>
              <a:tr h="6069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태국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부라파대학</a:t>
                      </a:r>
                      <a:r>
                        <a:rPr lang="ko-KR" altLang="en-US" sz="1600" b="1" dirty="0" smtClean="0"/>
                        <a:t> </a:t>
                      </a:r>
                      <a:endParaRPr lang="en-US" altLang="ko-KR" sz="1600" b="1" dirty="0" smtClean="0"/>
                    </a:p>
                    <a:p>
                      <a:pPr algn="ctr" latinLnBrk="1"/>
                      <a:r>
                        <a:rPr lang="ko-KR" altLang="en-US" sz="1600" b="1" dirty="0" smtClean="0"/>
                        <a:t>국제대학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dirty="0" smtClean="0">
                          <a:latin typeface="+mn-ea"/>
                          <a:cs typeface="휴먼모음T" charset="0"/>
                        </a:rPr>
                        <a:t>양 교 학생들이 각 학교를 </a:t>
                      </a:r>
                      <a:r>
                        <a:rPr lang="en-US" altLang="ko-KR" sz="1400" dirty="0" smtClean="0">
                          <a:latin typeface="+mn-ea"/>
                          <a:cs typeface="휴먼모음T" charset="0"/>
                        </a:rPr>
                        <a:t>2</a:t>
                      </a:r>
                      <a:r>
                        <a:rPr lang="ko-KR" altLang="en-US" sz="1400" dirty="0" smtClean="0">
                          <a:latin typeface="+mn-ea"/>
                          <a:cs typeface="휴먼모음T" charset="0"/>
                        </a:rPr>
                        <a:t>주간 방문 및 강의 수강</a:t>
                      </a:r>
                      <a:r>
                        <a:rPr lang="en-US" altLang="ko-KR" sz="1400" dirty="0" smtClean="0">
                          <a:latin typeface="+mn-ea"/>
                          <a:cs typeface="휴먼모음T" charset="0"/>
                        </a:rPr>
                        <a:t>, </a:t>
                      </a:r>
                      <a:r>
                        <a:rPr lang="ko-KR" altLang="en-US" sz="1400" dirty="0" smtClean="0">
                          <a:latin typeface="+mn-ea"/>
                          <a:cs typeface="휴먼모음T" charset="0"/>
                        </a:rPr>
                        <a:t>문화체험 </a:t>
                      </a:r>
                      <a:endParaRPr lang="en-US" altLang="ko-KR" sz="1400" dirty="0" smtClean="0">
                        <a:latin typeface="+mn-ea"/>
                        <a:cs typeface="휴먼모음T" charset="0"/>
                      </a:endParaRP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spc="-100" baseline="0" dirty="0" smtClean="0">
                          <a:latin typeface="+mn-ea"/>
                        </a:rPr>
                        <a:t>2014</a:t>
                      </a:r>
                      <a:r>
                        <a:rPr lang="ko-KR" altLang="en-US" sz="1400" spc="-100" baseline="0" dirty="0" smtClean="0">
                          <a:latin typeface="+mn-ea"/>
                        </a:rPr>
                        <a:t>학년도부터 학점화하여 </a:t>
                      </a:r>
                      <a:r>
                        <a:rPr lang="en-US" altLang="ko-KR" sz="1400" spc="-100" baseline="0" dirty="0" smtClean="0">
                          <a:latin typeface="+mn-ea"/>
                        </a:rPr>
                        <a:t>3</a:t>
                      </a:r>
                      <a:r>
                        <a:rPr lang="ko-KR" altLang="en-US" sz="1400" spc="-100" baseline="0" dirty="0" smtClean="0">
                          <a:latin typeface="+mn-ea"/>
                        </a:rPr>
                        <a:t>학점 상호 교류</a:t>
                      </a:r>
                      <a:endParaRPr lang="en-US" altLang="ko-KR" sz="1400" spc="-100" baseline="0" dirty="0" smtClean="0">
                        <a:latin typeface="+mn-ea"/>
                      </a:endParaRP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spc="-100" baseline="0" dirty="0" smtClean="0"/>
                        <a:t>1</a:t>
                      </a:r>
                      <a:r>
                        <a:rPr lang="ko-KR" altLang="en-US" sz="1400" spc="-100" baseline="0" dirty="0" smtClean="0"/>
                        <a:t>차 </a:t>
                      </a:r>
                      <a:r>
                        <a:rPr lang="en-US" altLang="ko-KR" sz="1400" spc="-100" baseline="0" dirty="0" smtClean="0"/>
                        <a:t>(1</a:t>
                      </a:r>
                      <a:r>
                        <a:rPr lang="ko-KR" altLang="en-US" sz="1400" spc="-100" baseline="0" dirty="0" smtClean="0"/>
                        <a:t>월 초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smtClean="0"/>
                        <a:t>충남대 경상대학 진행</a:t>
                      </a:r>
                      <a:r>
                        <a:rPr lang="en-US" altLang="ko-KR" sz="1400" spc="-100" baseline="0" dirty="0" smtClean="0"/>
                        <a:t>), 2</a:t>
                      </a:r>
                      <a:r>
                        <a:rPr lang="ko-KR" altLang="en-US" sz="1400" spc="-100" baseline="0" dirty="0" smtClean="0"/>
                        <a:t>차 </a:t>
                      </a:r>
                      <a:r>
                        <a:rPr lang="en-US" altLang="ko-KR" sz="1400" spc="-100" baseline="0" dirty="0" smtClean="0"/>
                        <a:t>(1</a:t>
                      </a:r>
                      <a:r>
                        <a:rPr lang="ko-KR" altLang="en-US" sz="1400" spc="-100" baseline="0" dirty="0" smtClean="0"/>
                        <a:t>월 중순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smtClean="0"/>
                        <a:t>태국 </a:t>
                      </a:r>
                      <a:r>
                        <a:rPr lang="ko-KR" altLang="en-US" sz="1400" spc="-100" baseline="0" dirty="0" err="1" smtClean="0"/>
                        <a:t>부라파대</a:t>
                      </a:r>
                      <a:r>
                        <a:rPr lang="ko-KR" altLang="en-US" sz="1400" spc="-100" baseline="0" dirty="0" smtClean="0"/>
                        <a:t> 진행</a:t>
                      </a:r>
                      <a:r>
                        <a:rPr lang="en-US" altLang="ko-KR" sz="1400" spc="-100" baseline="0" dirty="0" smtClean="0"/>
                        <a:t>)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spc="-100" baseline="0" dirty="0" smtClean="0"/>
                        <a:t>선발기간 </a:t>
                      </a:r>
                      <a:r>
                        <a:rPr lang="en-US" altLang="ko-KR" sz="1400" spc="-100" baseline="0" dirty="0" smtClean="0"/>
                        <a:t>(9</a:t>
                      </a:r>
                      <a:r>
                        <a:rPr lang="ko-KR" altLang="en-US" sz="1400" spc="-100" baseline="0" dirty="0" smtClean="0"/>
                        <a:t>월</a:t>
                      </a:r>
                      <a:r>
                        <a:rPr lang="en-US" altLang="ko-KR" sz="1400" spc="-100" baseline="0" dirty="0" smtClean="0"/>
                        <a:t>~10</a:t>
                      </a:r>
                      <a:r>
                        <a:rPr lang="ko-KR" altLang="en-US" sz="1400" spc="-100" baseline="0" dirty="0" smtClean="0"/>
                        <a:t>월</a:t>
                      </a:r>
                      <a:r>
                        <a:rPr lang="en-US" altLang="ko-KR" sz="1400" spc="-100" baseline="0" dirty="0" smtClean="0"/>
                        <a:t>), </a:t>
                      </a:r>
                      <a:r>
                        <a:rPr lang="ko-KR" altLang="en-US" sz="1400" spc="-100" baseline="0" dirty="0" smtClean="0"/>
                        <a:t>선발인원 </a:t>
                      </a:r>
                      <a:r>
                        <a:rPr lang="en-US" altLang="ko-KR" sz="1400" spc="-100" baseline="0" dirty="0" smtClean="0"/>
                        <a:t>(20</a:t>
                      </a:r>
                      <a:r>
                        <a:rPr lang="ko-KR" altLang="en-US" sz="1400" spc="-100" baseline="0" dirty="0" smtClean="0"/>
                        <a:t>명 내외</a:t>
                      </a:r>
                      <a:r>
                        <a:rPr lang="en-US" altLang="ko-KR" sz="1400" spc="-100" baseline="0" dirty="0" smtClean="0"/>
                        <a:t>)</a:t>
                      </a:r>
                      <a:endParaRPr lang="ko-KR" altLang="en-US" sz="1400" spc="-1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spc="-100" baseline="0" dirty="0" smtClean="0"/>
                        <a:t>학점교환</a:t>
                      </a:r>
                      <a:r>
                        <a:rPr lang="en-US" altLang="ko-KR" sz="1400" spc="-100" baseline="0" dirty="0" smtClean="0"/>
                        <a:t>(3</a:t>
                      </a:r>
                      <a:r>
                        <a:rPr lang="ko-KR" altLang="en-US" sz="1400" spc="-100" baseline="0" dirty="0" smtClean="0"/>
                        <a:t>학점</a:t>
                      </a:r>
                      <a:r>
                        <a:rPr lang="en-US" altLang="ko-KR" sz="1400" spc="-100" baseline="0" dirty="0" smtClean="0"/>
                        <a:t>)</a:t>
                      </a:r>
                      <a:endParaRPr lang="ko-KR" altLang="en-US" sz="1400" spc="-100" baseline="0" dirty="0" smtClean="0"/>
                    </a:p>
                  </a:txBody>
                  <a:tcPr anchor="ctr"/>
                </a:tc>
              </a:tr>
              <a:tr h="4430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미국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콜로라도주립대</a:t>
                      </a:r>
                      <a:r>
                        <a:rPr lang="ko-KR" altLang="en-US" sz="1600" b="1" dirty="0" smtClean="0"/>
                        <a:t> </a:t>
                      </a:r>
                      <a:endParaRPr lang="en-US" altLang="ko-KR" sz="1600" b="1" dirty="0" smtClean="0"/>
                    </a:p>
                    <a:p>
                      <a:pPr algn="ctr" latinLnBrk="1"/>
                      <a:r>
                        <a:rPr lang="ko-KR" altLang="en-US" sz="1600" b="1" dirty="0" err="1" smtClean="0"/>
                        <a:t>푸에블로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dirty="0" smtClean="0"/>
                        <a:t>2014</a:t>
                      </a:r>
                      <a:r>
                        <a:rPr lang="ko-KR" altLang="en-US" sz="1400" dirty="0" smtClean="0"/>
                        <a:t>년 </a:t>
                      </a:r>
                      <a:r>
                        <a:rPr lang="ko-KR" altLang="en-US" sz="1400" dirty="0" err="1" smtClean="0"/>
                        <a:t>콜로라도주립대</a:t>
                      </a:r>
                      <a:r>
                        <a:rPr lang="ko-KR" altLang="en-US" sz="1400" dirty="0" smtClean="0"/>
                        <a:t> 학생 </a:t>
                      </a:r>
                      <a:r>
                        <a:rPr lang="en-US" altLang="ko-KR" sz="1400" dirty="0" smtClean="0"/>
                        <a:t>9</a:t>
                      </a:r>
                      <a:r>
                        <a:rPr lang="ko-KR" altLang="en-US" sz="1400" dirty="0" smtClean="0"/>
                        <a:t>인</a:t>
                      </a:r>
                      <a:r>
                        <a:rPr lang="en-US" altLang="ko-KR" sz="1400" dirty="0" smtClean="0"/>
                        <a:t>,</a:t>
                      </a:r>
                      <a:r>
                        <a:rPr lang="ko-KR" altLang="en-US" sz="1400" dirty="0" smtClean="0"/>
                        <a:t> </a:t>
                      </a:r>
                      <a:r>
                        <a:rPr lang="en-US" altLang="ko-KR" sz="1400" dirty="0" smtClean="0"/>
                        <a:t>2</a:t>
                      </a:r>
                      <a:r>
                        <a:rPr lang="ko-KR" altLang="en-US" sz="1400" dirty="0" smtClean="0"/>
                        <a:t>주간 경상대학 방문</a:t>
                      </a:r>
                      <a:endParaRPr lang="en-US" altLang="ko-KR" sz="1400" dirty="0" smtClean="0"/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dirty="0" smtClean="0"/>
                        <a:t>영어강의 </a:t>
                      </a:r>
                      <a:r>
                        <a:rPr lang="en-US" altLang="ko-KR" sz="1400" dirty="0" smtClean="0"/>
                        <a:t>(</a:t>
                      </a:r>
                      <a:r>
                        <a:rPr lang="ko-KR" altLang="en-US" sz="1400" dirty="0" smtClean="0"/>
                        <a:t>아시아비즈니스</a:t>
                      </a:r>
                      <a:r>
                        <a:rPr lang="en-US" altLang="ko-KR" sz="1400" dirty="0" smtClean="0"/>
                        <a:t>Ⅱ)</a:t>
                      </a:r>
                      <a:r>
                        <a:rPr lang="ko-KR" altLang="en-US" sz="1400" dirty="0" smtClean="0"/>
                        <a:t> 수강 및 </a:t>
                      </a:r>
                      <a:r>
                        <a:rPr lang="en-US" altLang="ko-KR" sz="1400" dirty="0" smtClean="0"/>
                        <a:t>3</a:t>
                      </a:r>
                      <a:r>
                        <a:rPr lang="ko-KR" altLang="en-US" sz="1400" dirty="0" smtClean="0"/>
                        <a:t>학점 취득</a:t>
                      </a:r>
                      <a:endParaRPr lang="en-US" altLang="ko-KR" sz="1400" dirty="0" smtClean="0"/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dirty="0" smtClean="0"/>
                        <a:t>국내 산업체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smtClean="0"/>
                        <a:t>문화재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ko-KR" altLang="en-US" sz="1400" baseline="0" dirty="0" smtClean="0"/>
                        <a:t>등 견학 및 시찰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/>
                        <a:t>학점부여</a:t>
                      </a:r>
                      <a:r>
                        <a:rPr lang="en-US" altLang="ko-KR" sz="1400" spc="-100" baseline="0" dirty="0" smtClean="0"/>
                        <a:t>(3</a:t>
                      </a:r>
                      <a:r>
                        <a:rPr lang="ko-KR" altLang="en-US" sz="1400" spc="-100" baseline="0" dirty="0" smtClean="0"/>
                        <a:t>학점</a:t>
                      </a:r>
                      <a:r>
                        <a:rPr lang="en-US" altLang="ko-KR" sz="1400" spc="-100" baseline="0" dirty="0" smtClean="0"/>
                        <a:t>)</a:t>
                      </a:r>
                      <a:endParaRPr lang="ko-KR" altLang="en-US" sz="1400" spc="-100" baseline="0" dirty="0" smtClean="0"/>
                    </a:p>
                    <a:p>
                      <a:pPr marL="0" indent="0" algn="ctr" latinLnBrk="1">
                        <a:buFontTx/>
                        <a:buNone/>
                      </a:pPr>
                      <a:r>
                        <a:rPr lang="ko-KR" altLang="en-US" sz="1400" dirty="0" smtClean="0"/>
                        <a:t>교환학생 기회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596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프랑스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그르노블</a:t>
                      </a:r>
                      <a:r>
                        <a:rPr lang="ko-KR" altLang="en-US" sz="1600" b="1" dirty="0" smtClean="0"/>
                        <a:t> </a:t>
                      </a:r>
                      <a:endParaRPr lang="en-US" altLang="ko-KR" sz="1600" b="1" dirty="0" smtClean="0"/>
                    </a:p>
                    <a:p>
                      <a:pPr algn="ctr" latinLnBrk="1"/>
                      <a:r>
                        <a:rPr lang="ko-KR" altLang="en-US" sz="1600" b="1" dirty="0" smtClean="0"/>
                        <a:t>경영대학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dirty="0" smtClean="0"/>
                        <a:t>2014</a:t>
                      </a:r>
                      <a:r>
                        <a:rPr lang="ko-KR" altLang="en-US" sz="1400" dirty="0" smtClean="0"/>
                        <a:t>년 </a:t>
                      </a:r>
                      <a:r>
                        <a:rPr lang="ko-KR" altLang="en-US" sz="1400" dirty="0" err="1" smtClean="0"/>
                        <a:t>그르노블</a:t>
                      </a:r>
                      <a:r>
                        <a:rPr lang="ko-KR" altLang="en-US" sz="1400" dirty="0" smtClean="0"/>
                        <a:t> 경영대학 학생 </a:t>
                      </a:r>
                      <a:r>
                        <a:rPr lang="en-US" altLang="ko-KR" sz="1400" dirty="0" smtClean="0"/>
                        <a:t>35</a:t>
                      </a:r>
                      <a:r>
                        <a:rPr lang="ko-KR" altLang="en-US" sz="1400" dirty="0" smtClean="0"/>
                        <a:t>명</a:t>
                      </a:r>
                      <a:r>
                        <a:rPr lang="en-US" altLang="ko-KR" sz="1400" dirty="0" smtClean="0"/>
                        <a:t>,</a:t>
                      </a:r>
                      <a:r>
                        <a:rPr lang="en-US" altLang="ko-KR" sz="1400" baseline="0" dirty="0" smtClean="0"/>
                        <a:t> 5</a:t>
                      </a:r>
                      <a:r>
                        <a:rPr lang="ko-KR" altLang="en-US" sz="1400" baseline="0" dirty="0" smtClean="0"/>
                        <a:t>일간 경상대학 방문</a:t>
                      </a:r>
                      <a:endParaRPr lang="en-US" altLang="ko-KR" sz="1400" baseline="0" dirty="0" smtClean="0"/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baseline="0" dirty="0" smtClean="0"/>
                        <a:t>영어강의 </a:t>
                      </a:r>
                      <a:r>
                        <a:rPr lang="en-US" altLang="ko-KR" sz="1400" baseline="0" dirty="0" smtClean="0"/>
                        <a:t>(</a:t>
                      </a:r>
                      <a:r>
                        <a:rPr lang="ko-KR" altLang="en-US" sz="1400" baseline="0" dirty="0" smtClean="0"/>
                        <a:t>아시아비즈니스</a:t>
                      </a:r>
                      <a:r>
                        <a:rPr lang="en-US" altLang="ko-KR" sz="1400" baseline="0" dirty="0" smtClean="0"/>
                        <a:t>Ⅰ) </a:t>
                      </a:r>
                      <a:r>
                        <a:rPr lang="ko-KR" altLang="en-US" sz="1400" baseline="0" dirty="0" smtClean="0"/>
                        <a:t>수강 및 </a:t>
                      </a:r>
                      <a:r>
                        <a:rPr lang="en-US" altLang="ko-KR" sz="1400" baseline="0" dirty="0" smtClean="0"/>
                        <a:t>1</a:t>
                      </a:r>
                      <a:r>
                        <a:rPr lang="ko-KR" altLang="en-US" sz="1400" baseline="0" dirty="0" smtClean="0"/>
                        <a:t>학점 취득</a:t>
                      </a:r>
                      <a:endParaRPr lang="en-US" altLang="ko-KR" sz="1400" baseline="0" dirty="0" smtClean="0"/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baseline="0" dirty="0" smtClean="0"/>
                        <a:t>국내 산업체</a:t>
                      </a:r>
                      <a:r>
                        <a:rPr lang="en-US" altLang="ko-KR" sz="1400" baseline="0" dirty="0" smtClean="0"/>
                        <a:t>, </a:t>
                      </a:r>
                      <a:r>
                        <a:rPr lang="ko-KR" altLang="en-US" sz="1400" baseline="0" dirty="0" smtClean="0"/>
                        <a:t>문화재 등 견학 및 방문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/>
                        <a:t>학점부여</a:t>
                      </a:r>
                      <a:r>
                        <a:rPr lang="en-US" altLang="ko-KR" sz="1400" spc="-100" baseline="0" dirty="0" smtClean="0"/>
                        <a:t>(1</a:t>
                      </a:r>
                      <a:r>
                        <a:rPr lang="ko-KR" altLang="en-US" sz="1400" spc="-100" baseline="0" dirty="0" smtClean="0"/>
                        <a:t>학점</a:t>
                      </a:r>
                      <a:r>
                        <a:rPr lang="en-US" altLang="ko-KR" sz="1400" spc="-100" baseline="0" dirty="0" smtClean="0"/>
                        <a:t>)</a:t>
                      </a:r>
                      <a:endParaRPr lang="ko-KR" altLang="en-US" sz="1400" spc="-100" baseline="0" dirty="0" smtClean="0"/>
                    </a:p>
                    <a:p>
                      <a:pPr marL="0" indent="0" algn="ctr" latinLnBrk="1">
                        <a:buFontTx/>
                        <a:buNone/>
                      </a:pPr>
                      <a:r>
                        <a:rPr lang="ko-KR" altLang="en-US" sz="1400" dirty="0" smtClean="0"/>
                        <a:t>협정체결 못함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71038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일본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큐슈산업대학</a:t>
                      </a:r>
                      <a:endParaRPr lang="en-US" altLang="ko-KR" sz="1600" b="1" dirty="0" smtClean="0"/>
                    </a:p>
                    <a:p>
                      <a:pPr algn="ctr" latinLnBrk="1"/>
                      <a:r>
                        <a:rPr lang="en-US" altLang="ko-KR" sz="1600" b="1" dirty="0" smtClean="0"/>
                        <a:t>(</a:t>
                      </a:r>
                      <a:r>
                        <a:rPr lang="ko-KR" altLang="en-US" sz="1600" b="1" dirty="0" smtClean="0"/>
                        <a:t>일본 외무성</a:t>
                      </a:r>
                      <a:r>
                        <a:rPr lang="en-US" altLang="ko-KR" sz="1600" b="1" dirty="0" smtClean="0"/>
                        <a:t>)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주제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'</a:t>
                      </a:r>
                      <a:r>
                        <a:rPr lang="ko-KR" alt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미치노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에키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道の駅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)'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를 통한 한일 문화 교류</a:t>
                      </a:r>
                      <a:endParaRPr lang="en-US" altLang="ko-K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일본 외무성 지원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JENESYS 2.0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프로그램</a:t>
                      </a:r>
                      <a:endParaRPr lang="en-US" altLang="ko-K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년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월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주간 경상대학 선발학생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명 파견</a:t>
                      </a:r>
                      <a:endParaRPr lang="en-US" altLang="ko-K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한국도입가능성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사업화 및 활용방안 등에 대한 국내외 보고회 개최</a:t>
                      </a:r>
                      <a:endParaRPr lang="ko-KR" alt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1400" dirty="0" smtClean="0"/>
                        <a:t>2015</a:t>
                      </a:r>
                      <a:r>
                        <a:rPr lang="ko-KR" altLang="en-US" sz="1400" dirty="0" smtClean="0"/>
                        <a:t>년</a:t>
                      </a:r>
                      <a:endParaRPr lang="en-US" altLang="ko-KR" sz="1400" dirty="0" smtClean="0"/>
                    </a:p>
                    <a:p>
                      <a:pPr marL="0" indent="0" algn="ctr" latinLnBrk="1">
                        <a:buFontTx/>
                        <a:buNone/>
                      </a:pPr>
                      <a:r>
                        <a:rPr lang="ko-KR" altLang="en-US" sz="1400" dirty="0" smtClean="0"/>
                        <a:t>한일수교 </a:t>
                      </a:r>
                      <a:r>
                        <a:rPr lang="en-US" altLang="ko-KR" sz="1400" dirty="0" smtClean="0"/>
                        <a:t>50</a:t>
                      </a:r>
                      <a:r>
                        <a:rPr lang="ko-KR" altLang="en-US" sz="1400" dirty="0" smtClean="0"/>
                        <a:t>주년 기념 특별사업</a:t>
                      </a:r>
                      <a:endParaRPr lang="ko-KR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슬라이드 번호 개체 틀 1"/>
          <p:cNvSpPr txBox="1">
            <a:spLocks noGrp="1"/>
          </p:cNvSpPr>
          <p:nvPr/>
        </p:nvSpPr>
        <p:spPr bwMode="auto">
          <a:xfrm>
            <a:off x="9694812" y="630932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latinLnBrk="1" hangingPunct="1"/>
            <a:r>
              <a:rPr kumimoji="1" lang="en-US" altLang="ko-KR" b="0" dirty="0" smtClean="0"/>
              <a:t>10</a:t>
            </a:r>
            <a:endParaRPr kumimoji="1" lang="en-US" altLang="ko-KR" b="0" dirty="0"/>
          </a:p>
        </p:txBody>
      </p:sp>
    </p:spTree>
    <p:extLst>
      <p:ext uri="{BB962C8B-B14F-4D97-AF65-F5344CB8AC3E}">
        <p14:creationId xmlns:p14="http://schemas.microsoft.com/office/powerpoint/2010/main" val="65253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981844" y="15206"/>
            <a:ext cx="11017224" cy="1325562"/>
          </a:xfrm>
        </p:spPr>
        <p:txBody>
          <a:bodyPr anchor="ctr">
            <a:normAutofit/>
          </a:bodyPr>
          <a:lstStyle/>
          <a:p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교수</a:t>
            </a:r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 </a:t>
            </a:r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국제교류 </a:t>
            </a:r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– </a:t>
            </a:r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교환교수</a:t>
            </a:r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,</a:t>
            </a:r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 </a:t>
            </a:r>
            <a:r>
              <a:rPr lang="ko-KR" altLang="en-US" sz="4400" b="1" dirty="0" smtClean="0"/>
              <a:t>방문교수 등</a:t>
            </a:r>
            <a:endParaRPr lang="ko-KR" sz="4400" b="1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8" name="슬라이드 번호 개체 틀 1"/>
          <p:cNvSpPr txBox="1">
            <a:spLocks noGrp="1"/>
          </p:cNvSpPr>
          <p:nvPr/>
        </p:nvSpPr>
        <p:spPr bwMode="auto">
          <a:xfrm>
            <a:off x="9694812" y="630932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latinLnBrk="1" hangingPunct="1"/>
            <a:r>
              <a:rPr kumimoji="1" lang="en-US" altLang="ko-KR" b="0" dirty="0" smtClean="0"/>
              <a:t>11</a:t>
            </a:r>
            <a:endParaRPr kumimoji="1" lang="en-US" altLang="ko-KR" b="0" dirty="0"/>
          </a:p>
        </p:txBody>
      </p:sp>
      <p:graphicFrame>
        <p:nvGraphicFramePr>
          <p:cNvPr id="4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4957020"/>
              </p:ext>
            </p:extLst>
          </p:nvPr>
        </p:nvGraphicFramePr>
        <p:xfrm>
          <a:off x="765820" y="1269315"/>
          <a:ext cx="10153128" cy="2177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802"/>
                <a:gridCol w="1639462"/>
                <a:gridCol w="3290366"/>
                <a:gridCol w="2380264"/>
                <a:gridCol w="2102234"/>
              </a:tblGrid>
              <a:tr h="2742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번호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초청자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소속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교류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초청기간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8248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Yanni</a:t>
                      </a:r>
                      <a:r>
                        <a:rPr lang="en-US" altLang="ko-KR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Liu </a:t>
                      </a:r>
                      <a:r>
                        <a:rPr lang="ko-KR" altLang="en-US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교수</a:t>
                      </a:r>
                      <a:endParaRPr lang="ko-KR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서북대학교 </a:t>
                      </a:r>
                      <a:endParaRPr lang="en-US" altLang="ko-KR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(Northwest University)</a:t>
                      </a:r>
                      <a:endParaRPr lang="ko-KR" alt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경제학과 내</a:t>
                      </a:r>
                      <a:r>
                        <a:rPr lang="ko-KR" alt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공동연구 및</a:t>
                      </a:r>
                      <a:endParaRPr lang="en-US" altLang="ko-KR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중국과의 교류확대</a:t>
                      </a:r>
                      <a:endParaRPr lang="ko-KR" alt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2015.10.~2016.1.</a:t>
                      </a:r>
                      <a:endParaRPr lang="ko-KR" alt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9165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조주연 교수</a:t>
                      </a:r>
                      <a:endParaRPr lang="ko-KR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미국 </a:t>
                      </a:r>
                      <a:r>
                        <a:rPr lang="ko-KR" alt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콜로라도주립대</a:t>
                      </a:r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푸에블로</a:t>
                      </a:r>
                      <a:endParaRPr lang="en-US" altLang="ko-KR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하산경영대학</a:t>
                      </a:r>
                      <a:endParaRPr lang="en-US" altLang="ko-KR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(Hasan School of Business, </a:t>
                      </a:r>
                    </a:p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Colorado State</a:t>
                      </a:r>
                      <a:r>
                        <a:rPr lang="en-US" altLang="ko-KR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University-Pueblo)</a:t>
                      </a:r>
                      <a:endParaRPr lang="en-US" altLang="ko-KR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경영대학원 </a:t>
                      </a:r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</a:t>
                      </a:r>
                      <a:r>
                        <a:rPr lang="en-US" altLang="ko-KR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강의 및 </a:t>
                      </a:r>
                      <a:endParaRPr lang="en-US" altLang="ko-KR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ko-KR" alt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미국과의 교류확대</a:t>
                      </a:r>
                      <a:endParaRPr lang="ko-KR" alt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2016.3.~2016.6.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</a:tbl>
          </a:graphicData>
        </a:graphic>
      </p:graphicFrame>
      <p:graphicFrame>
        <p:nvGraphicFramePr>
          <p:cNvPr id="5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1107812"/>
              </p:ext>
            </p:extLst>
          </p:nvPr>
        </p:nvGraphicFramePr>
        <p:xfrm>
          <a:off x="765820" y="5266023"/>
          <a:ext cx="10153129" cy="102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094"/>
                <a:gridCol w="1630170"/>
                <a:gridCol w="3312368"/>
                <a:gridCol w="2376264"/>
                <a:gridCol w="2088233"/>
              </a:tblGrid>
              <a:tr h="1711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번호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위촉자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소속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내용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위촉일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7142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용흥락</a:t>
                      </a:r>
                      <a:r>
                        <a:rPr lang="en-US" altLang="ko-KR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교수</a:t>
                      </a:r>
                      <a:endParaRPr lang="ko-KR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</a:t>
                      </a:r>
                      <a:r>
                        <a:rPr lang="ko-KR" alt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강소대학교</a:t>
                      </a:r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altLang="ko-KR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(Jiangsu University)</a:t>
                      </a:r>
                      <a:endParaRPr lang="ko-KR" alt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졸업생 명예대사 위촉</a:t>
                      </a:r>
                      <a:endParaRPr lang="en-US" altLang="ko-KR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충남대학교 </a:t>
                      </a:r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호</a:t>
                      </a:r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ko-KR" alt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2015.12.03</a:t>
                      </a:r>
                      <a:endParaRPr lang="ko-KR" alt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76781" y="6387093"/>
            <a:ext cx="595547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※ </a:t>
            </a:r>
            <a:r>
              <a:rPr lang="ko-KR" altLang="en-US" b="1" dirty="0" err="1" smtClean="0">
                <a:latin typeface="돋움체" panose="020B0609000101010101" pitchFamily="49" charset="-127"/>
                <a:ea typeface="돋움체" panose="020B0609000101010101" pitchFamily="49" charset="-127"/>
              </a:rPr>
              <a:t>강소대학에서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 우리 대학의 교수들을 겸임교수 임명</a:t>
            </a:r>
            <a:endParaRPr lang="ko-KR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76782" y="3654228"/>
            <a:ext cx="537839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※ 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교수들의 안식년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, 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연구년에 해외 </a:t>
            </a:r>
            <a:r>
              <a:rPr lang="ko-KR" altLang="en-US" b="1" dirty="0" err="1" smtClean="0">
                <a:latin typeface="돋움체" panose="020B0609000101010101" pitchFamily="49" charset="-127"/>
                <a:ea typeface="돋움체" panose="020B0609000101010101" pitchFamily="49" charset="-127"/>
              </a:rPr>
              <a:t>파견자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 다수</a:t>
            </a:r>
            <a:endParaRPr lang="ko-KR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76781" y="3995860"/>
            <a:ext cx="584006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※ 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미국 방문교수 중 풀브라이트 재단 지원 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7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명 수혜</a:t>
            </a:r>
            <a:endParaRPr lang="ko-KR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76781" y="4355630"/>
            <a:ext cx="687880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※ 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중국 동북재경대학 등 교환교수 협정 자매대학이 다수 있음</a:t>
            </a:r>
            <a:endParaRPr lang="ko-KR" alt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76781" y="4722573"/>
            <a:ext cx="317907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※ 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국제 공동연구 확대 추세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4972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125860" y="0"/>
            <a:ext cx="10473952" cy="1325562"/>
          </a:xfrm>
        </p:spPr>
        <p:txBody>
          <a:bodyPr anchor="ctr">
            <a:normAutofit/>
          </a:bodyPr>
          <a:lstStyle/>
          <a:p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교수</a:t>
            </a:r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 </a:t>
            </a:r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국제교류 </a:t>
            </a:r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– </a:t>
            </a:r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국제학술대회 참가</a:t>
            </a:r>
            <a:endParaRPr lang="ko-KR" sz="4400" b="1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슬라이드 번호 개체 틀 1"/>
          <p:cNvSpPr txBox="1">
            <a:spLocks noGrp="1"/>
          </p:cNvSpPr>
          <p:nvPr/>
        </p:nvSpPr>
        <p:spPr bwMode="auto">
          <a:xfrm>
            <a:off x="9694812" y="630932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latinLnBrk="1" hangingPunct="1"/>
            <a:r>
              <a:rPr kumimoji="1" lang="en-US" altLang="ko-KR" b="0" dirty="0" smtClean="0"/>
              <a:t>12</a:t>
            </a:r>
            <a:endParaRPr kumimoji="1" lang="en-US" altLang="ko-KR" b="0" dirty="0"/>
          </a:p>
        </p:txBody>
      </p:sp>
      <p:graphicFrame>
        <p:nvGraphicFramePr>
          <p:cNvPr id="4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7614038"/>
              </p:ext>
            </p:extLst>
          </p:nvPr>
        </p:nvGraphicFramePr>
        <p:xfrm>
          <a:off x="981845" y="1196752"/>
          <a:ext cx="9937104" cy="4648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301"/>
                <a:gridCol w="3968982"/>
                <a:gridCol w="1553079"/>
                <a:gridCol w="1774948"/>
                <a:gridCol w="1183298"/>
                <a:gridCol w="840496"/>
              </a:tblGrid>
              <a:tr h="46133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번호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학술대회명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개최장소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개최일시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참가자 수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비고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7627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+mn-lt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en-US" altLang="ko-KR" sz="1600" b="1" baseline="0" dirty="0" smtClean="0">
                          <a:latin typeface="+mn-lt"/>
                          <a:cs typeface="Arial" panose="020B0604020202020204" pitchFamily="34" charset="0"/>
                        </a:rPr>
                        <a:t> 3</a:t>
                      </a:r>
                      <a:r>
                        <a:rPr lang="en-US" altLang="ko-KR" sz="1600" b="1" baseline="30000" dirty="0" smtClean="0">
                          <a:latin typeface="+mn-lt"/>
                          <a:cs typeface="Arial" panose="020B0604020202020204" pitchFamily="34" charset="0"/>
                        </a:rPr>
                        <a:t>rd</a:t>
                      </a:r>
                      <a:r>
                        <a:rPr lang="en-US" altLang="ko-KR" sz="1600" b="1" baseline="0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600" b="1" baseline="0" dirty="0" err="1" smtClean="0">
                          <a:latin typeface="+mn-lt"/>
                          <a:cs typeface="Arial" panose="020B0604020202020204" pitchFamily="34" charset="0"/>
                        </a:rPr>
                        <a:t>Sanjiang</a:t>
                      </a:r>
                      <a:r>
                        <a:rPr lang="en-US" altLang="ko-KR" sz="1600" b="1" baseline="0" dirty="0" smtClean="0">
                          <a:latin typeface="+mn-lt"/>
                          <a:cs typeface="Arial" panose="020B0604020202020204" pitchFamily="34" charset="0"/>
                        </a:rPr>
                        <a:t> Intellectual Property International Forum</a:t>
                      </a:r>
                      <a:endParaRPr lang="ko-KR" altLang="en-US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ko-KR" altLang="en-US" sz="16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강소대학</a:t>
                      </a:r>
                      <a:endParaRPr lang="ko-KR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2015.11.12.-13.</a:t>
                      </a:r>
                      <a:endParaRPr lang="ko-KR" altLang="en-US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인 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720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+mn-lt"/>
                          <a:cs typeface="Arial" panose="020B0604020202020204" pitchFamily="34" charset="0"/>
                        </a:rPr>
                        <a:t>International</a:t>
                      </a:r>
                      <a:r>
                        <a:rPr lang="en-US" altLang="ko-KR" sz="1600" b="1" baseline="0" dirty="0" smtClean="0">
                          <a:latin typeface="+mn-lt"/>
                          <a:cs typeface="Arial" panose="020B0604020202020204" pitchFamily="34" charset="0"/>
                        </a:rPr>
                        <a:t> Conference on </a:t>
                      </a:r>
                    </a:p>
                    <a:p>
                      <a:pPr algn="ctr" latinLnBrk="1"/>
                      <a:r>
                        <a:rPr lang="en-US" altLang="ko-KR" sz="16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“Informal Economy: Practice and Emerging Issues in Economies”</a:t>
                      </a:r>
                      <a:endParaRPr lang="ko-KR" altLang="en-US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베트남 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상업대학교</a:t>
                      </a:r>
                      <a:endParaRPr lang="ko-KR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2015.11.16</a:t>
                      </a:r>
                      <a:endParaRPr lang="ko-KR" altLang="en-US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인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공동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주관</a:t>
                      </a:r>
                      <a:endParaRPr lang="ko-KR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78586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9</a:t>
                      </a:r>
                      <a:r>
                        <a:rPr lang="en-US" altLang="ko-KR" sz="1600" b="1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International Triangle Symposium</a:t>
                      </a: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동북재경대학</a:t>
                      </a:r>
                      <a:endParaRPr lang="ko-KR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2015.12.18.-20.</a:t>
                      </a:r>
                      <a:endParaRPr lang="ko-KR" altLang="en-US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인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64807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2016 The 1st International Conference on Fintech, Innovation, and Sustainability</a:t>
                      </a: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미국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ko-KR" altLang="en-US" sz="16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산호세주립대</a:t>
                      </a:r>
                      <a:endParaRPr lang="ko-KR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2016.2.14.-18.</a:t>
                      </a:r>
                      <a:endParaRPr lang="ko-KR" altLang="en-US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인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공동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주관</a:t>
                      </a:r>
                      <a:endParaRPr lang="ko-KR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87601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international conference on economic cooperation and trade development along the Silk Road Economic Belt</a:t>
                      </a:r>
                      <a:endParaRPr lang="en-US" altLang="ko-KR" sz="14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서북대학</a:t>
                      </a:r>
                      <a:endParaRPr lang="ko-KR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2016.5.12.-14.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예정</a:t>
                      </a:r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인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예정</a:t>
                      </a:r>
                      <a:r>
                        <a:rPr lang="en-US" altLang="ko-KR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공동</a:t>
                      </a:r>
                      <a:endParaRPr lang="en-US" altLang="ko-KR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ko-KR" alt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주관</a:t>
                      </a:r>
                    </a:p>
                  </a:txBody>
                  <a:tcPr marL="66791" marR="66791" marT="33395" marB="33395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1" y="6013598"/>
            <a:ext cx="9531323" cy="591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※ 2016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년 국제학술대회 참가 지원 예정 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: 10</a:t>
            </a:r>
            <a:r>
              <a:rPr lang="en-US" altLang="ko-KR" b="1" baseline="30000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th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 International Triangle Symposium(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일본 </a:t>
            </a:r>
            <a:endParaRPr lang="en-US" altLang="ko-KR" b="1" dirty="0" smtClean="0"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pPr>
              <a:lnSpc>
                <a:spcPct val="90000"/>
              </a:lnSpc>
            </a:pPr>
            <a:r>
              <a:rPr lang="en-US" altLang="ko-KR" b="1" dirty="0">
                <a:latin typeface="돋움체" panose="020B0609000101010101" pitchFamily="49" charset="-127"/>
                <a:ea typeface="돋움체" panose="020B0609000101010101" pitchFamily="49" charset="-127"/>
              </a:rPr>
              <a:t> 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  </a:t>
            </a:r>
            <a:r>
              <a:rPr lang="ko-KR" altLang="en-US" b="1" dirty="0" err="1" smtClean="0">
                <a:latin typeface="돋움체" panose="020B0609000101010101" pitchFamily="49" charset="-127"/>
                <a:ea typeface="돋움체" panose="020B0609000101010101" pitchFamily="49" charset="-127"/>
              </a:rPr>
              <a:t>오타루상과대학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, 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가을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), </a:t>
            </a:r>
            <a:r>
              <a:rPr lang="ko-KR" altLang="en-US" b="1" dirty="0" err="1" smtClean="0">
                <a:latin typeface="돋움체" panose="020B0609000101010101" pitchFamily="49" charset="-127"/>
                <a:ea typeface="돋움체" panose="020B0609000101010101" pitchFamily="49" charset="-127"/>
              </a:rPr>
              <a:t>한중국제학술대회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(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북경외국어대학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, 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가을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) 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등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96865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053852" y="0"/>
            <a:ext cx="11521280" cy="1325562"/>
          </a:xfrm>
        </p:spPr>
        <p:txBody>
          <a:bodyPr anchor="ctr">
            <a:normAutofit/>
          </a:bodyPr>
          <a:lstStyle/>
          <a:p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국제학술대회 개최</a:t>
            </a:r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(2014-15)</a:t>
            </a:r>
            <a:endParaRPr lang="ko-KR" sz="4400" b="1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슬라이드 번호 개체 틀 1"/>
          <p:cNvSpPr txBox="1">
            <a:spLocks noGrp="1"/>
          </p:cNvSpPr>
          <p:nvPr/>
        </p:nvSpPr>
        <p:spPr bwMode="auto">
          <a:xfrm>
            <a:off x="9694812" y="630932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latinLnBrk="1" hangingPunct="1"/>
            <a:r>
              <a:rPr kumimoji="1" lang="en-US" altLang="ko-KR" b="0" dirty="0" smtClean="0"/>
              <a:t>13</a:t>
            </a:r>
            <a:endParaRPr kumimoji="1" lang="en-US" altLang="ko-KR" b="0" dirty="0"/>
          </a:p>
        </p:txBody>
      </p:sp>
      <p:graphicFrame>
        <p:nvGraphicFramePr>
          <p:cNvPr id="4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3542144"/>
              </p:ext>
            </p:extLst>
          </p:nvPr>
        </p:nvGraphicFramePr>
        <p:xfrm>
          <a:off x="909836" y="1052736"/>
          <a:ext cx="10225136" cy="4993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48"/>
                <a:gridCol w="4164680"/>
                <a:gridCol w="1565688"/>
                <a:gridCol w="3906920"/>
              </a:tblGrid>
              <a:tr h="48595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번호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개최 </a:t>
                      </a:r>
                      <a:r>
                        <a:rPr lang="ko-KR" altLang="en-US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학술대회명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개최 일시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참여 해외자매대학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0973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latin typeface="+mn-lt"/>
                          <a:ea typeface="+mn-ea"/>
                        </a:rPr>
                        <a:t>The 2</a:t>
                      </a:r>
                      <a:r>
                        <a:rPr lang="en-US" altLang="ko-KR" sz="1600" b="1" baseline="30000" dirty="0" smtClean="0">
                          <a:latin typeface="+mn-lt"/>
                          <a:ea typeface="+mn-ea"/>
                        </a:rPr>
                        <a:t>nd</a:t>
                      </a:r>
                      <a:r>
                        <a:rPr lang="en-US" altLang="ko-KR" sz="1600" b="1" dirty="0" smtClean="0">
                          <a:latin typeface="+mn-lt"/>
                          <a:ea typeface="+mn-ea"/>
                        </a:rPr>
                        <a:t>  International Conference of Supply Chain and Technology Innovation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latin typeface="+mn-lt"/>
                          <a:ea typeface="+mn-ea"/>
                        </a:rPr>
                        <a:t>(ICOSTI 2014)</a:t>
                      </a:r>
                      <a:endParaRPr lang="ko-KR" altLang="ko-KR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2014.5.27.-30.</a:t>
                      </a:r>
                      <a:endParaRPr lang="ko-KR" alt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미국 캘리포니아 주립대들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일본 </a:t>
                      </a:r>
                      <a:r>
                        <a:rPr lang="ko-KR" altLang="en-US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고베대학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인민대학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허난대학</a:t>
                      </a:r>
                      <a:r>
                        <a:rPr lang="en-US" altLang="ko-KR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칭화대학</a:t>
                      </a:r>
                      <a:r>
                        <a:rPr lang="en-US" altLang="ko-KR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베이징 외국어대학</a:t>
                      </a:r>
                      <a:r>
                        <a:rPr lang="en-US" altLang="ko-KR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러시아 </a:t>
                      </a:r>
                      <a:r>
                        <a:rPr lang="ko-KR" altLang="en-US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프레카노브</a:t>
                      </a:r>
                      <a:r>
                        <a:rPr lang="ko-KR" altLang="en-US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경제대학</a:t>
                      </a:r>
                      <a:r>
                        <a:rPr lang="en-US" altLang="ko-KR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외</a:t>
                      </a:r>
                      <a:endParaRPr lang="ko-KR" altLang="en-US" sz="14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8787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8</a:t>
                      </a:r>
                      <a:r>
                        <a:rPr lang="en-US" altLang="ko-KR" sz="1600" b="1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International Triangle Symposium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3</a:t>
                      </a:r>
                      <a:r>
                        <a:rPr lang="en-US" altLang="ko-KR" sz="1600" b="1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rd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Asia Entrepreneurship Conference</a:t>
                      </a:r>
                      <a:endParaRPr lang="ko-KR" altLang="ko-KR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2014.11.20.-22.</a:t>
                      </a:r>
                      <a:endParaRPr lang="ko-KR" alt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일본 </a:t>
                      </a:r>
                      <a:r>
                        <a:rPr lang="ko-KR" altLang="en-US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오타루상과대학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동북재경대학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서북대학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연변대학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태국 </a:t>
                      </a:r>
                      <a:r>
                        <a:rPr lang="ko-KR" altLang="en-US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부라파대학교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말레이시아 사바대학교 외</a:t>
                      </a:r>
                    </a:p>
                  </a:txBody>
                  <a:tcPr marL="66791" marR="66791" marT="33395" marB="33395" anchor="ctr"/>
                </a:tc>
              </a:tr>
              <a:tr h="8055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+mn-lt"/>
                          <a:cs typeface="Arial" panose="020B0604020202020204" pitchFamily="34" charset="0"/>
                        </a:rPr>
                        <a:t>The 4</a:t>
                      </a:r>
                      <a:r>
                        <a:rPr lang="en-US" altLang="ko-KR" sz="1600" b="1" baseline="30000" dirty="0" smtClean="0">
                          <a:latin typeface="+mn-lt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ko-KR" sz="1600" b="1" baseline="0" dirty="0" smtClean="0">
                          <a:latin typeface="+mn-lt"/>
                          <a:cs typeface="Arial" panose="020B0604020202020204" pitchFamily="34" charset="0"/>
                        </a:rPr>
                        <a:t> Korea-China International Seminar</a:t>
                      </a:r>
                      <a:endParaRPr lang="ko-KR" altLang="en-US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2015.4.30.-5.2.</a:t>
                      </a:r>
                      <a:endParaRPr lang="ko-KR" alt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</a:t>
                      </a:r>
                      <a:r>
                        <a:rPr lang="ko-KR" altLang="en-US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강소대학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동북재경대학</a:t>
                      </a:r>
                      <a:endParaRPr lang="ko-KR" alt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8055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+mn-lt"/>
                          <a:cs typeface="Arial" panose="020B0604020202020204" pitchFamily="34" charset="0"/>
                        </a:rPr>
                        <a:t>The 5</a:t>
                      </a:r>
                      <a:r>
                        <a:rPr lang="en-US" altLang="ko-KR" sz="1600" b="1" baseline="30000" dirty="0" smtClean="0">
                          <a:latin typeface="+mn-lt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ko-KR" sz="1600" b="1" dirty="0" smtClean="0">
                          <a:latin typeface="+mn-lt"/>
                          <a:cs typeface="Arial" panose="020B0604020202020204" pitchFamily="34" charset="0"/>
                        </a:rPr>
                        <a:t> Korea-China</a:t>
                      </a:r>
                      <a:r>
                        <a:rPr lang="en-US" altLang="ko-KR" sz="1600" b="1" baseline="0" dirty="0" smtClean="0">
                          <a:latin typeface="+mn-lt"/>
                          <a:cs typeface="Arial" panose="020B0604020202020204" pitchFamily="34" charset="0"/>
                        </a:rPr>
                        <a:t> International Seminar</a:t>
                      </a:r>
                      <a:endParaRPr lang="ko-KR" altLang="en-US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2015.5.27.-30.</a:t>
                      </a:r>
                      <a:endParaRPr lang="ko-KR" alt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남경심계학원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동북재경대학</a:t>
                      </a:r>
                      <a:endParaRPr lang="ko-KR" alt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72230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ko-KR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+mn-lt"/>
                          <a:cs typeface="Arial" panose="020B0604020202020204" pitchFamily="34" charset="0"/>
                        </a:rPr>
                        <a:t>The 4</a:t>
                      </a:r>
                      <a:r>
                        <a:rPr lang="en-US" altLang="ko-KR" sz="1600" b="1" baseline="30000" dirty="0" smtClean="0">
                          <a:latin typeface="+mn-lt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ko-KR" sz="1600" b="1" dirty="0" smtClean="0">
                          <a:latin typeface="+mn-lt"/>
                          <a:cs typeface="Arial" panose="020B0604020202020204" pitchFamily="34" charset="0"/>
                        </a:rPr>
                        <a:t> International</a:t>
                      </a:r>
                      <a:r>
                        <a:rPr lang="en-US" altLang="ko-KR" sz="1600" b="1" baseline="0" dirty="0" smtClean="0">
                          <a:latin typeface="+mn-lt"/>
                          <a:cs typeface="Arial" panose="020B0604020202020204" pitchFamily="34" charset="0"/>
                        </a:rPr>
                        <a:t> Technology Diffusion Conference(ITDC)</a:t>
                      </a:r>
                    </a:p>
                    <a:p>
                      <a:pPr algn="ctr" latinLnBrk="1"/>
                      <a:r>
                        <a:rPr lang="en-US" altLang="ko-KR" sz="1600" b="1" baseline="0" dirty="0" smtClean="0">
                          <a:latin typeface="+mn-lt"/>
                          <a:cs typeface="Arial" panose="020B0604020202020204" pitchFamily="34" charset="0"/>
                        </a:rPr>
                        <a:t>The 4</a:t>
                      </a:r>
                      <a:r>
                        <a:rPr lang="en-US" altLang="ko-KR" sz="1600" b="1" baseline="30000" dirty="0" smtClean="0">
                          <a:latin typeface="+mn-lt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altLang="ko-KR" sz="1600" b="1" baseline="0" dirty="0" smtClean="0">
                          <a:latin typeface="+mn-lt"/>
                          <a:cs typeface="Arial" panose="020B0604020202020204" pitchFamily="34" charset="0"/>
                        </a:rPr>
                        <a:t> Asia Entrepreneurship Conference</a:t>
                      </a:r>
                      <a:endParaRPr lang="ko-KR" altLang="en-US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2015.12.2.-4.</a:t>
                      </a:r>
                      <a:endParaRPr lang="ko-KR" alt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</a:t>
                      </a:r>
                      <a:r>
                        <a:rPr lang="ko-KR" altLang="en-US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강소대학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중국 서북대학</a:t>
                      </a:r>
                      <a:endParaRPr lang="en-US" altLang="ko-KR" sz="14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베트남 상업대학교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일본 동경대학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algn="ctr" latinLnBrk="1"/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미얀마 </a:t>
                      </a:r>
                      <a:r>
                        <a:rPr lang="ko-KR" altLang="en-US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양곤기술대학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방글라데시 </a:t>
                      </a:r>
                      <a:r>
                        <a:rPr lang="ko-KR" altLang="en-US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다포딜국제대</a:t>
                      </a:r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algn="ctr" latinLnBrk="1"/>
                      <a:r>
                        <a:rPr lang="en-US" altLang="ko-KR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인도네시아 기술응용연구소 등</a:t>
                      </a:r>
                      <a:endParaRPr lang="ko-KR" alt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6781" y="6256970"/>
            <a:ext cx="660950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※ 2016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년 가을 국제학술대회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(5</a:t>
            </a:r>
            <a:r>
              <a:rPr lang="en-US" altLang="ko-KR" b="1" baseline="30000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th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 ITDC &amp; 5</a:t>
            </a:r>
            <a:r>
              <a:rPr lang="en-US" altLang="ko-KR" b="1" baseline="30000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th</a:t>
            </a:r>
            <a:r>
              <a:rPr lang="en-US" altLang="ko-KR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 AEC)</a:t>
            </a:r>
            <a:r>
              <a:rPr lang="ko-KR" altLang="en-US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 개최 예정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87209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ko-KR" altLang="en-US" sz="4400" b="1" dirty="0" smtClean="0"/>
              <a:t>경상대학 국제교류 활성화 방안</a:t>
            </a:r>
            <a:endParaRPr lang="ko-KR" sz="4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ko-KR" altLang="en-US" sz="2800" b="1" dirty="0" smtClean="0"/>
              <a:t>경상대학 내 기관간 정보공유 및 협력</a:t>
            </a:r>
            <a:endParaRPr lang="en-US" altLang="ko-KR" sz="2800" b="1" dirty="0" smtClean="0"/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ko-KR" altLang="en-US" sz="2800" b="1" dirty="0" smtClean="0"/>
              <a:t>학생 </a:t>
            </a:r>
            <a:r>
              <a:rPr lang="ko-KR" altLang="en-US" sz="2800" b="1" dirty="0"/>
              <a:t>프로그램 </a:t>
            </a:r>
            <a:r>
              <a:rPr lang="ko-KR" altLang="en-US" sz="2800" b="1" dirty="0" smtClean="0"/>
              <a:t>운영예산 확보</a:t>
            </a:r>
            <a:endParaRPr lang="en-US" altLang="ko-KR" sz="2800" b="1" dirty="0"/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ko-KR" altLang="en-US" sz="2800" b="1" dirty="0" smtClean="0"/>
              <a:t>교수 </a:t>
            </a:r>
            <a:r>
              <a:rPr lang="ko-KR" altLang="en-US" sz="2800" b="1" dirty="0"/>
              <a:t>프로그램 운영예산 확보</a:t>
            </a:r>
            <a:endParaRPr lang="en-US" altLang="ko-KR" sz="2800" b="1" dirty="0"/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ko-KR" altLang="en-US" sz="2800" b="1" dirty="0" smtClean="0"/>
              <a:t>교수 및 학생의 참여 유도</a:t>
            </a:r>
            <a:endParaRPr lang="en-US" altLang="ko-KR" sz="2800" b="1" dirty="0"/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ko-KR" altLang="en-US" sz="2800" b="1" dirty="0" smtClean="0"/>
              <a:t>인터내셔널라운지 등 자원 활용 극대화</a:t>
            </a:r>
            <a:endParaRPr lang="en-US" altLang="ko-KR" sz="2800" b="1" dirty="0" smtClean="0"/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ko-KR" altLang="en-US" sz="2800" b="1" dirty="0" smtClean="0"/>
              <a:t>아시아비즈니스국제학과 개설 및 활용</a:t>
            </a:r>
            <a:endParaRPr lang="en-US" altLang="ko-KR" sz="2800" b="1" dirty="0"/>
          </a:p>
        </p:txBody>
      </p:sp>
      <p:sp>
        <p:nvSpPr>
          <p:cNvPr id="5" name="슬라이드 번호 개체 틀 1"/>
          <p:cNvSpPr txBox="1">
            <a:spLocks noGrp="1"/>
          </p:cNvSpPr>
          <p:nvPr/>
        </p:nvSpPr>
        <p:spPr bwMode="auto">
          <a:xfrm>
            <a:off x="9694812" y="630932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latinLnBrk="1" hangingPunct="1"/>
            <a:fld id="{94A2D833-17FD-4254-AB17-585D3DB0F792}" type="slidenum">
              <a:rPr kumimoji="1" lang="ko-KR" altLang="en-US" b="0" smtClean="0"/>
              <a:pPr algn="r" eaLnBrk="1" latinLnBrk="1" hangingPunct="1"/>
              <a:t>14</a:t>
            </a:fld>
            <a:endParaRPr kumimoji="1" lang="en-US" altLang="ko-KR" b="0" dirty="0"/>
          </a:p>
        </p:txBody>
      </p:sp>
    </p:spTree>
    <p:extLst>
      <p:ext uri="{BB962C8B-B14F-4D97-AF65-F5344CB8AC3E}">
        <p14:creationId xmlns:p14="http://schemas.microsoft.com/office/powerpoint/2010/main" val="313818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발표순서</a:t>
            </a:r>
            <a:endParaRPr lang="ko-KR" sz="4400" b="1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/>
              <a:t>경상대학의 비전과 미션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교육목표</a:t>
            </a:r>
            <a:endParaRPr lang="en-US" altLang="ko-KR" b="1" dirty="0" smtClean="0"/>
          </a:p>
          <a:p>
            <a:r>
              <a:rPr lang="ko-KR" altLang="en-US" b="1" dirty="0" smtClean="0"/>
              <a:t>경상대학 국제교류정보센터 역할</a:t>
            </a:r>
            <a:endParaRPr lang="en-US" altLang="ko-KR" b="1" dirty="0" smtClean="0"/>
          </a:p>
          <a:p>
            <a:r>
              <a:rPr lang="ko-KR" altLang="en-US" b="1" dirty="0" smtClean="0"/>
              <a:t>경상대학의 국제교류 협정 현황</a:t>
            </a:r>
            <a:r>
              <a:rPr lang="en-US" altLang="ko-KR" b="1" dirty="0" smtClean="0"/>
              <a:t>, 2015 </a:t>
            </a:r>
            <a:r>
              <a:rPr lang="ko-KR" altLang="en-US" b="1" dirty="0" smtClean="0"/>
              <a:t>신규체결 내용</a:t>
            </a:r>
            <a:endParaRPr lang="en-US" altLang="ko-KR" b="1" dirty="0" smtClean="0"/>
          </a:p>
          <a:p>
            <a:r>
              <a:rPr lang="ko-KR" altLang="en-US" b="1" dirty="0" smtClean="0"/>
              <a:t>경상대학 국제교류 사업예산</a:t>
            </a:r>
            <a:endParaRPr lang="en-US" altLang="ko-KR" b="1" dirty="0" smtClean="0"/>
          </a:p>
          <a:p>
            <a:r>
              <a:rPr lang="ko-KR" altLang="en-US" b="1" dirty="0" smtClean="0"/>
              <a:t>학생 국제교류 </a:t>
            </a:r>
            <a:r>
              <a:rPr lang="en-US" altLang="ko-KR" b="1" dirty="0" smtClean="0"/>
              <a:t>– </a:t>
            </a:r>
            <a:r>
              <a:rPr lang="ko-KR" altLang="en-US" b="1" dirty="0" smtClean="0"/>
              <a:t>교환학생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단기교류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기타</a:t>
            </a:r>
            <a:endParaRPr lang="en-US" altLang="ko-KR" b="1" dirty="0" smtClean="0"/>
          </a:p>
          <a:p>
            <a:r>
              <a:rPr lang="ko-KR" altLang="en-US" b="1" dirty="0" smtClean="0"/>
              <a:t>교수 </a:t>
            </a:r>
            <a:r>
              <a:rPr lang="ko-KR" altLang="en-US" b="1" dirty="0"/>
              <a:t>국제교류 </a:t>
            </a:r>
            <a:r>
              <a:rPr lang="en-US" altLang="ko-KR" b="1" dirty="0"/>
              <a:t>– </a:t>
            </a:r>
            <a:r>
              <a:rPr lang="ko-KR" altLang="en-US" b="1" dirty="0" smtClean="0"/>
              <a:t>교환교수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국제학술대회 참가 등</a:t>
            </a:r>
            <a:endParaRPr lang="en-US" altLang="ko-KR" b="1" dirty="0" smtClean="0"/>
          </a:p>
          <a:p>
            <a:r>
              <a:rPr lang="ko-KR" altLang="en-US" b="1" dirty="0" smtClean="0"/>
              <a:t>경상대학 국제학술대회 개최</a:t>
            </a:r>
            <a:endParaRPr lang="en-US" altLang="ko-KR" b="1" dirty="0" smtClean="0"/>
          </a:p>
          <a:p>
            <a:r>
              <a:rPr lang="ko-KR" altLang="en-US" b="1" dirty="0" smtClean="0"/>
              <a:t>경상대학 국제교류 발전방안</a:t>
            </a:r>
            <a:endParaRPr lang="ko-KR" b="1" dirty="0"/>
          </a:p>
        </p:txBody>
      </p:sp>
      <p:sp>
        <p:nvSpPr>
          <p:cNvPr id="5" name="슬라이드 번호 개체 틀 1"/>
          <p:cNvSpPr txBox="1">
            <a:spLocks noGrp="1"/>
          </p:cNvSpPr>
          <p:nvPr/>
        </p:nvSpPr>
        <p:spPr bwMode="auto">
          <a:xfrm>
            <a:off x="9694812" y="630932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latinLnBrk="1" hangingPunct="1"/>
            <a:fld id="{94A2D833-17FD-4254-AB17-585D3DB0F792}" type="slidenum">
              <a:rPr kumimoji="1" lang="ko-KR" altLang="en-US" b="0"/>
              <a:pPr algn="r" eaLnBrk="1" latinLnBrk="1" hangingPunct="1"/>
              <a:t>2</a:t>
            </a:fld>
            <a:endParaRPr kumimoji="1" lang="en-US" altLang="ko-KR" b="0"/>
          </a:p>
        </p:txBody>
      </p:sp>
    </p:spTree>
    <p:extLst>
      <p:ext uri="{BB962C8B-B14F-4D97-AF65-F5344CB8AC3E}">
        <p14:creationId xmlns:p14="http://schemas.microsoft.com/office/powerpoint/2010/main" val="50280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경상대학의 비전과 미션</a:t>
            </a:r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, </a:t>
            </a:r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교육목표</a:t>
            </a:r>
            <a:endParaRPr lang="ko-KR" sz="4400" b="1" dirty="0">
              <a:latin typeface="Malgun Gothic" pitchFamily="34" charset="-127"/>
              <a:ea typeface="Malgun Gothic" pitchFamily="34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4942284" y="1600200"/>
            <a:ext cx="6408712" cy="4997152"/>
            <a:chOff x="1650462" y="1628800"/>
            <a:chExt cx="6596399" cy="5187980"/>
          </a:xfrm>
        </p:grpSpPr>
        <p:pic>
          <p:nvPicPr>
            <p:cNvPr id="4" name="내용 개체 틀 22" descr="eng_img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50462" y="1628800"/>
              <a:ext cx="6596399" cy="5187980"/>
            </a:xfrm>
            <a:prstGeom prst="rect">
              <a:avLst/>
            </a:prstGeom>
          </p:spPr>
        </p:pic>
        <p:sp>
          <p:nvSpPr>
            <p:cNvPr id="5" name="타원 4"/>
            <p:cNvSpPr/>
            <p:nvPr/>
          </p:nvSpPr>
          <p:spPr>
            <a:xfrm>
              <a:off x="1828468" y="4607841"/>
              <a:ext cx="2085464" cy="1189873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오른쪽 화살표 1"/>
          <p:cNvSpPr/>
          <p:nvPr/>
        </p:nvSpPr>
        <p:spPr>
          <a:xfrm>
            <a:off x="1420393" y="4077072"/>
            <a:ext cx="3593899" cy="2088232"/>
          </a:xfrm>
          <a:prstGeom prst="rightArrow">
            <a:avLst>
              <a:gd name="adj1" fmla="val 50000"/>
              <a:gd name="adj2" fmla="val 4566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/>
              <a:t>단과대학 중 유일하게 국제교류 담당 조직을 별도로 운영</a:t>
            </a:r>
            <a:endParaRPr lang="ko-K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1170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ko-KR" altLang="en-US" b="1" dirty="0" smtClean="0"/>
              <a:t>경상대학 국제교류정보센터 역할</a:t>
            </a:r>
            <a:endParaRPr lang="ko-KR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800" b="1" dirty="0"/>
              <a:t>국제교류를 위한 해외대학과의 협정 </a:t>
            </a:r>
            <a:r>
              <a:rPr lang="ko-KR" altLang="en-US" sz="2800" b="1" dirty="0" smtClean="0"/>
              <a:t>체결 준비</a:t>
            </a:r>
            <a:endParaRPr lang="en-US" altLang="ko-KR" sz="28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800" b="1" dirty="0"/>
              <a:t>교환학생 프로그램 운영</a:t>
            </a:r>
            <a:endParaRPr lang="en-US" altLang="ko-KR" sz="28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800" b="1" dirty="0" smtClean="0"/>
              <a:t>학점교류 </a:t>
            </a:r>
            <a:r>
              <a:rPr lang="ko-KR" altLang="en-US" sz="2800" b="1" dirty="0"/>
              <a:t>프로그램 운영</a:t>
            </a:r>
            <a:endParaRPr lang="en-US" altLang="ko-KR" sz="28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800" b="1" dirty="0" smtClean="0"/>
              <a:t>경상대학 국제교류 지원</a:t>
            </a:r>
            <a:r>
              <a:rPr lang="en-US" altLang="ko-KR" sz="2800" b="1" dirty="0" smtClean="0"/>
              <a:t>, </a:t>
            </a:r>
            <a:r>
              <a:rPr lang="ko-KR" altLang="en-US" sz="2800" b="1" dirty="0" smtClean="0"/>
              <a:t>국제학술대회 개최 지원</a:t>
            </a:r>
            <a:endParaRPr lang="en-US" altLang="ko-KR" sz="28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800" b="1" dirty="0" smtClean="0"/>
              <a:t>인터내셔널라운지</a:t>
            </a:r>
            <a:r>
              <a:rPr lang="en-US" altLang="ko-KR" sz="2800" b="1" dirty="0"/>
              <a:t>(110</a:t>
            </a:r>
            <a:r>
              <a:rPr lang="ko-KR" altLang="en-US" sz="2800" b="1" dirty="0"/>
              <a:t>호</a:t>
            </a:r>
            <a:r>
              <a:rPr lang="en-US" altLang="ko-KR" sz="2800" b="1" dirty="0" smtClean="0"/>
              <a:t>) </a:t>
            </a:r>
            <a:r>
              <a:rPr lang="ko-KR" altLang="en-US" sz="2800" b="1" dirty="0" smtClean="0"/>
              <a:t>운영과 학생 지도</a:t>
            </a:r>
            <a:endParaRPr lang="en-US" altLang="ko-KR" sz="2800" b="1" dirty="0"/>
          </a:p>
        </p:txBody>
      </p:sp>
      <p:sp>
        <p:nvSpPr>
          <p:cNvPr id="5" name="슬라이드 번호 개체 틀 1"/>
          <p:cNvSpPr txBox="1">
            <a:spLocks noGrp="1"/>
          </p:cNvSpPr>
          <p:nvPr/>
        </p:nvSpPr>
        <p:spPr bwMode="auto">
          <a:xfrm>
            <a:off x="9694812" y="630932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latinLnBrk="1" hangingPunct="1"/>
            <a:r>
              <a:rPr kumimoji="1" lang="en-US" altLang="ko-KR" b="0" dirty="0" smtClean="0"/>
              <a:t>4</a:t>
            </a:r>
            <a:endParaRPr kumimoji="1" lang="en-US" altLang="ko-KR" b="0" dirty="0"/>
          </a:p>
        </p:txBody>
      </p:sp>
    </p:spTree>
    <p:extLst>
      <p:ext uri="{BB962C8B-B14F-4D97-AF65-F5344CB8AC3E}">
        <p14:creationId xmlns:p14="http://schemas.microsoft.com/office/powerpoint/2010/main" val="361831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053852" y="44624"/>
            <a:ext cx="9753600" cy="1325562"/>
          </a:xfrm>
        </p:spPr>
        <p:txBody>
          <a:bodyPr anchor="ctr">
            <a:normAutofit/>
          </a:bodyPr>
          <a:lstStyle/>
          <a:p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경상대학의 국제교류 협정 현황</a:t>
            </a:r>
            <a:endParaRPr lang="ko-KR" sz="4400" b="1" dirty="0">
              <a:latin typeface="Malgun Gothic" pitchFamily="34" charset="-127"/>
              <a:ea typeface="Malgun Gothic" pitchFamily="34" charset="-127"/>
            </a:endParaRPr>
          </a:p>
        </p:txBody>
      </p:sp>
      <p:graphicFrame>
        <p:nvGraphicFramePr>
          <p:cNvPr id="8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8835493"/>
              </p:ext>
            </p:extLst>
          </p:nvPr>
        </p:nvGraphicFramePr>
        <p:xfrm>
          <a:off x="3286100" y="1196752"/>
          <a:ext cx="7920880" cy="5580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121"/>
                <a:gridCol w="950271"/>
                <a:gridCol w="3222054"/>
                <a:gridCol w="3423434"/>
              </a:tblGrid>
              <a:tr h="2135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No.</a:t>
                      </a:r>
                      <a:endParaRPr lang="ko-KR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Country</a:t>
                      </a:r>
                      <a:endParaRPr lang="ko-KR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University</a:t>
                      </a:r>
                      <a:endParaRPr lang="ko-KR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Program Description</a:t>
                      </a:r>
                      <a:endParaRPr lang="ko-KR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1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U.S.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Rutgers,</a:t>
                      </a:r>
                      <a:r>
                        <a:rPr lang="en-US" altLang="ko-KR" sz="900" baseline="0" dirty="0" smtClean="0"/>
                        <a:t> The State University of New Jersey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Dual Degree, E</a:t>
                      </a:r>
                      <a:r>
                        <a:rPr lang="en-US" altLang="ko-KR" sz="900" baseline="0" dirty="0" smtClean="0"/>
                        <a:t>xchange Student Program 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2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Colorado</a:t>
                      </a:r>
                      <a:r>
                        <a:rPr lang="en-US" altLang="ko-KR" sz="900" baseline="0" dirty="0" smtClean="0"/>
                        <a:t> State University-Pueblo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Exchange Student Program,  Short Exchange Program(2014)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YOK Center of University of California, Riverside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Academic exchange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3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4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College of Business San Jose state</a:t>
                      </a:r>
                      <a:r>
                        <a:rPr lang="en-US" altLang="ko-KR" sz="900" baseline="0" dirty="0" smtClean="0"/>
                        <a:t> University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Academic exchange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5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North Dakota State University 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Dual degree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6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Japan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err="1" smtClean="0"/>
                        <a:t>Otaru</a:t>
                      </a:r>
                      <a:r>
                        <a:rPr lang="en-US" altLang="ko-KR" sz="900" dirty="0" smtClean="0"/>
                        <a:t> University of Commerce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Academic Exchange, </a:t>
                      </a:r>
                      <a:r>
                        <a:rPr lang="en-US" altLang="ko-KR" sz="900" baseline="0" dirty="0" smtClean="0"/>
                        <a:t>Exchange Student Program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7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Nagoya University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aseline="0" dirty="0" smtClean="0"/>
                        <a:t>Exchange Student Program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8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Kyushu</a:t>
                      </a:r>
                      <a:r>
                        <a:rPr lang="en-US" altLang="ko-KR" sz="900" baseline="0" dirty="0" smtClean="0"/>
                        <a:t> Sangyo</a:t>
                      </a:r>
                      <a:r>
                        <a:rPr lang="en-US" altLang="ko-KR" sz="900" dirty="0" smtClean="0"/>
                        <a:t> University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Academic Exchange, Short Exchange Program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9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Kobe</a:t>
                      </a:r>
                      <a:r>
                        <a:rPr lang="en-US" altLang="ko-KR" sz="900" baseline="0" dirty="0" smtClean="0"/>
                        <a:t> University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aseline="0" dirty="0" smtClean="0"/>
                        <a:t>Exchange Student Program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10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China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err="1" smtClean="0"/>
                        <a:t>Dongbei</a:t>
                      </a:r>
                      <a:r>
                        <a:rPr lang="en-US" altLang="ko-KR" sz="900" baseline="0" dirty="0" smtClean="0"/>
                        <a:t> University of Finance and Economics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Academic Exchange, </a:t>
                      </a:r>
                      <a:r>
                        <a:rPr lang="en-US" altLang="ko-KR" sz="900" baseline="0" dirty="0" smtClean="0"/>
                        <a:t>Exchange Student Program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11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Jiangsu University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Exchange student program</a:t>
                      </a:r>
                      <a:endParaRPr lang="ko-KR" alt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12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err="1" smtClean="0"/>
                        <a:t>Yanbian</a:t>
                      </a:r>
                      <a:r>
                        <a:rPr lang="en-US" altLang="ko-KR" sz="900" dirty="0" smtClean="0"/>
                        <a:t> University 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Dual Degree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13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Northwest University 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Exchange</a:t>
                      </a:r>
                      <a:r>
                        <a:rPr lang="en-US" altLang="ko-KR" sz="900" baseline="0" dirty="0" smtClean="0"/>
                        <a:t> Student Program 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14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kern="1200" dirty="0" smtClean="0">
                          <a:effectLst/>
                        </a:rPr>
                        <a:t>Southwestern University of Finance and Economics 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Academic Exchange, </a:t>
                      </a:r>
                      <a:r>
                        <a:rPr lang="en-US" altLang="ko-KR" sz="900" baseline="0" dirty="0" smtClean="0"/>
                        <a:t>Exchange Student Program</a:t>
                      </a:r>
                      <a:endParaRPr lang="ko-KR" alt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15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>
                    <a:solidFill>
                      <a:srgbClr val="D0D9E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Nanjing</a:t>
                      </a:r>
                      <a:r>
                        <a:rPr lang="en-US" altLang="ko-KR" sz="900" baseline="0" dirty="0" smtClean="0"/>
                        <a:t> Audit University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Academic Exchange, </a:t>
                      </a:r>
                      <a:r>
                        <a:rPr lang="en-US" altLang="ko-KR" sz="900" baseline="0" dirty="0" smtClean="0"/>
                        <a:t>Exchange Student Program</a:t>
                      </a:r>
                      <a:endParaRPr lang="ko-KR" alt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16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Thailand 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err="1" smtClean="0"/>
                        <a:t>Burapha</a:t>
                      </a:r>
                      <a:r>
                        <a:rPr lang="en-US" altLang="ko-KR" sz="900" dirty="0" smtClean="0"/>
                        <a:t> University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Academic Exchange, Short Exchange Program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17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Vietnam 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Eastern International University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Academic Exchange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18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Vietnam</a:t>
                      </a:r>
                      <a:r>
                        <a:rPr lang="en-US" altLang="ko-KR" sz="900" baseline="0" dirty="0" smtClean="0"/>
                        <a:t> University of Commerce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Academic Exchange, </a:t>
                      </a:r>
                      <a:r>
                        <a:rPr lang="en-US" altLang="ko-KR" sz="900" baseline="0" dirty="0" smtClean="0"/>
                        <a:t>Exchange Student Program</a:t>
                      </a:r>
                      <a:endParaRPr lang="ko-KR" alt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19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Iran 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University of Tehran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Exchange</a:t>
                      </a:r>
                      <a:r>
                        <a:rPr lang="en-US" altLang="ko-KR" sz="900" baseline="0" dirty="0" smtClean="0"/>
                        <a:t> Student Program 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20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France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University</a:t>
                      </a:r>
                      <a:r>
                        <a:rPr lang="en-US" altLang="ko-KR" sz="900" baseline="0" dirty="0" smtClean="0"/>
                        <a:t> of Sciences and Technology of Lille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Exchange</a:t>
                      </a:r>
                      <a:r>
                        <a:rPr lang="en-US" altLang="ko-KR" sz="900" baseline="0" dirty="0" smtClean="0"/>
                        <a:t> Student Program 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21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u="none" dirty="0" smtClean="0"/>
                        <a:t>Grenoble </a:t>
                      </a:r>
                      <a:r>
                        <a:rPr lang="en-US" altLang="ko-KR" sz="900" u="none" dirty="0" err="1" smtClean="0"/>
                        <a:t>ecole</a:t>
                      </a:r>
                      <a:r>
                        <a:rPr lang="en-US" altLang="ko-KR" sz="900" u="none" baseline="0" dirty="0" smtClean="0"/>
                        <a:t> de management</a:t>
                      </a:r>
                      <a:endParaRPr lang="ko-KR" altLang="en-US" sz="90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Academic Exchange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22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>
                    <a:solidFill>
                      <a:srgbClr val="D0D9E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Lille 1</a:t>
                      </a:r>
                      <a:r>
                        <a:rPr lang="en-US" altLang="ko-KR" sz="900" baseline="0" dirty="0" smtClean="0"/>
                        <a:t> University</a:t>
                      </a:r>
                      <a:endParaRPr lang="ko-KR" alt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Academic Exchange, </a:t>
                      </a:r>
                      <a:r>
                        <a:rPr lang="en-US" altLang="ko-KR" sz="900" baseline="0" dirty="0" smtClean="0"/>
                        <a:t>Exchange Student Program</a:t>
                      </a:r>
                      <a:endParaRPr lang="ko-KR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23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Malaysia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err="1" smtClean="0"/>
                        <a:t>Universiti</a:t>
                      </a:r>
                      <a:r>
                        <a:rPr lang="en-US" altLang="ko-KR" sz="900" baseline="0" dirty="0" smtClean="0"/>
                        <a:t> Malaysia Sabah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Academic Exchange, </a:t>
                      </a:r>
                      <a:r>
                        <a:rPr lang="en-US" altLang="ko-KR" sz="900" baseline="0" dirty="0" smtClean="0"/>
                        <a:t>Exchange Student Program</a:t>
                      </a:r>
                      <a:endParaRPr lang="ko-KR" alt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24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Bangladesh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Daffodil International University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Academic Exchange, </a:t>
                      </a:r>
                      <a:r>
                        <a:rPr lang="en-US" altLang="ko-KR" sz="900" baseline="0" dirty="0" smtClean="0"/>
                        <a:t>Exchange Student Program</a:t>
                      </a:r>
                      <a:endParaRPr lang="ko-KR" alt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25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Mongolia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National University of Mongolia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Academic Exchange</a:t>
                      </a:r>
                      <a:endParaRPr lang="ko-KR" alt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  <a:tr h="1986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26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Germany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Saarland University</a:t>
                      </a:r>
                      <a:endParaRPr lang="ko-KR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Academic Exchange, </a:t>
                      </a:r>
                      <a:r>
                        <a:rPr lang="en-US" altLang="ko-KR" sz="900" baseline="0" dirty="0" smtClean="0"/>
                        <a:t>Exchange Student Program</a:t>
                      </a:r>
                      <a:endParaRPr lang="ko-KR" altLang="en-US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6791" marR="66791" marT="33395" marB="33395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53852" y="2780928"/>
            <a:ext cx="2560316" cy="22535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 smtClean="0"/>
              <a:t>미국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일본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중국 </a:t>
            </a:r>
            <a:endParaRPr lang="en-US" altLang="ko-KR" sz="2400" dirty="0" smtClean="0"/>
          </a:p>
          <a:p>
            <a:pPr>
              <a:lnSpc>
                <a:spcPct val="150000"/>
              </a:lnSpc>
            </a:pPr>
            <a:r>
              <a:rPr lang="ko-KR" altLang="en-US" sz="2400" dirty="0" smtClean="0"/>
              <a:t>등 </a:t>
            </a:r>
            <a:r>
              <a:rPr lang="en-US" altLang="ko-KR" sz="2400" dirty="0" smtClean="0"/>
              <a:t>11</a:t>
            </a:r>
            <a:r>
              <a:rPr lang="ko-KR" altLang="en-US" sz="2400" dirty="0" smtClean="0"/>
              <a:t>개국</a:t>
            </a:r>
            <a:endParaRPr lang="en-US" altLang="ko-KR" sz="2400" dirty="0" smtClean="0"/>
          </a:p>
          <a:p>
            <a:pPr>
              <a:lnSpc>
                <a:spcPct val="150000"/>
              </a:lnSpc>
            </a:pPr>
            <a:r>
              <a:rPr lang="en-US" altLang="ko-KR" sz="2400" dirty="0" smtClean="0"/>
              <a:t>26</a:t>
            </a:r>
            <a:r>
              <a:rPr lang="ko-KR" altLang="en-US" sz="2400" dirty="0" smtClean="0"/>
              <a:t>개 대학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기관과</a:t>
            </a:r>
            <a:endParaRPr lang="en-US" altLang="ko-KR" sz="2400" dirty="0" smtClean="0"/>
          </a:p>
          <a:p>
            <a:pPr>
              <a:lnSpc>
                <a:spcPct val="150000"/>
              </a:lnSpc>
            </a:pPr>
            <a:r>
              <a:rPr lang="ko-KR" altLang="en-US" sz="2400" dirty="0" smtClean="0"/>
              <a:t>협정 체결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7512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073598" y="0"/>
            <a:ext cx="9753600" cy="1325562"/>
          </a:xfrm>
        </p:spPr>
        <p:txBody>
          <a:bodyPr anchor="ctr">
            <a:normAutofit/>
          </a:bodyPr>
          <a:lstStyle/>
          <a:p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2015 </a:t>
            </a:r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국제교류 협정 신규체결 내용</a:t>
            </a:r>
            <a:endParaRPr lang="ko-KR" sz="4400" b="1" dirty="0">
              <a:latin typeface="Malgun Gothic" pitchFamily="34" charset="-127"/>
              <a:ea typeface="Malgun Gothic" pitchFamily="34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6643"/>
              </p:ext>
            </p:extLst>
          </p:nvPr>
        </p:nvGraphicFramePr>
        <p:xfrm>
          <a:off x="765821" y="1196752"/>
          <a:ext cx="10369154" cy="5451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2767"/>
                <a:gridCol w="1715759"/>
                <a:gridCol w="1491965"/>
                <a:gridCol w="1193571"/>
                <a:gridCol w="671384"/>
                <a:gridCol w="3953708"/>
              </a:tblGrid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국가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대학명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유형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체결시기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기간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협정 주요내용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프랑스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릴</a:t>
                      </a:r>
                      <a:r>
                        <a:rPr lang="en-US" altLang="ko-KR" dirty="0" smtClean="0"/>
                        <a:t>1</a:t>
                      </a:r>
                      <a:r>
                        <a:rPr lang="ko-KR" altLang="en-US" dirty="0" smtClean="0"/>
                        <a:t>대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MOU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2015.09.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r>
                        <a:rPr lang="ko-KR" altLang="en-US" dirty="0" smtClean="0"/>
                        <a:t>년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교환학생</a:t>
                      </a:r>
                      <a:r>
                        <a:rPr lang="en-US" altLang="ko-KR" sz="1600" dirty="0" smtClean="0"/>
                        <a:t>(3</a:t>
                      </a:r>
                      <a:r>
                        <a:rPr lang="ko-KR" altLang="en-US" sz="1600" dirty="0" smtClean="0"/>
                        <a:t>명</a:t>
                      </a:r>
                      <a:r>
                        <a:rPr lang="en-US" altLang="ko-KR" sz="1600" dirty="0" smtClean="0"/>
                        <a:t>/1</a:t>
                      </a:r>
                      <a:r>
                        <a:rPr lang="ko-KR" altLang="en-US" sz="1600" dirty="0" smtClean="0"/>
                        <a:t>년</a:t>
                      </a:r>
                      <a:r>
                        <a:rPr lang="en-US" altLang="ko-KR" sz="1600" dirty="0" smtClean="0"/>
                        <a:t>) </a:t>
                      </a:r>
                      <a:r>
                        <a:rPr lang="ko-KR" altLang="en-US" sz="1600" dirty="0" smtClean="0"/>
                        <a:t>교류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독일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잘란드대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MOA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2015.10.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5</a:t>
                      </a:r>
                      <a:r>
                        <a:rPr lang="ko-KR" altLang="en-US" dirty="0" smtClean="0"/>
                        <a:t>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교환학생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ko-KR" altLang="en-US" sz="1600" dirty="0" smtClean="0"/>
                        <a:t>학부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대학원</a:t>
                      </a:r>
                      <a:r>
                        <a:rPr lang="en-US" altLang="ko-KR" sz="1600" dirty="0" smtClean="0"/>
                        <a:t>)</a:t>
                      </a:r>
                    </a:p>
                    <a:p>
                      <a:pPr latinLnBrk="1"/>
                      <a:r>
                        <a:rPr lang="ko-KR" altLang="en-US" sz="1600" dirty="0" smtClean="0"/>
                        <a:t>연구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600" dirty="0" smtClean="0"/>
                        <a:t>학술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ko-KR" altLang="en-US" sz="1600" dirty="0" smtClean="0"/>
                        <a:t>세미나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회의</a:t>
                      </a:r>
                      <a:r>
                        <a:rPr lang="en-US" altLang="ko-KR" sz="1600" dirty="0" smtClean="0"/>
                        <a:t>) </a:t>
                      </a:r>
                      <a:r>
                        <a:rPr lang="ko-KR" altLang="en-US" sz="1600" dirty="0" smtClean="0"/>
                        <a:t>교류</a:t>
                      </a:r>
                      <a:endParaRPr lang="en-US" altLang="ko-KR" sz="1600" dirty="0" smtClean="0"/>
                    </a:p>
                    <a:p>
                      <a:pPr latinLnBrk="1"/>
                      <a:r>
                        <a:rPr lang="ko-KR" altLang="en-US" sz="1600" dirty="0" smtClean="0"/>
                        <a:t>교수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600" dirty="0" smtClean="0"/>
                        <a:t>교원 교류</a:t>
                      </a:r>
                      <a:endParaRPr lang="en-US" altLang="ko-KR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일본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큐슈산업대학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MOA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2015.04.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단기연수 </a:t>
                      </a:r>
                      <a:r>
                        <a:rPr lang="en-US" altLang="ko-KR" sz="1600" dirty="0" smtClean="0"/>
                        <a:t>1</a:t>
                      </a:r>
                      <a:r>
                        <a:rPr lang="ko-KR" altLang="en-US" sz="1600" dirty="0" smtClean="0"/>
                        <a:t>학점 학점교류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ko-KR" altLang="en-US" dirty="0" smtClean="0"/>
                        <a:t>중국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서북대학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MOA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2015.05.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5</a:t>
                      </a:r>
                      <a:r>
                        <a:rPr lang="ko-KR" altLang="en-US" dirty="0" smtClean="0"/>
                        <a:t>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학생교환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ko-KR" altLang="en-US" sz="1600" dirty="0" smtClean="0"/>
                        <a:t>교환학생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600" dirty="0" smtClean="0"/>
                        <a:t>단기교류</a:t>
                      </a:r>
                      <a:r>
                        <a:rPr lang="en-US" altLang="ko-KR" sz="1600" dirty="0" smtClean="0"/>
                        <a:t>)</a:t>
                      </a:r>
                    </a:p>
                    <a:p>
                      <a:pPr latinLnBrk="1"/>
                      <a:r>
                        <a:rPr lang="en-US" altLang="ko-KR" sz="1600" dirty="0" smtClean="0"/>
                        <a:t>2+2 </a:t>
                      </a:r>
                      <a:r>
                        <a:rPr lang="ko-KR" altLang="en-US" sz="1600" dirty="0" smtClean="0"/>
                        <a:t>복수학위 프로그램</a:t>
                      </a:r>
                      <a:endParaRPr lang="en-US" altLang="ko-KR" sz="1600" dirty="0" smtClean="0"/>
                    </a:p>
                    <a:p>
                      <a:pPr latinLnBrk="1"/>
                      <a:r>
                        <a:rPr lang="ko-KR" altLang="en-US" sz="1600" dirty="0" smtClean="0"/>
                        <a:t>교수 연구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600" dirty="0" smtClean="0"/>
                        <a:t>학술 교류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방문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600" dirty="0" smtClean="0"/>
                        <a:t>교환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남경심계학원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MOU/MOA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2015.05.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5</a:t>
                      </a:r>
                      <a:r>
                        <a:rPr lang="ko-KR" altLang="en-US" dirty="0" smtClean="0"/>
                        <a:t>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교환학생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ko-KR" altLang="en-US" sz="1600" dirty="0" smtClean="0"/>
                        <a:t>학부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대학원</a:t>
                      </a:r>
                      <a:r>
                        <a:rPr lang="en-US" altLang="ko-KR" sz="1600" dirty="0" smtClean="0"/>
                        <a:t>)</a:t>
                      </a:r>
                    </a:p>
                    <a:p>
                      <a:pPr latinLnBrk="1"/>
                      <a:r>
                        <a:rPr lang="ko-KR" altLang="en-US" sz="1600" dirty="0" smtClean="0"/>
                        <a:t>연구자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ko-KR" altLang="en-US" sz="1600" dirty="0" smtClean="0"/>
                        <a:t>교수</a:t>
                      </a:r>
                      <a:r>
                        <a:rPr lang="en-US" altLang="ko-KR" sz="1600" dirty="0" smtClean="0"/>
                        <a:t>,</a:t>
                      </a:r>
                      <a:r>
                        <a:rPr lang="ko-KR" altLang="en-US" sz="1600" dirty="0" smtClean="0"/>
                        <a:t>교원</a:t>
                      </a:r>
                      <a:r>
                        <a:rPr lang="en-US" altLang="ko-KR" sz="1600" dirty="0" smtClean="0"/>
                        <a:t>,</a:t>
                      </a:r>
                      <a:r>
                        <a:rPr lang="ko-KR" altLang="en-US" sz="1600" dirty="0" smtClean="0"/>
                        <a:t>연구원</a:t>
                      </a:r>
                      <a:r>
                        <a:rPr lang="en-US" altLang="ko-KR" sz="1600" dirty="0" smtClean="0"/>
                        <a:t>) </a:t>
                      </a:r>
                      <a:r>
                        <a:rPr lang="ko-KR" altLang="en-US" sz="1600" dirty="0" smtClean="0"/>
                        <a:t>교류</a:t>
                      </a:r>
                      <a:endParaRPr lang="en-US" altLang="ko-KR" sz="1600" dirty="0" smtClean="0"/>
                    </a:p>
                    <a:p>
                      <a:pPr latinLnBrk="1"/>
                      <a:r>
                        <a:rPr lang="ko-KR" altLang="en-US" sz="1600" dirty="0" smtClean="0"/>
                        <a:t>공동연구 계획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복수학위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강소대학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MOU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2015.11.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5</a:t>
                      </a:r>
                      <a:r>
                        <a:rPr lang="ko-KR" altLang="en-US" dirty="0" smtClean="0"/>
                        <a:t>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교환학생</a:t>
                      </a:r>
                      <a:r>
                        <a:rPr lang="en-US" altLang="ko-KR" sz="1600" dirty="0" smtClean="0"/>
                        <a:t>(5</a:t>
                      </a:r>
                      <a:r>
                        <a:rPr lang="ko-KR" altLang="en-US" sz="1600" dirty="0" smtClean="0"/>
                        <a:t>명</a:t>
                      </a:r>
                      <a:r>
                        <a:rPr lang="en-US" altLang="ko-KR" sz="1600" dirty="0" smtClean="0"/>
                        <a:t>/1</a:t>
                      </a:r>
                      <a:r>
                        <a:rPr lang="ko-KR" altLang="en-US" sz="1600" dirty="0" smtClean="0"/>
                        <a:t>년</a:t>
                      </a:r>
                      <a:r>
                        <a:rPr lang="en-US" altLang="ko-KR" sz="1600" dirty="0" smtClean="0"/>
                        <a:t>) </a:t>
                      </a:r>
                      <a:r>
                        <a:rPr lang="ko-KR" altLang="en-US" sz="1600" dirty="0" smtClean="0"/>
                        <a:t>교류</a:t>
                      </a:r>
                    </a:p>
                    <a:p>
                      <a:pPr latinLnBrk="1"/>
                      <a:r>
                        <a:rPr lang="ko-KR" altLang="en-US" sz="1600" dirty="0" smtClean="0"/>
                        <a:t>연구자 교환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학술 교류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베트남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베트남상업대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MOU/MOA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2015.04.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5</a:t>
                      </a:r>
                      <a:r>
                        <a:rPr lang="ko-KR" altLang="en-US" dirty="0" smtClean="0"/>
                        <a:t>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학생교환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ko-KR" altLang="en-US" sz="1600" dirty="0" smtClean="0"/>
                        <a:t>교환학생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600" dirty="0" smtClean="0"/>
                        <a:t>단기교류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en-US" altLang="ko-KR" sz="1600" dirty="0" smtClean="0"/>
                        <a:t>2+2)</a:t>
                      </a:r>
                    </a:p>
                    <a:p>
                      <a:pPr latinLnBrk="1"/>
                      <a:r>
                        <a:rPr lang="ko-KR" altLang="en-US" sz="1600" dirty="0" smtClean="0"/>
                        <a:t>연구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600" dirty="0" smtClean="0"/>
                        <a:t>학술 교류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방문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600" dirty="0" smtClean="0"/>
                        <a:t>교환 교수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말레이지아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사바대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MOU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2015.05.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5</a:t>
                      </a:r>
                      <a:r>
                        <a:rPr lang="ko-KR" altLang="en-US" dirty="0" smtClean="0"/>
                        <a:t>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학생교환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ko-KR" altLang="en-US" sz="1600" dirty="0" smtClean="0"/>
                        <a:t>교환학생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600" dirty="0" smtClean="0"/>
                        <a:t>단기교류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en-US" altLang="ko-KR" sz="1600" dirty="0" smtClean="0"/>
                        <a:t>2+2)</a:t>
                      </a:r>
                    </a:p>
                    <a:p>
                      <a:pPr latinLnBrk="1"/>
                      <a:r>
                        <a:rPr lang="ko-KR" altLang="en-US" sz="1600" dirty="0" smtClean="0"/>
                        <a:t>연구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600" dirty="0" smtClean="0"/>
                        <a:t>학술 교류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방문</a:t>
                      </a:r>
                      <a:r>
                        <a:rPr lang="en-US" altLang="ko-KR" sz="16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600" dirty="0" smtClean="0"/>
                        <a:t>교환 교수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슬라이드 번호 개체 틀 1"/>
          <p:cNvSpPr txBox="1">
            <a:spLocks noGrp="1"/>
          </p:cNvSpPr>
          <p:nvPr/>
        </p:nvSpPr>
        <p:spPr bwMode="auto">
          <a:xfrm>
            <a:off x="9694812" y="630932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latinLnBrk="1" hangingPunct="1"/>
            <a:r>
              <a:rPr kumimoji="1" lang="en-US" altLang="ko-KR" b="0" dirty="0" smtClean="0"/>
              <a:t>6</a:t>
            </a:r>
            <a:endParaRPr kumimoji="1" lang="en-US" altLang="ko-KR" b="0" dirty="0"/>
          </a:p>
        </p:txBody>
      </p:sp>
    </p:spTree>
    <p:extLst>
      <p:ext uri="{BB962C8B-B14F-4D97-AF65-F5344CB8AC3E}">
        <p14:creationId xmlns:p14="http://schemas.microsoft.com/office/powerpoint/2010/main" val="199115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053852" y="0"/>
            <a:ext cx="9753600" cy="1325562"/>
          </a:xfrm>
        </p:spPr>
        <p:txBody>
          <a:bodyPr anchor="ctr">
            <a:normAutofit/>
          </a:bodyPr>
          <a:lstStyle/>
          <a:p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경상대학 국제교류 사업예산</a:t>
            </a:r>
            <a:endParaRPr lang="ko-KR" sz="4400" b="1" dirty="0">
              <a:latin typeface="Malgun Gothic" pitchFamily="34" charset="-127"/>
              <a:ea typeface="Malgun Gothic" pitchFamily="34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259901"/>
              </p:ext>
            </p:extLst>
          </p:nvPr>
        </p:nvGraphicFramePr>
        <p:xfrm>
          <a:off x="981844" y="1281337"/>
          <a:ext cx="10225136" cy="5256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5027"/>
                <a:gridCol w="6417155"/>
                <a:gridCol w="1762954"/>
              </a:tblGrid>
              <a:tr h="45155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사업명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사업내용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사업예산</a:t>
                      </a:r>
                      <a:r>
                        <a:rPr lang="en-US" altLang="ko-KR" dirty="0" smtClean="0"/>
                        <a:t>(2016)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111161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1" dirty="0" smtClean="0"/>
                        <a:t>태국</a:t>
                      </a:r>
                      <a:r>
                        <a:rPr lang="ko-KR" altLang="en-US" sz="1500" b="1" baseline="0" dirty="0" smtClean="0"/>
                        <a:t> </a:t>
                      </a:r>
                      <a:r>
                        <a:rPr lang="ko-KR" altLang="en-US" sz="1500" b="1" baseline="0" dirty="0" err="1" smtClean="0"/>
                        <a:t>부라파대학</a:t>
                      </a:r>
                      <a:endParaRPr lang="en-US" altLang="ko-KR" sz="1500" b="1" baseline="0" dirty="0" smtClean="0"/>
                    </a:p>
                    <a:p>
                      <a:pPr algn="ctr" latinLnBrk="1"/>
                      <a:r>
                        <a:rPr lang="ko-KR" altLang="en-US" sz="1500" b="1" baseline="0" dirty="0" smtClean="0"/>
                        <a:t>교류프로그램</a:t>
                      </a:r>
                      <a:r>
                        <a:rPr lang="en-US" altLang="ko-KR" sz="1500" b="1" baseline="0" dirty="0" smtClean="0"/>
                        <a:t>(GBLC)</a:t>
                      </a:r>
                      <a:endParaRPr lang="ko-KR" alt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spc="-100" baseline="0" dirty="0" smtClean="0"/>
                        <a:t>2008</a:t>
                      </a:r>
                      <a:r>
                        <a:rPr lang="ko-KR" altLang="en-US" sz="1400" spc="-100" baseline="0" dirty="0" smtClean="0"/>
                        <a:t>년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smtClean="0"/>
                        <a:t>태국 </a:t>
                      </a:r>
                      <a:r>
                        <a:rPr lang="ko-KR" altLang="en-US" sz="1400" spc="-100" baseline="0" dirty="0" err="1" smtClean="0"/>
                        <a:t>부라파대학교</a:t>
                      </a:r>
                      <a:r>
                        <a:rPr lang="ko-KR" altLang="en-US" sz="1400" spc="-100" baseline="0" dirty="0" smtClean="0"/>
                        <a:t> 국제대학과  교류시작</a:t>
                      </a:r>
                      <a:r>
                        <a:rPr lang="en-US" altLang="ko-KR" sz="1400" spc="-100" baseline="0" dirty="0" smtClean="0"/>
                        <a:t>, 2016</a:t>
                      </a:r>
                      <a:r>
                        <a:rPr lang="ko-KR" altLang="en-US" sz="1400" spc="-100" baseline="0" dirty="0" smtClean="0"/>
                        <a:t>년까지 총 </a:t>
                      </a:r>
                      <a:r>
                        <a:rPr lang="en-US" altLang="ko-KR" sz="1400" spc="-100" baseline="0" dirty="0" smtClean="0"/>
                        <a:t>9</a:t>
                      </a:r>
                      <a:r>
                        <a:rPr lang="ko-KR" altLang="en-US" sz="1400" spc="-100" baseline="0" dirty="0" smtClean="0"/>
                        <a:t>차례 진행</a:t>
                      </a:r>
                      <a:endParaRPr lang="en-US" altLang="ko-KR" sz="1400" spc="-100" baseline="0" dirty="0" smtClean="0"/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spc="-100" baseline="0" dirty="0" err="1" smtClean="0"/>
                        <a:t>양교에서</a:t>
                      </a:r>
                      <a:r>
                        <a:rPr lang="ko-KR" altLang="en-US" sz="1400" spc="-100" baseline="0" dirty="0" smtClean="0"/>
                        <a:t> 각</a:t>
                      </a:r>
                      <a:r>
                        <a:rPr lang="en-US" altLang="ko-KR" sz="1400" spc="-100" baseline="0" dirty="0" smtClean="0"/>
                        <a:t>2</a:t>
                      </a:r>
                      <a:r>
                        <a:rPr lang="ko-KR" altLang="en-US" sz="1400" spc="-100" baseline="0" dirty="0" smtClean="0"/>
                        <a:t>주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smtClean="0"/>
                        <a:t>총 </a:t>
                      </a:r>
                      <a:r>
                        <a:rPr lang="en-US" altLang="ko-KR" sz="1400" spc="-100" baseline="0" dirty="0" smtClean="0"/>
                        <a:t>4</a:t>
                      </a:r>
                      <a:r>
                        <a:rPr lang="ko-KR" altLang="en-US" sz="1400" spc="-100" baseline="0" dirty="0" smtClean="0"/>
                        <a:t>주에 걸쳐 글로벌비즈니스리더십캠프 진행</a:t>
                      </a:r>
                      <a:r>
                        <a:rPr lang="en-US" altLang="ko-KR" sz="1400" spc="-100" baseline="0" dirty="0" smtClean="0"/>
                        <a:t>(1</a:t>
                      </a:r>
                      <a:r>
                        <a:rPr lang="ko-KR" altLang="en-US" sz="1400" spc="-100" baseline="0" dirty="0" smtClean="0"/>
                        <a:t>월</a:t>
                      </a:r>
                      <a:r>
                        <a:rPr lang="en-US" altLang="ko-KR" sz="1400" spc="-100" baseline="0" dirty="0" smtClean="0"/>
                        <a:t>, 2</a:t>
                      </a:r>
                      <a:r>
                        <a:rPr lang="ko-KR" altLang="en-US" sz="1400" spc="-100" baseline="0" dirty="0" smtClean="0"/>
                        <a:t>월</a:t>
                      </a:r>
                      <a:r>
                        <a:rPr lang="en-US" altLang="ko-KR" sz="1400" spc="-100" baseline="0" dirty="0" smtClean="0"/>
                        <a:t>)</a:t>
                      </a:r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spc="-100" baseline="0" dirty="0" smtClean="0"/>
                        <a:t>영어강의 수강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smtClean="0"/>
                        <a:t>산업체  </a:t>
                      </a:r>
                      <a:r>
                        <a:rPr lang="ko-KR" altLang="en-US" sz="1400" spc="-100" baseline="0" dirty="0" err="1" smtClean="0"/>
                        <a:t>탐방및</a:t>
                      </a:r>
                      <a:r>
                        <a:rPr lang="ko-KR" altLang="en-US" sz="1400" spc="-100" baseline="0" dirty="0" smtClean="0"/>
                        <a:t> 문화체험의 기회가 주어짐</a:t>
                      </a:r>
                      <a:endParaRPr lang="en-US" altLang="ko-KR" sz="1400" spc="-100" baseline="0" dirty="0" smtClean="0"/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spc="-100" baseline="0" dirty="0" smtClean="0"/>
                        <a:t>2014</a:t>
                      </a:r>
                      <a:r>
                        <a:rPr lang="ko-KR" altLang="en-US" sz="1400" spc="-100" baseline="0" dirty="0" smtClean="0"/>
                        <a:t>년부터 학점화하여 교류 </a:t>
                      </a:r>
                      <a:r>
                        <a:rPr lang="en-US" altLang="ko-KR" sz="1400" spc="-100" baseline="0" dirty="0" smtClean="0"/>
                        <a:t>(3</a:t>
                      </a:r>
                      <a:r>
                        <a:rPr lang="ko-KR" altLang="en-US" sz="1400" spc="-100" baseline="0" dirty="0" smtClean="0"/>
                        <a:t>학점</a:t>
                      </a:r>
                      <a:r>
                        <a:rPr lang="en-US" altLang="ko-KR" sz="1400" spc="-100" baseline="0" dirty="0" smtClean="0"/>
                        <a:t>)</a:t>
                      </a:r>
                      <a:r>
                        <a:rPr lang="ko-KR" altLang="en-US" sz="1400" spc="-100" baseline="0" dirty="0" smtClean="0"/>
                        <a:t> </a:t>
                      </a:r>
                      <a:endParaRPr lang="ko-KR" altLang="en-US" sz="1400" spc="-1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ko-KR" altLang="en-US" sz="1400" b="1" dirty="0" smtClean="0"/>
                        <a:t>총 </a:t>
                      </a:r>
                      <a:r>
                        <a:rPr lang="en-US" altLang="ko-KR" sz="1400" b="1" dirty="0" smtClean="0"/>
                        <a:t>25,000,000</a:t>
                      </a:r>
                      <a:r>
                        <a:rPr lang="ko-KR" altLang="en-US" sz="1400" b="1" dirty="0" smtClean="0"/>
                        <a:t>원</a:t>
                      </a:r>
                      <a:endParaRPr lang="en-US" altLang="ko-KR" sz="1400" b="1" dirty="0" smtClean="0"/>
                    </a:p>
                  </a:txBody>
                  <a:tcPr anchor="ctr"/>
                </a:tc>
              </a:tr>
              <a:tr h="8606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1" dirty="0" smtClean="0"/>
                        <a:t>일본 </a:t>
                      </a:r>
                      <a:r>
                        <a:rPr lang="ko-KR" altLang="en-US" sz="1500" b="1" dirty="0" err="1" smtClean="0"/>
                        <a:t>큐슈산업대학</a:t>
                      </a:r>
                      <a:endParaRPr lang="en-US" altLang="ko-KR" sz="1500" b="1" dirty="0" smtClean="0"/>
                    </a:p>
                    <a:p>
                      <a:pPr algn="ctr" latinLnBrk="1"/>
                      <a:r>
                        <a:rPr lang="ko-KR" altLang="en-US" sz="1500" b="1" dirty="0" smtClean="0"/>
                        <a:t>단기교류프로그램</a:t>
                      </a:r>
                      <a:endParaRPr lang="ko-KR" alt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spc="-100" baseline="0" dirty="0" err="1" smtClean="0"/>
                        <a:t>큐슈산업대학</a:t>
                      </a:r>
                      <a:r>
                        <a:rPr lang="ko-KR" altLang="en-US" sz="1400" spc="-100" baseline="0" dirty="0" smtClean="0"/>
                        <a:t> </a:t>
                      </a:r>
                      <a:r>
                        <a:rPr lang="ko-KR" altLang="en-US" sz="1400" spc="-100" baseline="0" dirty="0" err="1" smtClean="0"/>
                        <a:t>상학부와</a:t>
                      </a:r>
                      <a:r>
                        <a:rPr lang="ko-KR" altLang="en-US" sz="1400" spc="-100" baseline="0" dirty="0" smtClean="0"/>
                        <a:t> </a:t>
                      </a:r>
                      <a:r>
                        <a:rPr lang="en-US" altLang="ko-KR" sz="1400" spc="-100" baseline="0" dirty="0" smtClean="0"/>
                        <a:t>20</a:t>
                      </a:r>
                      <a:r>
                        <a:rPr lang="ko-KR" altLang="en-US" sz="1400" spc="-100" baseline="0" dirty="0" err="1" smtClean="0"/>
                        <a:t>여년간</a:t>
                      </a:r>
                      <a:r>
                        <a:rPr lang="ko-KR" altLang="en-US" sz="1400" spc="-100" baseline="0" dirty="0" smtClean="0"/>
                        <a:t> 진행 중인 프로그램</a:t>
                      </a:r>
                      <a:endParaRPr lang="en-US" altLang="ko-KR" sz="1400" spc="-100" baseline="0" dirty="0" smtClean="0"/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spc="-100" baseline="0" dirty="0" err="1" smtClean="0"/>
                        <a:t>양교에서</a:t>
                      </a:r>
                      <a:r>
                        <a:rPr lang="ko-KR" altLang="en-US" sz="1400" spc="-100" baseline="0" dirty="0" smtClean="0"/>
                        <a:t>  각 </a:t>
                      </a:r>
                      <a:r>
                        <a:rPr lang="en-US" altLang="ko-KR" sz="1400" spc="-100" baseline="0" dirty="0" smtClean="0"/>
                        <a:t>4</a:t>
                      </a:r>
                      <a:r>
                        <a:rPr lang="ko-KR" altLang="en-US" sz="1400" spc="-100" baseline="0" dirty="0" smtClean="0"/>
                        <a:t>박 </a:t>
                      </a:r>
                      <a:r>
                        <a:rPr lang="en-US" altLang="ko-KR" sz="1400" spc="-100" baseline="0" dirty="0" smtClean="0"/>
                        <a:t>5</a:t>
                      </a:r>
                      <a:r>
                        <a:rPr lang="ko-KR" altLang="en-US" sz="1400" spc="-100" baseline="0" dirty="0" smtClean="0"/>
                        <a:t>일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smtClean="0"/>
                        <a:t>총 </a:t>
                      </a:r>
                      <a:r>
                        <a:rPr lang="en-US" altLang="ko-KR" sz="1400" spc="-100" baseline="0" dirty="0" smtClean="0"/>
                        <a:t>2</a:t>
                      </a:r>
                      <a:r>
                        <a:rPr lang="ko-KR" altLang="en-US" sz="1400" spc="-100" baseline="0" dirty="0" smtClean="0"/>
                        <a:t>주에 걸쳐 진행</a:t>
                      </a:r>
                      <a:r>
                        <a:rPr lang="en-US" altLang="ko-KR" sz="1400" spc="-100" baseline="0" dirty="0" smtClean="0"/>
                        <a:t>(6</a:t>
                      </a:r>
                      <a:r>
                        <a:rPr lang="ko-KR" altLang="en-US" sz="1400" spc="-100" baseline="0" dirty="0" smtClean="0"/>
                        <a:t>월</a:t>
                      </a:r>
                      <a:r>
                        <a:rPr lang="en-US" altLang="ko-KR" sz="1400" spc="-100" baseline="0" dirty="0" smtClean="0"/>
                        <a:t>, 11</a:t>
                      </a:r>
                      <a:r>
                        <a:rPr lang="ko-KR" altLang="en-US" sz="1400" spc="-100" baseline="0" dirty="0" smtClean="0"/>
                        <a:t>월</a:t>
                      </a:r>
                      <a:r>
                        <a:rPr lang="en-US" altLang="ko-KR" sz="1400" spc="-100" baseline="0" dirty="0" smtClean="0"/>
                        <a:t>)</a:t>
                      </a:r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spc="-100" baseline="0" dirty="0" smtClean="0"/>
                        <a:t>2015</a:t>
                      </a:r>
                      <a:r>
                        <a:rPr lang="ko-KR" altLang="en-US" sz="1400" spc="-100" baseline="0" dirty="0" smtClean="0"/>
                        <a:t>년부터 학점화하여 교류 </a:t>
                      </a:r>
                      <a:r>
                        <a:rPr lang="en-US" altLang="ko-KR" sz="1400" spc="-100" baseline="0" dirty="0" smtClean="0"/>
                        <a:t>(1</a:t>
                      </a:r>
                      <a:r>
                        <a:rPr lang="ko-KR" altLang="en-US" sz="1400" spc="-100" baseline="0" dirty="0" smtClean="0"/>
                        <a:t>학점</a:t>
                      </a:r>
                      <a:r>
                        <a:rPr lang="en-US" altLang="ko-KR" sz="1400" spc="-100" baseline="0" dirty="0" smtClean="0"/>
                        <a:t>)</a:t>
                      </a:r>
                      <a:endParaRPr lang="ko-KR" altLang="en-US" sz="1400" spc="-1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ko-KR" altLang="en-US" sz="1400" b="1" dirty="0" smtClean="0"/>
                        <a:t>총 </a:t>
                      </a:r>
                      <a:r>
                        <a:rPr lang="en-US" altLang="ko-KR" sz="1400" b="1" dirty="0" smtClean="0"/>
                        <a:t>10,000,000</a:t>
                      </a:r>
                      <a:r>
                        <a:rPr lang="ko-KR" altLang="en-US" sz="1400" b="1" dirty="0" smtClean="0"/>
                        <a:t>원</a:t>
                      </a:r>
                      <a:endParaRPr lang="en-US" altLang="ko-KR" sz="1400" b="1" dirty="0" smtClean="0"/>
                    </a:p>
                  </a:txBody>
                  <a:tcPr anchor="ctr"/>
                </a:tc>
              </a:tr>
              <a:tr h="8606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1" dirty="0" smtClean="0"/>
                        <a:t>미주지역 </a:t>
                      </a:r>
                      <a:endParaRPr lang="en-US" altLang="ko-KR" sz="1500" b="1" dirty="0" smtClean="0"/>
                    </a:p>
                    <a:p>
                      <a:pPr algn="ctr" latinLnBrk="1"/>
                      <a:r>
                        <a:rPr lang="ko-KR" altLang="en-US" sz="1500" b="1" dirty="0" smtClean="0"/>
                        <a:t>교류확대 프로그램</a:t>
                      </a:r>
                      <a:endParaRPr lang="ko-KR" alt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spc="-100" baseline="0" dirty="0" smtClean="0"/>
                        <a:t>구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smtClean="0"/>
                        <a:t>미국 </a:t>
                      </a:r>
                      <a:r>
                        <a:rPr lang="ko-KR" altLang="en-US" sz="1400" spc="-100" baseline="0" dirty="0" err="1" smtClean="0"/>
                        <a:t>콜로라도주립대</a:t>
                      </a:r>
                      <a:r>
                        <a:rPr lang="en-US" altLang="ko-KR" sz="1400" spc="-100" baseline="0" dirty="0" smtClean="0"/>
                        <a:t>(CSU-Pueblo)</a:t>
                      </a:r>
                      <a:r>
                        <a:rPr lang="ko-KR" altLang="en-US" sz="1400" spc="-100" baseline="0" dirty="0" smtClean="0"/>
                        <a:t> 교류 프로그램</a:t>
                      </a:r>
                      <a:endParaRPr lang="en-US" altLang="ko-KR" sz="1400" spc="-100" baseline="0" dirty="0" smtClean="0"/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spc="-100" baseline="0" dirty="0" smtClean="0"/>
                        <a:t>2014</a:t>
                      </a:r>
                      <a:r>
                        <a:rPr lang="ko-KR" altLang="en-US" sz="1400" spc="-100" baseline="0" dirty="0" smtClean="0"/>
                        <a:t>년 </a:t>
                      </a:r>
                      <a:r>
                        <a:rPr lang="en-US" altLang="ko-KR" sz="1400" spc="-100" baseline="0" dirty="0" smtClean="0"/>
                        <a:t>2</a:t>
                      </a:r>
                      <a:r>
                        <a:rPr lang="ko-KR" altLang="en-US" sz="1400" spc="-100" baseline="0" dirty="0" smtClean="0"/>
                        <a:t>주간</a:t>
                      </a:r>
                      <a:r>
                        <a:rPr lang="en-US" altLang="ko-KR" sz="1400" spc="-100" baseline="0" dirty="0" smtClean="0"/>
                        <a:t>, CSU</a:t>
                      </a:r>
                      <a:r>
                        <a:rPr lang="ko-KR" altLang="en-US" sz="1400" spc="-100" baseline="0" dirty="0" smtClean="0"/>
                        <a:t> 학생들 방문 시 </a:t>
                      </a:r>
                      <a:r>
                        <a:rPr lang="en-US" altLang="ko-KR" sz="1400" spc="-100" baseline="0" dirty="0" smtClean="0"/>
                        <a:t>3</a:t>
                      </a:r>
                      <a:r>
                        <a:rPr lang="ko-KR" altLang="en-US" sz="1400" spc="-100" baseline="0" dirty="0" smtClean="0"/>
                        <a:t>학점 취득 </a:t>
                      </a:r>
                      <a:r>
                        <a:rPr lang="en-US" altLang="ko-KR" sz="1400" spc="-100" baseline="0" dirty="0" smtClean="0"/>
                        <a:t>(</a:t>
                      </a:r>
                      <a:r>
                        <a:rPr lang="ko-KR" altLang="en-US" sz="1400" spc="-100" baseline="0" dirty="0" smtClean="0"/>
                        <a:t>경상대학 </a:t>
                      </a:r>
                      <a:r>
                        <a:rPr lang="en-US" altLang="ko-KR" sz="1400" spc="-100" baseline="0" dirty="0" smtClean="0"/>
                        <a:t>9</a:t>
                      </a:r>
                      <a:r>
                        <a:rPr lang="ko-KR" altLang="en-US" sz="1400" spc="-100" baseline="0" dirty="0" smtClean="0"/>
                        <a:t>명 학생 유학 기회</a:t>
                      </a:r>
                      <a:r>
                        <a:rPr lang="en-US" altLang="ko-KR" sz="1400" spc="-100" baseline="0" dirty="0" smtClean="0"/>
                        <a:t>)</a:t>
                      </a:r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spc="-100" baseline="0" dirty="0" smtClean="0"/>
                        <a:t>미주지역 대학과의 교류를 다양하게 확대할 계획으로 </a:t>
                      </a:r>
                      <a:r>
                        <a:rPr lang="ko-KR" altLang="en-US" sz="1400" spc="-100" baseline="0" dirty="0" err="1" smtClean="0"/>
                        <a:t>사업명</a:t>
                      </a:r>
                      <a:r>
                        <a:rPr lang="ko-KR" altLang="en-US" sz="1400" spc="-100" baseline="0" dirty="0" smtClean="0"/>
                        <a:t> 변경</a:t>
                      </a:r>
                      <a:endParaRPr lang="en-US" altLang="ko-KR" sz="1400" spc="-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ko-KR" altLang="en-US" sz="1400" b="1" dirty="0" smtClean="0"/>
                        <a:t>총 </a:t>
                      </a:r>
                      <a:r>
                        <a:rPr lang="en-US" altLang="ko-KR" sz="1400" b="1" dirty="0" smtClean="0"/>
                        <a:t>10,000,000</a:t>
                      </a:r>
                      <a:r>
                        <a:rPr lang="ko-KR" altLang="en-US" sz="1400" b="1" dirty="0" smtClean="0"/>
                        <a:t>원</a:t>
                      </a:r>
                      <a:endParaRPr lang="en-US" altLang="ko-KR" sz="1400" b="1" dirty="0" smtClean="0"/>
                    </a:p>
                  </a:txBody>
                  <a:tcPr anchor="ctr"/>
                </a:tc>
              </a:tr>
              <a:tr h="8606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1" dirty="0" smtClean="0"/>
                        <a:t>중국지역</a:t>
                      </a:r>
                      <a:endParaRPr lang="en-US" altLang="ko-KR" sz="1500" b="1" dirty="0" smtClean="0"/>
                    </a:p>
                    <a:p>
                      <a:pPr algn="ctr" latinLnBrk="1"/>
                      <a:r>
                        <a:rPr lang="ko-KR" altLang="en-US" sz="1500" b="1" dirty="0" smtClean="0"/>
                        <a:t>교류확대 프로그램</a:t>
                      </a:r>
                      <a:endParaRPr lang="ko-KR" alt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spc="-100" baseline="0" dirty="0" smtClean="0"/>
                        <a:t>구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smtClean="0"/>
                        <a:t>중국 동북재경대학</a:t>
                      </a:r>
                      <a:r>
                        <a:rPr lang="en-US" altLang="ko-KR" sz="1400" spc="-100" baseline="0" dirty="0" smtClean="0"/>
                        <a:t>(DUFE)</a:t>
                      </a:r>
                      <a:r>
                        <a:rPr lang="ko-KR" altLang="en-US" sz="1400" spc="-100" baseline="0" dirty="0" smtClean="0"/>
                        <a:t> 교류프로그램 </a:t>
                      </a:r>
                      <a:endParaRPr lang="en-US" altLang="ko-KR" sz="1400" spc="-100" baseline="0" dirty="0" smtClean="0"/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400" spc="-100" baseline="0" dirty="0" smtClean="0"/>
                        <a:t>협정에 의거하여 매년 </a:t>
                      </a:r>
                      <a:r>
                        <a:rPr lang="en-US" altLang="ko-KR" sz="1400" spc="-100" baseline="0" dirty="0" smtClean="0"/>
                        <a:t>4</a:t>
                      </a:r>
                      <a:r>
                        <a:rPr lang="ko-KR" altLang="en-US" sz="1400" spc="-100" baseline="0" dirty="0" smtClean="0"/>
                        <a:t>명의 교수를 </a:t>
                      </a:r>
                      <a:r>
                        <a:rPr lang="en-US" altLang="ko-KR" sz="1400" spc="-100" baseline="0" dirty="0" smtClean="0"/>
                        <a:t>1</a:t>
                      </a:r>
                      <a:r>
                        <a:rPr lang="ko-KR" altLang="en-US" sz="1400" spc="-100" baseline="0" dirty="0" smtClean="0"/>
                        <a:t>년간 초청하고 학술교류 및 공동연구를 추진</a:t>
                      </a:r>
                      <a:endParaRPr lang="en-US" altLang="ko-KR" sz="1400" spc="-100" baseline="0" dirty="0" smtClean="0"/>
                    </a:p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ko-KR" altLang="en-US" sz="1400" spc="-100" baseline="0" dirty="0" smtClean="0"/>
                        <a:t>중국지역 대학과의 교류를 다양하게 확대하기 위해 </a:t>
                      </a:r>
                      <a:r>
                        <a:rPr lang="ko-KR" altLang="en-US" sz="1400" spc="-100" baseline="0" dirty="0" err="1" smtClean="0"/>
                        <a:t>사업명</a:t>
                      </a:r>
                      <a:r>
                        <a:rPr lang="ko-KR" altLang="en-US" sz="1400" spc="-100" baseline="0" dirty="0" smtClean="0"/>
                        <a:t> 변경</a:t>
                      </a:r>
                      <a:endParaRPr lang="en-US" altLang="ko-KR" sz="1400" spc="-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ko-KR" altLang="en-US" sz="1400" b="1" dirty="0" smtClean="0"/>
                        <a:t>총 </a:t>
                      </a:r>
                      <a:r>
                        <a:rPr lang="en-US" altLang="ko-KR" sz="1400" b="1" dirty="0" smtClean="0"/>
                        <a:t>4,000,000</a:t>
                      </a:r>
                      <a:r>
                        <a:rPr lang="ko-KR" altLang="en-US" sz="1400" b="1" dirty="0" smtClean="0"/>
                        <a:t>원</a:t>
                      </a:r>
                      <a:endParaRPr lang="en-US" altLang="ko-KR" sz="1400" b="1" dirty="0" smtClean="0"/>
                    </a:p>
                  </a:txBody>
                  <a:tcPr anchor="ctr"/>
                </a:tc>
              </a:tr>
              <a:tr h="111161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b="1" dirty="0" smtClean="0"/>
                        <a:t>동아시아 </a:t>
                      </a:r>
                      <a:endParaRPr lang="en-US" altLang="ko-KR" sz="1500" b="1" dirty="0" smtClean="0"/>
                    </a:p>
                    <a:p>
                      <a:pPr algn="ctr" latinLnBrk="1"/>
                      <a:r>
                        <a:rPr lang="en-US" altLang="ko-KR" sz="1500" b="1" dirty="0" smtClean="0"/>
                        <a:t>3</a:t>
                      </a:r>
                      <a:r>
                        <a:rPr lang="ko-KR" altLang="en-US" sz="1500" b="1" dirty="0" smtClean="0"/>
                        <a:t>개국 심포지엄</a:t>
                      </a:r>
                      <a:endParaRPr lang="ko-KR" alt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spc="-100" baseline="0" dirty="0" smtClean="0"/>
                        <a:t>2007</a:t>
                      </a:r>
                      <a:r>
                        <a:rPr lang="ko-KR" altLang="en-US" sz="1400" spc="-100" baseline="0" dirty="0" smtClean="0"/>
                        <a:t>년부터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smtClean="0"/>
                        <a:t>한 </a:t>
                      </a:r>
                      <a:r>
                        <a:rPr lang="en-US" altLang="ko-KR" sz="14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ko-KR" altLang="en-US" sz="1400" spc="-100" baseline="0" dirty="0" smtClean="0"/>
                        <a:t>중</a:t>
                      </a:r>
                      <a:r>
                        <a:rPr lang="en-US" altLang="ko-KR" sz="1400" spc="-100" baseline="0" dirty="0" smtClean="0"/>
                        <a:t> </a:t>
                      </a:r>
                      <a:r>
                        <a:rPr lang="en-US" altLang="ko-KR" sz="1400" dirty="0" smtClean="0">
                          <a:latin typeface="돋움체" panose="020B0609000101010101" pitchFamily="49" charset="-127"/>
                          <a:ea typeface="돋움체" panose="020B0609000101010101" pitchFamily="49" charset="-127"/>
                        </a:rPr>
                        <a:t>•</a:t>
                      </a:r>
                      <a:r>
                        <a:rPr lang="en-US" altLang="ko-KR" sz="1400" spc="-100" baseline="0" dirty="0" smtClean="0"/>
                        <a:t> </a:t>
                      </a:r>
                      <a:r>
                        <a:rPr lang="ko-KR" altLang="en-US" sz="1400" spc="-100" baseline="0" dirty="0" smtClean="0"/>
                        <a:t>일 세 나라를 대표하여 동북재경대학교</a:t>
                      </a:r>
                      <a:r>
                        <a:rPr lang="en-US" altLang="ko-KR" sz="1400" spc="-100" baseline="0" dirty="0" smtClean="0"/>
                        <a:t>, </a:t>
                      </a:r>
                      <a:r>
                        <a:rPr lang="ko-KR" altLang="en-US" sz="1400" spc="-100" baseline="0" dirty="0" err="1" smtClean="0"/>
                        <a:t>오타루상과대학과</a:t>
                      </a:r>
                      <a:r>
                        <a:rPr lang="ko-KR" altLang="en-US" sz="1400" spc="-100" baseline="0" dirty="0" smtClean="0"/>
                        <a:t>  매년 순환하여  국제학술심포지엄개최</a:t>
                      </a:r>
                      <a:endParaRPr lang="en-US" altLang="ko-KR" sz="1400" spc="-100" baseline="0" dirty="0" smtClean="0"/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spc="-100" baseline="0" dirty="0" smtClean="0"/>
                        <a:t>2008</a:t>
                      </a:r>
                      <a:r>
                        <a:rPr lang="ko-KR" altLang="en-US" sz="1400" spc="-100" baseline="0" dirty="0" smtClean="0"/>
                        <a:t>년</a:t>
                      </a:r>
                      <a:r>
                        <a:rPr lang="en-US" altLang="ko-KR" sz="1400" spc="-100" baseline="0" dirty="0" smtClean="0"/>
                        <a:t>, 2010</a:t>
                      </a:r>
                      <a:r>
                        <a:rPr lang="ko-KR" altLang="en-US" sz="1400" spc="-100" baseline="0" dirty="0" smtClean="0"/>
                        <a:t>년에 이어 </a:t>
                      </a:r>
                      <a:r>
                        <a:rPr lang="en-US" altLang="ko-KR" sz="1400" spc="-100" baseline="0" dirty="0" smtClean="0"/>
                        <a:t>2014</a:t>
                      </a:r>
                      <a:r>
                        <a:rPr lang="ko-KR" altLang="en-US" sz="1400" spc="-100" baseline="0" dirty="0" smtClean="0"/>
                        <a:t>년 충남대학교에서 개최</a:t>
                      </a:r>
                      <a:r>
                        <a:rPr lang="en-US" altLang="ko-KR" sz="1400" spc="-100" baseline="0" dirty="0" smtClean="0"/>
                        <a:t>, 2017</a:t>
                      </a:r>
                      <a:r>
                        <a:rPr lang="ko-KR" altLang="en-US" sz="1400" spc="-100" baseline="0" dirty="0" smtClean="0"/>
                        <a:t>년 개최예정</a:t>
                      </a:r>
                      <a:endParaRPr lang="en-US" altLang="ko-KR" sz="1400" spc="-100" baseline="0" dirty="0" smtClean="0"/>
                    </a:p>
                    <a:p>
                      <a:pPr marL="285750" indent="-2857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en-US" altLang="ko-KR" sz="1400" spc="-100" baseline="0" dirty="0" smtClean="0"/>
                        <a:t>2016</a:t>
                      </a:r>
                      <a:r>
                        <a:rPr lang="ko-KR" altLang="en-US" sz="1400" spc="-100" baseline="0" dirty="0" smtClean="0"/>
                        <a:t>년 일본 </a:t>
                      </a:r>
                      <a:r>
                        <a:rPr lang="ko-KR" altLang="en-US" sz="1400" spc="-100" baseline="0" dirty="0" err="1" smtClean="0"/>
                        <a:t>오타루상과대학에서</a:t>
                      </a:r>
                      <a:r>
                        <a:rPr lang="ko-KR" altLang="en-US" sz="1400" spc="-100" baseline="0" dirty="0" smtClean="0"/>
                        <a:t> </a:t>
                      </a:r>
                      <a:r>
                        <a:rPr lang="ko-KR" altLang="en-US" sz="1400" spc="-100" baseline="0" dirty="0" err="1" smtClean="0"/>
                        <a:t>개최시</a:t>
                      </a:r>
                      <a:r>
                        <a:rPr lang="ko-KR" altLang="en-US" sz="1400" spc="-100" baseline="0" dirty="0" smtClean="0"/>
                        <a:t> 참가</a:t>
                      </a:r>
                      <a:endParaRPr lang="ko-KR" altLang="en-US" sz="1400" spc="-1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ko-KR" altLang="en-US" sz="1400" b="1" dirty="0" smtClean="0"/>
                        <a:t>총 </a:t>
                      </a:r>
                      <a:r>
                        <a:rPr lang="en-US" altLang="ko-KR" sz="1400" b="1" dirty="0" smtClean="0"/>
                        <a:t>4,400,000</a:t>
                      </a:r>
                      <a:r>
                        <a:rPr lang="ko-KR" altLang="en-US" sz="1400" b="1" dirty="0" smtClean="0"/>
                        <a:t>원</a:t>
                      </a:r>
                      <a:endParaRPr lang="en-US" altLang="ko-KR" sz="1400" b="1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슬라이드 번호 개체 틀 1"/>
          <p:cNvSpPr txBox="1">
            <a:spLocks noGrp="1"/>
          </p:cNvSpPr>
          <p:nvPr/>
        </p:nvSpPr>
        <p:spPr bwMode="auto">
          <a:xfrm>
            <a:off x="9694812" y="630932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latinLnBrk="1" hangingPunct="1"/>
            <a:r>
              <a:rPr kumimoji="1" lang="en-US" altLang="ko-KR" b="0" dirty="0" smtClean="0"/>
              <a:t>7</a:t>
            </a:r>
            <a:endParaRPr kumimoji="1" lang="en-US" altLang="ko-KR" b="0" dirty="0"/>
          </a:p>
        </p:txBody>
      </p:sp>
    </p:spTree>
    <p:extLst>
      <p:ext uri="{BB962C8B-B14F-4D97-AF65-F5344CB8AC3E}">
        <p14:creationId xmlns:p14="http://schemas.microsoft.com/office/powerpoint/2010/main" val="264967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1"/>
          <p:cNvSpPr txBox="1">
            <a:spLocks noGrp="1"/>
          </p:cNvSpPr>
          <p:nvPr/>
        </p:nvSpPr>
        <p:spPr bwMode="auto">
          <a:xfrm>
            <a:off x="9694812" y="630932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latinLnBrk="1" hangingPunct="1"/>
            <a:r>
              <a:rPr kumimoji="1" lang="en-US" altLang="ko-KR" b="0" dirty="0" smtClean="0"/>
              <a:t>8</a:t>
            </a:r>
            <a:endParaRPr kumimoji="1" lang="en-US" altLang="ko-KR" b="0" dirty="0"/>
          </a:p>
        </p:txBody>
      </p:sp>
      <p:pic>
        <p:nvPicPr>
          <p:cNvPr id="3" name="내용 개체 틀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65" y="1416472"/>
            <a:ext cx="3960439" cy="3740720"/>
          </a:xfrm>
        </p:spPr>
      </p:pic>
      <p:sp>
        <p:nvSpPr>
          <p:cNvPr id="6" name="TextBox 5"/>
          <p:cNvSpPr txBox="1"/>
          <p:nvPr/>
        </p:nvSpPr>
        <p:spPr>
          <a:xfrm>
            <a:off x="250275" y="5275486"/>
            <a:ext cx="4176464" cy="1142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 smtClean="0"/>
              <a:t>주소 </a:t>
            </a:r>
            <a:r>
              <a:rPr lang="en-US" altLang="ko-KR" sz="1600" b="1" dirty="0" smtClean="0"/>
              <a:t>: </a:t>
            </a:r>
            <a:r>
              <a:rPr lang="en-US" altLang="ko-KR" sz="1600" b="1" u="sng" dirty="0" smtClean="0">
                <a:solidFill>
                  <a:srgbClr val="260A9E"/>
                </a:solidFill>
              </a:rPr>
              <a:t>café.naver.com/</a:t>
            </a:r>
            <a:r>
              <a:rPr lang="en-US" altLang="ko-KR" sz="1600" b="1" u="sng" dirty="0" err="1" smtClean="0">
                <a:solidFill>
                  <a:srgbClr val="260A9E"/>
                </a:solidFill>
              </a:rPr>
              <a:t>cipcem</a:t>
            </a:r>
            <a:endParaRPr lang="en-US" altLang="ko-KR" sz="1600" b="1" u="sng" dirty="0" smtClean="0">
              <a:solidFill>
                <a:srgbClr val="260A9E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 smtClean="0"/>
              <a:t>국제교류프로그램 소개 및 모집 공고</a:t>
            </a:r>
            <a:endParaRPr lang="en-US" altLang="ko-KR" sz="1600" b="1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 smtClean="0"/>
              <a:t>파견 교환학생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교류 참여 학생 후기</a:t>
            </a:r>
            <a:endParaRPr lang="ko-KR" altLang="en-US" sz="1600" b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490693" y="761082"/>
            <a:ext cx="20057074" cy="1208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41026992" descr="EMB00001b6002c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212" y="1408608"/>
            <a:ext cx="3888432" cy="374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294340" y="650651"/>
            <a:ext cx="8824857" cy="81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150564232" descr="EMB00001b6002b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651" y="1408608"/>
            <a:ext cx="3545593" cy="374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294212" y="5301208"/>
            <a:ext cx="60486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 smtClean="0"/>
              <a:t>인터내셔널라운지</a:t>
            </a:r>
            <a:r>
              <a:rPr lang="en-US" altLang="ko-KR" sz="1600" b="1" dirty="0" smtClean="0"/>
              <a:t>(110</a:t>
            </a:r>
            <a:r>
              <a:rPr lang="ko-KR" altLang="en-US" sz="1600" b="1" dirty="0" smtClean="0"/>
              <a:t>호</a:t>
            </a:r>
            <a:r>
              <a:rPr lang="en-US" altLang="ko-KR" sz="1600" b="1" dirty="0" smtClean="0"/>
              <a:t>) </a:t>
            </a:r>
            <a:r>
              <a:rPr lang="ko-KR" altLang="en-US" sz="1600" b="1" dirty="0" smtClean="0"/>
              <a:t>개방 및 운영 </a:t>
            </a:r>
            <a:endParaRPr lang="en-US" altLang="ko-KR" sz="1600" b="1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 smtClean="0"/>
              <a:t>국제교류프로그램 개최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en-US" altLang="ko-KR" sz="1600" b="1" dirty="0"/>
              <a:t> </a:t>
            </a:r>
            <a:r>
              <a:rPr lang="en-US" altLang="ko-KR" sz="1600" b="1" dirty="0" smtClean="0"/>
              <a:t>     - </a:t>
            </a:r>
            <a:r>
              <a:rPr lang="ko-KR" altLang="en-US" sz="1600" b="1" dirty="0" smtClean="0"/>
              <a:t>충남대학교 졸업생 명예대사 </a:t>
            </a:r>
            <a:r>
              <a:rPr lang="ko-KR" altLang="en-US" sz="1600" b="1" dirty="0" err="1" smtClean="0"/>
              <a:t>위촉식</a:t>
            </a:r>
            <a:r>
              <a:rPr lang="ko-KR" altLang="en-US" sz="1600" b="1" dirty="0" smtClean="0"/>
              <a:t> 개최</a:t>
            </a:r>
            <a:r>
              <a:rPr lang="en-US" altLang="ko-KR" sz="1600" b="1" dirty="0" smtClean="0"/>
              <a:t>(2015.12.3.)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/>
              <a:t> </a:t>
            </a:r>
            <a:r>
              <a:rPr lang="en-US" altLang="ko-KR" sz="1600" b="1" dirty="0" smtClean="0"/>
              <a:t>     - </a:t>
            </a:r>
            <a:r>
              <a:rPr lang="ko-KR" altLang="en-US" sz="1600" b="1" dirty="0" smtClean="0"/>
              <a:t>각국 문화교류의 날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교환학생 초청행사 등 행사 개최</a:t>
            </a:r>
            <a:endParaRPr lang="ko-KR" altLang="en-US" sz="1600" b="1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69876" y="0"/>
            <a:ext cx="9753600" cy="1325562"/>
          </a:xfrm>
        </p:spPr>
        <p:txBody>
          <a:bodyPr anchor="ctr">
            <a:normAutofit/>
          </a:bodyPr>
          <a:lstStyle/>
          <a:p>
            <a:r>
              <a:rPr lang="ko-KR" altLang="en-US" sz="4400" b="1" dirty="0" smtClean="0"/>
              <a:t>인터넷 카페</a:t>
            </a:r>
            <a:r>
              <a:rPr lang="en-US" altLang="ko-KR" sz="4400" b="1" dirty="0" smtClean="0">
                <a:latin typeface="돋움체" panose="020B0609000101010101" pitchFamily="49" charset="-127"/>
                <a:ea typeface="돋움체" panose="020B0609000101010101" pitchFamily="49" charset="-127"/>
              </a:rPr>
              <a:t>•</a:t>
            </a:r>
            <a:r>
              <a:rPr lang="ko-KR" altLang="en-US" sz="4400" b="1" dirty="0" smtClean="0"/>
              <a:t>인터내셔널 라운지 운영</a:t>
            </a:r>
            <a:endParaRPr lang="ko-KR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7380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125860" y="0"/>
            <a:ext cx="9753600" cy="1325562"/>
          </a:xfrm>
        </p:spPr>
        <p:txBody>
          <a:bodyPr anchor="ctr">
            <a:normAutofit/>
          </a:bodyPr>
          <a:lstStyle/>
          <a:p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학생</a:t>
            </a:r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 </a:t>
            </a:r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국제교류 </a:t>
            </a:r>
            <a:r>
              <a:rPr lang="en-US" altLang="ko-KR" sz="4400" b="1" dirty="0" smtClean="0">
                <a:latin typeface="Malgun Gothic" pitchFamily="34" charset="-127"/>
                <a:ea typeface="Malgun Gothic" pitchFamily="34" charset="-127"/>
              </a:rPr>
              <a:t>- </a:t>
            </a:r>
            <a:r>
              <a:rPr lang="ko-KR" altLang="en-US" sz="4400" b="1" dirty="0" smtClean="0">
                <a:latin typeface="Malgun Gothic" pitchFamily="34" charset="-127"/>
                <a:ea typeface="Malgun Gothic" pitchFamily="34" charset="-127"/>
              </a:rPr>
              <a:t>교환학생</a:t>
            </a:r>
            <a:endParaRPr lang="ko-KR" sz="4400" b="1" dirty="0">
              <a:latin typeface="Malgun Gothic" pitchFamily="34" charset="-127"/>
              <a:ea typeface="Malgun Gothic" pitchFamily="34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403580"/>
              </p:ext>
            </p:extLst>
          </p:nvPr>
        </p:nvGraphicFramePr>
        <p:xfrm>
          <a:off x="998103" y="1136250"/>
          <a:ext cx="10009113" cy="4707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914"/>
                <a:gridCol w="2568711"/>
                <a:gridCol w="1408935"/>
                <a:gridCol w="1425503"/>
                <a:gridCol w="1682949"/>
                <a:gridCol w="1860101"/>
              </a:tblGrid>
              <a:tr h="4949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국가</a:t>
                      </a:r>
                      <a:endParaRPr lang="ko-KR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해외자매대학</a:t>
                      </a:r>
                      <a:endParaRPr lang="ko-KR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파견기간</a:t>
                      </a:r>
                      <a:endParaRPr lang="ko-KR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모집인원</a:t>
                      </a:r>
                      <a:endParaRPr lang="ko-KR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모집시기</a:t>
                      </a:r>
                      <a:endParaRPr lang="ko-KR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비고</a:t>
                      </a:r>
                      <a:endParaRPr lang="ko-KR" altLang="en-US" sz="1800" dirty="0"/>
                    </a:p>
                  </a:txBody>
                  <a:tcPr anchor="ctr"/>
                </a:tc>
              </a:tr>
              <a:tr h="4949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미국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콜로라도주립대</a:t>
                      </a:r>
                      <a:endParaRPr lang="en-US" altLang="ko-KR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</a:t>
                      </a:r>
                      <a:r>
                        <a:rPr lang="ko-KR" altLang="en-US" sz="1600" dirty="0" smtClean="0"/>
                        <a:t>학기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</a:t>
                      </a:r>
                      <a:r>
                        <a:rPr lang="ko-KR" altLang="en-US" sz="1600" dirty="0" smtClean="0"/>
                        <a:t>명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6</a:t>
                      </a:r>
                      <a:r>
                        <a:rPr lang="ko-KR" altLang="en-US" sz="1600" dirty="0" smtClean="0"/>
                        <a:t>월 </a:t>
                      </a:r>
                      <a:r>
                        <a:rPr lang="en-US" altLang="ko-KR" sz="1600" dirty="0" smtClean="0"/>
                        <a:t>/ 10</a:t>
                      </a:r>
                      <a:r>
                        <a:rPr lang="ko-KR" altLang="en-US" sz="1600" dirty="0" smtClean="0"/>
                        <a:t>월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</a:tr>
              <a:tr h="494957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일본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나고야대학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</a:t>
                      </a:r>
                      <a:r>
                        <a:rPr lang="ko-KR" altLang="en-US" sz="1600" dirty="0" smtClean="0"/>
                        <a:t>학기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</a:t>
                      </a:r>
                      <a:r>
                        <a:rPr lang="ko-KR" altLang="en-US" sz="1600" dirty="0" smtClean="0"/>
                        <a:t>명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</a:t>
                      </a:r>
                      <a:r>
                        <a:rPr lang="ko-KR" altLang="en-US" sz="1600" dirty="0" smtClean="0"/>
                        <a:t>월 </a:t>
                      </a:r>
                      <a:r>
                        <a:rPr lang="en-US" altLang="ko-KR" sz="1600" dirty="0" smtClean="0"/>
                        <a:t>/ 9</a:t>
                      </a:r>
                      <a:r>
                        <a:rPr lang="ko-KR" altLang="en-US" sz="1600" dirty="0" smtClean="0"/>
                        <a:t>월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</a:tr>
              <a:tr h="49495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오타루상과대학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</a:t>
                      </a:r>
                      <a:r>
                        <a:rPr lang="ko-KR" altLang="en-US" sz="1600" dirty="0" smtClean="0"/>
                        <a:t>년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</a:t>
                      </a:r>
                      <a:r>
                        <a:rPr lang="ko-KR" altLang="en-US" sz="1600" dirty="0" smtClean="0"/>
                        <a:t>명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</a:t>
                      </a:r>
                      <a:r>
                        <a:rPr lang="ko-KR" altLang="en-US" sz="1600" dirty="0" smtClean="0"/>
                        <a:t>월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</a:tr>
              <a:tr h="49495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고베대학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</a:t>
                      </a:r>
                      <a:r>
                        <a:rPr lang="ko-KR" altLang="en-US" sz="1600" dirty="0" smtClean="0"/>
                        <a:t>학기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</a:t>
                      </a:r>
                      <a:r>
                        <a:rPr lang="ko-KR" altLang="en-US" sz="1600" dirty="0" smtClean="0"/>
                        <a:t>명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</a:t>
                      </a:r>
                      <a:r>
                        <a:rPr lang="ko-KR" altLang="en-US" sz="1600" dirty="0" smtClean="0"/>
                        <a:t>월 </a:t>
                      </a:r>
                      <a:r>
                        <a:rPr lang="en-US" altLang="ko-KR" sz="1600" dirty="0" smtClean="0"/>
                        <a:t>/ 10</a:t>
                      </a:r>
                      <a:r>
                        <a:rPr lang="ko-KR" altLang="en-US" sz="1600" dirty="0" smtClean="0"/>
                        <a:t>월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anchor="ctr"/>
                </a:tc>
              </a:tr>
              <a:tr h="49495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중국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동북재경대학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</a:t>
                      </a:r>
                      <a:r>
                        <a:rPr lang="ko-KR" altLang="en-US" sz="1600" dirty="0" smtClean="0"/>
                        <a:t>년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</a:t>
                      </a:r>
                      <a:r>
                        <a:rPr lang="ko-KR" altLang="en-US" sz="1600" dirty="0" smtClean="0"/>
                        <a:t>명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</a:t>
                      </a:r>
                      <a:r>
                        <a:rPr lang="ko-KR" altLang="en-US" sz="1600" dirty="0" smtClean="0"/>
                        <a:t>월</a:t>
                      </a:r>
                      <a:r>
                        <a:rPr lang="en-US" altLang="ko-KR" sz="1600" dirty="0" smtClean="0"/>
                        <a:t>~4</a:t>
                      </a:r>
                      <a:r>
                        <a:rPr lang="ko-KR" altLang="en-US" sz="1600" dirty="0" smtClean="0"/>
                        <a:t>월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</a:tr>
              <a:tr h="57025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강소대학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</a:t>
                      </a:r>
                      <a:r>
                        <a:rPr lang="ko-KR" altLang="en-US" sz="1600" dirty="0" smtClean="0"/>
                        <a:t>학기</a:t>
                      </a:r>
                      <a:r>
                        <a:rPr lang="en-US" altLang="ko-KR" sz="1600" dirty="0" smtClean="0"/>
                        <a:t>/1</a:t>
                      </a:r>
                      <a:r>
                        <a:rPr lang="ko-KR" altLang="en-US" sz="1600" dirty="0" smtClean="0"/>
                        <a:t>년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5</a:t>
                      </a:r>
                      <a:r>
                        <a:rPr lang="ko-KR" altLang="en-US" sz="1600" dirty="0" smtClean="0"/>
                        <a:t>명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</a:t>
                      </a:r>
                      <a:r>
                        <a:rPr lang="ko-KR" altLang="en-US" sz="1600" dirty="0" smtClean="0"/>
                        <a:t>월 </a:t>
                      </a:r>
                      <a:r>
                        <a:rPr lang="en-US" altLang="ko-KR" sz="1600" baseline="0" dirty="0" smtClean="0"/>
                        <a:t>/ 9</a:t>
                      </a:r>
                      <a:r>
                        <a:rPr lang="ko-KR" altLang="en-US" sz="1600" baseline="0" dirty="0" smtClean="0"/>
                        <a:t>월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신규프로그램</a:t>
                      </a:r>
                      <a:r>
                        <a:rPr lang="en-US" altLang="ko-KR" sz="1600" dirty="0" smtClean="0"/>
                        <a:t>(2015</a:t>
                      </a:r>
                      <a:r>
                        <a:rPr lang="ko-KR" altLang="en-US" sz="1600" dirty="0" smtClean="0"/>
                        <a:t>년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 smtClean="0"/>
                    </a:p>
                  </a:txBody>
                  <a:tcPr anchor="ctr"/>
                </a:tc>
              </a:tr>
              <a:tr h="57025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태국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부라파대학</a:t>
                      </a:r>
                      <a:r>
                        <a:rPr lang="ko-KR" altLang="en-US" sz="1600" b="1" dirty="0" smtClean="0"/>
                        <a:t> 국제대학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</a:t>
                      </a:r>
                      <a:r>
                        <a:rPr lang="ko-KR" altLang="en-US" sz="1600" dirty="0" smtClean="0"/>
                        <a:t>학기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</a:t>
                      </a:r>
                      <a:r>
                        <a:rPr lang="ko-KR" altLang="en-US" sz="1600" dirty="0" smtClean="0"/>
                        <a:t>명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</a:t>
                      </a:r>
                      <a:r>
                        <a:rPr lang="ko-KR" altLang="en-US" sz="1600" dirty="0" smtClean="0"/>
                        <a:t>월 </a:t>
                      </a:r>
                      <a:r>
                        <a:rPr lang="en-US" altLang="ko-KR" sz="1600" baseline="0" dirty="0" smtClean="0"/>
                        <a:t>/ 11</a:t>
                      </a:r>
                      <a:r>
                        <a:rPr lang="ko-KR" altLang="en-US" sz="1600" baseline="0" dirty="0" smtClean="0"/>
                        <a:t>월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신규프로그램</a:t>
                      </a:r>
                      <a:r>
                        <a:rPr lang="en-US" altLang="ko-KR" sz="1600" dirty="0" smtClean="0"/>
                        <a:t>(2015</a:t>
                      </a:r>
                      <a:r>
                        <a:rPr lang="ko-KR" altLang="en-US" sz="1600" dirty="0" smtClean="0"/>
                        <a:t>년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57025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프랑스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릴</a:t>
                      </a:r>
                      <a:r>
                        <a:rPr lang="en-US" altLang="ko-KR" sz="1600" b="1" dirty="0" smtClean="0"/>
                        <a:t>1</a:t>
                      </a:r>
                      <a:r>
                        <a:rPr lang="ko-KR" altLang="en-US" sz="1600" b="1" dirty="0" smtClean="0"/>
                        <a:t>대학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</a:t>
                      </a:r>
                      <a:r>
                        <a:rPr lang="ko-KR" altLang="en-US" sz="1600" dirty="0" smtClean="0"/>
                        <a:t>학기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</a:t>
                      </a:r>
                      <a:r>
                        <a:rPr lang="ko-KR" altLang="en-US" sz="1600" dirty="0" smtClean="0"/>
                        <a:t>명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</a:t>
                      </a:r>
                      <a:r>
                        <a:rPr lang="ko-KR" altLang="en-US" sz="1600" dirty="0" smtClean="0"/>
                        <a:t>월</a:t>
                      </a:r>
                      <a:r>
                        <a:rPr lang="en-US" altLang="ko-KR" sz="1600" dirty="0" smtClean="0"/>
                        <a:t>/9</a:t>
                      </a:r>
                      <a:r>
                        <a:rPr lang="ko-KR" altLang="en-US" sz="1600" dirty="0" smtClean="0"/>
                        <a:t>월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신규프로그램</a:t>
                      </a:r>
                      <a:r>
                        <a:rPr lang="en-US" altLang="ko-KR" sz="1600" dirty="0" smtClean="0"/>
                        <a:t>(2015</a:t>
                      </a:r>
                      <a:r>
                        <a:rPr lang="ko-KR" altLang="en-US" sz="1600" dirty="0" smtClean="0"/>
                        <a:t>년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 smtClean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2" name="그룹 1"/>
          <p:cNvGrpSpPr/>
          <p:nvPr/>
        </p:nvGrpSpPr>
        <p:grpSpPr>
          <a:xfrm>
            <a:off x="837828" y="6093296"/>
            <a:ext cx="7340471" cy="620688"/>
            <a:chOff x="1050424" y="6237312"/>
            <a:chExt cx="7340471" cy="620688"/>
          </a:xfrm>
        </p:grpSpPr>
        <p:sp>
          <p:nvSpPr>
            <p:cNvPr id="3" name="TextBox 2"/>
            <p:cNvSpPr txBox="1"/>
            <p:nvPr/>
          </p:nvSpPr>
          <p:spPr>
            <a:xfrm>
              <a:off x="1053852" y="6237312"/>
              <a:ext cx="6070893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b="1" dirty="0" smtClean="0">
                  <a:latin typeface="돋움체" panose="020B0609000101010101" pitchFamily="49" charset="-127"/>
                  <a:ea typeface="돋움체" panose="020B0609000101010101" pitchFamily="49" charset="-127"/>
                </a:rPr>
                <a:t>※</a:t>
              </a:r>
              <a:r>
                <a:rPr lang="ko-KR" altLang="en-US" b="1" dirty="0" smtClean="0">
                  <a:latin typeface="돋움체" panose="020B0609000101010101" pitchFamily="49" charset="-127"/>
                  <a:ea typeface="돋움체" panose="020B0609000101010101" pitchFamily="49" charset="-127"/>
                </a:rPr>
                <a:t>국제교류본부 주관 교환학생 프로그램에도 다수 참여</a:t>
              </a:r>
              <a:endParaRPr lang="ko-KR" altLang="en-US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50424" y="6516368"/>
              <a:ext cx="7340471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b="1" dirty="0" smtClean="0">
                  <a:latin typeface="돋움체" panose="020B0609000101010101" pitchFamily="49" charset="-127"/>
                  <a:ea typeface="돋움체" panose="020B0609000101010101" pitchFamily="49" charset="-127"/>
                </a:rPr>
                <a:t>※</a:t>
              </a:r>
              <a:r>
                <a:rPr lang="ko-KR" altLang="en-US" b="1" dirty="0" smtClean="0">
                  <a:latin typeface="돋움체" panose="020B0609000101010101" pitchFamily="49" charset="-127"/>
                  <a:ea typeface="돋움체" panose="020B0609000101010101" pitchFamily="49" charset="-127"/>
                </a:rPr>
                <a:t>국제화 사업단</a:t>
              </a:r>
              <a:r>
                <a:rPr lang="en-US" altLang="ko-KR" b="1" dirty="0" smtClean="0">
                  <a:latin typeface="돋움체" panose="020B0609000101010101" pitchFamily="49" charset="-127"/>
                  <a:ea typeface="돋움체" panose="020B0609000101010101" pitchFamily="49" charset="-127"/>
                </a:rPr>
                <a:t>(</a:t>
              </a:r>
              <a:r>
                <a:rPr lang="ko-KR" altLang="en-US" b="1" dirty="0" smtClean="0">
                  <a:latin typeface="돋움체" panose="020B0609000101010101" pitchFamily="49" charset="-127"/>
                  <a:ea typeface="돋움체" panose="020B0609000101010101" pitchFamily="49" charset="-127"/>
                </a:rPr>
                <a:t>경제학과</a:t>
              </a:r>
              <a:r>
                <a:rPr lang="en-US" altLang="ko-KR" b="1" dirty="0" smtClean="0">
                  <a:latin typeface="돋움체" panose="020B0609000101010101" pitchFamily="49" charset="-127"/>
                  <a:ea typeface="돋움체" panose="020B0609000101010101" pitchFamily="49" charset="-127"/>
                </a:rPr>
                <a:t>, </a:t>
              </a:r>
              <a:r>
                <a:rPr lang="ko-KR" altLang="en-US" b="1" dirty="0" smtClean="0">
                  <a:latin typeface="돋움체" panose="020B0609000101010101" pitchFamily="49" charset="-127"/>
                  <a:ea typeface="돋움체" panose="020B0609000101010101" pitchFamily="49" charset="-127"/>
                </a:rPr>
                <a:t>무역학과</a:t>
              </a:r>
              <a:r>
                <a:rPr lang="en-US" altLang="ko-KR" b="1" dirty="0" smtClean="0">
                  <a:latin typeface="돋움체" panose="020B0609000101010101" pitchFamily="49" charset="-127"/>
                  <a:ea typeface="돋움체" panose="020B0609000101010101" pitchFamily="49" charset="-127"/>
                </a:rPr>
                <a:t>)</a:t>
              </a:r>
              <a:r>
                <a:rPr lang="ko-KR" altLang="en-US" b="1" dirty="0" smtClean="0">
                  <a:latin typeface="돋움체" panose="020B0609000101010101" pitchFamily="49" charset="-127"/>
                  <a:ea typeface="돋움체" panose="020B0609000101010101" pitchFamily="49" charset="-127"/>
                </a:rPr>
                <a:t>도 교환학생 프로그램 운영</a:t>
              </a:r>
              <a:endParaRPr lang="ko-KR" altLang="en-US" b="1" dirty="0"/>
            </a:p>
          </p:txBody>
        </p:sp>
      </p:grpSp>
      <p:sp>
        <p:nvSpPr>
          <p:cNvPr id="8" name="슬라이드 번호 개체 틀 1"/>
          <p:cNvSpPr txBox="1">
            <a:spLocks noGrp="1"/>
          </p:cNvSpPr>
          <p:nvPr/>
        </p:nvSpPr>
        <p:spPr bwMode="auto">
          <a:xfrm>
            <a:off x="9694812" y="630932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sz="14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pPr algn="r" eaLnBrk="1" latinLnBrk="1" hangingPunct="1"/>
            <a:r>
              <a:rPr kumimoji="1" lang="en-US" altLang="ko-KR" b="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9846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_Asia_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9C8696-0FC9-4CE5-B92E-6DB3A3C9E6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세계 지도편, 아시아 대륙 프레젠테이션(와이드스크린)</Template>
  <TotalTime>0</TotalTime>
  <Words>1750</Words>
  <Application>Microsoft Office PowerPoint</Application>
  <PresentationFormat>사용자 지정</PresentationFormat>
  <Paragraphs>474</Paragraphs>
  <Slides>14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3" baseType="lpstr">
      <vt:lpstr>Century Gothic</vt:lpstr>
      <vt:lpstr>굴림</vt:lpstr>
      <vt:lpstr>돋움체</vt:lpstr>
      <vt:lpstr>Malgun Gothic</vt:lpstr>
      <vt:lpstr>휴먼모음T</vt:lpstr>
      <vt:lpstr>Arial</vt:lpstr>
      <vt:lpstr>Times New Roman</vt:lpstr>
      <vt:lpstr>Wingdings</vt:lpstr>
      <vt:lpstr>Continental_Asia_16x9</vt:lpstr>
      <vt:lpstr>충남대 경상대학 국제교류  - 현황과 발전방안</vt:lpstr>
      <vt:lpstr>발표순서</vt:lpstr>
      <vt:lpstr>경상대학의 비전과 미션, 교육목표</vt:lpstr>
      <vt:lpstr>경상대학 국제교류정보센터 역할</vt:lpstr>
      <vt:lpstr>경상대학의 국제교류 협정 현황</vt:lpstr>
      <vt:lpstr>2015 국제교류 협정 신규체결 내용</vt:lpstr>
      <vt:lpstr>경상대학 국제교류 사업예산</vt:lpstr>
      <vt:lpstr>인터넷 카페•인터내셔널 라운지 운영</vt:lpstr>
      <vt:lpstr>학생 국제교류 - 교환학생</vt:lpstr>
      <vt:lpstr>학생 국제교류 - 단기교류</vt:lpstr>
      <vt:lpstr>교수 국제교류 – 교환교수, 방문교수 등</vt:lpstr>
      <vt:lpstr>교수 국제교류 – 국제학술대회 참가</vt:lpstr>
      <vt:lpstr>국제학술대회 개최(2014-15)</vt:lpstr>
      <vt:lpstr>경상대학 국제교류 활성화 방안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2016-04-04T12:59:16Z</dcterms:created>
  <dcterms:modified xsi:type="dcterms:W3CDTF">2016-04-05T14:25:52Z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TC028048679991</vt:lpwstr>
  </property>
</Properties>
</file>