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660" r:id="rId1"/>
  </p:sldMasterIdLst>
  <p:notesMasterIdLst>
    <p:notesMasterId r:id="rId22"/>
  </p:notesMasterIdLst>
  <p:handoutMasterIdLst>
    <p:handoutMasterId r:id="rId23"/>
  </p:handoutMasterIdLst>
  <p:sldIdLst>
    <p:sldId id="258" r:id="rId2"/>
    <p:sldId id="261" r:id="rId3"/>
    <p:sldId id="262" r:id="rId4"/>
    <p:sldId id="263" r:id="rId5"/>
    <p:sldId id="260" r:id="rId6"/>
    <p:sldId id="264" r:id="rId7"/>
    <p:sldId id="265" r:id="rId8"/>
    <p:sldId id="266" r:id="rId9"/>
    <p:sldId id="267" r:id="rId10"/>
    <p:sldId id="268" r:id="rId11"/>
    <p:sldId id="269" r:id="rId12"/>
    <p:sldId id="271" r:id="rId13"/>
    <p:sldId id="272" r:id="rId14"/>
    <p:sldId id="273" r:id="rId15"/>
    <p:sldId id="275" r:id="rId16"/>
    <p:sldId id="276" r:id="rId17"/>
    <p:sldId id="277" r:id="rId18"/>
    <p:sldId id="278" r:id="rId19"/>
    <p:sldId id="279" r:id="rId20"/>
    <p:sldId id="280" r:id="rId21"/>
  </p:sldIdLst>
  <p:sldSz cx="9144000" cy="6858000" type="screen4x3"/>
  <p:notesSz cx="9928225" cy="6797675"/>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보통 스타일 2 - 강조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보통 스타일 4 - 강조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1" y="0"/>
            <a:ext cx="4302231" cy="339884"/>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sz="quarter" idx="1"/>
          </p:nvPr>
        </p:nvSpPr>
        <p:spPr>
          <a:xfrm>
            <a:off x="5623698" y="0"/>
            <a:ext cx="4302231" cy="339884"/>
          </a:xfrm>
          <a:prstGeom prst="rect">
            <a:avLst/>
          </a:prstGeom>
        </p:spPr>
        <p:txBody>
          <a:bodyPr vert="horz" lIns="91440" tIns="45720" rIns="91440" bIns="45720" rtlCol="0"/>
          <a:lstStyle>
            <a:lvl1pPr algn="r">
              <a:defRPr sz="1200"/>
            </a:lvl1pPr>
          </a:lstStyle>
          <a:p>
            <a:fld id="{75AD4412-4C38-4A66-B967-753634BFFF83}" type="datetimeFigureOut">
              <a:rPr lang="ko-KR" altLang="en-US" smtClean="0"/>
              <a:t>2016-03-20</a:t>
            </a:fld>
            <a:endParaRPr lang="ko-KR" altLang="en-US"/>
          </a:p>
        </p:txBody>
      </p:sp>
      <p:sp>
        <p:nvSpPr>
          <p:cNvPr id="4" name="바닥글 개체 틀 3"/>
          <p:cNvSpPr>
            <a:spLocks noGrp="1"/>
          </p:cNvSpPr>
          <p:nvPr>
            <p:ph type="ftr" sz="quarter" idx="2"/>
          </p:nvPr>
        </p:nvSpPr>
        <p:spPr>
          <a:xfrm>
            <a:off x="1" y="6456612"/>
            <a:ext cx="4302231" cy="339884"/>
          </a:xfrm>
          <a:prstGeom prst="rect">
            <a:avLst/>
          </a:prstGeom>
        </p:spPr>
        <p:txBody>
          <a:bodyPr vert="horz" lIns="91440" tIns="45720" rIns="91440" bIns="45720" rtlCol="0" anchor="b"/>
          <a:lstStyle>
            <a:lvl1pPr algn="l">
              <a:defRPr sz="1200"/>
            </a:lvl1pPr>
          </a:lstStyle>
          <a:p>
            <a:endParaRPr lang="ko-KR" altLang="en-US"/>
          </a:p>
        </p:txBody>
      </p:sp>
      <p:sp>
        <p:nvSpPr>
          <p:cNvPr id="5" name="슬라이드 번호 개체 틀 4"/>
          <p:cNvSpPr>
            <a:spLocks noGrp="1"/>
          </p:cNvSpPr>
          <p:nvPr>
            <p:ph type="sldNum" sz="quarter" idx="3"/>
          </p:nvPr>
        </p:nvSpPr>
        <p:spPr>
          <a:xfrm>
            <a:off x="5623698" y="6456612"/>
            <a:ext cx="4302231" cy="339884"/>
          </a:xfrm>
          <a:prstGeom prst="rect">
            <a:avLst/>
          </a:prstGeom>
        </p:spPr>
        <p:txBody>
          <a:bodyPr vert="horz" lIns="91440" tIns="45720" rIns="91440" bIns="45720" rtlCol="0" anchor="b"/>
          <a:lstStyle>
            <a:lvl1pPr algn="r">
              <a:defRPr sz="1200"/>
            </a:lvl1pPr>
          </a:lstStyle>
          <a:p>
            <a:fld id="{1A807747-EFEF-4404-B320-15DFCD435D55}" type="slidenum">
              <a:rPr lang="ko-KR" altLang="en-US" smtClean="0"/>
              <a:t>‹#›</a:t>
            </a:fld>
            <a:endParaRPr lang="ko-KR" altLang="en-US"/>
          </a:p>
        </p:txBody>
      </p:sp>
    </p:spTree>
    <p:extLst>
      <p:ext uri="{BB962C8B-B14F-4D97-AF65-F5344CB8AC3E}">
        <p14:creationId xmlns:p14="http://schemas.microsoft.com/office/powerpoint/2010/main" val="40931895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1" y="0"/>
            <a:ext cx="4302231" cy="339884"/>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5623698" y="0"/>
            <a:ext cx="4302231" cy="339884"/>
          </a:xfrm>
          <a:prstGeom prst="rect">
            <a:avLst/>
          </a:prstGeom>
        </p:spPr>
        <p:txBody>
          <a:bodyPr vert="horz" lIns="91440" tIns="45720" rIns="91440" bIns="45720" rtlCol="0"/>
          <a:lstStyle>
            <a:lvl1pPr algn="r">
              <a:defRPr sz="1200"/>
            </a:lvl1pPr>
          </a:lstStyle>
          <a:p>
            <a:fld id="{9E7EFC75-FF94-4CCC-8751-5194F31EF77E}" type="datetimeFigureOut">
              <a:rPr lang="ko-KR" altLang="en-US" smtClean="0"/>
              <a:t>2016-03-20</a:t>
            </a:fld>
            <a:endParaRPr lang="ko-KR" altLang="en-US"/>
          </a:p>
        </p:txBody>
      </p:sp>
      <p:sp>
        <p:nvSpPr>
          <p:cNvPr id="4" name="슬라이드 이미지 개체 틀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992823" y="3228896"/>
            <a:ext cx="7942580" cy="3058954"/>
          </a:xfrm>
          <a:prstGeom prst="rect">
            <a:avLst/>
          </a:prstGeom>
        </p:spPr>
        <p:txBody>
          <a:bodyPr vert="horz" lIns="91440" tIns="45720" rIns="91440" bIns="45720" rtlCol="0"/>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1" y="6456612"/>
            <a:ext cx="4302231" cy="339884"/>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5623698" y="6456612"/>
            <a:ext cx="4302231" cy="339884"/>
          </a:xfrm>
          <a:prstGeom prst="rect">
            <a:avLst/>
          </a:prstGeom>
        </p:spPr>
        <p:txBody>
          <a:bodyPr vert="horz" lIns="91440" tIns="45720" rIns="91440" bIns="45720" rtlCol="0" anchor="b"/>
          <a:lstStyle>
            <a:lvl1pPr algn="r">
              <a:defRPr sz="1200"/>
            </a:lvl1pPr>
          </a:lstStyle>
          <a:p>
            <a:fld id="{35D2EC4E-1562-4CD7-89E3-C4E503D8911C}" type="slidenum">
              <a:rPr lang="ko-KR" altLang="en-US" smtClean="0"/>
              <a:t>‹#›</a:t>
            </a:fld>
            <a:endParaRPr lang="ko-KR" altLang="en-US"/>
          </a:p>
        </p:txBody>
      </p:sp>
    </p:spTree>
    <p:extLst>
      <p:ext uri="{BB962C8B-B14F-4D97-AF65-F5344CB8AC3E}">
        <p14:creationId xmlns:p14="http://schemas.microsoft.com/office/powerpoint/2010/main" val="885922922"/>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ko-KR" altLang="en-US" smtClean="0"/>
              <a:t>마스터 제목 스타일 편집</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en-US" dirty="0"/>
          </a:p>
        </p:txBody>
      </p:sp>
      <p:sp>
        <p:nvSpPr>
          <p:cNvPr id="4" name="Date Placeholder 3"/>
          <p:cNvSpPr>
            <a:spLocks noGrp="1"/>
          </p:cNvSpPr>
          <p:nvPr>
            <p:ph type="dt" sz="half" idx="10"/>
          </p:nvPr>
        </p:nvSpPr>
        <p:spPr/>
        <p:txBody>
          <a:bodyPr/>
          <a:lstStyle/>
          <a:p>
            <a:fld id="{1B8DC2CB-70B6-4F10-9B34-FFE7F2DEC389}" type="datetimeFigureOut">
              <a:rPr lang="ko-KR" altLang="en-US" smtClean="0">
                <a:solidFill>
                  <a:srgbClr val="000000"/>
                </a:solidFill>
              </a:rPr>
              <a:pPr/>
              <a:t>2016-03-20</a:t>
            </a:fld>
            <a:endParaRPr lang="ko-KR" altLang="en-US">
              <a:solidFill>
                <a:srgbClr val="000000"/>
              </a:solidFill>
            </a:endParaRPr>
          </a:p>
        </p:txBody>
      </p:sp>
      <p:sp>
        <p:nvSpPr>
          <p:cNvPr id="5" name="Footer Placeholder 4"/>
          <p:cNvSpPr>
            <a:spLocks noGrp="1"/>
          </p:cNvSpPr>
          <p:nvPr>
            <p:ph type="ftr" sz="quarter" idx="11"/>
          </p:nvPr>
        </p:nvSpPr>
        <p:spPr/>
        <p:txBody>
          <a:bodyPr/>
          <a:lstStyle/>
          <a:p>
            <a:endParaRPr lang="ko-KR" altLang="en-US">
              <a:solidFill>
                <a:srgbClr val="000000"/>
              </a:solidFill>
            </a:endParaRPr>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8A48B65B-95F4-42A7-B531-8F6B3F27AF38}" type="slidenum">
              <a:rPr lang="ko-KR" altLang="en-US" smtClean="0">
                <a:solidFill>
                  <a:srgbClr val="000000"/>
                </a:solidFill>
              </a:rPr>
              <a:pPr/>
              <a:t>‹#›</a:t>
            </a:fld>
            <a:endParaRPr lang="ko-KR" altLang="en-US">
              <a:solidFill>
                <a:srgbClr val="000000"/>
              </a:solidFill>
            </a:endParaRPr>
          </a:p>
        </p:txBody>
      </p:sp>
    </p:spTree>
    <p:extLst>
      <p:ext uri="{BB962C8B-B14F-4D97-AF65-F5344CB8AC3E}">
        <p14:creationId xmlns:p14="http://schemas.microsoft.com/office/powerpoint/2010/main" val="3761537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Vertical Text Placeholder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10"/>
          </p:nvPr>
        </p:nvSpPr>
        <p:spPr/>
        <p:txBody>
          <a:bodyPr/>
          <a:lstStyle/>
          <a:p>
            <a:fld id="{1B8DC2CB-70B6-4F10-9B34-FFE7F2DEC389}" type="datetimeFigureOut">
              <a:rPr lang="ko-KR" altLang="en-US" smtClean="0">
                <a:solidFill>
                  <a:srgbClr val="000000"/>
                </a:solidFill>
              </a:rPr>
              <a:pPr/>
              <a:t>2016-03-20</a:t>
            </a:fld>
            <a:endParaRPr lang="ko-KR" altLang="en-US">
              <a:solidFill>
                <a:srgbClr val="000000"/>
              </a:solidFill>
            </a:endParaRPr>
          </a:p>
        </p:txBody>
      </p:sp>
      <p:sp>
        <p:nvSpPr>
          <p:cNvPr id="5" name="Footer Placeholder 4"/>
          <p:cNvSpPr>
            <a:spLocks noGrp="1"/>
          </p:cNvSpPr>
          <p:nvPr>
            <p:ph type="ftr" sz="quarter" idx="11"/>
          </p:nvPr>
        </p:nvSpPr>
        <p:spPr/>
        <p:txBody>
          <a:bodyPr/>
          <a:lstStyle/>
          <a:p>
            <a:endParaRPr lang="ko-KR" altLang="en-US">
              <a:solidFill>
                <a:srgbClr val="000000"/>
              </a:solidFill>
            </a:endParaRPr>
          </a:p>
        </p:txBody>
      </p:sp>
      <p:sp>
        <p:nvSpPr>
          <p:cNvPr id="6" name="Slide Number Placeholder 5"/>
          <p:cNvSpPr>
            <a:spLocks noGrp="1"/>
          </p:cNvSpPr>
          <p:nvPr>
            <p:ph type="sldNum" sz="quarter" idx="12"/>
          </p:nvPr>
        </p:nvSpPr>
        <p:spPr/>
        <p:txBody>
          <a:bodyPr/>
          <a:lstStyle/>
          <a:p>
            <a:fld id="{8A48B65B-95F4-42A7-B531-8F6B3F27AF38}" type="slidenum">
              <a:rPr lang="ko-KR" altLang="en-US" smtClean="0">
                <a:solidFill>
                  <a:srgbClr val="D1282E"/>
                </a:solidFill>
              </a:rPr>
              <a:pPr/>
              <a:t>‹#›</a:t>
            </a:fld>
            <a:endParaRPr lang="ko-KR" altLang="en-US">
              <a:solidFill>
                <a:srgbClr val="D1282E"/>
              </a:solidFill>
            </a:endParaRPr>
          </a:p>
        </p:txBody>
      </p:sp>
    </p:spTree>
    <p:extLst>
      <p:ext uri="{BB962C8B-B14F-4D97-AF65-F5344CB8AC3E}">
        <p14:creationId xmlns:p14="http://schemas.microsoft.com/office/powerpoint/2010/main" val="1576327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p>
        </p:txBody>
      </p:sp>
      <p:sp>
        <p:nvSpPr>
          <p:cNvPr id="4" name="Date Placeholder 3"/>
          <p:cNvSpPr>
            <a:spLocks noGrp="1"/>
          </p:cNvSpPr>
          <p:nvPr>
            <p:ph type="dt" sz="half" idx="10"/>
          </p:nvPr>
        </p:nvSpPr>
        <p:spPr/>
        <p:txBody>
          <a:bodyPr/>
          <a:lstStyle/>
          <a:p>
            <a:fld id="{1B8DC2CB-70B6-4F10-9B34-FFE7F2DEC389}" type="datetimeFigureOut">
              <a:rPr lang="ko-KR" altLang="en-US" smtClean="0">
                <a:solidFill>
                  <a:srgbClr val="000000"/>
                </a:solidFill>
              </a:rPr>
              <a:pPr/>
              <a:t>2016-03-20</a:t>
            </a:fld>
            <a:endParaRPr lang="ko-KR" altLang="en-US">
              <a:solidFill>
                <a:srgbClr val="000000"/>
              </a:solidFill>
            </a:endParaRPr>
          </a:p>
        </p:txBody>
      </p:sp>
      <p:sp>
        <p:nvSpPr>
          <p:cNvPr id="5" name="Footer Placeholder 4"/>
          <p:cNvSpPr>
            <a:spLocks noGrp="1"/>
          </p:cNvSpPr>
          <p:nvPr>
            <p:ph type="ftr" sz="quarter" idx="11"/>
          </p:nvPr>
        </p:nvSpPr>
        <p:spPr/>
        <p:txBody>
          <a:bodyPr/>
          <a:lstStyle/>
          <a:p>
            <a:endParaRPr lang="ko-KR" altLang="en-US">
              <a:solidFill>
                <a:srgbClr val="000000"/>
              </a:solidFill>
            </a:endParaRPr>
          </a:p>
        </p:txBody>
      </p:sp>
      <p:sp>
        <p:nvSpPr>
          <p:cNvPr id="6" name="Slide Number Placeholder 5"/>
          <p:cNvSpPr>
            <a:spLocks noGrp="1"/>
          </p:cNvSpPr>
          <p:nvPr>
            <p:ph type="sldNum" sz="quarter" idx="12"/>
          </p:nvPr>
        </p:nvSpPr>
        <p:spPr/>
        <p:txBody>
          <a:bodyPr/>
          <a:lstStyle/>
          <a:p>
            <a:fld id="{8A48B65B-95F4-42A7-B531-8F6B3F27AF38}" type="slidenum">
              <a:rPr lang="ko-KR" altLang="en-US" smtClean="0">
                <a:solidFill>
                  <a:srgbClr val="D1282E"/>
                </a:solidFill>
              </a:rPr>
              <a:pPr/>
              <a:t>‹#›</a:t>
            </a:fld>
            <a:endParaRPr lang="ko-KR" altLang="en-US">
              <a:solidFill>
                <a:srgbClr val="D1282E"/>
              </a:solidFill>
            </a:endParaRPr>
          </a:p>
        </p:txBody>
      </p:sp>
    </p:spTree>
    <p:extLst>
      <p:ext uri="{BB962C8B-B14F-4D97-AF65-F5344CB8AC3E}">
        <p14:creationId xmlns:p14="http://schemas.microsoft.com/office/powerpoint/2010/main" val="4064465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Content Placeholder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1B8DC2CB-70B6-4F10-9B34-FFE7F2DEC389}" type="datetimeFigureOut">
              <a:rPr lang="ko-KR" altLang="en-US" smtClean="0">
                <a:solidFill>
                  <a:srgbClr val="000000"/>
                </a:solidFill>
              </a:rPr>
              <a:pPr/>
              <a:t>2016-03-20</a:t>
            </a:fld>
            <a:endParaRPr lang="ko-KR" altLang="en-US">
              <a:solidFill>
                <a:srgbClr val="000000"/>
              </a:solidFill>
            </a:endParaRPr>
          </a:p>
        </p:txBody>
      </p:sp>
      <p:sp>
        <p:nvSpPr>
          <p:cNvPr id="5" name="Footer Placeholder 4"/>
          <p:cNvSpPr>
            <a:spLocks noGrp="1"/>
          </p:cNvSpPr>
          <p:nvPr>
            <p:ph type="ftr" sz="quarter" idx="11"/>
          </p:nvPr>
        </p:nvSpPr>
        <p:spPr/>
        <p:txBody>
          <a:bodyPr/>
          <a:lstStyle/>
          <a:p>
            <a:endParaRPr lang="ko-KR" altLang="en-US">
              <a:solidFill>
                <a:srgbClr val="000000"/>
              </a:solidFill>
            </a:endParaRPr>
          </a:p>
        </p:txBody>
      </p:sp>
      <p:sp>
        <p:nvSpPr>
          <p:cNvPr id="6" name="Slide Number Placeholder 5"/>
          <p:cNvSpPr>
            <a:spLocks noGrp="1"/>
          </p:cNvSpPr>
          <p:nvPr>
            <p:ph type="sldNum" sz="quarter" idx="12"/>
          </p:nvPr>
        </p:nvSpPr>
        <p:spPr/>
        <p:txBody>
          <a:bodyPr/>
          <a:lstStyle/>
          <a:p>
            <a:fld id="{8A48B65B-95F4-42A7-B531-8F6B3F27AF38}" type="slidenum">
              <a:rPr lang="ko-KR" altLang="en-US" smtClean="0">
                <a:solidFill>
                  <a:srgbClr val="D1282E"/>
                </a:solidFill>
              </a:rPr>
              <a:pPr/>
              <a:t>‹#›</a:t>
            </a:fld>
            <a:endParaRPr lang="ko-KR" altLang="en-US">
              <a:solidFill>
                <a:srgbClr val="D1282E"/>
              </a:solidFill>
            </a:endParaRPr>
          </a:p>
        </p:txBody>
      </p:sp>
    </p:spTree>
    <p:extLst>
      <p:ext uri="{BB962C8B-B14F-4D97-AF65-F5344CB8AC3E}">
        <p14:creationId xmlns:p14="http://schemas.microsoft.com/office/powerpoint/2010/main" val="1661381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ko-KR" altLang="en-US" smtClean="0"/>
              <a:t>마스터 제목 스타일 편집</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7" name="Date Placeholder 6"/>
          <p:cNvSpPr>
            <a:spLocks noGrp="1"/>
          </p:cNvSpPr>
          <p:nvPr>
            <p:ph type="dt" sz="half" idx="10"/>
          </p:nvPr>
        </p:nvSpPr>
        <p:spPr/>
        <p:txBody>
          <a:bodyPr/>
          <a:lstStyle/>
          <a:p>
            <a:fld id="{1B8DC2CB-70B6-4F10-9B34-FFE7F2DEC389}" type="datetimeFigureOut">
              <a:rPr lang="ko-KR" altLang="en-US" smtClean="0">
                <a:solidFill>
                  <a:srgbClr val="000000"/>
                </a:solidFill>
              </a:rPr>
              <a:pPr/>
              <a:t>2016-03-20</a:t>
            </a:fld>
            <a:endParaRPr lang="ko-KR" altLang="en-US">
              <a:solidFill>
                <a:srgbClr val="000000"/>
              </a:solidFill>
            </a:endParaRPr>
          </a:p>
        </p:txBody>
      </p:sp>
      <p:sp>
        <p:nvSpPr>
          <p:cNvPr id="8" name="Slide Number Placeholder 7"/>
          <p:cNvSpPr>
            <a:spLocks noGrp="1"/>
          </p:cNvSpPr>
          <p:nvPr>
            <p:ph type="sldNum" sz="quarter" idx="11"/>
          </p:nvPr>
        </p:nvSpPr>
        <p:spPr/>
        <p:txBody>
          <a:bodyPr/>
          <a:lstStyle/>
          <a:p>
            <a:fld id="{8A48B65B-95F4-42A7-B531-8F6B3F27AF38}" type="slidenum">
              <a:rPr lang="ko-KR" altLang="en-US" smtClean="0">
                <a:solidFill>
                  <a:srgbClr val="D1282E"/>
                </a:solidFill>
              </a:rPr>
              <a:pPr/>
              <a:t>‹#›</a:t>
            </a:fld>
            <a:endParaRPr lang="ko-KR" altLang="en-US">
              <a:solidFill>
                <a:srgbClr val="D1282E"/>
              </a:solidFill>
            </a:endParaRPr>
          </a:p>
        </p:txBody>
      </p:sp>
      <p:sp>
        <p:nvSpPr>
          <p:cNvPr id="9" name="Footer Placeholder 8"/>
          <p:cNvSpPr>
            <a:spLocks noGrp="1"/>
          </p:cNvSpPr>
          <p:nvPr>
            <p:ph type="ftr" sz="quarter" idx="12"/>
          </p:nvPr>
        </p:nvSpPr>
        <p:spPr/>
        <p:txBody>
          <a:bodyPr/>
          <a:lstStyle/>
          <a:p>
            <a:endParaRPr lang="ko-KR" altLang="en-US">
              <a:solidFill>
                <a:srgbClr val="000000"/>
              </a:solidFill>
            </a:endParaRPr>
          </a:p>
        </p:txBody>
      </p:sp>
    </p:spTree>
    <p:extLst>
      <p:ext uri="{BB962C8B-B14F-4D97-AF65-F5344CB8AC3E}">
        <p14:creationId xmlns:p14="http://schemas.microsoft.com/office/powerpoint/2010/main" val="1392955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Date Placeholder 4"/>
          <p:cNvSpPr>
            <a:spLocks noGrp="1"/>
          </p:cNvSpPr>
          <p:nvPr>
            <p:ph type="dt" sz="half" idx="10"/>
          </p:nvPr>
        </p:nvSpPr>
        <p:spPr/>
        <p:txBody>
          <a:bodyPr/>
          <a:lstStyle/>
          <a:p>
            <a:fld id="{1B8DC2CB-70B6-4F10-9B34-FFE7F2DEC389}" type="datetimeFigureOut">
              <a:rPr lang="ko-KR" altLang="en-US" smtClean="0">
                <a:solidFill>
                  <a:srgbClr val="000000"/>
                </a:solidFill>
              </a:rPr>
              <a:pPr/>
              <a:t>2016-03-20</a:t>
            </a:fld>
            <a:endParaRPr lang="ko-KR" altLang="en-US">
              <a:solidFill>
                <a:srgbClr val="000000"/>
              </a:solidFill>
            </a:endParaRPr>
          </a:p>
        </p:txBody>
      </p:sp>
      <p:sp>
        <p:nvSpPr>
          <p:cNvPr id="6" name="Footer Placeholder 5"/>
          <p:cNvSpPr>
            <a:spLocks noGrp="1"/>
          </p:cNvSpPr>
          <p:nvPr>
            <p:ph type="ftr" sz="quarter" idx="11"/>
          </p:nvPr>
        </p:nvSpPr>
        <p:spPr/>
        <p:txBody>
          <a:bodyPr/>
          <a:lstStyle/>
          <a:p>
            <a:endParaRPr lang="ko-KR" altLang="en-US">
              <a:solidFill>
                <a:srgbClr val="000000"/>
              </a:solidFill>
            </a:endParaRPr>
          </a:p>
        </p:txBody>
      </p:sp>
      <p:sp>
        <p:nvSpPr>
          <p:cNvPr id="7" name="Slide Number Placeholder 6"/>
          <p:cNvSpPr>
            <a:spLocks noGrp="1"/>
          </p:cNvSpPr>
          <p:nvPr>
            <p:ph type="sldNum" sz="quarter" idx="12"/>
          </p:nvPr>
        </p:nvSpPr>
        <p:spPr/>
        <p:txBody>
          <a:bodyPr/>
          <a:lstStyle/>
          <a:p>
            <a:fld id="{8A48B65B-95F4-42A7-B531-8F6B3F27AF38}" type="slidenum">
              <a:rPr lang="ko-KR" altLang="en-US" smtClean="0">
                <a:solidFill>
                  <a:srgbClr val="D1282E"/>
                </a:solidFill>
              </a:rPr>
              <a:pPr/>
              <a:t>‹#›</a:t>
            </a:fld>
            <a:endParaRPr lang="ko-KR" altLang="en-US">
              <a:solidFill>
                <a:srgbClr val="D1282E"/>
              </a:solidFill>
            </a:endParaRPr>
          </a:p>
        </p:txBody>
      </p:sp>
    </p:spTree>
    <p:extLst>
      <p:ext uri="{BB962C8B-B14F-4D97-AF65-F5344CB8AC3E}">
        <p14:creationId xmlns:p14="http://schemas.microsoft.com/office/powerpoint/2010/main" val="1989819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ko-KR" altLang="en-US" smtClean="0"/>
              <a:t>마스터 제목 스타일 편집</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ko-KR" altLang="en-US" smtClean="0"/>
              <a:t>마스터 텍스트 스타일을 편집합니다</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7" name="Date Placeholder 6"/>
          <p:cNvSpPr>
            <a:spLocks noGrp="1"/>
          </p:cNvSpPr>
          <p:nvPr>
            <p:ph type="dt" sz="half" idx="10"/>
          </p:nvPr>
        </p:nvSpPr>
        <p:spPr/>
        <p:txBody>
          <a:bodyPr/>
          <a:lstStyle/>
          <a:p>
            <a:fld id="{1B8DC2CB-70B6-4F10-9B34-FFE7F2DEC389}" type="datetimeFigureOut">
              <a:rPr lang="ko-KR" altLang="en-US" smtClean="0">
                <a:solidFill>
                  <a:srgbClr val="000000"/>
                </a:solidFill>
              </a:rPr>
              <a:pPr/>
              <a:t>2016-03-20</a:t>
            </a:fld>
            <a:endParaRPr lang="ko-KR" altLang="en-US">
              <a:solidFill>
                <a:srgbClr val="000000"/>
              </a:solidFill>
            </a:endParaRPr>
          </a:p>
        </p:txBody>
      </p:sp>
      <p:sp>
        <p:nvSpPr>
          <p:cNvPr id="8" name="Footer Placeholder 7"/>
          <p:cNvSpPr>
            <a:spLocks noGrp="1"/>
          </p:cNvSpPr>
          <p:nvPr>
            <p:ph type="ftr" sz="quarter" idx="11"/>
          </p:nvPr>
        </p:nvSpPr>
        <p:spPr/>
        <p:txBody>
          <a:bodyPr/>
          <a:lstStyle/>
          <a:p>
            <a:endParaRPr lang="ko-KR" altLang="en-US">
              <a:solidFill>
                <a:srgbClr val="000000"/>
              </a:solidFill>
            </a:endParaRPr>
          </a:p>
        </p:txBody>
      </p:sp>
      <p:sp>
        <p:nvSpPr>
          <p:cNvPr id="9" name="Slide Number Placeholder 8"/>
          <p:cNvSpPr>
            <a:spLocks noGrp="1"/>
          </p:cNvSpPr>
          <p:nvPr>
            <p:ph type="sldNum" sz="quarter" idx="12"/>
          </p:nvPr>
        </p:nvSpPr>
        <p:spPr/>
        <p:txBody>
          <a:bodyPr/>
          <a:lstStyle/>
          <a:p>
            <a:fld id="{8A48B65B-95F4-42A7-B531-8F6B3F27AF38}" type="slidenum">
              <a:rPr lang="ko-KR" altLang="en-US" smtClean="0">
                <a:solidFill>
                  <a:srgbClr val="D1282E"/>
                </a:solidFill>
              </a:rPr>
              <a:pPr/>
              <a:t>‹#›</a:t>
            </a:fld>
            <a:endParaRPr lang="ko-KR" altLang="en-US">
              <a:solidFill>
                <a:srgbClr val="D1282E"/>
              </a:solidFill>
            </a:endParaRPr>
          </a:p>
        </p:txBody>
      </p:sp>
    </p:spTree>
    <p:extLst>
      <p:ext uri="{BB962C8B-B14F-4D97-AF65-F5344CB8AC3E}">
        <p14:creationId xmlns:p14="http://schemas.microsoft.com/office/powerpoint/2010/main" val="2101196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a:p>
        </p:txBody>
      </p:sp>
      <p:sp>
        <p:nvSpPr>
          <p:cNvPr id="3" name="Date Placeholder 2"/>
          <p:cNvSpPr>
            <a:spLocks noGrp="1"/>
          </p:cNvSpPr>
          <p:nvPr>
            <p:ph type="dt" sz="half" idx="10"/>
          </p:nvPr>
        </p:nvSpPr>
        <p:spPr/>
        <p:txBody>
          <a:bodyPr/>
          <a:lstStyle/>
          <a:p>
            <a:fld id="{1B8DC2CB-70B6-4F10-9B34-FFE7F2DEC389}" type="datetimeFigureOut">
              <a:rPr lang="ko-KR" altLang="en-US" smtClean="0">
                <a:solidFill>
                  <a:srgbClr val="000000"/>
                </a:solidFill>
              </a:rPr>
              <a:pPr/>
              <a:t>2016-03-20</a:t>
            </a:fld>
            <a:endParaRPr lang="ko-KR" altLang="en-US">
              <a:solidFill>
                <a:srgbClr val="000000"/>
              </a:solidFill>
            </a:endParaRPr>
          </a:p>
        </p:txBody>
      </p:sp>
      <p:sp>
        <p:nvSpPr>
          <p:cNvPr id="4" name="Footer Placeholder 3"/>
          <p:cNvSpPr>
            <a:spLocks noGrp="1"/>
          </p:cNvSpPr>
          <p:nvPr>
            <p:ph type="ftr" sz="quarter" idx="11"/>
          </p:nvPr>
        </p:nvSpPr>
        <p:spPr/>
        <p:txBody>
          <a:bodyPr/>
          <a:lstStyle/>
          <a:p>
            <a:endParaRPr lang="ko-KR" altLang="en-US">
              <a:solidFill>
                <a:srgbClr val="000000"/>
              </a:solidFill>
            </a:endParaRPr>
          </a:p>
        </p:txBody>
      </p:sp>
      <p:sp>
        <p:nvSpPr>
          <p:cNvPr id="5" name="Slide Number Placeholder 4"/>
          <p:cNvSpPr>
            <a:spLocks noGrp="1"/>
          </p:cNvSpPr>
          <p:nvPr>
            <p:ph type="sldNum" sz="quarter" idx="12"/>
          </p:nvPr>
        </p:nvSpPr>
        <p:spPr/>
        <p:txBody>
          <a:bodyPr/>
          <a:lstStyle/>
          <a:p>
            <a:fld id="{8A48B65B-95F4-42A7-B531-8F6B3F27AF38}" type="slidenum">
              <a:rPr lang="ko-KR" altLang="en-US" smtClean="0">
                <a:solidFill>
                  <a:srgbClr val="D1282E"/>
                </a:solidFill>
              </a:rPr>
              <a:pPr/>
              <a:t>‹#›</a:t>
            </a:fld>
            <a:endParaRPr lang="ko-KR" altLang="en-US">
              <a:solidFill>
                <a:srgbClr val="D1282E"/>
              </a:solidFill>
            </a:endParaRPr>
          </a:p>
        </p:txBody>
      </p:sp>
    </p:spTree>
    <p:extLst>
      <p:ext uri="{BB962C8B-B14F-4D97-AF65-F5344CB8AC3E}">
        <p14:creationId xmlns:p14="http://schemas.microsoft.com/office/powerpoint/2010/main" val="743727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DC2CB-70B6-4F10-9B34-FFE7F2DEC389}" type="datetimeFigureOut">
              <a:rPr lang="ko-KR" altLang="en-US" smtClean="0">
                <a:solidFill>
                  <a:srgbClr val="000000"/>
                </a:solidFill>
              </a:rPr>
              <a:pPr/>
              <a:t>2016-03-20</a:t>
            </a:fld>
            <a:endParaRPr lang="ko-KR" altLang="en-US">
              <a:solidFill>
                <a:srgbClr val="000000"/>
              </a:solidFill>
            </a:endParaRPr>
          </a:p>
        </p:txBody>
      </p:sp>
      <p:sp>
        <p:nvSpPr>
          <p:cNvPr id="3" name="Footer Placeholder 2"/>
          <p:cNvSpPr>
            <a:spLocks noGrp="1"/>
          </p:cNvSpPr>
          <p:nvPr>
            <p:ph type="ftr" sz="quarter" idx="11"/>
          </p:nvPr>
        </p:nvSpPr>
        <p:spPr/>
        <p:txBody>
          <a:bodyPr/>
          <a:lstStyle/>
          <a:p>
            <a:endParaRPr lang="ko-KR" altLang="en-US">
              <a:solidFill>
                <a:srgbClr val="000000"/>
              </a:solidFill>
            </a:endParaRPr>
          </a:p>
        </p:txBody>
      </p:sp>
      <p:sp>
        <p:nvSpPr>
          <p:cNvPr id="4" name="Slide Number Placeholder 3"/>
          <p:cNvSpPr>
            <a:spLocks noGrp="1"/>
          </p:cNvSpPr>
          <p:nvPr>
            <p:ph type="sldNum" sz="quarter" idx="12"/>
          </p:nvPr>
        </p:nvSpPr>
        <p:spPr/>
        <p:txBody>
          <a:bodyPr/>
          <a:lstStyle/>
          <a:p>
            <a:fld id="{8A48B65B-95F4-42A7-B531-8F6B3F27AF38}" type="slidenum">
              <a:rPr lang="ko-KR" altLang="en-US" smtClean="0">
                <a:solidFill>
                  <a:srgbClr val="D1282E"/>
                </a:solidFill>
              </a:rPr>
              <a:pPr/>
              <a:t>‹#›</a:t>
            </a:fld>
            <a:endParaRPr lang="ko-KR" altLang="en-US">
              <a:solidFill>
                <a:srgbClr val="D1282E"/>
              </a:solidFill>
            </a:endParaRPr>
          </a:p>
        </p:txBody>
      </p:sp>
    </p:spTree>
    <p:extLst>
      <p:ext uri="{BB962C8B-B14F-4D97-AF65-F5344CB8AC3E}">
        <p14:creationId xmlns:p14="http://schemas.microsoft.com/office/powerpoint/2010/main" val="3237761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1B8DC2CB-70B6-4F10-9B34-FFE7F2DEC389}" type="datetimeFigureOut">
              <a:rPr lang="ko-KR" altLang="en-US" smtClean="0">
                <a:solidFill>
                  <a:srgbClr val="000000"/>
                </a:solidFill>
              </a:rPr>
              <a:pPr/>
              <a:t>2016-03-20</a:t>
            </a:fld>
            <a:endParaRPr lang="ko-KR" altLang="en-US">
              <a:solidFill>
                <a:srgbClr val="000000"/>
              </a:solidFill>
            </a:endParaRPr>
          </a:p>
        </p:txBody>
      </p:sp>
      <p:sp>
        <p:nvSpPr>
          <p:cNvPr id="6" name="Footer Placeholder 5"/>
          <p:cNvSpPr>
            <a:spLocks noGrp="1"/>
          </p:cNvSpPr>
          <p:nvPr>
            <p:ph type="ftr" sz="quarter" idx="11"/>
          </p:nvPr>
        </p:nvSpPr>
        <p:spPr/>
        <p:txBody>
          <a:bodyPr/>
          <a:lstStyle/>
          <a:p>
            <a:endParaRPr lang="ko-KR" altLang="en-US">
              <a:solidFill>
                <a:srgbClr val="000000"/>
              </a:solidFill>
            </a:endParaRPr>
          </a:p>
        </p:txBody>
      </p:sp>
      <p:sp>
        <p:nvSpPr>
          <p:cNvPr id="7" name="Slide Number Placeholder 6"/>
          <p:cNvSpPr>
            <a:spLocks noGrp="1"/>
          </p:cNvSpPr>
          <p:nvPr>
            <p:ph type="sldNum" sz="quarter" idx="12"/>
          </p:nvPr>
        </p:nvSpPr>
        <p:spPr/>
        <p:txBody>
          <a:bodyPr/>
          <a:lstStyle/>
          <a:p>
            <a:fld id="{8A48B65B-95F4-42A7-B531-8F6B3F27AF38}" type="slidenum">
              <a:rPr lang="ko-KR" altLang="en-US" smtClean="0">
                <a:solidFill>
                  <a:srgbClr val="D1282E"/>
                </a:solidFill>
              </a:rPr>
              <a:pPr/>
              <a:t>‹#›</a:t>
            </a:fld>
            <a:endParaRPr lang="ko-KR" altLang="en-US">
              <a:solidFill>
                <a:srgbClr val="D1282E"/>
              </a:solidFill>
            </a:endParaRPr>
          </a:p>
        </p:txBody>
      </p:sp>
      <p:sp>
        <p:nvSpPr>
          <p:cNvPr id="8" name="Title 7"/>
          <p:cNvSpPr>
            <a:spLocks noGrp="1"/>
          </p:cNvSpPr>
          <p:nvPr>
            <p:ph type="title"/>
          </p:nvPr>
        </p:nvSpPr>
        <p:spPr/>
        <p:txBody>
          <a:bodyPr/>
          <a:lstStyle/>
          <a:p>
            <a:r>
              <a:rPr lang="ko-KR" altLang="en-US" smtClean="0"/>
              <a:t>마스터 제목 스타일 편집</a:t>
            </a:r>
            <a:endParaRPr lang="en-US"/>
          </a:p>
        </p:txBody>
      </p:sp>
    </p:spTree>
    <p:extLst>
      <p:ext uri="{BB962C8B-B14F-4D97-AF65-F5344CB8AC3E}">
        <p14:creationId xmlns:p14="http://schemas.microsoft.com/office/powerpoint/2010/main" val="2883116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smtClean="0"/>
              <a:t>그림을 추가하려면 아이콘을 클릭하십시오</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1B8DC2CB-70B6-4F10-9B34-FFE7F2DEC389}" type="datetimeFigureOut">
              <a:rPr lang="ko-KR" altLang="en-US" smtClean="0">
                <a:solidFill>
                  <a:srgbClr val="000000"/>
                </a:solidFill>
              </a:rPr>
              <a:pPr/>
              <a:t>2016-03-20</a:t>
            </a:fld>
            <a:endParaRPr lang="ko-KR" altLang="en-US">
              <a:solidFill>
                <a:srgbClr val="000000"/>
              </a:solidFill>
            </a:endParaRPr>
          </a:p>
        </p:txBody>
      </p:sp>
      <p:sp>
        <p:nvSpPr>
          <p:cNvPr id="6" name="Footer Placeholder 5"/>
          <p:cNvSpPr>
            <a:spLocks noGrp="1"/>
          </p:cNvSpPr>
          <p:nvPr>
            <p:ph type="ftr" sz="quarter" idx="11"/>
          </p:nvPr>
        </p:nvSpPr>
        <p:spPr/>
        <p:txBody>
          <a:bodyPr/>
          <a:lstStyle/>
          <a:p>
            <a:endParaRPr lang="ko-KR" altLang="en-US">
              <a:solidFill>
                <a:srgbClr val="000000"/>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8A48B65B-95F4-42A7-B531-8F6B3F27AF38}" type="slidenum">
              <a:rPr lang="ko-KR" altLang="en-US" smtClean="0">
                <a:solidFill>
                  <a:srgbClr val="000000"/>
                </a:solidFill>
              </a:rPr>
              <a:pPr/>
              <a:t>‹#›</a:t>
            </a:fld>
            <a:endParaRPr lang="ko-KR" altLang="en-US">
              <a:solidFill>
                <a:srgbClr val="000000"/>
              </a:solidFill>
            </a:endParaRPr>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ko-KR" altLang="en-US" smtClean="0"/>
              <a:t>마스터 제목 스타일 편집</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2442684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ko-KR" altLang="en-US" smtClean="0"/>
              <a:t>마스터 제목 스타일 편집</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B8DC2CB-70B6-4F10-9B34-FFE7F2DEC389}" type="datetimeFigureOut">
              <a:rPr lang="ko-KR" altLang="en-US" smtClean="0">
                <a:solidFill>
                  <a:srgbClr val="000000"/>
                </a:solidFill>
              </a:rPr>
              <a:pPr/>
              <a:t>2016-03-20</a:t>
            </a:fld>
            <a:endParaRPr lang="ko-KR" altLang="en-US">
              <a:solidFill>
                <a:srgbClr val="000000"/>
              </a:solidFill>
            </a:endParaRPr>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ko-KR" altLang="en-US">
              <a:solidFill>
                <a:srgbClr val="000000"/>
              </a:solidFill>
            </a:endParaRPr>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8A48B65B-95F4-42A7-B531-8F6B3F27AF38}" type="slidenum">
              <a:rPr lang="ko-KR" altLang="en-US" smtClean="0">
                <a:solidFill>
                  <a:srgbClr val="D1282E"/>
                </a:solidFill>
              </a:rPr>
              <a:pPr/>
              <a:t>‹#›</a:t>
            </a:fld>
            <a:endParaRPr lang="ko-KR" altLang="en-US">
              <a:solidFill>
                <a:srgbClr val="D1282E"/>
              </a:solidFill>
            </a:endParaRPr>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40332567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1"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1"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1"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1"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1"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1"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1"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p:txBody>
          <a:bodyPr/>
          <a:lstStyle/>
          <a:p>
            <a:r>
              <a:rPr lang="en-US" altLang="ko-KR" sz="4000" b="1" dirty="0" smtClean="0"/>
              <a:t>FTA NEGOTIATION ANLYSIS: </a:t>
            </a:r>
            <a:r>
              <a:rPr lang="en-US" altLang="ko-KR" sz="3600" b="1" dirty="0" smtClean="0"/>
              <a:t>An examination of the industrial sector</a:t>
            </a:r>
            <a:endParaRPr lang="ko-KR" altLang="en-US" sz="3600" b="1" dirty="0"/>
          </a:p>
        </p:txBody>
      </p:sp>
      <p:sp>
        <p:nvSpPr>
          <p:cNvPr id="3" name="부제목 2"/>
          <p:cNvSpPr>
            <a:spLocks noGrp="1"/>
          </p:cNvSpPr>
          <p:nvPr>
            <p:ph type="subTitle" idx="1"/>
          </p:nvPr>
        </p:nvSpPr>
        <p:spPr>
          <a:xfrm>
            <a:off x="683568" y="4653136"/>
            <a:ext cx="7304856" cy="1752600"/>
          </a:xfrm>
        </p:spPr>
        <p:txBody>
          <a:bodyPr/>
          <a:lstStyle/>
          <a:p>
            <a:r>
              <a:rPr lang="en-US" altLang="ko-KR" sz="2800" dirty="0" smtClean="0"/>
              <a:t>Prof. Jacob Wood</a:t>
            </a:r>
          </a:p>
          <a:p>
            <a:r>
              <a:rPr lang="en-US" altLang="ko-KR" dirty="0" smtClean="0"/>
              <a:t>MERI presentation: </a:t>
            </a:r>
          </a:p>
          <a:p>
            <a:r>
              <a:rPr lang="en-US" altLang="ko-KR" dirty="0" smtClean="0"/>
              <a:t>MARCH 23</a:t>
            </a:r>
            <a:r>
              <a:rPr lang="en-US" altLang="ko-KR" baseline="30000" dirty="0" smtClean="0"/>
              <a:t>RD</a:t>
            </a:r>
            <a:r>
              <a:rPr lang="en-US" altLang="ko-KR" dirty="0" smtClean="0"/>
              <a:t>, 2015</a:t>
            </a:r>
            <a:endParaRPr lang="ko-KR" altLang="en-US" dirty="0"/>
          </a:p>
        </p:txBody>
      </p:sp>
    </p:spTree>
    <p:extLst>
      <p:ext uri="{BB962C8B-B14F-4D97-AF65-F5344CB8AC3E}">
        <p14:creationId xmlns:p14="http://schemas.microsoft.com/office/powerpoint/2010/main" val="1902552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797552" cy="1371600"/>
          </a:xfrm>
        </p:spPr>
        <p:txBody>
          <a:bodyPr>
            <a:normAutofit/>
          </a:bodyPr>
          <a:lstStyle/>
          <a:p>
            <a:pPr eaLnBrk="0" latinLnBrk="0"/>
            <a:r>
              <a:rPr lang="en-US" sz="2800" dirty="0"/>
              <a:t>The Harmonized system of tariffs – Non-Agricultural Products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57141042"/>
              </p:ext>
            </p:extLst>
          </p:nvPr>
        </p:nvGraphicFramePr>
        <p:xfrm>
          <a:off x="539552" y="1700808"/>
          <a:ext cx="7715200" cy="4344226"/>
        </p:xfrm>
        <a:graphic>
          <a:graphicData uri="http://schemas.openxmlformats.org/drawingml/2006/table">
            <a:tbl>
              <a:tblPr firstRow="1" firstCol="1" bandRow="1">
                <a:tableStyleId>{7DF18680-E054-41AD-8BC1-D1AEF772440D}</a:tableStyleId>
              </a:tblPr>
              <a:tblGrid>
                <a:gridCol w="1656184"/>
                <a:gridCol w="1558523"/>
                <a:gridCol w="4500493"/>
              </a:tblGrid>
              <a:tr h="190202">
                <a:tc>
                  <a:txBody>
                    <a:bodyPr/>
                    <a:lstStyle/>
                    <a:p>
                      <a:pPr marL="0" marR="0" algn="ctr" latinLnBrk="0">
                        <a:lnSpc>
                          <a:spcPct val="115000"/>
                        </a:lnSpc>
                        <a:spcBef>
                          <a:spcPts val="0"/>
                        </a:spcBef>
                        <a:spcAft>
                          <a:spcPts val="0"/>
                        </a:spcAft>
                      </a:pPr>
                      <a:r>
                        <a:rPr lang="en-US" sz="1800" kern="100" dirty="0">
                          <a:effectLst/>
                        </a:rPr>
                        <a:t>Sector</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solidFill>
                      <a:schemeClr val="tx2">
                        <a:lumMod val="75000"/>
                      </a:schemeClr>
                    </a:solidFill>
                  </a:tcPr>
                </a:tc>
                <a:tc>
                  <a:txBody>
                    <a:bodyPr/>
                    <a:lstStyle/>
                    <a:p>
                      <a:pPr marL="0" marR="0" algn="ctr" latinLnBrk="0">
                        <a:lnSpc>
                          <a:spcPct val="115000"/>
                        </a:lnSpc>
                        <a:spcBef>
                          <a:spcPts val="0"/>
                        </a:spcBef>
                        <a:spcAft>
                          <a:spcPts val="0"/>
                        </a:spcAft>
                      </a:pPr>
                      <a:r>
                        <a:rPr lang="en-US" sz="1800" kern="100" dirty="0">
                          <a:effectLst/>
                        </a:rPr>
                        <a:t>Chapter</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solidFill>
                      <a:schemeClr val="tx2">
                        <a:lumMod val="75000"/>
                      </a:schemeClr>
                    </a:solidFill>
                  </a:tcPr>
                </a:tc>
                <a:tc>
                  <a:txBody>
                    <a:bodyPr/>
                    <a:lstStyle/>
                    <a:p>
                      <a:pPr marL="0" marR="0" algn="ctr" latinLnBrk="0">
                        <a:lnSpc>
                          <a:spcPct val="115000"/>
                        </a:lnSpc>
                        <a:spcBef>
                          <a:spcPts val="0"/>
                        </a:spcBef>
                        <a:spcAft>
                          <a:spcPts val="0"/>
                        </a:spcAft>
                      </a:pPr>
                      <a:r>
                        <a:rPr lang="en-US" sz="1800" kern="100" dirty="0">
                          <a:effectLst/>
                        </a:rPr>
                        <a:t>Description</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solidFill>
                      <a:schemeClr val="tx2">
                        <a:lumMod val="75000"/>
                      </a:schemeClr>
                    </a:solidFill>
                  </a:tcPr>
                </a:tc>
              </a:tr>
              <a:tr h="172911">
                <a:tc rowSpan="17">
                  <a:txBody>
                    <a:bodyPr/>
                    <a:lstStyle/>
                    <a:p>
                      <a:pPr marL="0" marR="0" algn="ctr" latinLnBrk="0">
                        <a:lnSpc>
                          <a:spcPct val="115000"/>
                        </a:lnSpc>
                        <a:spcBef>
                          <a:spcPts val="0"/>
                        </a:spcBef>
                        <a:spcAft>
                          <a:spcPts val="1000"/>
                        </a:spcAft>
                      </a:pPr>
                      <a:r>
                        <a:rPr lang="en-US" sz="1400" kern="100" dirty="0">
                          <a:effectLst/>
                        </a:rPr>
                        <a:t>Industrial (non-agricultural)</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solidFill>
                      <a:schemeClr val="tx2">
                        <a:lumMod val="75000"/>
                      </a:schemeClr>
                    </a:solidFill>
                  </a:tcPr>
                </a:tc>
                <a:tc>
                  <a:txBody>
                    <a:bodyPr/>
                    <a:lstStyle/>
                    <a:p>
                      <a:pPr marL="0" marR="0" algn="ctr" latinLnBrk="0">
                        <a:lnSpc>
                          <a:spcPct val="115000"/>
                        </a:lnSpc>
                        <a:spcBef>
                          <a:spcPts val="0"/>
                        </a:spcBef>
                        <a:spcAft>
                          <a:spcPts val="0"/>
                        </a:spcAft>
                      </a:pPr>
                      <a:r>
                        <a:rPr lang="en-US" sz="1400" kern="100" dirty="0">
                          <a:effectLst/>
                        </a:rPr>
                        <a:t>25-27</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dirty="0">
                          <a:effectLst/>
                        </a:rPr>
                        <a:t>mineral products</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r h="172911">
                <a:tc vMerge="1">
                  <a:txBody>
                    <a:bodyPr/>
                    <a:lstStyle/>
                    <a:p>
                      <a:endParaRPr lang="en-US"/>
                    </a:p>
                  </a:txBody>
                  <a:tcPr/>
                </a:tc>
                <a:tc>
                  <a:txBody>
                    <a:bodyPr/>
                    <a:lstStyle/>
                    <a:p>
                      <a:pPr marL="0" marR="0" algn="ctr" latinLnBrk="0">
                        <a:lnSpc>
                          <a:spcPct val="115000"/>
                        </a:lnSpc>
                        <a:spcBef>
                          <a:spcPts val="0"/>
                        </a:spcBef>
                        <a:spcAft>
                          <a:spcPts val="0"/>
                        </a:spcAft>
                      </a:pPr>
                      <a:r>
                        <a:rPr lang="en-US" sz="1400" kern="100" dirty="0">
                          <a:effectLst/>
                        </a:rPr>
                        <a:t>28-38</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dirty="0">
                          <a:effectLst/>
                        </a:rPr>
                        <a:t>chemical products</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r h="172911">
                <a:tc vMerge="1">
                  <a:txBody>
                    <a:bodyPr/>
                    <a:lstStyle/>
                    <a:p>
                      <a:endParaRPr lang="en-US"/>
                    </a:p>
                  </a:txBody>
                  <a:tcPr/>
                </a:tc>
                <a:tc>
                  <a:txBody>
                    <a:bodyPr/>
                    <a:lstStyle/>
                    <a:p>
                      <a:pPr marL="0" marR="0" algn="ctr" latinLnBrk="0">
                        <a:lnSpc>
                          <a:spcPct val="115000"/>
                        </a:lnSpc>
                        <a:spcBef>
                          <a:spcPts val="0"/>
                        </a:spcBef>
                        <a:spcAft>
                          <a:spcPts val="0"/>
                        </a:spcAft>
                      </a:pPr>
                      <a:r>
                        <a:rPr lang="en-US" sz="1400" kern="100" dirty="0">
                          <a:effectLst/>
                        </a:rPr>
                        <a:t>39-40</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a:effectLst/>
                        </a:rPr>
                        <a:t>plastics and rubber</a:t>
                      </a:r>
                      <a:endParaRPr lang="en-US"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r h="172911">
                <a:tc vMerge="1">
                  <a:txBody>
                    <a:bodyPr/>
                    <a:lstStyle/>
                    <a:p>
                      <a:endParaRPr lang="en-US"/>
                    </a:p>
                  </a:txBody>
                  <a:tcPr/>
                </a:tc>
                <a:tc>
                  <a:txBody>
                    <a:bodyPr/>
                    <a:lstStyle/>
                    <a:p>
                      <a:pPr marL="0" marR="0" algn="ctr" latinLnBrk="0">
                        <a:lnSpc>
                          <a:spcPct val="115000"/>
                        </a:lnSpc>
                        <a:spcBef>
                          <a:spcPts val="0"/>
                        </a:spcBef>
                        <a:spcAft>
                          <a:spcPts val="0"/>
                        </a:spcAft>
                      </a:pPr>
                      <a:r>
                        <a:rPr lang="en-US" sz="1400" kern="100">
                          <a:effectLst/>
                        </a:rPr>
                        <a:t>41-43</a:t>
                      </a:r>
                      <a:endParaRPr lang="en-US"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dirty="0">
                          <a:effectLst/>
                        </a:rPr>
                        <a:t>leather and travel goods</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r h="172911">
                <a:tc vMerge="1">
                  <a:txBody>
                    <a:bodyPr/>
                    <a:lstStyle/>
                    <a:p>
                      <a:endParaRPr lang="en-US"/>
                    </a:p>
                  </a:txBody>
                  <a:tcPr/>
                </a:tc>
                <a:tc>
                  <a:txBody>
                    <a:bodyPr/>
                    <a:lstStyle/>
                    <a:p>
                      <a:pPr marL="0" marR="0" algn="ctr" latinLnBrk="0">
                        <a:lnSpc>
                          <a:spcPct val="115000"/>
                        </a:lnSpc>
                        <a:spcBef>
                          <a:spcPts val="0"/>
                        </a:spcBef>
                        <a:spcAft>
                          <a:spcPts val="0"/>
                        </a:spcAft>
                      </a:pPr>
                      <a:r>
                        <a:rPr lang="en-US" sz="1400" kern="100">
                          <a:effectLst/>
                        </a:rPr>
                        <a:t>44-46</a:t>
                      </a:r>
                      <a:endParaRPr lang="en-US"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dirty="0">
                          <a:effectLst/>
                        </a:rPr>
                        <a:t>wood, charcoal, cork</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r h="172911">
                <a:tc vMerge="1">
                  <a:txBody>
                    <a:bodyPr/>
                    <a:lstStyle/>
                    <a:p>
                      <a:endParaRPr lang="en-US"/>
                    </a:p>
                  </a:txBody>
                  <a:tcPr/>
                </a:tc>
                <a:tc>
                  <a:txBody>
                    <a:bodyPr/>
                    <a:lstStyle/>
                    <a:p>
                      <a:pPr marL="0" marR="0" algn="ctr" latinLnBrk="0">
                        <a:lnSpc>
                          <a:spcPct val="115000"/>
                        </a:lnSpc>
                        <a:spcBef>
                          <a:spcPts val="0"/>
                        </a:spcBef>
                        <a:spcAft>
                          <a:spcPts val="0"/>
                        </a:spcAft>
                      </a:pPr>
                      <a:r>
                        <a:rPr lang="en-US" sz="1400" kern="100">
                          <a:effectLst/>
                        </a:rPr>
                        <a:t>47-49</a:t>
                      </a:r>
                      <a:endParaRPr lang="en-US"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dirty="0">
                          <a:effectLst/>
                        </a:rPr>
                        <a:t>wood pulp, paper and paperboard articles</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r h="172911">
                <a:tc vMerge="1">
                  <a:txBody>
                    <a:bodyPr/>
                    <a:lstStyle/>
                    <a:p>
                      <a:endParaRPr lang="en-US"/>
                    </a:p>
                  </a:txBody>
                  <a:tcPr/>
                </a:tc>
                <a:tc>
                  <a:txBody>
                    <a:bodyPr/>
                    <a:lstStyle/>
                    <a:p>
                      <a:pPr marL="0" marR="0" algn="ctr" latinLnBrk="0">
                        <a:lnSpc>
                          <a:spcPct val="115000"/>
                        </a:lnSpc>
                        <a:spcBef>
                          <a:spcPts val="0"/>
                        </a:spcBef>
                        <a:spcAft>
                          <a:spcPts val="0"/>
                        </a:spcAft>
                      </a:pPr>
                      <a:r>
                        <a:rPr lang="en-US" sz="1400" kern="100">
                          <a:effectLst/>
                        </a:rPr>
                        <a:t>50-63</a:t>
                      </a:r>
                      <a:endParaRPr lang="en-US"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a:effectLst/>
                        </a:rPr>
                        <a:t>textiles and textile products</a:t>
                      </a:r>
                      <a:endParaRPr lang="en-US"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r h="172911">
                <a:tc vMerge="1">
                  <a:txBody>
                    <a:bodyPr/>
                    <a:lstStyle/>
                    <a:p>
                      <a:endParaRPr lang="en-US"/>
                    </a:p>
                  </a:txBody>
                  <a:tcPr/>
                </a:tc>
                <a:tc>
                  <a:txBody>
                    <a:bodyPr/>
                    <a:lstStyle/>
                    <a:p>
                      <a:pPr marL="0" marR="0" algn="ctr" latinLnBrk="0">
                        <a:lnSpc>
                          <a:spcPct val="115000"/>
                        </a:lnSpc>
                        <a:spcBef>
                          <a:spcPts val="0"/>
                        </a:spcBef>
                        <a:spcAft>
                          <a:spcPts val="0"/>
                        </a:spcAft>
                      </a:pPr>
                      <a:r>
                        <a:rPr lang="en-US" sz="1400" kern="100">
                          <a:effectLst/>
                        </a:rPr>
                        <a:t>64-67</a:t>
                      </a:r>
                      <a:endParaRPr lang="en-US"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dirty="0">
                          <a:effectLst/>
                        </a:rPr>
                        <a:t>footwear, umbrellas, artificial flowers</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r h="172911">
                <a:tc vMerge="1">
                  <a:txBody>
                    <a:bodyPr/>
                    <a:lstStyle/>
                    <a:p>
                      <a:endParaRPr lang="en-US"/>
                    </a:p>
                  </a:txBody>
                  <a:tcPr/>
                </a:tc>
                <a:tc>
                  <a:txBody>
                    <a:bodyPr/>
                    <a:lstStyle/>
                    <a:p>
                      <a:pPr marL="0" marR="0" algn="ctr" latinLnBrk="0">
                        <a:lnSpc>
                          <a:spcPct val="115000"/>
                        </a:lnSpc>
                        <a:spcBef>
                          <a:spcPts val="0"/>
                        </a:spcBef>
                        <a:spcAft>
                          <a:spcPts val="0"/>
                        </a:spcAft>
                      </a:pPr>
                      <a:r>
                        <a:rPr lang="en-US" sz="1400" kern="100">
                          <a:effectLst/>
                        </a:rPr>
                        <a:t>68-70</a:t>
                      </a:r>
                      <a:endParaRPr lang="en-US"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dirty="0">
                          <a:effectLst/>
                        </a:rPr>
                        <a:t>stone, cement, ceramic, glass</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r h="172911">
                <a:tc vMerge="1">
                  <a:txBody>
                    <a:bodyPr/>
                    <a:lstStyle/>
                    <a:p>
                      <a:endParaRPr lang="en-US"/>
                    </a:p>
                  </a:txBody>
                  <a:tcPr/>
                </a:tc>
                <a:tc>
                  <a:txBody>
                    <a:bodyPr/>
                    <a:lstStyle/>
                    <a:p>
                      <a:pPr marL="0" marR="0" algn="ctr" latinLnBrk="0">
                        <a:lnSpc>
                          <a:spcPct val="115000"/>
                        </a:lnSpc>
                        <a:spcBef>
                          <a:spcPts val="0"/>
                        </a:spcBef>
                        <a:spcAft>
                          <a:spcPts val="0"/>
                        </a:spcAft>
                      </a:pPr>
                      <a:r>
                        <a:rPr lang="en-US" sz="1400" kern="100">
                          <a:effectLst/>
                        </a:rPr>
                        <a:t>71</a:t>
                      </a:r>
                      <a:endParaRPr lang="en-US"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dirty="0">
                          <a:effectLst/>
                        </a:rPr>
                        <a:t>pearls, precious metals</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r h="172911">
                <a:tc vMerge="1">
                  <a:txBody>
                    <a:bodyPr/>
                    <a:lstStyle/>
                    <a:p>
                      <a:endParaRPr lang="en-US"/>
                    </a:p>
                  </a:txBody>
                  <a:tcPr/>
                </a:tc>
                <a:tc>
                  <a:txBody>
                    <a:bodyPr/>
                    <a:lstStyle/>
                    <a:p>
                      <a:pPr marL="0" marR="0" algn="ctr" latinLnBrk="0">
                        <a:lnSpc>
                          <a:spcPct val="115000"/>
                        </a:lnSpc>
                        <a:spcBef>
                          <a:spcPts val="0"/>
                        </a:spcBef>
                        <a:spcAft>
                          <a:spcPts val="0"/>
                        </a:spcAft>
                      </a:pPr>
                      <a:r>
                        <a:rPr lang="en-US" sz="1400" kern="100">
                          <a:effectLst/>
                        </a:rPr>
                        <a:t>72-83</a:t>
                      </a:r>
                      <a:endParaRPr lang="en-US"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dirty="0">
                          <a:effectLst/>
                        </a:rPr>
                        <a:t>base metals</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r h="172911">
                <a:tc vMerge="1">
                  <a:txBody>
                    <a:bodyPr/>
                    <a:lstStyle/>
                    <a:p>
                      <a:endParaRPr lang="en-US"/>
                    </a:p>
                  </a:txBody>
                  <a:tcPr/>
                </a:tc>
                <a:tc>
                  <a:txBody>
                    <a:bodyPr/>
                    <a:lstStyle/>
                    <a:p>
                      <a:pPr marL="0" marR="0" algn="ctr" latinLnBrk="0">
                        <a:lnSpc>
                          <a:spcPct val="115000"/>
                        </a:lnSpc>
                        <a:spcBef>
                          <a:spcPts val="0"/>
                        </a:spcBef>
                        <a:spcAft>
                          <a:spcPts val="0"/>
                        </a:spcAft>
                      </a:pPr>
                      <a:r>
                        <a:rPr lang="en-US" sz="1400" kern="100">
                          <a:effectLst/>
                        </a:rPr>
                        <a:t>84-85</a:t>
                      </a:r>
                      <a:endParaRPr lang="en-US"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dirty="0">
                          <a:effectLst/>
                        </a:rPr>
                        <a:t>electrical machinery</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r h="172911">
                <a:tc vMerge="1">
                  <a:txBody>
                    <a:bodyPr/>
                    <a:lstStyle/>
                    <a:p>
                      <a:endParaRPr lang="en-US"/>
                    </a:p>
                  </a:txBody>
                  <a:tcPr/>
                </a:tc>
                <a:tc>
                  <a:txBody>
                    <a:bodyPr/>
                    <a:lstStyle/>
                    <a:p>
                      <a:pPr marL="0" marR="0" algn="ctr" latinLnBrk="0">
                        <a:lnSpc>
                          <a:spcPct val="115000"/>
                        </a:lnSpc>
                        <a:spcBef>
                          <a:spcPts val="0"/>
                        </a:spcBef>
                        <a:spcAft>
                          <a:spcPts val="0"/>
                        </a:spcAft>
                      </a:pPr>
                      <a:r>
                        <a:rPr lang="en-US" sz="1400" kern="100">
                          <a:effectLst/>
                        </a:rPr>
                        <a:t>86-89</a:t>
                      </a:r>
                      <a:endParaRPr lang="en-US"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dirty="0">
                          <a:effectLst/>
                        </a:rPr>
                        <a:t>vehicles, aircraft, vessels</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r h="172911">
                <a:tc vMerge="1">
                  <a:txBody>
                    <a:bodyPr/>
                    <a:lstStyle/>
                    <a:p>
                      <a:endParaRPr lang="en-US"/>
                    </a:p>
                  </a:txBody>
                  <a:tcPr/>
                </a:tc>
                <a:tc>
                  <a:txBody>
                    <a:bodyPr/>
                    <a:lstStyle/>
                    <a:p>
                      <a:pPr marL="0" marR="0" algn="ctr" latinLnBrk="0">
                        <a:lnSpc>
                          <a:spcPct val="115000"/>
                        </a:lnSpc>
                        <a:spcBef>
                          <a:spcPts val="0"/>
                        </a:spcBef>
                        <a:spcAft>
                          <a:spcPts val="0"/>
                        </a:spcAft>
                      </a:pPr>
                      <a:r>
                        <a:rPr lang="en-US" sz="1400" kern="100">
                          <a:effectLst/>
                        </a:rPr>
                        <a:t>90-92</a:t>
                      </a:r>
                      <a:endParaRPr lang="en-US"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dirty="0">
                          <a:effectLst/>
                        </a:rPr>
                        <a:t>optical instruments, clocks and watches, musical instruments</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r h="172911">
                <a:tc vMerge="1">
                  <a:txBody>
                    <a:bodyPr/>
                    <a:lstStyle/>
                    <a:p>
                      <a:endParaRPr lang="en-US"/>
                    </a:p>
                  </a:txBody>
                  <a:tcPr/>
                </a:tc>
                <a:tc>
                  <a:txBody>
                    <a:bodyPr/>
                    <a:lstStyle/>
                    <a:p>
                      <a:pPr marL="0" marR="0" algn="ctr" latinLnBrk="0">
                        <a:lnSpc>
                          <a:spcPct val="115000"/>
                        </a:lnSpc>
                        <a:spcBef>
                          <a:spcPts val="0"/>
                        </a:spcBef>
                        <a:spcAft>
                          <a:spcPts val="0"/>
                        </a:spcAft>
                      </a:pPr>
                      <a:r>
                        <a:rPr lang="en-US" sz="1400" kern="100">
                          <a:effectLst/>
                        </a:rPr>
                        <a:t>93</a:t>
                      </a:r>
                      <a:endParaRPr lang="en-US"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dirty="0">
                          <a:effectLst/>
                        </a:rPr>
                        <a:t>arms and ammunition</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r h="172911">
                <a:tc vMerge="1">
                  <a:txBody>
                    <a:bodyPr/>
                    <a:lstStyle/>
                    <a:p>
                      <a:endParaRPr lang="en-US"/>
                    </a:p>
                  </a:txBody>
                  <a:tcPr/>
                </a:tc>
                <a:tc>
                  <a:txBody>
                    <a:bodyPr/>
                    <a:lstStyle/>
                    <a:p>
                      <a:pPr marL="0" marR="0" algn="ctr" latinLnBrk="0">
                        <a:lnSpc>
                          <a:spcPct val="115000"/>
                        </a:lnSpc>
                        <a:spcBef>
                          <a:spcPts val="0"/>
                        </a:spcBef>
                        <a:spcAft>
                          <a:spcPts val="0"/>
                        </a:spcAft>
                      </a:pPr>
                      <a:r>
                        <a:rPr lang="en-US" sz="1400" kern="100">
                          <a:effectLst/>
                        </a:rPr>
                        <a:t>94-96</a:t>
                      </a:r>
                      <a:endParaRPr lang="en-US"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dirty="0">
                          <a:effectLst/>
                        </a:rPr>
                        <a:t>furniture, toys, miscellaneous manufactured articles</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r h="172911">
                <a:tc vMerge="1">
                  <a:txBody>
                    <a:bodyPr/>
                    <a:lstStyle/>
                    <a:p>
                      <a:endParaRPr lang="en-US"/>
                    </a:p>
                  </a:txBody>
                  <a:tcPr/>
                </a:tc>
                <a:tc>
                  <a:txBody>
                    <a:bodyPr/>
                    <a:lstStyle/>
                    <a:p>
                      <a:pPr marL="0" marR="0" algn="ctr" latinLnBrk="0">
                        <a:lnSpc>
                          <a:spcPct val="115000"/>
                        </a:lnSpc>
                        <a:spcBef>
                          <a:spcPts val="0"/>
                        </a:spcBef>
                        <a:spcAft>
                          <a:spcPts val="0"/>
                        </a:spcAft>
                      </a:pPr>
                      <a:r>
                        <a:rPr lang="en-US" sz="1400" kern="100">
                          <a:effectLst/>
                        </a:rPr>
                        <a:t>97</a:t>
                      </a:r>
                      <a:endParaRPr lang="en-US" sz="14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c>
                  <a:txBody>
                    <a:bodyPr/>
                    <a:lstStyle/>
                    <a:p>
                      <a:pPr marL="0" marR="0" algn="just" latinLnBrk="0">
                        <a:lnSpc>
                          <a:spcPct val="115000"/>
                        </a:lnSpc>
                        <a:spcBef>
                          <a:spcPts val="0"/>
                        </a:spcBef>
                        <a:spcAft>
                          <a:spcPts val="0"/>
                        </a:spcAft>
                      </a:pPr>
                      <a:r>
                        <a:rPr lang="en-US" sz="1400" kern="100" dirty="0">
                          <a:effectLst/>
                        </a:rPr>
                        <a:t>works of art, antiques</a:t>
                      </a:r>
                      <a:endParaRPr lang="en-US" sz="14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7661" marR="67661" marT="0" marB="0" anchor="ctr"/>
                </a:tc>
              </a:tr>
            </a:tbl>
          </a:graphicData>
        </a:graphic>
      </p:graphicFrame>
    </p:spTree>
    <p:extLst>
      <p:ext uri="{BB962C8B-B14F-4D97-AF65-F5344CB8AC3E}">
        <p14:creationId xmlns:p14="http://schemas.microsoft.com/office/powerpoint/2010/main" val="893022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067128" cy="1371600"/>
          </a:xfrm>
        </p:spPr>
        <p:txBody>
          <a:bodyPr/>
          <a:lstStyle/>
          <a:p>
            <a:r>
              <a:rPr lang="en-US" dirty="0" smtClean="0"/>
              <a:t>Country and </a:t>
            </a:r>
            <a:r>
              <a:rPr lang="en-US" dirty="0" err="1" smtClean="0"/>
              <a:t>fta</a:t>
            </a:r>
            <a:r>
              <a:rPr lang="en-US" dirty="0" smtClean="0"/>
              <a:t> data</a:t>
            </a:r>
            <a:endParaRPr lang="en-US" dirty="0"/>
          </a:p>
        </p:txBody>
      </p:sp>
      <p:sp>
        <p:nvSpPr>
          <p:cNvPr id="3" name="Content Placeholder 2"/>
          <p:cNvSpPr>
            <a:spLocks noGrp="1"/>
          </p:cNvSpPr>
          <p:nvPr>
            <p:ph idx="1"/>
          </p:nvPr>
        </p:nvSpPr>
        <p:spPr/>
        <p:txBody>
          <a:bodyPr>
            <a:normAutofit fontScale="92500" lnSpcReduction="10000"/>
          </a:bodyPr>
          <a:lstStyle/>
          <a:p>
            <a:pPr marL="342900" indent="-342900" eaLnBrk="0" latinLnBrk="0">
              <a:buFont typeface="Arial" panose="020B0604020202020204" pitchFamily="34" charset="0"/>
              <a:buChar char="•"/>
            </a:pPr>
            <a:r>
              <a:rPr lang="en-US" dirty="0"/>
              <a:t>We look at bilateral trade agreements of 2</a:t>
            </a:r>
            <a:r>
              <a:rPr lang="en-US" dirty="0" smtClean="0"/>
              <a:t>4 </a:t>
            </a:r>
            <a:r>
              <a:rPr lang="en-US" dirty="0"/>
              <a:t>countries, based on data availability. Of the countries selected for the study, 11 are classified as developing countries. </a:t>
            </a:r>
          </a:p>
          <a:p>
            <a:pPr marL="800100" lvl="1" indent="-342900" eaLnBrk="0" latinLnBrk="0"/>
            <a:r>
              <a:rPr lang="en-US" dirty="0" smtClean="0"/>
              <a:t>These </a:t>
            </a:r>
            <a:r>
              <a:rPr lang="en-US" dirty="0"/>
              <a:t>are China, Colombia, Costa Rica, India, Indonesia, Jordan, Malaysia, Mexico, Peru, Thailand, and Turkey. </a:t>
            </a:r>
            <a:endParaRPr lang="en-US" dirty="0" smtClean="0"/>
          </a:p>
          <a:p>
            <a:pPr lvl="1" indent="0" eaLnBrk="0" latinLnBrk="0">
              <a:buNone/>
            </a:pPr>
            <a:endParaRPr lang="en-US" dirty="0" smtClean="0"/>
          </a:p>
          <a:p>
            <a:pPr marL="342900" indent="-342900" eaLnBrk="0" latinLnBrk="0">
              <a:buFont typeface="Arial" panose="020B0604020202020204" pitchFamily="34" charset="0"/>
              <a:buChar char="•"/>
            </a:pPr>
            <a:r>
              <a:rPr lang="en-US" dirty="0" smtClean="0"/>
              <a:t>The </a:t>
            </a:r>
            <a:r>
              <a:rPr lang="en-US" dirty="0"/>
              <a:t>FTA criteria for each selected country include several factors: </a:t>
            </a:r>
            <a:endParaRPr lang="en-US" dirty="0" smtClean="0"/>
          </a:p>
          <a:p>
            <a:pPr marL="914400" lvl="1" indent="-457200" eaLnBrk="0" latinLnBrk="0">
              <a:buFont typeface="+mj-lt"/>
              <a:buAutoNum type="arabicPeriod"/>
            </a:pPr>
            <a:r>
              <a:rPr lang="en-US" dirty="0" smtClean="0"/>
              <a:t>the </a:t>
            </a:r>
            <a:r>
              <a:rPr lang="en-US" dirty="0"/>
              <a:t>FTA must be included in the WTO database; </a:t>
            </a:r>
            <a:endParaRPr lang="en-US" dirty="0" smtClean="0"/>
          </a:p>
          <a:p>
            <a:pPr marL="914400" lvl="1" indent="-457200" eaLnBrk="0" latinLnBrk="0">
              <a:buFont typeface="+mj-lt"/>
              <a:buAutoNum type="arabicPeriod"/>
            </a:pPr>
            <a:r>
              <a:rPr lang="en-US" dirty="0" smtClean="0"/>
              <a:t>signed </a:t>
            </a:r>
            <a:r>
              <a:rPr lang="en-US" dirty="0"/>
              <a:t>between 2000 and 2013; </a:t>
            </a:r>
            <a:endParaRPr lang="en-US" dirty="0" smtClean="0"/>
          </a:p>
          <a:p>
            <a:pPr marL="914400" lvl="1" indent="-457200" eaLnBrk="0" latinLnBrk="0">
              <a:buFont typeface="+mj-lt"/>
              <a:buAutoNum type="arabicPeriod"/>
            </a:pPr>
            <a:r>
              <a:rPr lang="en-US" dirty="0" smtClean="0"/>
              <a:t>be </a:t>
            </a:r>
            <a:r>
              <a:rPr lang="en-US" dirty="0"/>
              <a:t>bilateral – i.e. between 2 countries; and </a:t>
            </a:r>
            <a:endParaRPr lang="en-US" dirty="0" smtClean="0"/>
          </a:p>
          <a:p>
            <a:pPr marL="914400" lvl="1" indent="-457200" eaLnBrk="0" latinLnBrk="0">
              <a:buFont typeface="+mj-lt"/>
              <a:buAutoNum type="arabicPeriod"/>
            </a:pPr>
            <a:r>
              <a:rPr lang="en-US" dirty="0" smtClean="0"/>
              <a:t>the </a:t>
            </a:r>
            <a:r>
              <a:rPr lang="en-US" dirty="0"/>
              <a:t>Factual Presentation for the Agreement was distributed and made available on the WTO RTA </a:t>
            </a:r>
            <a:r>
              <a:rPr lang="en-US" dirty="0" smtClean="0"/>
              <a:t>database</a:t>
            </a:r>
            <a:endParaRPr lang="en-US" dirty="0"/>
          </a:p>
        </p:txBody>
      </p:sp>
    </p:spTree>
    <p:extLst>
      <p:ext uri="{BB962C8B-B14F-4D97-AF65-F5344CB8AC3E}">
        <p14:creationId xmlns:p14="http://schemas.microsoft.com/office/powerpoint/2010/main" val="3149444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issues</a:t>
            </a:r>
            <a:endParaRPr lang="en-US" dirty="0"/>
          </a:p>
        </p:txBody>
      </p:sp>
      <p:sp>
        <p:nvSpPr>
          <p:cNvPr id="3" name="Content Placeholder 2"/>
          <p:cNvSpPr>
            <a:spLocks noGrp="1"/>
          </p:cNvSpPr>
          <p:nvPr>
            <p:ph idx="1"/>
          </p:nvPr>
        </p:nvSpPr>
        <p:spPr/>
        <p:txBody>
          <a:bodyPr/>
          <a:lstStyle/>
          <a:p>
            <a:pPr marL="342900" indent="-342900" eaLnBrk="0" latinLnBrk="0">
              <a:buFont typeface="Arial" panose="020B0604020202020204" pitchFamily="34" charset="0"/>
              <a:buChar char="•"/>
            </a:pPr>
            <a:r>
              <a:rPr lang="en-US" dirty="0"/>
              <a:t>While data availability was an issue, we broadened our data set by </a:t>
            </a:r>
            <a:endParaRPr lang="en-US" dirty="0" smtClean="0"/>
          </a:p>
          <a:p>
            <a:pPr marL="914400" lvl="1" indent="-457200" eaLnBrk="0" latinLnBrk="0">
              <a:buFont typeface="+mj-lt"/>
              <a:buAutoNum type="arabicPeriod"/>
            </a:pPr>
            <a:r>
              <a:rPr lang="en-US" dirty="0" smtClean="0"/>
              <a:t>combining </a:t>
            </a:r>
            <a:r>
              <a:rPr lang="en-US" dirty="0"/>
              <a:t>FTAs from both developed and developing countries and </a:t>
            </a:r>
            <a:endParaRPr lang="en-US" dirty="0" smtClean="0"/>
          </a:p>
          <a:p>
            <a:pPr marL="914400" lvl="1" indent="-457200" eaLnBrk="0" latinLnBrk="0">
              <a:buFont typeface="+mj-lt"/>
              <a:buAutoNum type="arabicPeriod"/>
            </a:pPr>
            <a:r>
              <a:rPr lang="en-US" dirty="0" smtClean="0"/>
              <a:t>securing </a:t>
            </a:r>
            <a:r>
              <a:rPr lang="en-US" dirty="0"/>
              <a:t>a good geographical mix of nations in our country sample, which cover all corners of the world. </a:t>
            </a:r>
            <a:endParaRPr lang="en-US" dirty="0" smtClean="0"/>
          </a:p>
          <a:p>
            <a:pPr marL="800100" lvl="1" indent="-342900" eaLnBrk="0" latinLnBrk="0"/>
            <a:endParaRPr lang="en-US" dirty="0"/>
          </a:p>
          <a:p>
            <a:pPr marL="342900" indent="-342900" eaLnBrk="0" latinLnBrk="0">
              <a:buFont typeface="Arial" panose="020B0604020202020204" pitchFamily="34" charset="0"/>
              <a:buChar char="•"/>
            </a:pPr>
            <a:r>
              <a:rPr lang="en-US" dirty="0" smtClean="0"/>
              <a:t>We </a:t>
            </a:r>
            <a:r>
              <a:rPr lang="en-US" dirty="0"/>
              <a:t>hope that our broad and well-balanced data will allow us to capture a more complete picture of the factors that affect negotiation outcomes</a:t>
            </a:r>
          </a:p>
        </p:txBody>
      </p:sp>
    </p:spTree>
    <p:extLst>
      <p:ext uri="{BB962C8B-B14F-4D97-AF65-F5344CB8AC3E}">
        <p14:creationId xmlns:p14="http://schemas.microsoft.com/office/powerpoint/2010/main" val="2293611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1371600"/>
          </a:xfrm>
        </p:spPr>
        <p:txBody>
          <a:bodyPr>
            <a:normAutofit/>
          </a:bodyPr>
          <a:lstStyle/>
          <a:p>
            <a:pPr eaLnBrk="0" latinLnBrk="0"/>
            <a:r>
              <a:rPr lang="en-US" sz="2800" b="1" dirty="0"/>
              <a:t>Instrument Variable (IV) 2SLS (Two-Stage Least Squares) </a:t>
            </a:r>
            <a:r>
              <a:rPr lang="en-US" sz="2800" b="1" dirty="0" smtClean="0"/>
              <a:t>Regression</a:t>
            </a:r>
            <a:endParaRPr lang="en-US" sz="2800" dirty="0"/>
          </a:p>
        </p:txBody>
      </p:sp>
      <p:sp>
        <p:nvSpPr>
          <p:cNvPr id="3" name="Content Placeholder 2"/>
          <p:cNvSpPr>
            <a:spLocks noGrp="1"/>
          </p:cNvSpPr>
          <p:nvPr>
            <p:ph idx="1"/>
          </p:nvPr>
        </p:nvSpPr>
        <p:spPr/>
        <p:txBody>
          <a:bodyPr>
            <a:normAutofit/>
          </a:bodyPr>
          <a:lstStyle/>
          <a:p>
            <a:pPr marL="342900" indent="-342900" eaLnBrk="0" latinLnBrk="0">
              <a:buFont typeface="Arial" panose="020B0604020202020204" pitchFamily="34" charset="0"/>
              <a:buChar char="•"/>
            </a:pPr>
            <a:r>
              <a:rPr lang="en-US" dirty="0"/>
              <a:t>Since our dependent variable is the average applied tariff rate for manufacturing products, we encounter </a:t>
            </a:r>
            <a:r>
              <a:rPr lang="en-US" dirty="0" smtClean="0"/>
              <a:t>an </a:t>
            </a:r>
            <a:r>
              <a:rPr lang="en-US" dirty="0"/>
              <a:t>endogeneity problem and therefore OLS regressions cannot deliver consistent estimation results</a:t>
            </a:r>
            <a:r>
              <a:rPr lang="en-US" dirty="0" smtClean="0"/>
              <a:t>.</a:t>
            </a:r>
          </a:p>
          <a:p>
            <a:pPr marL="342900" indent="-342900" eaLnBrk="0" latinLnBrk="0">
              <a:buFont typeface="Arial" panose="020B0604020202020204" pitchFamily="34" charset="0"/>
              <a:buChar char="•"/>
            </a:pPr>
            <a:r>
              <a:rPr lang="en-US" dirty="0" smtClean="0"/>
              <a:t>That </a:t>
            </a:r>
            <a:r>
              <a:rPr lang="en-US" dirty="0"/>
              <a:t>is, there is a strong likelihood that import penetration, which is one of our independent variables, is endogenous to average manufacturing tariffs, our dependent variable </a:t>
            </a:r>
            <a:endParaRPr lang="en-US" dirty="0" smtClean="0"/>
          </a:p>
          <a:p>
            <a:pPr marL="800100" lvl="1" indent="-342900" eaLnBrk="0" latinLnBrk="0"/>
            <a:r>
              <a:rPr lang="en-US" dirty="0" smtClean="0"/>
              <a:t>– </a:t>
            </a:r>
            <a:r>
              <a:rPr lang="en-US" dirty="0"/>
              <a:t>i.e. higher import penetration may affect tariffs by mobilizing domestic firms to seek stronger protection, but tariffs will raise the price of imports and thus affect import penetration.</a:t>
            </a:r>
          </a:p>
        </p:txBody>
      </p:sp>
    </p:spTree>
    <p:extLst>
      <p:ext uri="{BB962C8B-B14F-4D97-AF65-F5344CB8AC3E}">
        <p14:creationId xmlns:p14="http://schemas.microsoft.com/office/powerpoint/2010/main" val="2751465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499176" cy="1044034"/>
          </a:xfrm>
        </p:spPr>
        <p:txBody>
          <a:bodyPr/>
          <a:lstStyle/>
          <a:p>
            <a:r>
              <a:rPr lang="en-US" dirty="0" smtClean="0"/>
              <a:t>Instrument variable</a:t>
            </a:r>
            <a:endParaRPr lang="en-US" dirty="0"/>
          </a:p>
        </p:txBody>
      </p:sp>
      <p:sp>
        <p:nvSpPr>
          <p:cNvPr id="3" name="Content Placeholder 2"/>
          <p:cNvSpPr>
            <a:spLocks noGrp="1"/>
          </p:cNvSpPr>
          <p:nvPr>
            <p:ph idx="1"/>
          </p:nvPr>
        </p:nvSpPr>
        <p:spPr>
          <a:xfrm>
            <a:off x="457200" y="1340768"/>
            <a:ext cx="7620000" cy="4785395"/>
          </a:xfrm>
        </p:spPr>
        <p:txBody>
          <a:bodyPr>
            <a:normAutofit/>
          </a:bodyPr>
          <a:lstStyle/>
          <a:p>
            <a:pPr eaLnBrk="0" latinLnBrk="0"/>
            <a:r>
              <a:rPr lang="en-US" dirty="0"/>
              <a:t>Using the IV 2SLS framework, we employed technical barriers to trade (TBT)  as an instrument variable for assessing import penetration (SIMP). </a:t>
            </a:r>
            <a:endParaRPr lang="en-US" dirty="0" smtClean="0"/>
          </a:p>
          <a:p>
            <a:pPr marL="342900" indent="-342900" eaLnBrk="0" latinLnBrk="0">
              <a:buFont typeface="Arial" panose="020B0604020202020204" pitchFamily="34" charset="0"/>
              <a:buChar char="•"/>
            </a:pPr>
            <a:r>
              <a:rPr lang="en-US" dirty="0" smtClean="0"/>
              <a:t>When choosing </a:t>
            </a:r>
            <a:r>
              <a:rPr lang="en-US" dirty="0" smtClean="0"/>
              <a:t>TBT it is imperative that it is </a:t>
            </a:r>
            <a:r>
              <a:rPr lang="en-US" dirty="0" smtClean="0"/>
              <a:t>correlated with import penetration. </a:t>
            </a:r>
          </a:p>
          <a:p>
            <a:pPr marL="800100" lvl="1" indent="-342900" eaLnBrk="0" latinLnBrk="0"/>
            <a:r>
              <a:rPr lang="en-US" dirty="0" smtClean="0"/>
              <a:t>if </a:t>
            </a:r>
            <a:r>
              <a:rPr lang="en-US" dirty="0"/>
              <a:t>country A’s imports of manufactured goods increases, the government may protect domestic firms by implementing restrictive local-market </a:t>
            </a:r>
            <a:r>
              <a:rPr lang="en-US" dirty="0" smtClean="0"/>
              <a:t>regulations.</a:t>
            </a:r>
          </a:p>
          <a:p>
            <a:pPr marL="800100" lvl="1" indent="-342900" eaLnBrk="0" latinLnBrk="0"/>
            <a:r>
              <a:rPr lang="en-US" dirty="0" smtClean="0"/>
              <a:t>Furthermore</a:t>
            </a:r>
            <a:r>
              <a:rPr lang="en-US" dirty="0"/>
              <a:t>, TBT is </a:t>
            </a:r>
            <a:r>
              <a:rPr lang="en-US" dirty="0" err="1"/>
              <a:t>exogeneous</a:t>
            </a:r>
            <a:r>
              <a:rPr lang="en-US" dirty="0"/>
              <a:t> </a:t>
            </a:r>
            <a:r>
              <a:rPr lang="en-US" dirty="0" smtClean="0"/>
              <a:t>with the dependent variable as we argue that </a:t>
            </a:r>
            <a:r>
              <a:rPr lang="en-US" dirty="0"/>
              <a:t>the tariff rate and TBT are determined </a:t>
            </a:r>
            <a:r>
              <a:rPr lang="en-US" dirty="0" smtClean="0"/>
              <a:t>separately</a:t>
            </a:r>
            <a:r>
              <a:rPr lang="en-US" dirty="0"/>
              <a:t>. </a:t>
            </a:r>
          </a:p>
        </p:txBody>
      </p:sp>
    </p:spTree>
    <p:extLst>
      <p:ext uri="{BB962C8B-B14F-4D97-AF65-F5344CB8AC3E}">
        <p14:creationId xmlns:p14="http://schemas.microsoft.com/office/powerpoint/2010/main" val="32115211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Empirical results</a:t>
            </a:r>
            <a:endParaRPr lang="en-US" dirty="0"/>
          </a:p>
        </p:txBody>
      </p:sp>
      <p:sp>
        <p:nvSpPr>
          <p:cNvPr id="3" name="Content Placeholder 2"/>
          <p:cNvSpPr>
            <a:spLocks noGrp="1"/>
          </p:cNvSpPr>
          <p:nvPr>
            <p:ph idx="1"/>
          </p:nvPr>
        </p:nvSpPr>
        <p:spPr/>
        <p:txBody>
          <a:bodyPr/>
          <a:lstStyle/>
          <a:p>
            <a:pPr marL="342900" indent="-342900" eaLnBrk="0" latinLnBrk="0">
              <a:buFont typeface="Arial" panose="020B0604020202020204" pitchFamily="34" charset="0"/>
              <a:buChar char="•"/>
            </a:pPr>
            <a:r>
              <a:rPr lang="en-US" dirty="0"/>
              <a:t>We ran IV 2SLS regressions to examine the effect of </a:t>
            </a:r>
            <a:endParaRPr lang="en-US" dirty="0" smtClean="0"/>
          </a:p>
          <a:p>
            <a:pPr marL="800100" lvl="1" indent="-342900" eaLnBrk="0" latinLnBrk="0"/>
            <a:r>
              <a:rPr lang="en-US" dirty="0" smtClean="0"/>
              <a:t>five </a:t>
            </a:r>
            <a:r>
              <a:rPr lang="en-US" dirty="0"/>
              <a:t>noneconomic variables (RULP, UNON, PLDR, PELC, and POP1564) and </a:t>
            </a:r>
            <a:endParaRPr lang="en-US" dirty="0" smtClean="0"/>
          </a:p>
          <a:p>
            <a:pPr marL="800100" lvl="1" indent="-342900" eaLnBrk="0" latinLnBrk="0"/>
            <a:r>
              <a:rPr lang="en-US" dirty="0" smtClean="0"/>
              <a:t>five </a:t>
            </a:r>
            <a:r>
              <a:rPr lang="en-US" dirty="0"/>
              <a:t>economic variables (SIMP, MFN, UNER, INEXP, and MSME) on the outcomes of international trade negotiations. </a:t>
            </a:r>
            <a:endParaRPr lang="en-US" dirty="0" smtClean="0"/>
          </a:p>
          <a:p>
            <a:pPr marL="342900" indent="-342900" eaLnBrk="0" latinLnBrk="0">
              <a:buFont typeface="Arial" panose="020B0604020202020204" pitchFamily="34" charset="0"/>
              <a:buChar char="•"/>
            </a:pPr>
            <a:r>
              <a:rPr lang="en-US" dirty="0" smtClean="0"/>
              <a:t>More </a:t>
            </a:r>
            <a:r>
              <a:rPr lang="en-US" dirty="0"/>
              <a:t>specifically, we assessed their effect on the overall average preferential tariff rate for manufactured products. </a:t>
            </a:r>
          </a:p>
        </p:txBody>
      </p:sp>
    </p:spTree>
    <p:extLst>
      <p:ext uri="{BB962C8B-B14F-4D97-AF65-F5344CB8AC3E}">
        <p14:creationId xmlns:p14="http://schemas.microsoft.com/office/powerpoint/2010/main" val="35930675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715200" cy="1371600"/>
          </a:xfrm>
        </p:spPr>
        <p:txBody>
          <a:bodyPr/>
          <a:lstStyle/>
          <a:p>
            <a:pPr eaLnBrk="0" latinLnBrk="0"/>
            <a:r>
              <a:rPr lang="en-US" dirty="0" smtClean="0"/>
              <a:t>Non economic Variable results</a:t>
            </a:r>
            <a:endParaRPr lang="en-US" dirty="0"/>
          </a:p>
        </p:txBody>
      </p:sp>
      <p:sp>
        <p:nvSpPr>
          <p:cNvPr id="3" name="Content Placeholder 2"/>
          <p:cNvSpPr>
            <a:spLocks noGrp="1"/>
          </p:cNvSpPr>
          <p:nvPr>
            <p:ph idx="1"/>
          </p:nvPr>
        </p:nvSpPr>
        <p:spPr/>
        <p:txBody>
          <a:bodyPr/>
          <a:lstStyle/>
          <a:p>
            <a:pPr marL="342900" indent="-342900" eaLnBrk="0" latinLnBrk="0">
              <a:buFont typeface="Arial" panose="020B0604020202020204" pitchFamily="34" charset="0"/>
              <a:buChar char="•"/>
            </a:pPr>
            <a:r>
              <a:rPr lang="en-US" dirty="0"/>
              <a:t>Among the noneconomic variables, union membership (UNON) and the percentage of the population aged between 15 and 64 (POP1564) were statistically significant and consistent with our expectations. </a:t>
            </a:r>
            <a:endParaRPr lang="en-US" dirty="0" smtClean="0"/>
          </a:p>
          <a:p>
            <a:pPr marL="800100" lvl="1" indent="-342900" eaLnBrk="0" latinLnBrk="0"/>
            <a:r>
              <a:rPr lang="en-US" dirty="0" smtClean="0"/>
              <a:t>POP1564 </a:t>
            </a:r>
            <a:r>
              <a:rPr lang="en-US" dirty="0"/>
              <a:t>results suggest that the role of working-age population as consumers dominate their role as workers. </a:t>
            </a:r>
            <a:endParaRPr lang="en-US" dirty="0" smtClean="0"/>
          </a:p>
          <a:p>
            <a:pPr marL="800100" lvl="1" indent="-342900" eaLnBrk="0" latinLnBrk="0"/>
            <a:r>
              <a:rPr lang="en-US" dirty="0" smtClean="0"/>
              <a:t>The </a:t>
            </a:r>
            <a:r>
              <a:rPr lang="en-US" dirty="0"/>
              <a:t>positive effect of </a:t>
            </a:r>
            <a:r>
              <a:rPr lang="en-US" dirty="0" smtClean="0"/>
              <a:t>UNON is </a:t>
            </a:r>
            <a:r>
              <a:rPr lang="en-US" dirty="0"/>
              <a:t>in line with Griswold (2010), who found union membership is associated with more protectionist tariff measures, including higher tariffs, quotas, or even outright bans on some imported products.</a:t>
            </a:r>
          </a:p>
        </p:txBody>
      </p:sp>
    </p:spTree>
    <p:extLst>
      <p:ext uri="{BB962C8B-B14F-4D97-AF65-F5344CB8AC3E}">
        <p14:creationId xmlns:p14="http://schemas.microsoft.com/office/powerpoint/2010/main" val="1177310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211144" cy="1371600"/>
          </a:xfrm>
        </p:spPr>
        <p:txBody>
          <a:bodyPr/>
          <a:lstStyle/>
          <a:p>
            <a:pPr eaLnBrk="0" latinLnBrk="0"/>
            <a:r>
              <a:rPr lang="en-US" dirty="0" smtClean="0"/>
              <a:t>Other non economic findings</a:t>
            </a:r>
            <a:endParaRPr lang="en-US" dirty="0"/>
          </a:p>
        </p:txBody>
      </p:sp>
      <p:sp>
        <p:nvSpPr>
          <p:cNvPr id="3" name="Content Placeholder 2"/>
          <p:cNvSpPr>
            <a:spLocks noGrp="1"/>
          </p:cNvSpPr>
          <p:nvPr>
            <p:ph idx="1"/>
          </p:nvPr>
        </p:nvSpPr>
        <p:spPr/>
        <p:txBody>
          <a:bodyPr/>
          <a:lstStyle/>
          <a:p>
            <a:pPr marL="342900" indent="-342900" eaLnBrk="0" latinLnBrk="0">
              <a:buFont typeface="Arial" panose="020B0604020202020204" pitchFamily="34" charset="0"/>
              <a:buChar char="•"/>
            </a:pPr>
            <a:r>
              <a:rPr lang="en-US" dirty="0"/>
              <a:t>Although the political variables are not insignificant, their coefficient signs are in line with our expectations. </a:t>
            </a:r>
            <a:endParaRPr lang="en-US" dirty="0" smtClean="0"/>
          </a:p>
          <a:p>
            <a:pPr marL="800100" lvl="1" indent="-342900" eaLnBrk="0" latinLnBrk="0"/>
            <a:r>
              <a:rPr lang="en-US" dirty="0" smtClean="0"/>
              <a:t>For </a:t>
            </a:r>
            <a:r>
              <a:rPr lang="en-US" dirty="0"/>
              <a:t>example, results for ruling party ideology (RULP) show that left-wing or centrist (pro-labor) governments are more likely than right-wing (pro-market) governments to implement protectionist trade policies and negotiate FTAs that impose higher average preferential tariff rate on imported manufactured products. </a:t>
            </a:r>
            <a:endParaRPr lang="en-US" dirty="0" smtClean="0"/>
          </a:p>
          <a:p>
            <a:pPr marL="800100" lvl="1" indent="-342900" eaLnBrk="0" latinLnBrk="0"/>
            <a:r>
              <a:rPr lang="en-US" dirty="0" smtClean="0"/>
              <a:t>These </a:t>
            </a:r>
            <a:r>
              <a:rPr lang="en-US" dirty="0"/>
              <a:t>findings are consistent with studies by </a:t>
            </a:r>
            <a:r>
              <a:rPr lang="en-US" dirty="0" smtClean="0"/>
              <a:t>(Milner and </a:t>
            </a:r>
            <a:r>
              <a:rPr lang="en-US" dirty="0" err="1" smtClean="0"/>
              <a:t>Judkins</a:t>
            </a:r>
            <a:r>
              <a:rPr lang="en-US" dirty="0" smtClean="0"/>
              <a:t> 2004; </a:t>
            </a:r>
            <a:r>
              <a:rPr lang="en-US" dirty="0" err="1" smtClean="0"/>
              <a:t>Dutt</a:t>
            </a:r>
            <a:r>
              <a:rPr lang="en-US" dirty="0" smtClean="0"/>
              <a:t> and </a:t>
            </a:r>
            <a:r>
              <a:rPr lang="en-US" dirty="0" err="1" smtClean="0"/>
              <a:t>Mitra</a:t>
            </a:r>
            <a:r>
              <a:rPr lang="en-US" dirty="0" smtClean="0"/>
              <a:t> 2005), </a:t>
            </a:r>
            <a:r>
              <a:rPr lang="en-US" dirty="0"/>
              <a:t>which found that right-wing parties are in fact more favorable to free trade and free markets. </a:t>
            </a:r>
          </a:p>
          <a:p>
            <a:endParaRPr lang="en-US" dirty="0"/>
          </a:p>
        </p:txBody>
      </p:sp>
    </p:spTree>
    <p:extLst>
      <p:ext uri="{BB962C8B-B14F-4D97-AF65-F5344CB8AC3E}">
        <p14:creationId xmlns:p14="http://schemas.microsoft.com/office/powerpoint/2010/main" val="32522069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findings</a:t>
            </a:r>
            <a:endParaRPr lang="en-US" dirty="0"/>
          </a:p>
        </p:txBody>
      </p:sp>
      <p:sp>
        <p:nvSpPr>
          <p:cNvPr id="3" name="Content Placeholder 2"/>
          <p:cNvSpPr>
            <a:spLocks noGrp="1"/>
          </p:cNvSpPr>
          <p:nvPr>
            <p:ph idx="1"/>
          </p:nvPr>
        </p:nvSpPr>
        <p:spPr/>
        <p:txBody>
          <a:bodyPr>
            <a:normAutofit fontScale="92500" lnSpcReduction="10000"/>
          </a:bodyPr>
          <a:lstStyle/>
          <a:p>
            <a:pPr marL="342900" indent="-342900" eaLnBrk="0" latinLnBrk="0">
              <a:buFont typeface="Arial" panose="020B0604020202020204" pitchFamily="34" charset="0"/>
              <a:buChar char="•"/>
            </a:pPr>
            <a:r>
              <a:rPr lang="en-US" dirty="0"/>
              <a:t>Of the five economic variables tested, four (SIMP, MFN, UNER and MNEXP) are statistically significant. </a:t>
            </a:r>
            <a:r>
              <a:rPr lang="en-US" dirty="0" smtClean="0"/>
              <a:t>The keys from this were:</a:t>
            </a:r>
          </a:p>
          <a:p>
            <a:pPr marL="342900" indent="-342900" eaLnBrk="0" latinLnBrk="0">
              <a:buFont typeface="Arial" panose="020B0604020202020204" pitchFamily="34" charset="0"/>
              <a:buChar char="•"/>
            </a:pPr>
            <a:r>
              <a:rPr lang="en-US" dirty="0" smtClean="0"/>
              <a:t>The significance of (UNER</a:t>
            </a:r>
            <a:r>
              <a:rPr lang="en-US" dirty="0"/>
              <a:t>) </a:t>
            </a:r>
            <a:r>
              <a:rPr lang="en-US" dirty="0" smtClean="0"/>
              <a:t>suggests </a:t>
            </a:r>
            <a:r>
              <a:rPr lang="en-US" dirty="0"/>
              <a:t>that a country with a high level of manufacturing sector unemployment will try to protect manufacturing sector jobs with high tariffs. </a:t>
            </a:r>
            <a:endParaRPr lang="en-US" dirty="0" smtClean="0"/>
          </a:p>
          <a:p>
            <a:pPr marL="342900" indent="-342900" eaLnBrk="0" latinLnBrk="0">
              <a:buFont typeface="Arial" panose="020B0604020202020204" pitchFamily="34" charset="0"/>
              <a:buChar char="•"/>
            </a:pPr>
            <a:r>
              <a:rPr lang="en-US" dirty="0" smtClean="0"/>
              <a:t>Import </a:t>
            </a:r>
            <a:r>
              <a:rPr lang="en-US" dirty="0"/>
              <a:t>penetration (SIMP) and manufacturing sector exports (INEXP) were significant at 5% levels. </a:t>
            </a:r>
            <a:endParaRPr lang="en-US" dirty="0" smtClean="0"/>
          </a:p>
          <a:p>
            <a:pPr marL="800100" lvl="1" indent="-342900" eaLnBrk="0" latinLnBrk="0"/>
            <a:r>
              <a:rPr lang="en-US" dirty="0" smtClean="0"/>
              <a:t>When </a:t>
            </a:r>
            <a:r>
              <a:rPr lang="en-US" dirty="0"/>
              <a:t>domestic firms and industries already face a lot of competition due to a high share of imports in the domestic market, they are more likely to lobby for higher tariffs. </a:t>
            </a:r>
            <a:endParaRPr lang="en-US" dirty="0" smtClean="0"/>
          </a:p>
          <a:p>
            <a:pPr marL="800100" lvl="1" indent="-342900" eaLnBrk="0" latinLnBrk="0"/>
            <a:r>
              <a:rPr lang="en-US" dirty="0" smtClean="0"/>
              <a:t>A </a:t>
            </a:r>
            <a:r>
              <a:rPr lang="en-US" dirty="0"/>
              <a:t>country with a large manufacturing exporting sector generally has a well-developed overall manufacturing sector, which the FTA negotiators will try to protect with higher tariffs. </a:t>
            </a:r>
          </a:p>
        </p:txBody>
      </p:sp>
    </p:spTree>
    <p:extLst>
      <p:ext uri="{BB962C8B-B14F-4D97-AF65-F5344CB8AC3E}">
        <p14:creationId xmlns:p14="http://schemas.microsoft.com/office/powerpoint/2010/main" val="20149928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1371600"/>
          </a:xfrm>
        </p:spPr>
        <p:txBody>
          <a:bodyPr/>
          <a:lstStyle/>
          <a:p>
            <a:r>
              <a:rPr lang="en-US" dirty="0" smtClean="0"/>
              <a:t>Concluding observations</a:t>
            </a:r>
            <a:endParaRPr lang="en-US" dirty="0"/>
          </a:p>
        </p:txBody>
      </p:sp>
      <p:sp>
        <p:nvSpPr>
          <p:cNvPr id="3" name="Content Placeholder 2"/>
          <p:cNvSpPr>
            <a:spLocks noGrp="1"/>
          </p:cNvSpPr>
          <p:nvPr>
            <p:ph idx="1"/>
          </p:nvPr>
        </p:nvSpPr>
        <p:spPr/>
        <p:txBody>
          <a:bodyPr>
            <a:normAutofit fontScale="92500"/>
          </a:bodyPr>
          <a:lstStyle/>
          <a:p>
            <a:r>
              <a:rPr lang="en-US" dirty="0"/>
              <a:t>Our results give rise to a number of policy implications. </a:t>
            </a:r>
            <a:endParaRPr lang="en-US" dirty="0" smtClean="0"/>
          </a:p>
          <a:p>
            <a:pPr marL="342900" indent="-342900" eaLnBrk="0" latinLnBrk="0">
              <a:buFont typeface="Arial" panose="020B0604020202020204" pitchFamily="34" charset="0"/>
              <a:buChar char="•"/>
            </a:pPr>
            <a:r>
              <a:rPr lang="en-US" dirty="0"/>
              <a:t>The significant relationship between the overall manufacturing sector tariff rate and both unemployment rate and union membership suggests that workers, who are often hit hard by free trade, may oppose trade liberalization</a:t>
            </a:r>
            <a:r>
              <a:rPr lang="en-US" dirty="0" smtClean="0"/>
              <a:t>.</a:t>
            </a:r>
          </a:p>
          <a:p>
            <a:pPr marL="342900" indent="-342900" eaLnBrk="0" latinLnBrk="0">
              <a:buFont typeface="Arial" panose="020B0604020202020204" pitchFamily="34" charset="0"/>
              <a:buChar char="•"/>
            </a:pPr>
            <a:r>
              <a:rPr lang="en-US" dirty="0"/>
              <a:t>More broadly, there is a need to educate and better inform the public about the ramifications of any potential trade deal. </a:t>
            </a:r>
            <a:endParaRPr lang="en-US" dirty="0" smtClean="0"/>
          </a:p>
          <a:p>
            <a:pPr marL="800100" lvl="1" indent="-342900" eaLnBrk="0" latinLnBrk="0"/>
            <a:r>
              <a:rPr lang="en-US" dirty="0" smtClean="0"/>
              <a:t>One </a:t>
            </a:r>
            <a:r>
              <a:rPr lang="en-US" dirty="0"/>
              <a:t>way of doing this is to provide specific FTA online portals where information is easily accessible, as Korea is doing. </a:t>
            </a:r>
            <a:endParaRPr lang="en-US" dirty="0" smtClean="0"/>
          </a:p>
          <a:p>
            <a:pPr marL="800100" lvl="1" indent="-342900" eaLnBrk="0" latinLnBrk="0"/>
            <a:r>
              <a:rPr lang="en-US" dirty="0" smtClean="0"/>
              <a:t>Such </a:t>
            </a:r>
            <a:r>
              <a:rPr lang="en-US" dirty="0"/>
              <a:t>a provision can help to depoliticize sensitive issues and swing the pendulum of public opinion in favor of a trade deal. </a:t>
            </a:r>
          </a:p>
        </p:txBody>
      </p:sp>
    </p:spTree>
    <p:extLst>
      <p:ext uri="{BB962C8B-B14F-4D97-AF65-F5344CB8AC3E}">
        <p14:creationId xmlns:p14="http://schemas.microsoft.com/office/powerpoint/2010/main" val="2967871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1371600"/>
          </a:xfrm>
        </p:spPr>
        <p:txBody>
          <a:bodyPr/>
          <a:lstStyle/>
          <a:p>
            <a:r>
              <a:rPr lang="en-US" dirty="0" smtClean="0"/>
              <a:t>Introduction to topic</a:t>
            </a:r>
            <a:endParaRPr lang="en-US" dirty="0"/>
          </a:p>
        </p:txBody>
      </p:sp>
      <p:sp>
        <p:nvSpPr>
          <p:cNvPr id="3" name="Content Placeholder 2"/>
          <p:cNvSpPr>
            <a:spLocks noGrp="1"/>
          </p:cNvSpPr>
          <p:nvPr>
            <p:ph idx="1"/>
          </p:nvPr>
        </p:nvSpPr>
        <p:spPr/>
        <p:txBody>
          <a:bodyPr/>
          <a:lstStyle/>
          <a:p>
            <a:pPr marL="342900" indent="-342900" eaLnBrk="0" latinLnBrk="0">
              <a:buFont typeface="Arial" panose="020B0604020202020204" pitchFamily="34" charset="0"/>
              <a:buChar char="•"/>
            </a:pPr>
            <a:r>
              <a:rPr lang="en-US" dirty="0" smtClean="0"/>
              <a:t>To </a:t>
            </a:r>
            <a:r>
              <a:rPr lang="en-US" dirty="0"/>
              <a:t>maximize their benefits from globalization, governments have sought to expand their international trade opportunities through direct negotiation. </a:t>
            </a:r>
            <a:endParaRPr lang="en-US" dirty="0" smtClean="0"/>
          </a:p>
          <a:p>
            <a:pPr marL="342900" indent="-342900" eaLnBrk="0" latinLnBrk="0">
              <a:buFont typeface="Arial" panose="020B0604020202020204" pitchFamily="34" charset="0"/>
              <a:buChar char="•"/>
            </a:pPr>
            <a:r>
              <a:rPr lang="en-US" dirty="0" smtClean="0"/>
              <a:t>They </a:t>
            </a:r>
            <a:r>
              <a:rPr lang="en-US" dirty="0"/>
              <a:t>have increasingly embraced free trade agreements (FTA), at both the bilateral level and at the regional level, to facilitate trade</a:t>
            </a:r>
            <a:r>
              <a:rPr lang="en-US" dirty="0" smtClean="0"/>
              <a:t>.</a:t>
            </a:r>
          </a:p>
          <a:p>
            <a:pPr marL="342900" indent="-342900" eaLnBrk="0" latinLnBrk="0">
              <a:buFont typeface="Arial" panose="020B0604020202020204" pitchFamily="34" charset="0"/>
              <a:buChar char="•"/>
            </a:pPr>
            <a:r>
              <a:rPr lang="en-US" dirty="0"/>
              <a:t>Initially these FTA agreements revolved around market access. However, in recent times, their scope has widened to include a broader range of topics, including competition, the environment, labor, and intellectual property rights. </a:t>
            </a:r>
          </a:p>
        </p:txBody>
      </p:sp>
    </p:spTree>
    <p:extLst>
      <p:ext uri="{BB962C8B-B14F-4D97-AF65-F5344CB8AC3E}">
        <p14:creationId xmlns:p14="http://schemas.microsoft.com/office/powerpoint/2010/main" val="40748467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1371600"/>
          </a:xfrm>
        </p:spPr>
        <p:txBody>
          <a:bodyPr>
            <a:normAutofit/>
          </a:bodyPr>
          <a:lstStyle/>
          <a:p>
            <a:pPr eaLnBrk="0" latinLnBrk="0"/>
            <a:r>
              <a:rPr lang="en-US" dirty="0" smtClean="0"/>
              <a:t>Limitations and areas for future study</a:t>
            </a:r>
            <a:endParaRPr lang="en-US" dirty="0"/>
          </a:p>
        </p:txBody>
      </p:sp>
      <p:sp>
        <p:nvSpPr>
          <p:cNvPr id="3" name="Content Placeholder 2"/>
          <p:cNvSpPr>
            <a:spLocks noGrp="1"/>
          </p:cNvSpPr>
          <p:nvPr>
            <p:ph idx="1"/>
          </p:nvPr>
        </p:nvSpPr>
        <p:spPr/>
        <p:txBody>
          <a:bodyPr/>
          <a:lstStyle/>
          <a:p>
            <a:pPr marL="342900" indent="-342900" eaLnBrk="0" latinLnBrk="0">
              <a:buFont typeface="Arial" panose="020B0604020202020204" pitchFamily="34" charset="0"/>
              <a:buChar char="•"/>
            </a:pPr>
            <a:r>
              <a:rPr lang="en-US" dirty="0"/>
              <a:t>Our analysis excludes </a:t>
            </a:r>
            <a:r>
              <a:rPr lang="en-US" dirty="0" smtClean="0"/>
              <a:t>a number of important issues such as:</a:t>
            </a:r>
          </a:p>
          <a:p>
            <a:pPr marL="800100" lvl="1" indent="-342900" eaLnBrk="0" latinLnBrk="0"/>
            <a:r>
              <a:rPr lang="en-US" dirty="0" smtClean="0"/>
              <a:t>non-tariff </a:t>
            </a:r>
            <a:r>
              <a:rPr lang="en-US" dirty="0"/>
              <a:t>barriers, environmental regulations, investment, labor, and technical standards that are increasingly an integral part of FTA negotiations. </a:t>
            </a:r>
            <a:endParaRPr lang="en-US" dirty="0" smtClean="0"/>
          </a:p>
          <a:p>
            <a:pPr marL="800100" lvl="1" indent="-342900" eaLnBrk="0" latinLnBrk="0"/>
            <a:r>
              <a:rPr lang="en-US" dirty="0" smtClean="0"/>
              <a:t>In </a:t>
            </a:r>
            <a:r>
              <a:rPr lang="en-US" dirty="0"/>
              <a:t>particular, advanced economies are pushing for tougher labor and environmental standards. </a:t>
            </a:r>
            <a:endParaRPr lang="en-US" dirty="0" smtClean="0"/>
          </a:p>
          <a:p>
            <a:pPr lvl="1" indent="0" eaLnBrk="0" latinLnBrk="0">
              <a:buNone/>
            </a:pPr>
            <a:endParaRPr lang="en-US" dirty="0" smtClean="0"/>
          </a:p>
          <a:p>
            <a:pPr marL="342900" indent="-342900" eaLnBrk="0" latinLnBrk="0">
              <a:buFont typeface="Arial" panose="020B0604020202020204" pitchFamily="34" charset="0"/>
              <a:buChar char="•"/>
            </a:pPr>
            <a:r>
              <a:rPr lang="en-US" dirty="0" smtClean="0"/>
              <a:t>A </a:t>
            </a:r>
            <a:r>
              <a:rPr lang="en-US" dirty="0"/>
              <a:t>more comprehensive analysis would incorporate such additional issues.</a:t>
            </a:r>
          </a:p>
          <a:p>
            <a:endParaRPr lang="en-US" dirty="0"/>
          </a:p>
        </p:txBody>
      </p:sp>
    </p:spTree>
    <p:extLst>
      <p:ext uri="{BB962C8B-B14F-4D97-AF65-F5344CB8AC3E}">
        <p14:creationId xmlns:p14="http://schemas.microsoft.com/office/powerpoint/2010/main" val="2871784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1371600"/>
          </a:xfrm>
        </p:spPr>
        <p:txBody>
          <a:bodyPr/>
          <a:lstStyle/>
          <a:p>
            <a:pPr eaLnBrk="0" latinLnBrk="0"/>
            <a:r>
              <a:rPr lang="en-US" dirty="0" smtClean="0"/>
              <a:t>Trade negotiation theory</a:t>
            </a:r>
            <a:endParaRPr lang="en-US" dirty="0"/>
          </a:p>
        </p:txBody>
      </p:sp>
      <p:sp>
        <p:nvSpPr>
          <p:cNvPr id="3" name="Content Placeholder 2"/>
          <p:cNvSpPr>
            <a:spLocks noGrp="1"/>
          </p:cNvSpPr>
          <p:nvPr>
            <p:ph idx="1"/>
          </p:nvPr>
        </p:nvSpPr>
        <p:spPr/>
        <p:txBody>
          <a:bodyPr>
            <a:normAutofit lnSpcReduction="10000"/>
          </a:bodyPr>
          <a:lstStyle/>
          <a:p>
            <a:pPr marL="342900" indent="-342900" eaLnBrk="0" latinLnBrk="0">
              <a:buFont typeface="Arial" panose="020B0604020202020204" pitchFamily="34" charset="0"/>
              <a:buChar char="•"/>
            </a:pPr>
            <a:r>
              <a:rPr lang="en-US" dirty="0"/>
              <a:t>The work of Putnam (1988) is significant in conceptually understanding FTA negotiations</a:t>
            </a:r>
            <a:r>
              <a:rPr lang="en-US" dirty="0" smtClean="0"/>
              <a:t>.</a:t>
            </a:r>
          </a:p>
          <a:p>
            <a:pPr marL="342900" indent="-342900" eaLnBrk="0" latinLnBrk="0">
              <a:buFont typeface="Arial" panose="020B0604020202020204" pitchFamily="34" charset="0"/>
              <a:buChar char="•"/>
            </a:pPr>
            <a:r>
              <a:rPr lang="en-US" dirty="0"/>
              <a:t>Putnam introduced a two-level game framework in which the state must simultaneously satisfy both domestic and international </a:t>
            </a:r>
            <a:r>
              <a:rPr lang="en-US" dirty="0" smtClean="0"/>
              <a:t>stakeholders.</a:t>
            </a:r>
          </a:p>
          <a:p>
            <a:pPr marL="342900" indent="-342900" eaLnBrk="0" latinLnBrk="0">
              <a:buFont typeface="Arial" panose="020B0604020202020204" pitchFamily="34" charset="0"/>
              <a:buChar char="•"/>
            </a:pPr>
            <a:r>
              <a:rPr lang="en-US" dirty="0" smtClean="0"/>
              <a:t>My </a:t>
            </a:r>
            <a:r>
              <a:rPr lang="en-US" dirty="0"/>
              <a:t>study depicts international trade negotiations as a two-level game which is interconnected between </a:t>
            </a:r>
            <a:r>
              <a:rPr lang="en-US" dirty="0" smtClean="0"/>
              <a:t>the:</a:t>
            </a:r>
          </a:p>
          <a:p>
            <a:pPr marL="800100" lvl="1" indent="-342900" eaLnBrk="0" latinLnBrk="0"/>
            <a:r>
              <a:rPr lang="en-US" dirty="0" smtClean="0"/>
              <a:t>international </a:t>
            </a:r>
            <a:r>
              <a:rPr lang="en-US" dirty="0"/>
              <a:t>(level I) - where each government seeks to maximize domestic gains and minimize losses in negotiating a tentative international </a:t>
            </a:r>
            <a:r>
              <a:rPr lang="en-US" dirty="0" smtClean="0"/>
              <a:t>agreement, and the</a:t>
            </a:r>
          </a:p>
          <a:p>
            <a:pPr marL="800100" lvl="1" indent="-342900" eaLnBrk="0" latinLnBrk="0"/>
            <a:r>
              <a:rPr lang="en-US" dirty="0" smtClean="0"/>
              <a:t>national </a:t>
            </a:r>
            <a:r>
              <a:rPr lang="en-US" dirty="0"/>
              <a:t>level (level II) - where self-interested domestic groups lobby the government to adopt policies that they support. </a:t>
            </a:r>
          </a:p>
        </p:txBody>
      </p:sp>
    </p:spTree>
    <p:extLst>
      <p:ext uri="{BB962C8B-B14F-4D97-AF65-F5344CB8AC3E}">
        <p14:creationId xmlns:p14="http://schemas.microsoft.com/office/powerpoint/2010/main" val="16799979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Previous studies</a:t>
            </a:r>
            <a:endParaRPr lang="en-US" dirty="0"/>
          </a:p>
        </p:txBody>
      </p:sp>
      <p:sp>
        <p:nvSpPr>
          <p:cNvPr id="3" name="Content Placeholder 2"/>
          <p:cNvSpPr>
            <a:spLocks noGrp="1"/>
          </p:cNvSpPr>
          <p:nvPr>
            <p:ph idx="1"/>
          </p:nvPr>
        </p:nvSpPr>
        <p:spPr/>
        <p:txBody>
          <a:bodyPr/>
          <a:lstStyle/>
          <a:p>
            <a:pPr marL="342900" indent="-342900" eaLnBrk="0" latinLnBrk="0">
              <a:buFont typeface="Arial" panose="020B0604020202020204" pitchFamily="34" charset="0"/>
              <a:buChar char="•"/>
            </a:pPr>
            <a:r>
              <a:rPr lang="en-US" dirty="0"/>
              <a:t>While most of the previous research on the political issues affecting the FTA negotiations looks at </a:t>
            </a:r>
            <a:r>
              <a:rPr lang="en-US" dirty="0" smtClean="0"/>
              <a:t>the: </a:t>
            </a:r>
          </a:p>
          <a:p>
            <a:pPr marL="800100" lvl="1" indent="-342900" eaLnBrk="0" latinLnBrk="0"/>
            <a:r>
              <a:rPr lang="en-US" dirty="0"/>
              <a:t>A</a:t>
            </a:r>
            <a:r>
              <a:rPr lang="en-US" dirty="0" smtClean="0"/>
              <a:t>gricultural </a:t>
            </a:r>
            <a:r>
              <a:rPr lang="en-US" dirty="0"/>
              <a:t>sector (Santa-Cruz 1997; </a:t>
            </a:r>
            <a:r>
              <a:rPr lang="en-US" dirty="0" err="1"/>
              <a:t>Ahn</a:t>
            </a:r>
            <a:r>
              <a:rPr lang="en-US" dirty="0"/>
              <a:t> 2002; Davis 2004; Davis 2005; Hwang and Lee 2009; Hwang 2011) or </a:t>
            </a:r>
            <a:endParaRPr lang="en-US" dirty="0" smtClean="0"/>
          </a:p>
          <a:p>
            <a:pPr marL="800100" lvl="1" indent="-342900" eaLnBrk="0" latinLnBrk="0"/>
            <a:r>
              <a:rPr lang="en-US" dirty="0"/>
              <a:t>S</a:t>
            </a:r>
            <a:r>
              <a:rPr lang="en-US" dirty="0" smtClean="0"/>
              <a:t>pecific </a:t>
            </a:r>
            <a:r>
              <a:rPr lang="en-US" dirty="0"/>
              <a:t>industries (</a:t>
            </a:r>
            <a:r>
              <a:rPr lang="en-US" dirty="0" err="1"/>
              <a:t>Ahn</a:t>
            </a:r>
            <a:r>
              <a:rPr lang="en-US" dirty="0"/>
              <a:t> and Kim  2007; </a:t>
            </a:r>
            <a:r>
              <a:rPr lang="en-US" dirty="0" err="1"/>
              <a:t>Garriaga</a:t>
            </a:r>
            <a:r>
              <a:rPr lang="en-US" dirty="0"/>
              <a:t> 2009; Hug 2009; Mansfield and Milner 2012), </a:t>
            </a:r>
            <a:endParaRPr lang="en-US" dirty="0" smtClean="0"/>
          </a:p>
          <a:p>
            <a:pPr marL="800100" lvl="1" indent="-342900" eaLnBrk="0" latinLnBrk="0"/>
            <a:r>
              <a:rPr lang="en-US" dirty="0" smtClean="0"/>
              <a:t>This study </a:t>
            </a:r>
            <a:r>
              <a:rPr lang="en-US" dirty="0"/>
              <a:t>instead examine the </a:t>
            </a:r>
            <a:r>
              <a:rPr lang="en-US" dirty="0" smtClean="0"/>
              <a:t>industrial </a:t>
            </a:r>
            <a:r>
              <a:rPr lang="en-US" dirty="0"/>
              <a:t>sector as a whole. </a:t>
            </a:r>
          </a:p>
        </p:txBody>
      </p:sp>
    </p:spTree>
    <p:extLst>
      <p:ext uri="{BB962C8B-B14F-4D97-AF65-F5344CB8AC3E}">
        <p14:creationId xmlns:p14="http://schemas.microsoft.com/office/powerpoint/2010/main" val="2891293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8075240" cy="972026"/>
          </a:xfrm>
        </p:spPr>
        <p:txBody>
          <a:bodyPr/>
          <a:lstStyle/>
          <a:p>
            <a:r>
              <a:rPr lang="en-US" dirty="0" smtClean="0"/>
              <a:t>Study contributions</a:t>
            </a:r>
            <a:endParaRPr lang="en-US" dirty="0"/>
          </a:p>
        </p:txBody>
      </p:sp>
      <p:sp>
        <p:nvSpPr>
          <p:cNvPr id="3" name="Content Placeholder 2"/>
          <p:cNvSpPr>
            <a:spLocks noGrp="1"/>
          </p:cNvSpPr>
          <p:nvPr>
            <p:ph idx="1"/>
          </p:nvPr>
        </p:nvSpPr>
        <p:spPr>
          <a:xfrm>
            <a:off x="457200" y="1412776"/>
            <a:ext cx="8075240" cy="4713387"/>
          </a:xfrm>
        </p:spPr>
        <p:txBody>
          <a:bodyPr/>
          <a:lstStyle/>
          <a:p>
            <a:pPr marL="342900" indent="-342900" latinLnBrk="0">
              <a:buFont typeface="Arial" panose="020B0604020202020204" pitchFamily="34" charset="0"/>
              <a:buChar char="•"/>
            </a:pPr>
            <a:r>
              <a:rPr lang="en-US" dirty="0"/>
              <a:t>This study contributes to the existing literature in at least three respects</a:t>
            </a:r>
            <a:r>
              <a:rPr lang="en-US" dirty="0" smtClean="0"/>
              <a:t>.</a:t>
            </a:r>
          </a:p>
          <a:p>
            <a:pPr marL="800100" lvl="1" indent="-342900" latinLnBrk="0"/>
            <a:r>
              <a:rPr lang="en-US" dirty="0" smtClean="0"/>
              <a:t>First</a:t>
            </a:r>
            <a:r>
              <a:rPr lang="en-US" dirty="0"/>
              <a:t>, we empirically investigate the domestic economic and noneconomic determinants of trade negotiation outcomes in the manufacturing sector as a whole. </a:t>
            </a:r>
            <a:endParaRPr lang="en-US" dirty="0" smtClean="0"/>
          </a:p>
          <a:p>
            <a:pPr lvl="1" indent="0" latinLnBrk="0">
              <a:buNone/>
            </a:pPr>
            <a:endParaRPr lang="en-US" dirty="0" smtClean="0"/>
          </a:p>
          <a:p>
            <a:pPr marL="800100" lvl="1" indent="-342900" latinLnBrk="0"/>
            <a:r>
              <a:rPr lang="en-US" dirty="0" smtClean="0"/>
              <a:t>Second</a:t>
            </a:r>
            <a:r>
              <a:rPr lang="en-US" dirty="0"/>
              <a:t>, we use IV </a:t>
            </a:r>
            <a:r>
              <a:rPr lang="en-US" dirty="0" smtClean="0"/>
              <a:t>2SLS (instrument variable two sum-least-squares) </a:t>
            </a:r>
            <a:r>
              <a:rPr lang="en-US" dirty="0"/>
              <a:t>regression to address the endogenous tariff issue and thus we are able to generate more consistent findings. </a:t>
            </a:r>
            <a:endParaRPr lang="en-US" dirty="0" smtClean="0"/>
          </a:p>
          <a:p>
            <a:pPr lvl="1" indent="0" latinLnBrk="0">
              <a:buNone/>
            </a:pPr>
            <a:endParaRPr lang="en-US" dirty="0" smtClean="0"/>
          </a:p>
          <a:p>
            <a:pPr marL="800100" lvl="1" indent="-342900" latinLnBrk="0"/>
            <a:r>
              <a:rPr lang="en-US" dirty="0" smtClean="0"/>
              <a:t>Finally</a:t>
            </a:r>
            <a:r>
              <a:rPr lang="en-US" dirty="0"/>
              <a:t>, </a:t>
            </a:r>
            <a:r>
              <a:rPr lang="en-US" dirty="0" smtClean="0"/>
              <a:t>we help to confirm the notion </a:t>
            </a:r>
            <a:r>
              <a:rPr lang="en-US" dirty="0"/>
              <a:t>that international trade negotiations are multi-level frameworks where domestic influences play a vital role in the outcome of bilateral FTAs. </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1066851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972026"/>
          </a:xfrm>
        </p:spPr>
        <p:txBody>
          <a:bodyPr/>
          <a:lstStyle/>
          <a:p>
            <a:r>
              <a:rPr lang="en-US" dirty="0" smtClean="0"/>
              <a:t>Basic empirical model</a:t>
            </a:r>
            <a:endParaRPr lang="en-US" dirty="0"/>
          </a:p>
        </p:txBody>
      </p:sp>
      <p:sp>
        <p:nvSpPr>
          <p:cNvPr id="3" name="Content Placeholder 2"/>
          <p:cNvSpPr>
            <a:spLocks noGrp="1"/>
          </p:cNvSpPr>
          <p:nvPr>
            <p:ph idx="1"/>
          </p:nvPr>
        </p:nvSpPr>
        <p:spPr>
          <a:xfrm>
            <a:off x="457200" y="1268760"/>
            <a:ext cx="7620000" cy="4857403"/>
          </a:xfrm>
        </p:spPr>
        <p:txBody>
          <a:bodyPr/>
          <a:lstStyle/>
          <a:p>
            <a:pPr marL="342900" indent="-342900" eaLnBrk="0" latinLnBrk="0">
              <a:buFont typeface="Arial" panose="020B0604020202020204" pitchFamily="34" charset="0"/>
              <a:buChar char="•"/>
            </a:pPr>
            <a:r>
              <a:rPr lang="en-US" dirty="0"/>
              <a:t>Our empirical model is conceptualized from and anchored in the Putnam two-level game theory, in particular the domestic level II component. </a:t>
            </a:r>
            <a:endParaRPr lang="en-US" dirty="0" smtClean="0"/>
          </a:p>
          <a:p>
            <a:pPr marL="342900" indent="-342900" eaLnBrk="0" latinLnBrk="0">
              <a:buFont typeface="Arial" panose="020B0604020202020204" pitchFamily="34" charset="0"/>
              <a:buChar char="•"/>
            </a:pPr>
            <a:r>
              <a:rPr lang="en-US" dirty="0" smtClean="0"/>
              <a:t>The </a:t>
            </a:r>
            <a:r>
              <a:rPr lang="en-US" dirty="0"/>
              <a:t>selected independent variables are based on the findings of Milner and </a:t>
            </a:r>
            <a:r>
              <a:rPr lang="en-US" dirty="0" err="1"/>
              <a:t>Judkins</a:t>
            </a:r>
            <a:r>
              <a:rPr lang="en-US" dirty="0"/>
              <a:t> 2004; </a:t>
            </a:r>
            <a:r>
              <a:rPr lang="en-US" dirty="0" err="1"/>
              <a:t>Dutt</a:t>
            </a:r>
            <a:r>
              <a:rPr lang="en-US" dirty="0"/>
              <a:t> and </a:t>
            </a:r>
            <a:r>
              <a:rPr lang="en-US" dirty="0" err="1"/>
              <a:t>Mitra</a:t>
            </a:r>
            <a:r>
              <a:rPr lang="en-US" dirty="0"/>
              <a:t> 2005; </a:t>
            </a:r>
            <a:r>
              <a:rPr lang="en-US" dirty="0" err="1"/>
              <a:t>Heo</a:t>
            </a:r>
            <a:r>
              <a:rPr lang="en-US" dirty="0"/>
              <a:t> and Chung 2008; Hug 2009; Goldberg and Maggi 2009; and Griswold 2010. </a:t>
            </a:r>
            <a:endParaRPr lang="en-US" dirty="0" smtClean="0"/>
          </a:p>
          <a:p>
            <a:pPr marL="342900" indent="-342900" eaLnBrk="0" latinLnBrk="0">
              <a:buFont typeface="Arial" panose="020B0604020202020204" pitchFamily="34" charset="0"/>
              <a:buChar char="•"/>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590698706"/>
              </p:ext>
            </p:extLst>
          </p:nvPr>
        </p:nvGraphicFramePr>
        <p:xfrm>
          <a:off x="1115616" y="4005064"/>
          <a:ext cx="6120680" cy="1941576"/>
        </p:xfrm>
        <a:graphic>
          <a:graphicData uri="http://schemas.openxmlformats.org/drawingml/2006/table">
            <a:tbl>
              <a:tblPr firstRow="1" firstCol="1" bandRow="1"/>
              <a:tblGrid>
                <a:gridCol w="6120680"/>
              </a:tblGrid>
              <a:tr h="1728192">
                <a:tc>
                  <a:txBody>
                    <a:bodyPr/>
                    <a:lstStyle/>
                    <a:p>
                      <a:pPr marL="304800" marR="0" indent="-304800" algn="just" latinLnBrk="0">
                        <a:lnSpc>
                          <a:spcPct val="150000"/>
                        </a:lnSpc>
                        <a:spcBef>
                          <a:spcPts val="0"/>
                        </a:spcBef>
                        <a:spcAft>
                          <a:spcPts val="0"/>
                        </a:spcAft>
                      </a:pPr>
                      <a:r>
                        <a:rPr lang="en-US" sz="1400" kern="0" dirty="0" err="1">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Y</a:t>
                      </a:r>
                      <a:r>
                        <a:rPr lang="en-US" sz="1400" kern="0" baseline="-25000" dirty="0" err="1">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ij</a:t>
                      </a:r>
                      <a:r>
                        <a:rPr lang="en-US" sz="1400" kern="100" baseline="-2500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100" dirty="0">
                          <a:effectLst/>
                          <a:latin typeface="Times New Roman" panose="02020603050405020304" pitchFamily="18" charset="0"/>
                          <a:ea typeface="맑은 고딕" panose="020B0503020000020004" pitchFamily="50" charset="-127"/>
                          <a:cs typeface="Times New Roman" panose="02020603050405020304" pitchFamily="18" charset="0"/>
                        </a:rPr>
                        <a:t>= β</a:t>
                      </a:r>
                      <a:r>
                        <a:rPr lang="en-US" sz="1400" kern="100" baseline="-25000" dirty="0">
                          <a:effectLst/>
                          <a:latin typeface="Times New Roman" panose="02020603050405020304" pitchFamily="18" charset="0"/>
                          <a:ea typeface="맑은 고딕" panose="020B0503020000020004" pitchFamily="50" charset="-127"/>
                          <a:cs typeface="Times New Roman" panose="02020603050405020304" pitchFamily="18" charset="0"/>
                        </a:rPr>
                        <a:t>0 </a:t>
                      </a:r>
                      <a:r>
                        <a:rPr lang="en-US" sz="1400" kern="10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β</a:t>
                      </a:r>
                      <a:r>
                        <a:rPr lang="en-US" sz="1400" kern="0" baseline="-25000" dirty="0">
                          <a:effectLst/>
                          <a:latin typeface="Times New Roman" panose="02020603050405020304" pitchFamily="18" charset="0"/>
                          <a:ea typeface="맑은 고딕" panose="020B0503020000020004" pitchFamily="50" charset="-127"/>
                          <a:cs typeface="Times New Roman" panose="02020603050405020304" pitchFamily="18" charset="0"/>
                        </a:rPr>
                        <a:t>1</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0" dirty="0" err="1">
                          <a:effectLst/>
                          <a:latin typeface="Times New Roman" panose="02020603050405020304" pitchFamily="18" charset="0"/>
                          <a:ea typeface="맑은 고딕" panose="020B0503020000020004" pitchFamily="50" charset="-127"/>
                          <a:cs typeface="Times New Roman" panose="02020603050405020304" pitchFamily="18" charset="0"/>
                        </a:rPr>
                        <a:t>SIMP</a:t>
                      </a:r>
                      <a:r>
                        <a:rPr lang="en-US" sz="1400" i="1" kern="0" baseline="-25000" dirty="0" err="1">
                          <a:effectLst/>
                          <a:latin typeface="Times New Roman" panose="02020603050405020304" pitchFamily="18" charset="0"/>
                          <a:ea typeface="맑은 고딕" panose="020B0503020000020004" pitchFamily="50" charset="-127"/>
                          <a:cs typeface="Times New Roman" panose="02020603050405020304" pitchFamily="18" charset="0"/>
                        </a:rPr>
                        <a:t>ij</a:t>
                      </a:r>
                      <a:r>
                        <a:rPr lang="en-US" sz="1400" i="1" kern="0" dirty="0">
                          <a:effectLst/>
                          <a:latin typeface="Times New Roman" panose="02020603050405020304" pitchFamily="18" charset="0"/>
                          <a:ea typeface="맑은 고딕" panose="020B0503020000020004" pitchFamily="50" charset="-127"/>
                          <a:cs typeface="Times New Roman" panose="02020603050405020304" pitchFamily="18" charset="0"/>
                        </a:rPr>
                        <a:t>+</a:t>
                      </a:r>
                      <a:r>
                        <a:rPr lang="en-US" sz="1400" kern="100" dirty="0">
                          <a:effectLst/>
                          <a:latin typeface="Times New Roman" panose="02020603050405020304" pitchFamily="18" charset="0"/>
                          <a:ea typeface="맑은 고딕" panose="020B0503020000020004" pitchFamily="50" charset="-127"/>
                          <a:cs typeface="Times New Roman" panose="02020603050405020304" pitchFamily="18" charset="0"/>
                        </a:rPr>
                        <a:t>β</a:t>
                      </a:r>
                      <a:r>
                        <a:rPr lang="en-US" sz="1400" kern="100" baseline="-25000" dirty="0">
                          <a:effectLst/>
                          <a:latin typeface="Times New Roman" panose="02020603050405020304" pitchFamily="18" charset="0"/>
                          <a:ea typeface="맑은 고딕" panose="020B0503020000020004" pitchFamily="50" charset="-127"/>
                          <a:cs typeface="Times New Roman" panose="02020603050405020304" pitchFamily="18" charset="0"/>
                        </a:rPr>
                        <a:t>2</a:t>
                      </a:r>
                      <a:r>
                        <a:rPr lang="en-US" sz="1400" kern="10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100" dirty="0" err="1">
                          <a:effectLst/>
                          <a:latin typeface="Times New Roman" panose="02020603050405020304" pitchFamily="18" charset="0"/>
                          <a:ea typeface="맑은 고딕" panose="020B0503020000020004" pitchFamily="50" charset="-127"/>
                          <a:cs typeface="Times New Roman" panose="02020603050405020304" pitchFamily="18" charset="0"/>
                        </a:rPr>
                        <a:t>MFN</a:t>
                      </a:r>
                      <a:r>
                        <a:rPr lang="en-US" sz="1400" i="1" kern="100" baseline="-25000" dirty="0" err="1">
                          <a:effectLst/>
                          <a:latin typeface="Times New Roman" panose="02020603050405020304" pitchFamily="18" charset="0"/>
                          <a:ea typeface="맑은 고딕" panose="020B0503020000020004" pitchFamily="50" charset="-127"/>
                          <a:cs typeface="Times New Roman" panose="02020603050405020304" pitchFamily="18" charset="0"/>
                        </a:rPr>
                        <a:t>ij</a:t>
                      </a:r>
                      <a:r>
                        <a:rPr lang="en-US" sz="1400" kern="100" baseline="-2500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100" dirty="0">
                          <a:effectLst/>
                          <a:latin typeface="Times New Roman" panose="02020603050405020304" pitchFamily="18" charset="0"/>
                          <a:ea typeface="맑은 고딕" panose="020B0503020000020004" pitchFamily="50" charset="-127"/>
                          <a:cs typeface="Times New Roman" panose="02020603050405020304" pitchFamily="18" charset="0"/>
                        </a:rPr>
                        <a:t>+ β</a:t>
                      </a:r>
                      <a:r>
                        <a:rPr lang="en-US" sz="1400" kern="100" baseline="-25000" dirty="0">
                          <a:effectLst/>
                          <a:latin typeface="Times New Roman" panose="02020603050405020304" pitchFamily="18" charset="0"/>
                          <a:ea typeface="맑은 고딕" panose="020B0503020000020004" pitchFamily="50" charset="-127"/>
                          <a:cs typeface="Times New Roman" panose="02020603050405020304" pitchFamily="18" charset="0"/>
                        </a:rPr>
                        <a:t>3</a:t>
                      </a:r>
                      <a:r>
                        <a:rPr lang="en-US" sz="1400" kern="10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100" dirty="0" err="1">
                          <a:effectLst/>
                          <a:latin typeface="Times New Roman" panose="02020603050405020304" pitchFamily="18" charset="0"/>
                          <a:ea typeface="맑은 고딕" panose="020B0503020000020004" pitchFamily="50" charset="-127"/>
                          <a:cs typeface="Times New Roman" panose="02020603050405020304" pitchFamily="18" charset="0"/>
                        </a:rPr>
                        <a:t>UNER</a:t>
                      </a:r>
                      <a:r>
                        <a:rPr lang="en-US" sz="1400" i="1" kern="100" baseline="-25000" dirty="0" err="1">
                          <a:effectLst/>
                          <a:latin typeface="Times New Roman" panose="02020603050405020304" pitchFamily="18" charset="0"/>
                          <a:ea typeface="맑은 고딕" panose="020B0503020000020004" pitchFamily="50" charset="-127"/>
                          <a:cs typeface="Times New Roman" panose="02020603050405020304" pitchFamily="18" charset="0"/>
                        </a:rPr>
                        <a:t>ij</a:t>
                      </a:r>
                      <a:r>
                        <a:rPr lang="en-US" sz="1400" kern="100" dirty="0">
                          <a:effectLst/>
                          <a:latin typeface="Times New Roman" panose="02020603050405020304" pitchFamily="18" charset="0"/>
                          <a:ea typeface="맑은 고딕" panose="020B0503020000020004" pitchFamily="50" charset="-127"/>
                          <a:cs typeface="Times New Roman" panose="02020603050405020304" pitchFamily="18" charset="0"/>
                        </a:rPr>
                        <a:t> + </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β</a:t>
                      </a:r>
                      <a:r>
                        <a:rPr lang="en-US" sz="1400" kern="0" baseline="-25000" dirty="0">
                          <a:effectLst/>
                          <a:latin typeface="Times New Roman" panose="02020603050405020304" pitchFamily="18" charset="0"/>
                          <a:ea typeface="맑은 고딕" panose="020B0503020000020004" pitchFamily="50" charset="-127"/>
                          <a:cs typeface="Times New Roman" panose="02020603050405020304" pitchFamily="18" charset="0"/>
                        </a:rPr>
                        <a:t>4∙</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0" dirty="0" err="1">
                          <a:effectLst/>
                          <a:latin typeface="Times New Roman" panose="02020603050405020304" pitchFamily="18" charset="0"/>
                          <a:ea typeface="맑은 고딕" panose="020B0503020000020004" pitchFamily="50" charset="-127"/>
                          <a:cs typeface="Times New Roman" panose="02020603050405020304" pitchFamily="18" charset="0"/>
                        </a:rPr>
                        <a:t>MNEXP</a:t>
                      </a:r>
                      <a:r>
                        <a:rPr lang="en-US" sz="1400" i="1" kern="0" baseline="-25000" dirty="0" err="1">
                          <a:effectLst/>
                          <a:latin typeface="Times New Roman" panose="02020603050405020304" pitchFamily="18" charset="0"/>
                          <a:ea typeface="맑은 고딕" panose="020B0503020000020004" pitchFamily="50" charset="-127"/>
                          <a:cs typeface="Times New Roman" panose="02020603050405020304" pitchFamily="18" charset="0"/>
                        </a:rPr>
                        <a:t>ij</a:t>
                      </a:r>
                      <a:r>
                        <a:rPr lang="en-US" sz="1400" kern="0" baseline="-2500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 β</a:t>
                      </a:r>
                      <a:r>
                        <a:rPr lang="en-US" sz="1400" kern="0" baseline="-25000" dirty="0">
                          <a:effectLst/>
                          <a:latin typeface="Times New Roman" panose="02020603050405020304" pitchFamily="18" charset="0"/>
                          <a:ea typeface="맑은 고딕" panose="020B0503020000020004" pitchFamily="50" charset="-127"/>
                          <a:cs typeface="Times New Roman" panose="02020603050405020304" pitchFamily="18" charset="0"/>
                        </a:rPr>
                        <a:t>5</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0" dirty="0" err="1">
                          <a:effectLst/>
                          <a:latin typeface="Times New Roman" panose="02020603050405020304" pitchFamily="18" charset="0"/>
                          <a:ea typeface="맑은 고딕" panose="020B0503020000020004" pitchFamily="50" charset="-127"/>
                          <a:cs typeface="Times New Roman" panose="02020603050405020304" pitchFamily="18" charset="0"/>
                        </a:rPr>
                        <a:t>MSME</a:t>
                      </a:r>
                      <a:r>
                        <a:rPr lang="en-US" sz="1400" i="1" kern="0" baseline="-25000" dirty="0" err="1">
                          <a:effectLst/>
                          <a:latin typeface="Times New Roman" panose="02020603050405020304" pitchFamily="18" charset="0"/>
                          <a:ea typeface="맑은 고딕" panose="020B0503020000020004" pitchFamily="50" charset="-127"/>
                          <a:cs typeface="Times New Roman" panose="02020603050405020304" pitchFamily="18" charset="0"/>
                        </a:rPr>
                        <a:t>ij</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 β</a:t>
                      </a:r>
                      <a:r>
                        <a:rPr lang="en-US" sz="1400" kern="0" baseline="-25000" dirty="0">
                          <a:effectLst/>
                          <a:latin typeface="Times New Roman" panose="02020603050405020304" pitchFamily="18" charset="0"/>
                          <a:ea typeface="맑은 고딕" panose="020B0503020000020004" pitchFamily="50" charset="-127"/>
                          <a:cs typeface="Times New Roman" panose="02020603050405020304" pitchFamily="18" charset="0"/>
                        </a:rPr>
                        <a:t>6</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0" dirty="0" err="1">
                          <a:effectLst/>
                          <a:latin typeface="Times New Roman" panose="02020603050405020304" pitchFamily="18" charset="0"/>
                          <a:ea typeface="맑은 고딕" panose="020B0503020000020004" pitchFamily="50" charset="-127"/>
                          <a:cs typeface="Times New Roman" panose="02020603050405020304" pitchFamily="18" charset="0"/>
                        </a:rPr>
                        <a:t>RULP</a:t>
                      </a:r>
                      <a:r>
                        <a:rPr lang="en-US" sz="1400" i="1" kern="0" baseline="-25000" dirty="0" err="1">
                          <a:effectLst/>
                          <a:latin typeface="Times New Roman" panose="02020603050405020304" pitchFamily="18" charset="0"/>
                          <a:ea typeface="맑은 고딕" panose="020B0503020000020004" pitchFamily="50" charset="-127"/>
                          <a:cs typeface="Times New Roman" panose="02020603050405020304" pitchFamily="18" charset="0"/>
                        </a:rPr>
                        <a:t>ij</a:t>
                      </a:r>
                      <a:r>
                        <a:rPr lang="en-US" sz="1400" kern="0" baseline="-2500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0" dirty="0" smtClean="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β</a:t>
                      </a:r>
                      <a:r>
                        <a:rPr lang="en-US" sz="1400" kern="0" baseline="-25000" dirty="0">
                          <a:effectLst/>
                          <a:latin typeface="Times New Roman" panose="02020603050405020304" pitchFamily="18" charset="0"/>
                          <a:ea typeface="맑은 고딕" panose="020B0503020000020004" pitchFamily="50" charset="-127"/>
                          <a:cs typeface="Times New Roman" panose="02020603050405020304" pitchFamily="18" charset="0"/>
                        </a:rPr>
                        <a:t>7</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0" dirty="0" err="1">
                          <a:effectLst/>
                          <a:latin typeface="Times New Roman" panose="02020603050405020304" pitchFamily="18" charset="0"/>
                          <a:ea typeface="맑은 고딕" panose="020B0503020000020004" pitchFamily="50" charset="-127"/>
                          <a:cs typeface="Times New Roman" panose="02020603050405020304" pitchFamily="18" charset="0"/>
                        </a:rPr>
                        <a:t>UNON</a:t>
                      </a:r>
                      <a:r>
                        <a:rPr lang="en-US" sz="1400" i="1" kern="0" baseline="-25000" dirty="0" err="1">
                          <a:effectLst/>
                          <a:latin typeface="Times New Roman" panose="02020603050405020304" pitchFamily="18" charset="0"/>
                          <a:ea typeface="맑은 고딕" panose="020B0503020000020004" pitchFamily="50" charset="-127"/>
                          <a:cs typeface="Times New Roman" panose="02020603050405020304" pitchFamily="18" charset="0"/>
                        </a:rPr>
                        <a:t>ij</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 + β</a:t>
                      </a:r>
                      <a:r>
                        <a:rPr lang="en-US" sz="1400" kern="0" baseline="-25000" dirty="0">
                          <a:effectLst/>
                          <a:latin typeface="Times New Roman" panose="02020603050405020304" pitchFamily="18" charset="0"/>
                          <a:ea typeface="맑은 고딕" panose="020B0503020000020004" pitchFamily="50" charset="-127"/>
                          <a:cs typeface="Times New Roman" panose="02020603050405020304" pitchFamily="18" charset="0"/>
                        </a:rPr>
                        <a:t>8</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0" dirty="0" err="1">
                          <a:effectLst/>
                          <a:latin typeface="Times New Roman" panose="02020603050405020304" pitchFamily="18" charset="0"/>
                          <a:ea typeface="맑은 고딕" panose="020B0503020000020004" pitchFamily="50" charset="-127"/>
                          <a:cs typeface="Times New Roman" panose="02020603050405020304" pitchFamily="18" charset="0"/>
                        </a:rPr>
                        <a:t>PLDR</a:t>
                      </a:r>
                      <a:r>
                        <a:rPr lang="en-US" sz="1400" i="1" kern="0" baseline="-25000" dirty="0" err="1">
                          <a:effectLst/>
                          <a:latin typeface="Times New Roman" panose="02020603050405020304" pitchFamily="18" charset="0"/>
                          <a:ea typeface="맑은 고딕" panose="020B0503020000020004" pitchFamily="50" charset="-127"/>
                          <a:cs typeface="Times New Roman" panose="02020603050405020304" pitchFamily="18" charset="0"/>
                        </a:rPr>
                        <a:t>ij</a:t>
                      </a:r>
                      <a:r>
                        <a:rPr lang="en-US" sz="1400" i="1" kern="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 β</a:t>
                      </a:r>
                      <a:r>
                        <a:rPr lang="en-US" sz="1400" kern="0" baseline="-25000" dirty="0">
                          <a:effectLst/>
                          <a:latin typeface="Times New Roman" panose="02020603050405020304" pitchFamily="18" charset="0"/>
                          <a:ea typeface="맑은 고딕" panose="020B0503020000020004" pitchFamily="50" charset="-127"/>
                          <a:cs typeface="Times New Roman" panose="02020603050405020304" pitchFamily="18" charset="0"/>
                        </a:rPr>
                        <a:t>9</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0" dirty="0" err="1">
                          <a:effectLst/>
                          <a:latin typeface="Times New Roman" panose="02020603050405020304" pitchFamily="18" charset="0"/>
                          <a:ea typeface="맑은 고딕" panose="020B0503020000020004" pitchFamily="50" charset="-127"/>
                          <a:cs typeface="Times New Roman" panose="02020603050405020304" pitchFamily="18" charset="0"/>
                        </a:rPr>
                        <a:t>PELC</a:t>
                      </a:r>
                      <a:r>
                        <a:rPr lang="en-US" sz="1400" i="1" kern="0" baseline="-25000" dirty="0" err="1">
                          <a:effectLst/>
                          <a:latin typeface="Times New Roman" panose="02020603050405020304" pitchFamily="18" charset="0"/>
                          <a:ea typeface="맑은 고딕" panose="020B0503020000020004" pitchFamily="50" charset="-127"/>
                          <a:cs typeface="Times New Roman" panose="02020603050405020304" pitchFamily="18" charset="0"/>
                        </a:rPr>
                        <a:t>ij</a:t>
                      </a:r>
                      <a:r>
                        <a:rPr lang="en-US" sz="1400" i="1" kern="0" baseline="-2500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 β</a:t>
                      </a:r>
                      <a:r>
                        <a:rPr lang="en-US" sz="1400" kern="0" baseline="-25000" dirty="0">
                          <a:effectLst/>
                          <a:latin typeface="Times New Roman" panose="02020603050405020304" pitchFamily="18" charset="0"/>
                          <a:ea typeface="맑은 고딕" panose="020B0503020000020004" pitchFamily="50" charset="-127"/>
                          <a:cs typeface="Times New Roman" panose="02020603050405020304" pitchFamily="18" charset="0"/>
                        </a:rPr>
                        <a:t>10</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 POP1564</a:t>
                      </a:r>
                      <a:r>
                        <a:rPr lang="en-US" sz="1400" i="1" kern="0" baseline="-25000" dirty="0">
                          <a:effectLst/>
                          <a:latin typeface="Times New Roman" panose="02020603050405020304" pitchFamily="18" charset="0"/>
                          <a:ea typeface="맑은 고딕" panose="020B0503020000020004" pitchFamily="50" charset="-127"/>
                          <a:cs typeface="Times New Roman" panose="02020603050405020304" pitchFamily="18" charset="0"/>
                        </a:rPr>
                        <a:t>ij</a:t>
                      </a:r>
                      <a:r>
                        <a:rPr lang="en-US" sz="1400" i="1" kern="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0" dirty="0" err="1">
                          <a:effectLst/>
                          <a:latin typeface="Times New Roman" panose="02020603050405020304" pitchFamily="18" charset="0"/>
                          <a:ea typeface="맑은 고딕" panose="020B0503020000020004" pitchFamily="50" charset="-127"/>
                          <a:cs typeface="Times New Roman" panose="02020603050405020304" pitchFamily="18" charset="0"/>
                        </a:rPr>
                        <a:t>ε</a:t>
                      </a:r>
                      <a:r>
                        <a:rPr lang="en-US" sz="1400" kern="0" baseline="-25000" dirty="0" err="1">
                          <a:effectLst/>
                          <a:latin typeface="Times New Roman" panose="02020603050405020304" pitchFamily="18" charset="0"/>
                          <a:ea typeface="맑은 고딕" panose="020B0503020000020004" pitchFamily="50" charset="-127"/>
                          <a:cs typeface="Times New Roman" panose="02020603050405020304" pitchFamily="18" charset="0"/>
                        </a:rPr>
                        <a:t>ij</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p>
                      <a:pPr marL="0" marR="0" algn="just" latinLnBrk="0">
                        <a:lnSpc>
                          <a:spcPct val="150000"/>
                        </a:lnSpc>
                        <a:spcBef>
                          <a:spcPts val="0"/>
                        </a:spcBef>
                        <a:spcAft>
                          <a:spcPts val="0"/>
                        </a:spcAft>
                      </a:pPr>
                      <a:r>
                        <a:rPr lang="en-US" sz="1400" kern="100" dirty="0">
                          <a:effectLst/>
                          <a:highlight>
                            <a:srgbClr val="FFFF00"/>
                          </a:highlight>
                          <a:latin typeface="Times New Roman" panose="02020603050405020304" pitchFamily="18" charset="0"/>
                          <a:ea typeface="맑은 고딕" panose="020B0503020000020004" pitchFamily="50" charset="-127"/>
                          <a:cs typeface="Times New Roman" panose="02020603050405020304" pitchFamily="18" charset="0"/>
                        </a:rPr>
                        <a:t> </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p>
                      <a:pPr marL="0" marR="0" algn="just" latinLnBrk="0">
                        <a:lnSpc>
                          <a:spcPct val="115000"/>
                        </a:lnSpc>
                        <a:spcBef>
                          <a:spcPts val="0"/>
                        </a:spcBef>
                        <a:spcAft>
                          <a:spcPts val="0"/>
                        </a:spcAft>
                      </a:pPr>
                      <a:r>
                        <a:rPr lang="en-US" sz="1400" kern="100" dirty="0" err="1">
                          <a:effectLst/>
                          <a:latin typeface="Times New Roman" panose="02020603050405020304" pitchFamily="18" charset="0"/>
                          <a:ea typeface="맑은 고딕" panose="020B0503020000020004" pitchFamily="50" charset="-127"/>
                          <a:cs typeface="Times New Roman" panose="02020603050405020304" pitchFamily="18" charset="0"/>
                        </a:rPr>
                        <a:t>i</a:t>
                      </a:r>
                      <a:r>
                        <a:rPr lang="en-US" sz="1400" kern="100" dirty="0">
                          <a:effectLst/>
                          <a:latin typeface="Times New Roman" panose="02020603050405020304" pitchFamily="18" charset="0"/>
                          <a:ea typeface="맑은 고딕" panose="020B0503020000020004" pitchFamily="50" charset="-127"/>
                          <a:cs typeface="Times New Roman" panose="02020603050405020304" pitchFamily="18" charset="0"/>
                        </a:rPr>
                        <a:t> = country </a:t>
                      </a:r>
                      <a:r>
                        <a:rPr lang="en-US" sz="1400" kern="100" dirty="0" err="1">
                          <a:effectLst/>
                          <a:latin typeface="Times New Roman" panose="02020603050405020304" pitchFamily="18" charset="0"/>
                          <a:ea typeface="맑은 고딕" panose="020B0503020000020004" pitchFamily="50" charset="-127"/>
                          <a:cs typeface="Times New Roman" panose="02020603050405020304" pitchFamily="18" charset="0"/>
                        </a:rPr>
                        <a:t>i</a:t>
                      </a:r>
                      <a:r>
                        <a:rPr lang="en-US" sz="1400" kern="100" dirty="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400" kern="100" dirty="0" err="1">
                          <a:effectLst/>
                          <a:latin typeface="Times New Roman" panose="02020603050405020304" pitchFamily="18" charset="0"/>
                          <a:ea typeface="맑은 고딕" panose="020B0503020000020004" pitchFamily="50" charset="-127"/>
                          <a:cs typeface="Times New Roman" panose="02020603050405020304" pitchFamily="18" charset="0"/>
                        </a:rPr>
                        <a:t>i</a:t>
                      </a:r>
                      <a:r>
                        <a:rPr lang="en-US" sz="1400" kern="100" dirty="0">
                          <a:effectLst/>
                          <a:latin typeface="Times New Roman" panose="02020603050405020304" pitchFamily="18" charset="0"/>
                          <a:ea typeface="맑은 고딕" panose="020B0503020000020004" pitchFamily="50" charset="-127"/>
                          <a:cs typeface="Times New Roman" panose="02020603050405020304" pitchFamily="18" charset="0"/>
                        </a:rPr>
                        <a:t>=1.2…. 44)</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p>
                      <a:pPr marL="228600" marR="0" indent="-228600" algn="just" latinLnBrk="0">
                        <a:lnSpc>
                          <a:spcPct val="115000"/>
                        </a:lnSpc>
                        <a:spcBef>
                          <a:spcPts val="0"/>
                        </a:spcBef>
                        <a:spcAft>
                          <a:spcPts val="0"/>
                        </a:spcAft>
                      </a:pPr>
                      <a:r>
                        <a:rPr lang="en-US" sz="1400" kern="100" dirty="0">
                          <a:effectLst/>
                          <a:latin typeface="Times New Roman" panose="02020603050405020304" pitchFamily="18" charset="0"/>
                          <a:ea typeface="맑은 고딕" panose="020B0503020000020004" pitchFamily="50" charset="-127"/>
                          <a:cs typeface="Times New Roman" panose="02020603050405020304" pitchFamily="18" charset="0"/>
                        </a:rPr>
                        <a:t>j = country i’s FTA partner countries (j=1. 2,..N and j</a:t>
                      </a:r>
                      <a:r>
                        <a:rPr lang="ko-KR" sz="1400" kern="100" dirty="0">
                          <a:effectLst/>
                          <a:latin typeface="맑은 고딕" panose="020B0503020000020004" pitchFamily="50" charset="-127"/>
                          <a:ea typeface="맑은 고딕" panose="020B0503020000020004" pitchFamily="50" charset="-127"/>
                          <a:cs typeface="Times New Roman" panose="02020603050405020304" pitchFamily="18" charset="0"/>
                        </a:rPr>
                        <a:t>≠</a:t>
                      </a:r>
                      <a:r>
                        <a:rPr lang="en-US" sz="1400" kern="100" dirty="0" err="1">
                          <a:effectLst/>
                          <a:latin typeface="Times New Roman" panose="02020603050405020304" pitchFamily="18" charset="0"/>
                          <a:ea typeface="맑은 고딕" panose="020B0503020000020004" pitchFamily="50" charset="-127"/>
                          <a:cs typeface="Times New Roman" panose="02020603050405020304" pitchFamily="18" charset="0"/>
                        </a:rPr>
                        <a:t>i</a:t>
                      </a:r>
                      <a:r>
                        <a:rPr lang="en-US" sz="1400" kern="100" dirty="0">
                          <a:effectLst/>
                          <a:latin typeface="Times New Roman" panose="02020603050405020304" pitchFamily="18" charset="0"/>
                          <a:ea typeface="맑은 고딕" panose="020B0503020000020004" pitchFamily="50" charset="-127"/>
                          <a:cs typeface="Times New Roman" panose="02020603050405020304" pitchFamily="18" charset="0"/>
                        </a:rPr>
                        <a:t>), the number of j for each country </a:t>
                      </a:r>
                      <a:r>
                        <a:rPr lang="en-US" sz="1400" kern="100" dirty="0" err="1">
                          <a:effectLst/>
                          <a:latin typeface="Times New Roman" panose="02020603050405020304" pitchFamily="18" charset="0"/>
                          <a:ea typeface="맑은 고딕" panose="020B0503020000020004" pitchFamily="50" charset="-127"/>
                          <a:cs typeface="Times New Roman" panose="02020603050405020304" pitchFamily="18" charset="0"/>
                        </a:rPr>
                        <a:t>i</a:t>
                      </a:r>
                      <a:r>
                        <a:rPr lang="en-US" sz="1400" kern="100" dirty="0">
                          <a:effectLst/>
                          <a:latin typeface="Times New Roman" panose="02020603050405020304" pitchFamily="18" charset="0"/>
                          <a:ea typeface="맑은 고딕" panose="020B0503020000020004" pitchFamily="50" charset="-127"/>
                          <a:cs typeface="Times New Roman" panose="02020603050405020304" pitchFamily="18" charset="0"/>
                        </a:rPr>
                        <a:t>, please refer to Table 3.2: List of Countries and their chosen FTA partners</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46196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1044034"/>
          </a:xfrm>
        </p:spPr>
        <p:txBody>
          <a:bodyPr/>
          <a:lstStyle/>
          <a:p>
            <a:r>
              <a:rPr lang="en-US" dirty="0" smtClean="0"/>
              <a:t>Variable explanation</a:t>
            </a:r>
            <a:endParaRPr lang="en-US" dirty="0"/>
          </a:p>
        </p:txBody>
      </p:sp>
      <p:sp>
        <p:nvSpPr>
          <p:cNvPr id="3" name="Content Placeholder 2"/>
          <p:cNvSpPr>
            <a:spLocks noGrp="1"/>
          </p:cNvSpPr>
          <p:nvPr>
            <p:ph idx="1"/>
          </p:nvPr>
        </p:nvSpPr>
        <p:spPr>
          <a:xfrm>
            <a:off x="457200" y="1412776"/>
            <a:ext cx="7620000" cy="4713387"/>
          </a:xfrm>
        </p:spPr>
        <p:txBody>
          <a:bodyPr>
            <a:normAutofit fontScale="92500" lnSpcReduction="20000"/>
          </a:bodyPr>
          <a:lstStyle/>
          <a:p>
            <a:pPr marL="342900" indent="-342900" eaLnBrk="0" latinLnBrk="0">
              <a:buFont typeface="Arial" panose="020B0604020202020204" pitchFamily="34" charset="0"/>
              <a:buChar char="•"/>
            </a:pPr>
            <a:r>
              <a:rPr lang="en-US" dirty="0"/>
              <a:t>The dependent variable </a:t>
            </a:r>
            <a:r>
              <a:rPr lang="en-US" dirty="0" err="1"/>
              <a:t>Y</a:t>
            </a:r>
            <a:r>
              <a:rPr lang="en-US" baseline="-25000" dirty="0" err="1"/>
              <a:t>ij</a:t>
            </a:r>
            <a:r>
              <a:rPr lang="en-US" dirty="0"/>
              <a:t> is the average total applied preferential tariff rate for all manufactured products of the three years following the year the FTA between country </a:t>
            </a:r>
            <a:r>
              <a:rPr lang="en-US" dirty="0" err="1"/>
              <a:t>i</a:t>
            </a:r>
            <a:r>
              <a:rPr lang="en-US" dirty="0"/>
              <a:t> and country j came into force. </a:t>
            </a:r>
            <a:endParaRPr lang="en-US" dirty="0" smtClean="0"/>
          </a:p>
          <a:p>
            <a:pPr marL="800100" lvl="1" indent="-342900" eaLnBrk="0" latinLnBrk="0"/>
            <a:r>
              <a:rPr lang="en-US" dirty="0"/>
              <a:t>The three year average best captures the type of immediate tariff concessions granted at the beginning of the FTA enforcement period. </a:t>
            </a:r>
            <a:endParaRPr lang="en-US" dirty="0" smtClean="0"/>
          </a:p>
          <a:p>
            <a:pPr marL="800100" lvl="1" indent="-342900" eaLnBrk="0" latinLnBrk="0"/>
            <a:r>
              <a:rPr lang="en-US" dirty="0" smtClean="0"/>
              <a:t>The </a:t>
            </a:r>
            <a:r>
              <a:rPr lang="en-US" dirty="0"/>
              <a:t>tariff rate outcome of a negotiation reflects the ability of country </a:t>
            </a:r>
            <a:r>
              <a:rPr lang="en-US" dirty="0" err="1"/>
              <a:t>i</a:t>
            </a:r>
            <a:r>
              <a:rPr lang="en-US" dirty="0"/>
              <a:t> to protect its manufacturing sector when negotiating an FTA with partner country j. </a:t>
            </a:r>
            <a:endParaRPr lang="en-US" dirty="0" smtClean="0"/>
          </a:p>
          <a:p>
            <a:pPr lvl="1" indent="0" eaLnBrk="0" latinLnBrk="0">
              <a:buNone/>
            </a:pPr>
            <a:endParaRPr lang="en-US" dirty="0" smtClean="0"/>
          </a:p>
          <a:p>
            <a:pPr marL="342900" indent="-342900" eaLnBrk="0" latinLnBrk="0">
              <a:buFont typeface="Arial" panose="020B0604020202020204" pitchFamily="34" charset="0"/>
              <a:buChar char="•"/>
            </a:pPr>
            <a:r>
              <a:rPr lang="en-US" dirty="0" smtClean="0"/>
              <a:t>The </a:t>
            </a:r>
            <a:r>
              <a:rPr lang="en-US" dirty="0"/>
              <a:t>higher the negotiated preferential tariff rate average is, the more successful the negotiating party has been in protecting its manufacturing sector. </a:t>
            </a:r>
            <a:endParaRPr lang="en-US" dirty="0" smtClean="0"/>
          </a:p>
          <a:p>
            <a:pPr marL="342900" indent="-342900" eaLnBrk="0" latinLnBrk="0">
              <a:buFont typeface="Arial" panose="020B0604020202020204" pitchFamily="34" charset="0"/>
              <a:buChar char="•"/>
            </a:pPr>
            <a:r>
              <a:rPr lang="en-US" dirty="0" smtClean="0"/>
              <a:t>It </a:t>
            </a:r>
            <a:r>
              <a:rPr lang="en-US" dirty="0"/>
              <a:t>therefore provides an excellent proxy for the overall outcome of FTA negotiations and a negotiator’s ability to protect its manufacturing industries.</a:t>
            </a:r>
          </a:p>
          <a:p>
            <a:pPr marL="342900" indent="-342900" eaLnBrk="0" latinLnBrk="0">
              <a:buFont typeface="Arial" panose="020B0604020202020204" pitchFamily="34" charset="0"/>
              <a:buChar char="•"/>
            </a:pPr>
            <a:endParaRPr lang="en-US" dirty="0"/>
          </a:p>
        </p:txBody>
      </p:sp>
    </p:spTree>
    <p:extLst>
      <p:ext uri="{BB962C8B-B14F-4D97-AF65-F5344CB8AC3E}">
        <p14:creationId xmlns:p14="http://schemas.microsoft.com/office/powerpoint/2010/main" val="2163574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07970118"/>
              </p:ext>
            </p:extLst>
          </p:nvPr>
        </p:nvGraphicFramePr>
        <p:xfrm>
          <a:off x="1403648" y="116632"/>
          <a:ext cx="5832649" cy="6833876"/>
        </p:xfrm>
        <a:graphic>
          <a:graphicData uri="http://schemas.openxmlformats.org/drawingml/2006/table">
            <a:tbl>
              <a:tblPr firstRow="1" firstCol="1" bandRow="1">
                <a:tableStyleId>{7DF18680-E054-41AD-8BC1-D1AEF772440D}</a:tableStyleId>
              </a:tblPr>
              <a:tblGrid>
                <a:gridCol w="1448935"/>
                <a:gridCol w="2277459"/>
                <a:gridCol w="985530"/>
                <a:gridCol w="96070"/>
                <a:gridCol w="1024655"/>
              </a:tblGrid>
              <a:tr h="417996">
                <a:tc>
                  <a:txBody>
                    <a:bodyPr/>
                    <a:lstStyle/>
                    <a:p>
                      <a:pPr marL="406400" marR="0" indent="-406400" algn="ctr" latinLnBrk="0">
                        <a:lnSpc>
                          <a:spcPct val="115000"/>
                        </a:lnSpc>
                        <a:spcBef>
                          <a:spcPts val="0"/>
                        </a:spcBef>
                        <a:spcAft>
                          <a:spcPts val="0"/>
                        </a:spcAft>
                      </a:pPr>
                      <a:r>
                        <a:rPr lang="en-US" sz="1200" kern="0" dirty="0">
                          <a:effectLst/>
                        </a:rPr>
                        <a:t>Variable</a:t>
                      </a:r>
                      <a:endParaRPr lang="en-US" sz="1200" kern="100" dirty="0">
                        <a:effectLst/>
                      </a:endParaRPr>
                    </a:p>
                    <a:p>
                      <a:pPr marL="406400" marR="0" indent="-406400" algn="ctr" latinLnBrk="0">
                        <a:lnSpc>
                          <a:spcPct val="115000"/>
                        </a:lnSpc>
                        <a:spcBef>
                          <a:spcPts val="0"/>
                        </a:spcBef>
                        <a:spcAft>
                          <a:spcPts val="0"/>
                        </a:spcAft>
                      </a:pPr>
                      <a:r>
                        <a:rPr lang="en-US" sz="1200" kern="0" dirty="0">
                          <a:effectLst/>
                        </a:rPr>
                        <a:t>(code)</a:t>
                      </a:r>
                      <a:endParaRPr lang="en-US" sz="12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a:txBody>
                    <a:bodyPr/>
                    <a:lstStyle/>
                    <a:p>
                      <a:pPr marL="0" marR="0" algn="ctr" latinLnBrk="0">
                        <a:lnSpc>
                          <a:spcPct val="115000"/>
                        </a:lnSpc>
                        <a:spcBef>
                          <a:spcPts val="0"/>
                        </a:spcBef>
                        <a:spcAft>
                          <a:spcPts val="0"/>
                        </a:spcAft>
                      </a:pPr>
                      <a:r>
                        <a:rPr lang="en-US" sz="1200" kern="0" dirty="0">
                          <a:effectLst/>
                        </a:rPr>
                        <a:t>Description</a:t>
                      </a:r>
                      <a:endParaRPr lang="en-US" sz="12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gridSpan="2">
                  <a:txBody>
                    <a:bodyPr/>
                    <a:lstStyle/>
                    <a:p>
                      <a:pPr marL="0" marR="0" algn="ctr" latinLnBrk="0">
                        <a:lnSpc>
                          <a:spcPct val="115000"/>
                        </a:lnSpc>
                        <a:spcBef>
                          <a:spcPts val="0"/>
                        </a:spcBef>
                        <a:spcAft>
                          <a:spcPts val="0"/>
                        </a:spcAft>
                      </a:pPr>
                      <a:r>
                        <a:rPr lang="en-US" sz="1200" kern="0" dirty="0">
                          <a:effectLst/>
                        </a:rPr>
                        <a:t>Measurement</a:t>
                      </a:r>
                      <a:endParaRPr lang="en-US" sz="1200" kern="100" dirty="0">
                        <a:effectLst/>
                      </a:endParaRPr>
                    </a:p>
                    <a:p>
                      <a:pPr marL="0" marR="0" algn="ctr" latinLnBrk="0">
                        <a:lnSpc>
                          <a:spcPct val="115000"/>
                        </a:lnSpc>
                        <a:spcBef>
                          <a:spcPts val="0"/>
                        </a:spcBef>
                        <a:spcAft>
                          <a:spcPts val="0"/>
                        </a:spcAft>
                      </a:pPr>
                      <a:r>
                        <a:rPr lang="en-US" sz="1200" kern="0" dirty="0">
                          <a:effectLst/>
                        </a:rPr>
                        <a:t>Unit</a:t>
                      </a:r>
                      <a:endParaRPr lang="en-US" sz="12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hMerge="1">
                  <a:txBody>
                    <a:bodyPr/>
                    <a:lstStyle/>
                    <a:p>
                      <a:pPr marL="0" marR="0" algn="ctr" latinLnBrk="0">
                        <a:lnSpc>
                          <a:spcPct val="115000"/>
                        </a:lnSpc>
                        <a:spcBef>
                          <a:spcPts val="0"/>
                        </a:spcBef>
                        <a:spcAft>
                          <a:spcPts val="0"/>
                        </a:spcAft>
                      </a:pP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a:txBody>
                    <a:bodyPr/>
                    <a:lstStyle/>
                    <a:p>
                      <a:pPr marL="0" marR="0" algn="ctr" latinLnBrk="0">
                        <a:lnSpc>
                          <a:spcPct val="115000"/>
                        </a:lnSpc>
                        <a:spcBef>
                          <a:spcPts val="0"/>
                        </a:spcBef>
                        <a:spcAft>
                          <a:spcPts val="0"/>
                        </a:spcAft>
                      </a:pPr>
                      <a:r>
                        <a:rPr lang="en-US" sz="1200" kern="0" dirty="0">
                          <a:effectLst/>
                        </a:rPr>
                        <a:t>Source(s)</a:t>
                      </a:r>
                      <a:endParaRPr lang="en-US" sz="12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r>
              <a:tr h="216078">
                <a:tc gridSpan="5">
                  <a:txBody>
                    <a:bodyPr/>
                    <a:lstStyle/>
                    <a:p>
                      <a:pPr marL="0" marR="0" algn="ctr" latinLnBrk="0">
                        <a:lnSpc>
                          <a:spcPct val="115000"/>
                        </a:lnSpc>
                        <a:spcBef>
                          <a:spcPts val="0"/>
                        </a:spcBef>
                        <a:spcAft>
                          <a:spcPts val="0"/>
                        </a:spcAft>
                      </a:pPr>
                      <a:r>
                        <a:rPr lang="en-US" sz="1050" kern="0" dirty="0">
                          <a:effectLst/>
                        </a:rPr>
                        <a:t>DEPENDENT Y VARIABLE</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16565">
                <a:tc>
                  <a:txBody>
                    <a:bodyPr/>
                    <a:lstStyle/>
                    <a:p>
                      <a:pPr marL="406400" marR="0" indent="-406400" algn="ctr" latinLnBrk="0">
                        <a:lnSpc>
                          <a:spcPct val="115000"/>
                        </a:lnSpc>
                        <a:spcBef>
                          <a:spcPts val="0"/>
                        </a:spcBef>
                        <a:spcAft>
                          <a:spcPts val="0"/>
                        </a:spcAft>
                      </a:pPr>
                      <a:r>
                        <a:rPr lang="en-US" sz="1050" kern="0" dirty="0">
                          <a:effectLst/>
                        </a:rPr>
                        <a:t>Y=(TOTAL_</a:t>
                      </a:r>
                      <a:endParaRPr lang="en-US" sz="1050" kern="100" dirty="0">
                        <a:effectLst/>
                      </a:endParaRPr>
                    </a:p>
                    <a:p>
                      <a:pPr marL="406400" marR="0" indent="-406400" algn="ctr" latinLnBrk="0">
                        <a:lnSpc>
                          <a:spcPct val="115000"/>
                        </a:lnSpc>
                        <a:spcBef>
                          <a:spcPts val="0"/>
                        </a:spcBef>
                        <a:spcAft>
                          <a:spcPts val="0"/>
                        </a:spcAft>
                      </a:pPr>
                      <a:r>
                        <a:rPr lang="en-US" sz="1050" kern="0" dirty="0">
                          <a:effectLst/>
                        </a:rPr>
                        <a:t>PREF_AVERAGE)</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a:txBody>
                    <a:bodyPr/>
                    <a:lstStyle/>
                    <a:p>
                      <a:pPr marL="0" marR="0" algn="just" latinLnBrk="0">
                        <a:lnSpc>
                          <a:spcPct val="115000"/>
                        </a:lnSpc>
                        <a:spcBef>
                          <a:spcPts val="0"/>
                        </a:spcBef>
                        <a:spcAft>
                          <a:spcPts val="0"/>
                        </a:spcAft>
                      </a:pPr>
                      <a:r>
                        <a:rPr lang="en-US" sz="1000" kern="0" dirty="0">
                          <a:effectLst/>
                        </a:rPr>
                        <a:t>The total applied average preferential tariff rate (3 year average following the FTA coming into force)</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a:txBody>
                    <a:bodyPr/>
                    <a:lstStyle/>
                    <a:p>
                      <a:pPr marL="0" marR="0" algn="just" latinLnBrk="0">
                        <a:lnSpc>
                          <a:spcPct val="115000"/>
                        </a:lnSpc>
                        <a:spcBef>
                          <a:spcPts val="0"/>
                        </a:spcBef>
                        <a:spcAft>
                          <a:spcPts val="0"/>
                        </a:spcAft>
                      </a:pPr>
                      <a:r>
                        <a:rPr lang="en-US" sz="1000" kern="0" dirty="0">
                          <a:effectLst/>
                        </a:rPr>
                        <a:t>Calculated number</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gridSpan="2">
                  <a:txBody>
                    <a:bodyPr/>
                    <a:lstStyle/>
                    <a:p>
                      <a:pPr marL="0" marR="0" algn="l" latinLnBrk="0">
                        <a:lnSpc>
                          <a:spcPct val="115000"/>
                        </a:lnSpc>
                        <a:spcBef>
                          <a:spcPts val="0"/>
                        </a:spcBef>
                        <a:spcAft>
                          <a:spcPts val="0"/>
                        </a:spcAft>
                      </a:pPr>
                      <a:r>
                        <a:rPr lang="en-US" sz="1000" kern="0" dirty="0">
                          <a:effectLst/>
                        </a:rPr>
                        <a:t>WTO and RTA database</a:t>
                      </a:r>
                      <a:endParaRPr lang="en-US" sz="1000" kern="100" dirty="0">
                        <a:effectLst/>
                      </a:endParaRPr>
                    </a:p>
                    <a:p>
                      <a:pPr marL="0" marR="0" algn="l" latinLnBrk="0">
                        <a:lnSpc>
                          <a:spcPct val="115000"/>
                        </a:lnSpc>
                        <a:spcBef>
                          <a:spcPts val="0"/>
                        </a:spcBef>
                        <a:spcAft>
                          <a:spcPts val="0"/>
                        </a:spcAft>
                      </a:pPr>
                      <a:r>
                        <a:rPr lang="en-US" sz="1000" kern="0" dirty="0">
                          <a:effectLst/>
                        </a:rPr>
                        <a:t>WTO Tariff database</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hMerge="1">
                  <a:txBody>
                    <a:bodyPr/>
                    <a:lstStyle/>
                    <a:p>
                      <a:endParaRPr lang="en-US"/>
                    </a:p>
                  </a:txBody>
                  <a:tcPr/>
                </a:tc>
              </a:tr>
              <a:tr h="284975">
                <a:tc gridSpan="5">
                  <a:txBody>
                    <a:bodyPr/>
                    <a:lstStyle/>
                    <a:p>
                      <a:pPr marL="0" marR="0" algn="ctr" latinLnBrk="0">
                        <a:lnSpc>
                          <a:spcPct val="115000"/>
                        </a:lnSpc>
                        <a:spcBef>
                          <a:spcPts val="0"/>
                        </a:spcBef>
                        <a:spcAft>
                          <a:spcPts val="0"/>
                        </a:spcAft>
                      </a:pPr>
                      <a:r>
                        <a:rPr lang="en-US" sz="1050" kern="0" dirty="0">
                          <a:effectLst/>
                        </a:rPr>
                        <a:t>ECONOMIC</a:t>
                      </a:r>
                      <a:r>
                        <a:rPr lang="en-US" sz="1000" kern="0" dirty="0">
                          <a:effectLst/>
                        </a:rPr>
                        <a:t> VARIABLES</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21919">
                <a:tc>
                  <a:txBody>
                    <a:bodyPr/>
                    <a:lstStyle/>
                    <a:p>
                      <a:pPr marL="0" marR="0" algn="ctr" latinLnBrk="0">
                        <a:lnSpc>
                          <a:spcPct val="115000"/>
                        </a:lnSpc>
                        <a:spcBef>
                          <a:spcPts val="0"/>
                        </a:spcBef>
                        <a:spcAft>
                          <a:spcPts val="0"/>
                        </a:spcAft>
                      </a:pPr>
                      <a:r>
                        <a:rPr lang="en-US" sz="1050" kern="100" dirty="0">
                          <a:effectLst/>
                        </a:rPr>
                        <a:t>SIMP </a:t>
                      </a:r>
                    </a:p>
                    <a:p>
                      <a:pPr marL="0" marR="0" algn="ctr" latinLnBrk="0">
                        <a:lnSpc>
                          <a:spcPct val="115000"/>
                        </a:lnSpc>
                        <a:spcBef>
                          <a:spcPts val="0"/>
                        </a:spcBef>
                        <a:spcAft>
                          <a:spcPts val="0"/>
                        </a:spcAft>
                      </a:pPr>
                      <a:r>
                        <a:rPr lang="en-US" sz="1050" kern="100" dirty="0">
                          <a:effectLst/>
                        </a:rPr>
                        <a:t>(S</a:t>
                      </a:r>
                      <a:r>
                        <a:rPr lang="en-US" sz="1050" kern="0" dirty="0">
                          <a:effectLst/>
                        </a:rPr>
                        <a:t>hare of Import Penetration)</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a:txBody>
                    <a:bodyPr/>
                    <a:lstStyle/>
                    <a:p>
                      <a:pPr marL="0" marR="0" algn="just" latinLnBrk="0">
                        <a:lnSpc>
                          <a:spcPct val="115000"/>
                        </a:lnSpc>
                        <a:spcBef>
                          <a:spcPts val="0"/>
                        </a:spcBef>
                        <a:spcAft>
                          <a:spcPts val="0"/>
                        </a:spcAft>
                      </a:pPr>
                      <a:r>
                        <a:rPr lang="en-US" sz="1000" kern="0" dirty="0">
                          <a:effectLst/>
                        </a:rPr>
                        <a:t>The level of import penetration in industrial sector.</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a:txBody>
                    <a:bodyPr/>
                    <a:lstStyle/>
                    <a:p>
                      <a:pPr marL="0" marR="0" algn="just" latinLnBrk="0">
                        <a:lnSpc>
                          <a:spcPct val="115000"/>
                        </a:lnSpc>
                        <a:spcBef>
                          <a:spcPts val="0"/>
                        </a:spcBef>
                        <a:spcAft>
                          <a:spcPts val="0"/>
                        </a:spcAft>
                      </a:pPr>
                      <a:r>
                        <a:rPr lang="en-US" sz="1000" kern="0">
                          <a:effectLst/>
                        </a:rPr>
                        <a:t>Measured as a %</a:t>
                      </a:r>
                      <a:endParaRPr lang="en-US" sz="10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gridSpan="2">
                  <a:txBody>
                    <a:bodyPr/>
                    <a:lstStyle/>
                    <a:p>
                      <a:pPr marL="0" marR="0" algn="l" latinLnBrk="0">
                        <a:lnSpc>
                          <a:spcPct val="115000"/>
                        </a:lnSpc>
                        <a:spcBef>
                          <a:spcPts val="0"/>
                        </a:spcBef>
                        <a:spcAft>
                          <a:spcPts val="0"/>
                        </a:spcAft>
                      </a:pPr>
                      <a:r>
                        <a:rPr lang="en-US" sz="1000" kern="0" dirty="0">
                          <a:effectLst/>
                        </a:rPr>
                        <a:t>UN </a:t>
                      </a:r>
                      <a:r>
                        <a:rPr lang="en-US" sz="1000" kern="0" dirty="0" err="1">
                          <a:effectLst/>
                        </a:rPr>
                        <a:t>Comtrade</a:t>
                      </a:r>
                      <a:r>
                        <a:rPr lang="en-US" sz="1000" kern="0" dirty="0">
                          <a:effectLst/>
                        </a:rPr>
                        <a:t> Database</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hMerge="1">
                  <a:txBody>
                    <a:bodyPr/>
                    <a:lstStyle/>
                    <a:p>
                      <a:endParaRPr lang="en-US"/>
                    </a:p>
                  </a:txBody>
                  <a:tcPr/>
                </a:tc>
              </a:tr>
              <a:tr h="716565">
                <a:tc>
                  <a:txBody>
                    <a:bodyPr/>
                    <a:lstStyle/>
                    <a:p>
                      <a:pPr marL="0" marR="0" algn="ctr" latinLnBrk="0">
                        <a:lnSpc>
                          <a:spcPct val="115000"/>
                        </a:lnSpc>
                        <a:spcBef>
                          <a:spcPts val="0"/>
                        </a:spcBef>
                        <a:spcAft>
                          <a:spcPts val="0"/>
                        </a:spcAft>
                      </a:pPr>
                      <a:r>
                        <a:rPr lang="en-US" sz="1050" kern="0" dirty="0">
                          <a:effectLst/>
                        </a:rPr>
                        <a:t>_MFN</a:t>
                      </a:r>
                      <a:endParaRPr lang="en-US" sz="1050" kern="100" dirty="0">
                        <a:effectLst/>
                      </a:endParaRPr>
                    </a:p>
                    <a:p>
                      <a:pPr marL="0" marR="0" algn="ctr" latinLnBrk="0">
                        <a:lnSpc>
                          <a:spcPct val="115000"/>
                        </a:lnSpc>
                        <a:spcBef>
                          <a:spcPts val="0"/>
                        </a:spcBef>
                        <a:spcAft>
                          <a:spcPts val="0"/>
                        </a:spcAft>
                      </a:pPr>
                      <a:r>
                        <a:rPr lang="en-US" sz="1050" kern="0" dirty="0">
                          <a:effectLst/>
                        </a:rPr>
                        <a:t>(total average MFN tariff rate for industrial products)</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a:txBody>
                    <a:bodyPr/>
                    <a:lstStyle/>
                    <a:p>
                      <a:pPr marL="0" marR="0" algn="just" latinLnBrk="0">
                        <a:lnSpc>
                          <a:spcPct val="115000"/>
                        </a:lnSpc>
                        <a:spcBef>
                          <a:spcPts val="0"/>
                        </a:spcBef>
                        <a:spcAft>
                          <a:spcPts val="0"/>
                        </a:spcAft>
                      </a:pPr>
                      <a:r>
                        <a:rPr lang="en-US" sz="1000" kern="0" dirty="0">
                          <a:effectLst/>
                        </a:rPr>
                        <a:t>The total average MFN tariff rate (the MFN rate prior to the FTA coming into force</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a:txBody>
                    <a:bodyPr/>
                    <a:lstStyle/>
                    <a:p>
                      <a:pPr marL="0" marR="0" algn="just" latinLnBrk="0">
                        <a:lnSpc>
                          <a:spcPct val="115000"/>
                        </a:lnSpc>
                        <a:spcBef>
                          <a:spcPts val="0"/>
                        </a:spcBef>
                        <a:spcAft>
                          <a:spcPts val="0"/>
                        </a:spcAft>
                      </a:pPr>
                      <a:r>
                        <a:rPr lang="en-US" sz="1000" kern="0">
                          <a:effectLst/>
                        </a:rPr>
                        <a:t>Calculated number</a:t>
                      </a:r>
                      <a:endParaRPr lang="en-US" sz="10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gridSpan="2">
                  <a:txBody>
                    <a:bodyPr/>
                    <a:lstStyle/>
                    <a:p>
                      <a:pPr marL="0" marR="0" algn="l" latinLnBrk="0">
                        <a:lnSpc>
                          <a:spcPct val="115000"/>
                        </a:lnSpc>
                        <a:spcBef>
                          <a:spcPts val="0"/>
                        </a:spcBef>
                        <a:spcAft>
                          <a:spcPts val="0"/>
                        </a:spcAft>
                      </a:pPr>
                      <a:r>
                        <a:rPr lang="en-US" sz="1000" kern="0">
                          <a:effectLst/>
                        </a:rPr>
                        <a:t>WTO and RTA database</a:t>
                      </a:r>
                      <a:endParaRPr lang="en-US" sz="1000" kern="100">
                        <a:effectLst/>
                      </a:endParaRPr>
                    </a:p>
                    <a:p>
                      <a:pPr marL="0" marR="0" algn="l" latinLnBrk="0">
                        <a:lnSpc>
                          <a:spcPct val="115000"/>
                        </a:lnSpc>
                        <a:spcBef>
                          <a:spcPts val="0"/>
                        </a:spcBef>
                        <a:spcAft>
                          <a:spcPts val="0"/>
                        </a:spcAft>
                      </a:pPr>
                      <a:r>
                        <a:rPr lang="en-US" sz="1000" kern="0">
                          <a:effectLst/>
                        </a:rPr>
                        <a:t>WTO Tariff database</a:t>
                      </a:r>
                      <a:endParaRPr lang="en-US" sz="10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hMerge="1">
                  <a:txBody>
                    <a:bodyPr/>
                    <a:lstStyle/>
                    <a:p>
                      <a:endParaRPr lang="en-US"/>
                    </a:p>
                  </a:txBody>
                  <a:tcPr/>
                </a:tc>
              </a:tr>
              <a:tr h="537424">
                <a:tc>
                  <a:txBody>
                    <a:bodyPr/>
                    <a:lstStyle/>
                    <a:p>
                      <a:pPr marL="0" marR="0" algn="ctr" latinLnBrk="0">
                        <a:lnSpc>
                          <a:spcPct val="115000"/>
                        </a:lnSpc>
                        <a:spcBef>
                          <a:spcPts val="0"/>
                        </a:spcBef>
                        <a:spcAft>
                          <a:spcPts val="0"/>
                        </a:spcAft>
                      </a:pPr>
                      <a:r>
                        <a:rPr lang="en-US" sz="1050" kern="100" dirty="0">
                          <a:effectLst/>
                        </a:rPr>
                        <a:t>UNER</a:t>
                      </a:r>
                    </a:p>
                    <a:p>
                      <a:pPr marL="0" marR="0" algn="ctr" latinLnBrk="0">
                        <a:lnSpc>
                          <a:spcPct val="115000"/>
                        </a:lnSpc>
                        <a:spcBef>
                          <a:spcPts val="0"/>
                        </a:spcBef>
                        <a:spcAft>
                          <a:spcPts val="0"/>
                        </a:spcAft>
                      </a:pPr>
                      <a:r>
                        <a:rPr lang="en-US" sz="1050" kern="100" dirty="0">
                          <a:effectLst/>
                        </a:rPr>
                        <a:t>(unemployment)</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a:txBody>
                    <a:bodyPr/>
                    <a:lstStyle/>
                    <a:p>
                      <a:pPr marL="0" marR="0" algn="just" latinLnBrk="0">
                        <a:lnSpc>
                          <a:spcPct val="115000"/>
                        </a:lnSpc>
                        <a:spcBef>
                          <a:spcPts val="0"/>
                        </a:spcBef>
                        <a:spcAft>
                          <a:spcPts val="0"/>
                        </a:spcAft>
                      </a:pPr>
                      <a:r>
                        <a:rPr lang="en-US" sz="1000" kern="0" dirty="0">
                          <a:effectLst/>
                        </a:rPr>
                        <a:t>The industrial sector specific unemployment rate (%) for those aged between 15 and 64</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a:txBody>
                    <a:bodyPr/>
                    <a:lstStyle/>
                    <a:p>
                      <a:pPr marL="0" marR="0" algn="just" latinLnBrk="0">
                        <a:lnSpc>
                          <a:spcPct val="115000"/>
                        </a:lnSpc>
                        <a:spcBef>
                          <a:spcPts val="0"/>
                        </a:spcBef>
                        <a:spcAft>
                          <a:spcPts val="0"/>
                        </a:spcAft>
                      </a:pPr>
                      <a:r>
                        <a:rPr lang="en-US" sz="1000" kern="0" dirty="0">
                          <a:effectLst/>
                        </a:rPr>
                        <a:t>Measured as %</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gridSpan="2">
                  <a:txBody>
                    <a:bodyPr/>
                    <a:lstStyle/>
                    <a:p>
                      <a:pPr marL="0" marR="0" algn="l" latinLnBrk="0">
                        <a:lnSpc>
                          <a:spcPct val="115000"/>
                        </a:lnSpc>
                        <a:spcBef>
                          <a:spcPts val="0"/>
                        </a:spcBef>
                        <a:spcAft>
                          <a:spcPts val="0"/>
                        </a:spcAft>
                      </a:pPr>
                      <a:r>
                        <a:rPr lang="en-US" sz="1000" kern="0">
                          <a:effectLst/>
                        </a:rPr>
                        <a:t>OECD and ILO</a:t>
                      </a:r>
                      <a:endParaRPr lang="en-US" sz="10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hMerge="1">
                  <a:txBody>
                    <a:bodyPr/>
                    <a:lstStyle/>
                    <a:p>
                      <a:endParaRPr lang="en-US"/>
                    </a:p>
                  </a:txBody>
                  <a:tcPr/>
                </a:tc>
              </a:tr>
              <a:tr h="537424">
                <a:tc>
                  <a:txBody>
                    <a:bodyPr/>
                    <a:lstStyle/>
                    <a:p>
                      <a:pPr marL="0" marR="0" algn="ctr" latinLnBrk="0">
                        <a:lnSpc>
                          <a:spcPct val="115000"/>
                        </a:lnSpc>
                        <a:spcBef>
                          <a:spcPts val="0"/>
                        </a:spcBef>
                        <a:spcAft>
                          <a:spcPts val="0"/>
                        </a:spcAft>
                      </a:pPr>
                      <a:r>
                        <a:rPr lang="en-US" sz="1050" kern="100" dirty="0">
                          <a:effectLst/>
                        </a:rPr>
                        <a:t>MNEXP</a:t>
                      </a:r>
                    </a:p>
                    <a:p>
                      <a:pPr marL="0" marR="0" algn="ctr" latinLnBrk="0">
                        <a:lnSpc>
                          <a:spcPct val="115000"/>
                        </a:lnSpc>
                        <a:spcBef>
                          <a:spcPts val="0"/>
                        </a:spcBef>
                        <a:spcAft>
                          <a:spcPts val="0"/>
                        </a:spcAft>
                      </a:pPr>
                      <a:r>
                        <a:rPr lang="en-US" sz="1050" kern="0" dirty="0">
                          <a:effectLst/>
                        </a:rPr>
                        <a:t>(Manufacturing Exports)</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a:txBody>
                    <a:bodyPr/>
                    <a:lstStyle/>
                    <a:p>
                      <a:pPr marL="0" marR="0" algn="just" latinLnBrk="0">
                        <a:lnSpc>
                          <a:spcPct val="115000"/>
                        </a:lnSpc>
                        <a:spcBef>
                          <a:spcPts val="0"/>
                        </a:spcBef>
                        <a:spcAft>
                          <a:spcPts val="0"/>
                        </a:spcAft>
                      </a:pPr>
                      <a:r>
                        <a:rPr lang="en-US" sz="1000" kern="0">
                          <a:effectLst/>
                        </a:rPr>
                        <a:t>Manufacturing Exports as a (%) of GDP</a:t>
                      </a:r>
                      <a:endParaRPr lang="en-US" sz="10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a:txBody>
                    <a:bodyPr/>
                    <a:lstStyle/>
                    <a:p>
                      <a:pPr marL="0" marR="0" algn="just" latinLnBrk="0">
                        <a:lnSpc>
                          <a:spcPct val="115000"/>
                        </a:lnSpc>
                        <a:spcBef>
                          <a:spcPts val="0"/>
                        </a:spcBef>
                        <a:spcAft>
                          <a:spcPts val="0"/>
                        </a:spcAft>
                      </a:pPr>
                      <a:r>
                        <a:rPr lang="en-US" sz="1000" kern="0" dirty="0">
                          <a:effectLst/>
                        </a:rPr>
                        <a:t>Calculated number</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gridSpan="2">
                  <a:txBody>
                    <a:bodyPr/>
                    <a:lstStyle/>
                    <a:p>
                      <a:pPr marL="0" marR="0" algn="l" latinLnBrk="0">
                        <a:lnSpc>
                          <a:spcPct val="115000"/>
                        </a:lnSpc>
                        <a:spcBef>
                          <a:spcPts val="0"/>
                        </a:spcBef>
                        <a:spcAft>
                          <a:spcPts val="0"/>
                        </a:spcAft>
                      </a:pPr>
                      <a:r>
                        <a:rPr lang="en-US" sz="1000" kern="0" dirty="0">
                          <a:effectLst/>
                        </a:rPr>
                        <a:t>World Bank and UN </a:t>
                      </a:r>
                      <a:r>
                        <a:rPr lang="en-US" sz="1000" kern="0" dirty="0" err="1">
                          <a:effectLst/>
                        </a:rPr>
                        <a:t>Comtrade</a:t>
                      </a:r>
                      <a:r>
                        <a:rPr lang="en-US" sz="1000" kern="0" dirty="0">
                          <a:effectLst/>
                        </a:rPr>
                        <a:t> statistics database</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hMerge="1">
                  <a:txBody>
                    <a:bodyPr/>
                    <a:lstStyle/>
                    <a:p>
                      <a:endParaRPr lang="en-US"/>
                    </a:p>
                  </a:txBody>
                  <a:tcPr/>
                </a:tc>
              </a:tr>
              <a:tr h="537424">
                <a:tc>
                  <a:txBody>
                    <a:bodyPr/>
                    <a:lstStyle/>
                    <a:p>
                      <a:pPr marL="0" marR="0" algn="ctr" latinLnBrk="0">
                        <a:lnSpc>
                          <a:spcPct val="115000"/>
                        </a:lnSpc>
                        <a:spcBef>
                          <a:spcPts val="0"/>
                        </a:spcBef>
                        <a:spcAft>
                          <a:spcPts val="0"/>
                        </a:spcAft>
                      </a:pPr>
                      <a:r>
                        <a:rPr lang="en-US" sz="1050" kern="100" dirty="0">
                          <a:effectLst/>
                        </a:rPr>
                        <a:t>MSME</a:t>
                      </a:r>
                    </a:p>
                    <a:p>
                      <a:pPr marL="0" marR="0" algn="ctr" latinLnBrk="0">
                        <a:lnSpc>
                          <a:spcPct val="115000"/>
                        </a:lnSpc>
                        <a:spcBef>
                          <a:spcPts val="0"/>
                        </a:spcBef>
                        <a:spcAft>
                          <a:spcPts val="0"/>
                        </a:spcAft>
                      </a:pPr>
                      <a:r>
                        <a:rPr lang="en-US" sz="1050" kern="100" dirty="0">
                          <a:effectLst/>
                        </a:rPr>
                        <a:t>(Micro and Small and Medium Enterprises)</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a:txBody>
                    <a:bodyPr/>
                    <a:lstStyle/>
                    <a:p>
                      <a:pPr marL="0" marR="0" algn="just" latinLnBrk="0">
                        <a:lnSpc>
                          <a:spcPct val="115000"/>
                        </a:lnSpc>
                        <a:spcBef>
                          <a:spcPts val="0"/>
                        </a:spcBef>
                        <a:spcAft>
                          <a:spcPts val="0"/>
                        </a:spcAft>
                      </a:pPr>
                      <a:r>
                        <a:rPr lang="en-US" sz="1000" kern="0">
                          <a:effectLst/>
                        </a:rPr>
                        <a:t>The percentage of micro and small and medium enterprises operating in the industrial sector of a country</a:t>
                      </a:r>
                      <a:endParaRPr lang="en-US" sz="10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a:txBody>
                    <a:bodyPr/>
                    <a:lstStyle/>
                    <a:p>
                      <a:pPr marL="0" marR="0" algn="just" latinLnBrk="0">
                        <a:lnSpc>
                          <a:spcPct val="115000"/>
                        </a:lnSpc>
                        <a:spcBef>
                          <a:spcPts val="0"/>
                        </a:spcBef>
                        <a:spcAft>
                          <a:spcPts val="0"/>
                        </a:spcAft>
                      </a:pPr>
                      <a:r>
                        <a:rPr lang="en-US" sz="1000" kern="0">
                          <a:effectLst/>
                        </a:rPr>
                        <a:t>Measured as a %</a:t>
                      </a:r>
                      <a:endParaRPr lang="en-US" sz="10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gridSpan="2">
                  <a:txBody>
                    <a:bodyPr/>
                    <a:lstStyle/>
                    <a:p>
                      <a:pPr marL="0" marR="0" algn="l" latinLnBrk="0">
                        <a:lnSpc>
                          <a:spcPct val="115000"/>
                        </a:lnSpc>
                        <a:spcBef>
                          <a:spcPts val="0"/>
                        </a:spcBef>
                        <a:spcAft>
                          <a:spcPts val="0"/>
                        </a:spcAft>
                      </a:pPr>
                      <a:r>
                        <a:rPr lang="en-US" sz="1000" kern="0" dirty="0">
                          <a:effectLst/>
                        </a:rPr>
                        <a:t>World Bank </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hMerge="1">
                  <a:txBody>
                    <a:bodyPr/>
                    <a:lstStyle/>
                    <a:p>
                      <a:endParaRPr lang="en-US"/>
                    </a:p>
                  </a:txBody>
                  <a:tcPr/>
                </a:tc>
              </a:tr>
              <a:tr h="241741">
                <a:tc gridSpan="5">
                  <a:txBody>
                    <a:bodyPr/>
                    <a:lstStyle/>
                    <a:p>
                      <a:pPr marL="0" marR="0" algn="ctr" latinLnBrk="0">
                        <a:lnSpc>
                          <a:spcPct val="115000"/>
                        </a:lnSpc>
                        <a:spcBef>
                          <a:spcPts val="0"/>
                        </a:spcBef>
                        <a:spcAft>
                          <a:spcPts val="0"/>
                        </a:spcAft>
                      </a:pPr>
                      <a:r>
                        <a:rPr lang="en-US" sz="1050" kern="0" dirty="0" smtClean="0">
                          <a:effectLst/>
                        </a:rPr>
                        <a:t>NONECONOMIC VARIABLES</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2778">
                <a:tc>
                  <a:txBody>
                    <a:bodyPr/>
                    <a:lstStyle/>
                    <a:p>
                      <a:pPr marL="0" marR="0" algn="ctr" latinLnBrk="0">
                        <a:lnSpc>
                          <a:spcPct val="115000"/>
                        </a:lnSpc>
                        <a:spcBef>
                          <a:spcPts val="0"/>
                        </a:spcBef>
                        <a:spcAft>
                          <a:spcPts val="0"/>
                        </a:spcAft>
                      </a:pPr>
                      <a:r>
                        <a:rPr lang="en-US" sz="1050" kern="100" dirty="0">
                          <a:effectLst/>
                        </a:rPr>
                        <a:t>RULP</a:t>
                      </a:r>
                    </a:p>
                    <a:p>
                      <a:pPr marL="0" marR="0" algn="ctr" latinLnBrk="0">
                        <a:lnSpc>
                          <a:spcPct val="115000"/>
                        </a:lnSpc>
                        <a:spcBef>
                          <a:spcPts val="0"/>
                        </a:spcBef>
                        <a:spcAft>
                          <a:spcPts val="0"/>
                        </a:spcAft>
                      </a:pPr>
                      <a:r>
                        <a:rPr lang="en-US" sz="1050" kern="100" dirty="0">
                          <a:effectLst/>
                        </a:rPr>
                        <a:t>(ruling party)</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a:txBody>
                    <a:bodyPr/>
                    <a:lstStyle/>
                    <a:p>
                      <a:pPr marL="0" marR="0" algn="just" latinLnBrk="0">
                        <a:lnSpc>
                          <a:spcPct val="115000"/>
                        </a:lnSpc>
                        <a:spcBef>
                          <a:spcPts val="0"/>
                        </a:spcBef>
                        <a:spcAft>
                          <a:spcPts val="0"/>
                        </a:spcAft>
                      </a:pPr>
                      <a:r>
                        <a:rPr lang="en-US" sz="1000" kern="0" dirty="0">
                          <a:effectLst/>
                        </a:rPr>
                        <a:t>The characteristics of ruling party: (left, right)= (pro-Labor , pro-Market) = (1,0)</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a:txBody>
                    <a:bodyPr/>
                    <a:lstStyle/>
                    <a:p>
                      <a:pPr marL="0" marR="0" algn="just" latinLnBrk="0">
                        <a:lnSpc>
                          <a:spcPct val="115000"/>
                        </a:lnSpc>
                        <a:spcBef>
                          <a:spcPts val="0"/>
                        </a:spcBef>
                        <a:spcAft>
                          <a:spcPts val="0"/>
                        </a:spcAft>
                      </a:pPr>
                      <a:r>
                        <a:rPr lang="en-US" sz="1000" kern="0">
                          <a:effectLst/>
                        </a:rPr>
                        <a:t>Binary: 1, 0</a:t>
                      </a:r>
                      <a:endParaRPr lang="en-US" sz="10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gridSpan="2">
                  <a:txBody>
                    <a:bodyPr/>
                    <a:lstStyle/>
                    <a:p>
                      <a:pPr marL="0" marR="0" algn="l" latinLnBrk="0">
                        <a:lnSpc>
                          <a:spcPct val="115000"/>
                        </a:lnSpc>
                        <a:spcBef>
                          <a:spcPts val="0"/>
                        </a:spcBef>
                        <a:spcAft>
                          <a:spcPts val="0"/>
                        </a:spcAft>
                      </a:pPr>
                      <a:r>
                        <a:rPr lang="en-US" sz="1000" kern="0">
                          <a:effectLst/>
                        </a:rPr>
                        <a:t>Government websites</a:t>
                      </a:r>
                      <a:endParaRPr lang="en-US" sz="10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hMerge="1">
                  <a:txBody>
                    <a:bodyPr/>
                    <a:lstStyle/>
                    <a:p>
                      <a:endParaRPr lang="en-US"/>
                    </a:p>
                  </a:txBody>
                  <a:tcPr/>
                </a:tc>
              </a:tr>
              <a:tr h="342778">
                <a:tc>
                  <a:txBody>
                    <a:bodyPr/>
                    <a:lstStyle/>
                    <a:p>
                      <a:pPr marL="0" marR="0" algn="ctr" latinLnBrk="0">
                        <a:lnSpc>
                          <a:spcPct val="115000"/>
                        </a:lnSpc>
                        <a:spcBef>
                          <a:spcPts val="0"/>
                        </a:spcBef>
                        <a:spcAft>
                          <a:spcPts val="0"/>
                        </a:spcAft>
                      </a:pPr>
                      <a:r>
                        <a:rPr lang="en-US" sz="1050" kern="100" dirty="0">
                          <a:effectLst/>
                        </a:rPr>
                        <a:t>UNON</a:t>
                      </a:r>
                    </a:p>
                    <a:p>
                      <a:pPr marL="0" marR="0" algn="ctr" latinLnBrk="0">
                        <a:lnSpc>
                          <a:spcPct val="115000"/>
                        </a:lnSpc>
                        <a:spcBef>
                          <a:spcPts val="0"/>
                        </a:spcBef>
                        <a:spcAft>
                          <a:spcPts val="0"/>
                        </a:spcAft>
                      </a:pPr>
                      <a:r>
                        <a:rPr lang="en-US" sz="1050" kern="100" dirty="0">
                          <a:effectLst/>
                        </a:rPr>
                        <a:t>(union membership)</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a:txBody>
                    <a:bodyPr/>
                    <a:lstStyle/>
                    <a:p>
                      <a:pPr marL="0" marR="0" algn="just" latinLnBrk="0">
                        <a:lnSpc>
                          <a:spcPct val="115000"/>
                        </a:lnSpc>
                        <a:spcBef>
                          <a:spcPts val="0"/>
                        </a:spcBef>
                        <a:spcAft>
                          <a:spcPts val="0"/>
                        </a:spcAft>
                      </a:pPr>
                      <a:r>
                        <a:rPr lang="en-US" sz="1000" kern="0" dirty="0">
                          <a:effectLst/>
                        </a:rPr>
                        <a:t>The rate (%) of labor union participation in industrial sector.</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a:txBody>
                    <a:bodyPr/>
                    <a:lstStyle/>
                    <a:p>
                      <a:pPr marL="0" marR="0" algn="just" latinLnBrk="0">
                        <a:lnSpc>
                          <a:spcPct val="115000"/>
                        </a:lnSpc>
                        <a:spcBef>
                          <a:spcPts val="0"/>
                        </a:spcBef>
                        <a:spcAft>
                          <a:spcPts val="0"/>
                        </a:spcAft>
                      </a:pPr>
                      <a:r>
                        <a:rPr lang="en-US" sz="1000" kern="0">
                          <a:effectLst/>
                        </a:rPr>
                        <a:t>Measured as a %</a:t>
                      </a:r>
                      <a:endParaRPr lang="en-US" sz="10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gridSpan="2">
                  <a:txBody>
                    <a:bodyPr/>
                    <a:lstStyle/>
                    <a:p>
                      <a:pPr marL="0" marR="0" algn="l" latinLnBrk="0">
                        <a:lnSpc>
                          <a:spcPct val="115000"/>
                        </a:lnSpc>
                        <a:spcBef>
                          <a:spcPts val="0"/>
                        </a:spcBef>
                        <a:spcAft>
                          <a:spcPts val="0"/>
                        </a:spcAft>
                      </a:pPr>
                      <a:r>
                        <a:rPr lang="en-US" sz="1000" kern="0">
                          <a:effectLst/>
                        </a:rPr>
                        <a:t>ILO</a:t>
                      </a:r>
                      <a:endParaRPr lang="en-US" sz="10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hMerge="1">
                  <a:txBody>
                    <a:bodyPr/>
                    <a:lstStyle/>
                    <a:p>
                      <a:endParaRPr lang="en-US"/>
                    </a:p>
                  </a:txBody>
                  <a:tcPr/>
                </a:tc>
              </a:tr>
              <a:tr h="394252">
                <a:tc>
                  <a:txBody>
                    <a:bodyPr/>
                    <a:lstStyle/>
                    <a:p>
                      <a:pPr marL="0" marR="0" algn="ctr" latinLnBrk="1">
                        <a:lnSpc>
                          <a:spcPct val="115000"/>
                        </a:lnSpc>
                        <a:spcBef>
                          <a:spcPts val="0"/>
                        </a:spcBef>
                        <a:spcAft>
                          <a:spcPts val="0"/>
                        </a:spcAft>
                      </a:pPr>
                      <a:r>
                        <a:rPr lang="en-US" sz="1050" kern="100" dirty="0">
                          <a:effectLst/>
                        </a:rPr>
                        <a:t>PLDR</a:t>
                      </a:r>
                    </a:p>
                    <a:p>
                      <a:pPr marL="0" marR="0" algn="ctr" latinLnBrk="1">
                        <a:lnSpc>
                          <a:spcPct val="115000"/>
                        </a:lnSpc>
                        <a:spcBef>
                          <a:spcPts val="0"/>
                        </a:spcBef>
                        <a:spcAft>
                          <a:spcPts val="0"/>
                        </a:spcAft>
                      </a:pPr>
                      <a:r>
                        <a:rPr lang="en-US" sz="1050" kern="100" dirty="0">
                          <a:effectLst/>
                        </a:rPr>
                        <a:t>(divided government)</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a:txBody>
                    <a:bodyPr/>
                    <a:lstStyle/>
                    <a:p>
                      <a:pPr marL="0" marR="0" algn="just" latinLnBrk="0">
                        <a:lnSpc>
                          <a:spcPct val="115000"/>
                        </a:lnSpc>
                        <a:spcBef>
                          <a:spcPts val="0"/>
                        </a:spcBef>
                        <a:spcAft>
                          <a:spcPts val="0"/>
                        </a:spcAft>
                      </a:pPr>
                      <a:r>
                        <a:rPr lang="en-US" sz="1000" kern="0" dirty="0">
                          <a:effectLst/>
                        </a:rPr>
                        <a:t>Divided government</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a:txBody>
                    <a:bodyPr/>
                    <a:lstStyle/>
                    <a:p>
                      <a:pPr marL="0" marR="0" algn="just" latinLnBrk="0">
                        <a:lnSpc>
                          <a:spcPct val="115000"/>
                        </a:lnSpc>
                        <a:spcBef>
                          <a:spcPts val="0"/>
                        </a:spcBef>
                        <a:spcAft>
                          <a:spcPts val="0"/>
                        </a:spcAft>
                      </a:pPr>
                      <a:r>
                        <a:rPr lang="en-US" sz="1000" kern="0" dirty="0">
                          <a:effectLst/>
                        </a:rPr>
                        <a:t>Binary: 1, 0</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gridSpan="2">
                  <a:txBody>
                    <a:bodyPr/>
                    <a:lstStyle/>
                    <a:p>
                      <a:pPr marL="0" marR="0" algn="just" latinLnBrk="0">
                        <a:lnSpc>
                          <a:spcPct val="115000"/>
                        </a:lnSpc>
                        <a:spcBef>
                          <a:spcPts val="0"/>
                        </a:spcBef>
                        <a:spcAft>
                          <a:spcPts val="0"/>
                        </a:spcAft>
                      </a:pPr>
                      <a:r>
                        <a:rPr lang="en-US" sz="1000" kern="0">
                          <a:effectLst/>
                        </a:rPr>
                        <a:t>Government websites</a:t>
                      </a:r>
                      <a:endParaRPr lang="en-US" sz="10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hMerge="1">
                  <a:txBody>
                    <a:bodyPr/>
                    <a:lstStyle/>
                    <a:p>
                      <a:endParaRPr lang="en-US"/>
                    </a:p>
                  </a:txBody>
                  <a:tcPr/>
                </a:tc>
              </a:tr>
              <a:tr h="342778">
                <a:tc>
                  <a:txBody>
                    <a:bodyPr/>
                    <a:lstStyle/>
                    <a:p>
                      <a:pPr marL="0" marR="0" algn="ctr" latinLnBrk="0">
                        <a:lnSpc>
                          <a:spcPct val="115000"/>
                        </a:lnSpc>
                        <a:spcBef>
                          <a:spcPts val="0"/>
                        </a:spcBef>
                        <a:spcAft>
                          <a:spcPts val="0"/>
                        </a:spcAft>
                      </a:pPr>
                      <a:r>
                        <a:rPr lang="en-US" sz="1050" kern="100" dirty="0">
                          <a:effectLst/>
                        </a:rPr>
                        <a:t>PELC</a:t>
                      </a:r>
                    </a:p>
                    <a:p>
                      <a:pPr marL="0" marR="0" algn="ctr" latinLnBrk="0">
                        <a:lnSpc>
                          <a:spcPct val="115000"/>
                        </a:lnSpc>
                        <a:spcBef>
                          <a:spcPts val="0"/>
                        </a:spcBef>
                        <a:spcAft>
                          <a:spcPts val="0"/>
                        </a:spcAft>
                      </a:pPr>
                      <a:r>
                        <a:rPr lang="en-US" sz="1050" kern="100" dirty="0">
                          <a:effectLst/>
                        </a:rPr>
                        <a:t>(elections)</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a:txBody>
                    <a:bodyPr/>
                    <a:lstStyle/>
                    <a:p>
                      <a:pPr marL="0" marR="0" algn="just" latinLnBrk="0">
                        <a:lnSpc>
                          <a:spcPct val="115000"/>
                        </a:lnSpc>
                        <a:spcBef>
                          <a:spcPts val="0"/>
                        </a:spcBef>
                        <a:spcAft>
                          <a:spcPts val="0"/>
                        </a:spcAft>
                      </a:pPr>
                      <a:r>
                        <a:rPr lang="en-US" sz="1000" kern="0">
                          <a:effectLst/>
                        </a:rPr>
                        <a:t>Parliamentary Election</a:t>
                      </a:r>
                      <a:endParaRPr lang="en-US" sz="10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a:txBody>
                    <a:bodyPr/>
                    <a:lstStyle/>
                    <a:p>
                      <a:pPr marL="0" marR="0" algn="just" latinLnBrk="0">
                        <a:lnSpc>
                          <a:spcPct val="115000"/>
                        </a:lnSpc>
                        <a:spcBef>
                          <a:spcPts val="0"/>
                        </a:spcBef>
                        <a:spcAft>
                          <a:spcPts val="0"/>
                        </a:spcAft>
                      </a:pPr>
                      <a:r>
                        <a:rPr lang="en-US" sz="1000" kern="0" dirty="0">
                          <a:effectLst/>
                        </a:rPr>
                        <a:t>Binary: 1, 0</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gridSpan="2">
                  <a:txBody>
                    <a:bodyPr/>
                    <a:lstStyle/>
                    <a:p>
                      <a:pPr marL="0" marR="0" algn="l" latinLnBrk="0">
                        <a:lnSpc>
                          <a:spcPct val="115000"/>
                        </a:lnSpc>
                        <a:spcBef>
                          <a:spcPts val="0"/>
                        </a:spcBef>
                        <a:spcAft>
                          <a:spcPts val="0"/>
                        </a:spcAft>
                      </a:pPr>
                      <a:r>
                        <a:rPr lang="en-US" sz="1000" kern="0" dirty="0">
                          <a:effectLst/>
                        </a:rPr>
                        <a:t>Government websites</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hMerge="1">
                  <a:txBody>
                    <a:bodyPr/>
                    <a:lstStyle/>
                    <a:p>
                      <a:endParaRPr lang="en-US"/>
                    </a:p>
                  </a:txBody>
                  <a:tcPr/>
                </a:tc>
              </a:tr>
              <a:tr h="477710">
                <a:tc>
                  <a:txBody>
                    <a:bodyPr/>
                    <a:lstStyle/>
                    <a:p>
                      <a:pPr marL="0" marR="0" algn="ctr" latinLnBrk="1">
                        <a:lnSpc>
                          <a:spcPct val="115000"/>
                        </a:lnSpc>
                        <a:spcBef>
                          <a:spcPts val="0"/>
                        </a:spcBef>
                        <a:spcAft>
                          <a:spcPts val="0"/>
                        </a:spcAft>
                      </a:pPr>
                      <a:r>
                        <a:rPr lang="en-US" sz="1050" kern="100" dirty="0">
                          <a:effectLst/>
                        </a:rPr>
                        <a:t>Pop1564</a:t>
                      </a:r>
                      <a:endParaRPr lang="en-US" sz="105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solidFill>
                      <a:schemeClr val="tx2">
                        <a:lumMod val="75000"/>
                      </a:schemeClr>
                    </a:solidFill>
                  </a:tcPr>
                </a:tc>
                <a:tc>
                  <a:txBody>
                    <a:bodyPr/>
                    <a:lstStyle/>
                    <a:p>
                      <a:pPr marL="0" marR="0" algn="just" latinLnBrk="0">
                        <a:lnSpc>
                          <a:spcPct val="115000"/>
                        </a:lnSpc>
                        <a:spcBef>
                          <a:spcPts val="0"/>
                        </a:spcBef>
                        <a:spcAft>
                          <a:spcPts val="0"/>
                        </a:spcAft>
                      </a:pPr>
                      <a:r>
                        <a:rPr lang="en-US" sz="1000" kern="0" dirty="0">
                          <a:effectLst/>
                        </a:rPr>
                        <a:t>The rate (%) of the total population</a:t>
                      </a:r>
                      <a:r>
                        <a:rPr lang="en-US" sz="1000" kern="100" dirty="0">
                          <a:effectLst/>
                        </a:rPr>
                        <a:t> aged between 15 to 64 who could potentially be economically active</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a:txBody>
                    <a:bodyPr/>
                    <a:lstStyle/>
                    <a:p>
                      <a:pPr marL="0" marR="0" algn="just" latinLnBrk="0">
                        <a:lnSpc>
                          <a:spcPct val="115000"/>
                        </a:lnSpc>
                        <a:spcBef>
                          <a:spcPts val="0"/>
                        </a:spcBef>
                        <a:spcAft>
                          <a:spcPts val="0"/>
                        </a:spcAft>
                      </a:pPr>
                      <a:r>
                        <a:rPr lang="en-US" sz="1000" kern="0">
                          <a:effectLst/>
                        </a:rPr>
                        <a:t>Measured as a %</a:t>
                      </a:r>
                      <a:endParaRPr lang="en-US" sz="10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gridSpan="2">
                  <a:txBody>
                    <a:bodyPr/>
                    <a:lstStyle/>
                    <a:p>
                      <a:pPr marL="0" marR="0" algn="just" latinLnBrk="0">
                        <a:lnSpc>
                          <a:spcPct val="115000"/>
                        </a:lnSpc>
                        <a:spcBef>
                          <a:spcPts val="0"/>
                        </a:spcBef>
                        <a:spcAft>
                          <a:spcPts val="0"/>
                        </a:spcAft>
                      </a:pPr>
                      <a:r>
                        <a:rPr lang="en-US" sz="1000" kern="0" dirty="0">
                          <a:effectLst/>
                        </a:rPr>
                        <a:t>World Bank</a:t>
                      </a:r>
                      <a:endParaRPr lang="en-US"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9488" marR="39488" marT="0" marB="0" anchor="ctr"/>
                </a:tc>
                <a:tc hMerge="1">
                  <a:txBody>
                    <a:bodyPr/>
                    <a:lstStyle/>
                    <a:p>
                      <a:endParaRPr lang="en-US"/>
                    </a:p>
                  </a:txBody>
                  <a:tcPr/>
                </a:tc>
              </a:tr>
            </a:tbl>
          </a:graphicData>
        </a:graphic>
      </p:graphicFrame>
    </p:spTree>
    <p:extLst>
      <p:ext uri="{BB962C8B-B14F-4D97-AF65-F5344CB8AC3E}">
        <p14:creationId xmlns:p14="http://schemas.microsoft.com/office/powerpoint/2010/main" val="2091518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5791200" cy="756002"/>
          </a:xfrm>
        </p:spPr>
        <p:txBody>
          <a:bodyPr/>
          <a:lstStyle/>
          <a:p>
            <a:r>
              <a:rPr lang="en-US" dirty="0" smtClean="0"/>
              <a:t>Data background</a:t>
            </a:r>
            <a:endParaRPr lang="en-US" dirty="0"/>
          </a:p>
        </p:txBody>
      </p:sp>
      <p:sp>
        <p:nvSpPr>
          <p:cNvPr id="3" name="Content Placeholder 2"/>
          <p:cNvSpPr>
            <a:spLocks noGrp="1"/>
          </p:cNvSpPr>
          <p:nvPr>
            <p:ph idx="1"/>
          </p:nvPr>
        </p:nvSpPr>
        <p:spPr>
          <a:xfrm>
            <a:off x="457200" y="939822"/>
            <a:ext cx="7620000" cy="2561185"/>
          </a:xfrm>
        </p:spPr>
        <p:txBody>
          <a:bodyPr>
            <a:normAutofit fontScale="92500" lnSpcReduction="10000"/>
          </a:bodyPr>
          <a:lstStyle/>
          <a:p>
            <a:pPr marL="342900" indent="-342900" eaLnBrk="0" latinLnBrk="0">
              <a:buFont typeface="Arial" panose="020B0604020202020204" pitchFamily="34" charset="0"/>
              <a:buChar char="•"/>
            </a:pPr>
            <a:r>
              <a:rPr lang="en-US" dirty="0"/>
              <a:t>This study draws on data from both primary and secondary sources. </a:t>
            </a:r>
            <a:endParaRPr lang="en-US" dirty="0" smtClean="0"/>
          </a:p>
          <a:p>
            <a:pPr marL="342900" indent="-342900" eaLnBrk="0" latinLnBrk="0">
              <a:buFont typeface="Arial" panose="020B0604020202020204" pitchFamily="34" charset="0"/>
              <a:buChar char="•"/>
            </a:pPr>
            <a:r>
              <a:rPr lang="en-US" dirty="0" smtClean="0"/>
              <a:t>All </a:t>
            </a:r>
            <a:r>
              <a:rPr lang="en-US" dirty="0"/>
              <a:t>tariff data, including MFN and preferential tariff rates, were gathered from the WTO website and available factual presentations</a:t>
            </a:r>
            <a:r>
              <a:rPr lang="en-US" dirty="0" smtClean="0"/>
              <a:t>.</a:t>
            </a:r>
          </a:p>
          <a:p>
            <a:pPr marL="342900" indent="-342900" eaLnBrk="0" latinLnBrk="0">
              <a:buFont typeface="Arial" panose="020B0604020202020204" pitchFamily="34" charset="0"/>
              <a:buChar char="•"/>
            </a:pPr>
            <a:r>
              <a:rPr lang="en-US" dirty="0" smtClean="0"/>
              <a:t>The </a:t>
            </a:r>
            <a:r>
              <a:rPr lang="en-US" dirty="0"/>
              <a:t>manufacturing sector was defined using WTO classifications, and included HS commodities from chapter 25 to chapter </a:t>
            </a:r>
            <a:r>
              <a:rPr lang="en-US" dirty="0" smtClean="0"/>
              <a:t>97</a:t>
            </a:r>
            <a:endParaRPr lang="en-US" dirty="0"/>
          </a:p>
        </p:txBody>
      </p:sp>
    </p:spTree>
    <p:extLst>
      <p:ext uri="{BB962C8B-B14F-4D97-AF65-F5344CB8AC3E}">
        <p14:creationId xmlns:p14="http://schemas.microsoft.com/office/powerpoint/2010/main" val="2086019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필수">
  <a:themeElements>
    <a:clrScheme name="필수">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필수">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필수">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1823</TotalTime>
  <Words>2029</Words>
  <Application>Microsoft Office PowerPoint</Application>
  <PresentationFormat>On-screen Show (4:3)</PresentationFormat>
  <Paragraphs>203</Paragraphs>
  <Slides>20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HY견고딕</vt:lpstr>
      <vt:lpstr>돋움</vt:lpstr>
      <vt:lpstr>맑은 고딕</vt:lpstr>
      <vt:lpstr>Arial</vt:lpstr>
      <vt:lpstr>Arial Black</vt:lpstr>
      <vt:lpstr>Times New Roman</vt:lpstr>
      <vt:lpstr>필수</vt:lpstr>
      <vt:lpstr>FTA NEGOTIATION ANLYSIS: An examination of the industrial sector</vt:lpstr>
      <vt:lpstr>Introduction to topic</vt:lpstr>
      <vt:lpstr>Trade negotiation theory</vt:lpstr>
      <vt:lpstr>Previous studies</vt:lpstr>
      <vt:lpstr>Study contributions</vt:lpstr>
      <vt:lpstr>Basic empirical model</vt:lpstr>
      <vt:lpstr>Variable explanation</vt:lpstr>
      <vt:lpstr>PowerPoint Presentation</vt:lpstr>
      <vt:lpstr>Data background</vt:lpstr>
      <vt:lpstr>The Harmonized system of tariffs – Non-Agricultural Products</vt:lpstr>
      <vt:lpstr>Country and fta data</vt:lpstr>
      <vt:lpstr>Data issues</vt:lpstr>
      <vt:lpstr>Instrument Variable (IV) 2SLS (Two-Stage Least Squares) Regression</vt:lpstr>
      <vt:lpstr>Instrument variable</vt:lpstr>
      <vt:lpstr>Empirical results</vt:lpstr>
      <vt:lpstr>Non economic Variable results</vt:lpstr>
      <vt:lpstr>Other non economic findings</vt:lpstr>
      <vt:lpstr>Economic findings</vt:lpstr>
      <vt:lpstr>Concluding observations</vt:lpstr>
      <vt:lpstr>Limitations and areas for future study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Trade Policy:  new Zealand Free Trade Policy</dc:title>
  <dc:creator>admin</dc:creator>
  <cp:lastModifiedBy>CNU</cp:lastModifiedBy>
  <cp:revision>81</cp:revision>
  <cp:lastPrinted>2016-03-20T03:16:19Z</cp:lastPrinted>
  <dcterms:created xsi:type="dcterms:W3CDTF">2015-05-19T02:05:05Z</dcterms:created>
  <dcterms:modified xsi:type="dcterms:W3CDTF">2016-03-20T03:18:31Z</dcterms:modified>
</cp:coreProperties>
</file>