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4"/>
  </p:notesMasterIdLst>
  <p:sldIdLst>
    <p:sldId id="256" r:id="rId2"/>
    <p:sldId id="260" r:id="rId3"/>
    <p:sldId id="257" r:id="rId4"/>
    <p:sldId id="264" r:id="rId5"/>
    <p:sldId id="259" r:id="rId6"/>
    <p:sldId id="263" r:id="rId7"/>
    <p:sldId id="258" r:id="rId8"/>
    <p:sldId id="261" r:id="rId9"/>
    <p:sldId id="262" r:id="rId10"/>
    <p:sldId id="266" r:id="rId11"/>
    <p:sldId id="267" r:id="rId12"/>
    <p:sldId id="265" r:id="rId13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-23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BF07B0-165B-41A9-A04B-0A583F8D4741}" type="datetimeFigureOut">
              <a:rPr lang="ko-KR" altLang="en-US" smtClean="0"/>
              <a:pPr/>
              <a:t>2014-05-27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89758D-A549-47EA-AF4C-4DAB87102D9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31034884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ko-KR" dirty="0" smtClean="0"/>
              <a:t>http://lb.ua/news/2014/05/22/267333_voyna_rinata_golemom.html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89758D-A549-47EA-AF4C-4DAB87102D9C}" type="slidenum">
              <a:rPr lang="ko-KR" altLang="en-US" smtClean="0"/>
              <a:pPr/>
              <a:t>2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360927297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89758D-A549-47EA-AF4C-4DAB87102D9C}" type="slidenum">
              <a:rPr lang="ko-KR" altLang="en-US" smtClean="0"/>
              <a:pPr/>
              <a:t>5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31466796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직각 삼각형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제목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17" name="부제목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ko-KR" altLang="en-US" smtClean="0"/>
              <a:t>마스터 부제목 스타일 편집</a:t>
            </a:r>
            <a:endParaRPr kumimoji="0" lang="en-US"/>
          </a:p>
        </p:txBody>
      </p:sp>
      <p:grpSp>
        <p:nvGrpSpPr>
          <p:cNvPr id="2" name="그룹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자유형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자유형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자유형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직선 연결선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날짜 개체 틀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D6142DF2-B564-4C04-A1FB-7416B1001C33}" type="datetimeFigureOut">
              <a:rPr lang="ko-KR" altLang="en-US" smtClean="0"/>
              <a:pPr/>
              <a:t>2014-05-27</a:t>
            </a:fld>
            <a:endParaRPr lang="ko-KR" altLang="en-US"/>
          </a:p>
        </p:txBody>
      </p:sp>
      <p:sp>
        <p:nvSpPr>
          <p:cNvPr id="19" name="바닥글 개체 틀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ko-KR" altLang="en-US"/>
          </a:p>
        </p:txBody>
      </p:sp>
      <p:sp>
        <p:nvSpPr>
          <p:cNvPr id="27" name="슬라이드 번호 개체 틀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71813A3-C37E-449C-9408-E57D1A26C9F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6142DF2-B564-4C04-A1FB-7416B1001C33}" type="datetimeFigureOut">
              <a:rPr lang="ko-KR" altLang="en-US" smtClean="0"/>
              <a:pPr/>
              <a:t>2014-05-27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71813A3-C37E-449C-9408-E57D1A26C9F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6142DF2-B564-4C04-A1FB-7416B1001C33}" type="datetimeFigureOut">
              <a:rPr lang="ko-KR" altLang="en-US" smtClean="0"/>
              <a:pPr/>
              <a:t>2014-05-27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71813A3-C37E-449C-9408-E57D1A26C9F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6142DF2-B564-4C04-A1FB-7416B1001C33}" type="datetimeFigureOut">
              <a:rPr lang="ko-KR" altLang="en-US" smtClean="0"/>
              <a:pPr/>
              <a:t>2014-05-27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71813A3-C37E-449C-9408-E57D1A26C9FE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7" name="제목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6142DF2-B564-4C04-A1FB-7416B1001C33}" type="datetimeFigureOut">
              <a:rPr lang="ko-KR" altLang="en-US" smtClean="0"/>
              <a:pPr/>
              <a:t>2014-05-27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71813A3-C37E-449C-9408-E57D1A26C9FE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7" name="갈매기형 수장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갈매기형 수장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6142DF2-B564-4C04-A1FB-7416B1001C33}" type="datetimeFigureOut">
              <a:rPr lang="ko-KR" altLang="en-US" smtClean="0"/>
              <a:pPr/>
              <a:t>2014-05-27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71813A3-C37E-449C-9408-E57D1A26C9FE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8" name="제목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비교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5" name="내용 개체 틀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6142DF2-B564-4C04-A1FB-7416B1001C33}" type="datetimeFigureOut">
              <a:rPr lang="ko-KR" altLang="en-US" smtClean="0"/>
              <a:pPr/>
              <a:t>2014-05-27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71813A3-C37E-449C-9408-E57D1A26C9F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6142DF2-B564-4C04-A1FB-7416B1001C33}" type="datetimeFigureOut">
              <a:rPr lang="ko-KR" altLang="en-US" smtClean="0"/>
              <a:pPr/>
              <a:t>2014-05-27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71813A3-C37E-449C-9408-E57D1A26C9FE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6" name="제목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6142DF2-B564-4C04-A1FB-7416B1001C33}" type="datetimeFigureOut">
              <a:rPr lang="ko-KR" altLang="en-US" smtClean="0"/>
              <a:pPr/>
              <a:t>2014-05-27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71813A3-C37E-449C-9408-E57D1A26C9F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캡션 있는 콘텐츠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D6142DF2-B564-4C04-A1FB-7416B1001C33}" type="datetimeFigureOut">
              <a:rPr lang="ko-KR" altLang="en-US" smtClean="0"/>
              <a:pPr/>
              <a:t>2014-05-27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71813A3-C37E-449C-9408-E57D1A26C9F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캡션 있는 그림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ko-KR" altLang="en-US" smtClean="0"/>
              <a:t>그림을 추가하려면 아이콘을 클릭하십시오</a:t>
            </a:r>
            <a:endParaRPr kumimoji="0" lang="en-US" dirty="0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D6142DF2-B564-4C04-A1FB-7416B1001C33}" type="datetimeFigureOut">
              <a:rPr lang="ko-KR" altLang="en-US" smtClean="0"/>
              <a:pPr/>
              <a:t>2014-05-27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71813A3-C37E-449C-9408-E57D1A26C9FE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8" name="자유형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자유형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직각 삼각형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직선 연결선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갈매기형 수장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갈매기형 수장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자유형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자유형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직각 삼각형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직선 연결선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제목 개체 틀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0" name="텍스트 개체 틀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kumimoji="0" lang="ko-KR" altLang="en-US" smtClean="0"/>
              <a:t>둘째 수준</a:t>
            </a:r>
          </a:p>
          <a:p>
            <a:pPr lvl="2" eaLnBrk="1" latinLnBrk="0" hangingPunct="1"/>
            <a:r>
              <a:rPr kumimoji="0" lang="ko-KR" altLang="en-US" smtClean="0"/>
              <a:t>셋째 수준</a:t>
            </a:r>
          </a:p>
          <a:p>
            <a:pPr lvl="3" eaLnBrk="1" latinLnBrk="0" hangingPunct="1"/>
            <a:r>
              <a:rPr kumimoji="0" lang="ko-KR" altLang="en-US" smtClean="0"/>
              <a:t>넷째 수준</a:t>
            </a:r>
          </a:p>
          <a:p>
            <a:pPr lvl="4" eaLnBrk="1" latinLnBrk="0" hangingPunct="1"/>
            <a:r>
              <a:rPr kumimoji="0" lang="ko-KR" altLang="en-US" smtClean="0"/>
              <a:t>다섯째 수준</a:t>
            </a:r>
            <a:endParaRPr kumimoji="0" lang="en-US"/>
          </a:p>
        </p:txBody>
      </p:sp>
      <p:sp>
        <p:nvSpPr>
          <p:cNvPr id="10" name="날짜 개체 틀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D6142DF2-B564-4C04-A1FB-7416B1001C33}" type="datetimeFigureOut">
              <a:rPr lang="ko-KR" altLang="en-US" smtClean="0"/>
              <a:pPr/>
              <a:t>2014-05-27</a:t>
            </a:fld>
            <a:endParaRPr lang="ko-KR" altLang="en-US"/>
          </a:p>
        </p:txBody>
      </p:sp>
      <p:sp>
        <p:nvSpPr>
          <p:cNvPr id="22" name="바닥글 개체 틀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ko-KR" altLang="en-US"/>
          </a:p>
        </p:txBody>
      </p:sp>
      <p:sp>
        <p:nvSpPr>
          <p:cNvPr id="18" name="슬라이드 번호 개체 틀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571813A3-C37E-449C-9408-E57D1A26C9F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1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1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1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1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1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1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1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1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1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1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v=iiF3zp-LUPc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ko-KR" altLang="en-US" sz="5400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우크라이나</a:t>
            </a:r>
            <a:r>
              <a:rPr lang="ko-KR" altLang="en-US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 사태를 </a:t>
            </a:r>
            <a:r>
              <a:rPr lang="en-US" altLang="ko-KR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/>
            </a:r>
            <a:br>
              <a:rPr lang="en-US" altLang="ko-KR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</a:br>
            <a:r>
              <a:rPr lang="ko-KR" altLang="en-US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바라보는 내부의 시각</a:t>
            </a:r>
            <a:r>
              <a:rPr lang="en-US" altLang="ko-KR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/>
            </a:r>
            <a:br>
              <a:rPr lang="en-US" altLang="ko-KR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</a:br>
            <a:r>
              <a:rPr lang="en-US" altLang="ko-KR" sz="2200" dirty="0" smtClean="0"/>
              <a:t>- </a:t>
            </a:r>
            <a:r>
              <a:rPr lang="ko-KR" altLang="en-US" sz="2200" dirty="0" err="1" smtClean="0"/>
              <a:t>아흐메토브와</a:t>
            </a:r>
            <a:r>
              <a:rPr lang="ko-KR" altLang="en-US" sz="2200" dirty="0" smtClean="0"/>
              <a:t> </a:t>
            </a:r>
            <a:r>
              <a:rPr lang="ko-KR" altLang="en-US" sz="2200" err="1" smtClean="0"/>
              <a:t>포로셴코를</a:t>
            </a:r>
            <a:r>
              <a:rPr lang="ko-KR" altLang="en-US" sz="2200" smtClean="0"/>
              <a:t> 중심으로</a:t>
            </a:r>
            <a:endParaRPr lang="ko-KR" altLang="en-US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20000"/>
          </a:bodyPr>
          <a:lstStyle/>
          <a:p>
            <a:endParaRPr lang="en-US" altLang="ko-KR" dirty="0" smtClean="0"/>
          </a:p>
          <a:p>
            <a:endParaRPr lang="en-US" altLang="ko-KR" dirty="0"/>
          </a:p>
          <a:p>
            <a:r>
              <a:rPr lang="ko-KR" altLang="en-US" dirty="0" smtClean="0"/>
              <a:t>정영주</a:t>
            </a:r>
            <a:r>
              <a:rPr lang="en-US" altLang="ko-KR" dirty="0" smtClean="0"/>
              <a:t>(</a:t>
            </a:r>
            <a:r>
              <a:rPr lang="ko-KR" altLang="en-US" dirty="0" smtClean="0"/>
              <a:t>고려대학교</a:t>
            </a:r>
            <a:r>
              <a:rPr lang="en-US" altLang="ko-KR" dirty="0" smtClean="0"/>
              <a:t>)</a:t>
            </a:r>
            <a:endParaRPr lang="ko-KR" altLang="en-US" dirty="0"/>
          </a:p>
        </p:txBody>
      </p:sp>
    </p:spTree>
    <p:extLst>
      <p:ext uri="{BB962C8B-B14F-4D97-AF65-F5344CB8AC3E}">
        <p14:creationId xmlns="" xmlns:p14="http://schemas.microsoft.com/office/powerpoint/2010/main" val="1402632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/>
              <a:t>5/20, </a:t>
            </a:r>
            <a:r>
              <a:rPr lang="ko-KR" altLang="en-US" dirty="0" smtClean="0"/>
              <a:t>지역 사업체 국유화하겠음</a:t>
            </a:r>
            <a:endParaRPr lang="en-US" altLang="ko-KR" dirty="0" smtClean="0"/>
          </a:p>
          <a:p>
            <a:r>
              <a:rPr lang="en-US" altLang="ko-KR" dirty="0" smtClean="0"/>
              <a:t>5/23 </a:t>
            </a:r>
            <a:r>
              <a:rPr lang="ru-RU" altLang="ko-KR" dirty="0" smtClean="0"/>
              <a:t>ДНР</a:t>
            </a:r>
            <a:r>
              <a:rPr lang="en-US" altLang="ko-KR" dirty="0" smtClean="0"/>
              <a:t> </a:t>
            </a:r>
            <a:r>
              <a:rPr lang="ko-KR" altLang="en-US" dirty="0" smtClean="0"/>
              <a:t>검사</a:t>
            </a:r>
            <a:r>
              <a:rPr lang="en-US" altLang="ko-KR" dirty="0" smtClean="0"/>
              <a:t>, </a:t>
            </a:r>
            <a:r>
              <a:rPr lang="ko-KR" altLang="en-US" dirty="0" smtClean="0"/>
              <a:t>세금 체불</a:t>
            </a:r>
            <a:r>
              <a:rPr lang="en-US" altLang="ko-KR" dirty="0" smtClean="0"/>
              <a:t>, </a:t>
            </a:r>
            <a:r>
              <a:rPr lang="ko-KR" altLang="en-US" dirty="0" smtClean="0"/>
              <a:t>정권전복기도 혐의로 형사소송 제기</a:t>
            </a:r>
            <a:endParaRPr lang="en-US" altLang="ko-KR" dirty="0" smtClean="0"/>
          </a:p>
          <a:p>
            <a:r>
              <a:rPr lang="uk-UA" altLang="ko-KR" dirty="0" smtClean="0"/>
              <a:t>5</a:t>
            </a:r>
            <a:r>
              <a:rPr lang="en-US" altLang="ko-KR" dirty="0"/>
              <a:t>/</a:t>
            </a:r>
            <a:r>
              <a:rPr lang="uk-UA" altLang="ko-KR" dirty="0"/>
              <a:t>25</a:t>
            </a:r>
            <a:r>
              <a:rPr lang="en-US" altLang="ko-KR" dirty="0"/>
              <a:t> </a:t>
            </a:r>
            <a:r>
              <a:rPr lang="ko-KR" altLang="en-US" dirty="0" err="1" smtClean="0"/>
              <a:t>아흐메토브</a:t>
            </a:r>
            <a:r>
              <a:rPr lang="ko-KR" altLang="en-US" dirty="0" smtClean="0"/>
              <a:t> </a:t>
            </a:r>
            <a:r>
              <a:rPr lang="ko-KR" altLang="en-US" dirty="0"/>
              <a:t>자택 점거</a:t>
            </a:r>
            <a:endParaRPr lang="en-US" altLang="ko-KR" dirty="0"/>
          </a:p>
          <a:p>
            <a:pPr marL="109728" indent="0">
              <a:buNone/>
            </a:pPr>
            <a:r>
              <a:rPr lang="en-US" altLang="ko-KR" dirty="0"/>
              <a:t>“</a:t>
            </a:r>
            <a:r>
              <a:rPr lang="ko-KR" altLang="en-US" dirty="0" err="1"/>
              <a:t>아흐메토브는</a:t>
            </a:r>
            <a:r>
              <a:rPr lang="ko-KR" altLang="en-US" dirty="0"/>
              <a:t> 국민의 적</a:t>
            </a:r>
            <a:r>
              <a:rPr lang="en-US" altLang="ko-KR" dirty="0"/>
              <a:t>”</a:t>
            </a:r>
          </a:p>
          <a:p>
            <a:pPr marL="109728" indent="0">
              <a:buNone/>
            </a:pPr>
            <a:r>
              <a:rPr lang="ko-KR" altLang="en-US" dirty="0">
                <a:latin typeface="+mn-ea"/>
                <a:cs typeface="Arial Unicode MS"/>
              </a:rPr>
              <a:t>⇨ </a:t>
            </a:r>
            <a:r>
              <a:rPr lang="ko-KR" altLang="en-US" dirty="0" err="1"/>
              <a:t>아흐메토브</a:t>
            </a:r>
            <a:r>
              <a:rPr lang="en-US" altLang="ko-KR" dirty="0"/>
              <a:t>, </a:t>
            </a:r>
            <a:r>
              <a:rPr lang="ko-KR" altLang="en-US" dirty="0"/>
              <a:t>수도로 피신</a:t>
            </a:r>
            <a:endParaRPr lang="en-US" altLang="ko-KR" dirty="0"/>
          </a:p>
          <a:p>
            <a:pPr marL="109728" indent="0">
              <a:buNone/>
            </a:pPr>
            <a:r>
              <a:rPr lang="ko-KR" altLang="en-US" dirty="0"/>
              <a:t>사업체 국유화</a:t>
            </a:r>
            <a:r>
              <a:rPr lang="en-US" altLang="ko-KR" dirty="0"/>
              <a:t>, </a:t>
            </a:r>
            <a:r>
              <a:rPr lang="ko-KR" altLang="en-US" dirty="0"/>
              <a:t>세금 납부 문제 협의 실패</a:t>
            </a:r>
            <a:r>
              <a:rPr lang="uk-UA" altLang="ko-KR" dirty="0"/>
              <a:t> </a:t>
            </a:r>
            <a:endParaRPr lang="ko-KR" altLang="en-US" dirty="0"/>
          </a:p>
          <a:p>
            <a:endParaRPr lang="ko-KR" altLang="en-US" dirty="0"/>
          </a:p>
        </p:txBody>
      </p:sp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ko-KR" dirty="0" smtClean="0"/>
              <a:t>ДНР</a:t>
            </a:r>
            <a:r>
              <a:rPr lang="en-US" altLang="ko-KR" dirty="0" smtClean="0"/>
              <a:t> </a:t>
            </a:r>
            <a:r>
              <a:rPr lang="ko-KR" altLang="en-US" dirty="0" smtClean="0"/>
              <a:t>측의 반응</a:t>
            </a:r>
            <a:endParaRPr lang="ko-KR" alt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4581128"/>
            <a:ext cx="3011487" cy="2011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4108599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ko-KR" altLang="en-US" dirty="0" smtClean="0"/>
              <a:t>중앙선관위</a:t>
            </a:r>
            <a:r>
              <a:rPr lang="uk-UA" altLang="ko-KR" dirty="0" smtClean="0"/>
              <a:t> </a:t>
            </a:r>
            <a:r>
              <a:rPr lang="ko-KR" altLang="en-US" dirty="0" smtClean="0"/>
              <a:t>자료</a:t>
            </a:r>
            <a:r>
              <a:rPr lang="en-US" altLang="ko-KR" sz="1600" dirty="0"/>
              <a:t>(http://www.cvk.gov.ua/)</a:t>
            </a:r>
            <a:endParaRPr lang="ko-KR" altLang="en-US" sz="1600" dirty="0"/>
          </a:p>
        </p:txBody>
      </p:sp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개표 중 득표율</a:t>
            </a:r>
            <a:endParaRPr lang="ko-KR" altLang="en-US" dirty="0"/>
          </a:p>
        </p:txBody>
      </p:sp>
      <p:pic>
        <p:nvPicPr>
          <p:cNvPr id="4098" name="Picture 2" descr="C:\Users\shoner\Desktop\sghgeyuw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2656" y="2348880"/>
            <a:ext cx="8859888" cy="388843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483116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ko-KR" altLang="en-US" dirty="0" smtClean="0"/>
              <a:t>선서 후 사업체 </a:t>
            </a:r>
            <a:r>
              <a:rPr lang="en-US" altLang="ko-KR" dirty="0" err="1" smtClean="0"/>
              <a:t>Roshen</a:t>
            </a:r>
            <a:r>
              <a:rPr lang="en-US" altLang="ko-KR" dirty="0" smtClean="0"/>
              <a:t> </a:t>
            </a:r>
            <a:r>
              <a:rPr lang="ko-KR" altLang="en-US" dirty="0" smtClean="0"/>
              <a:t>매각 예정</a:t>
            </a:r>
            <a:endParaRPr lang="en-US" altLang="ko-KR" dirty="0" smtClean="0"/>
          </a:p>
          <a:p>
            <a:endParaRPr lang="en-US" altLang="ko-KR" dirty="0"/>
          </a:p>
          <a:p>
            <a:r>
              <a:rPr lang="ko-KR" altLang="en-US" dirty="0" smtClean="0"/>
              <a:t>과제</a:t>
            </a:r>
            <a:endParaRPr lang="en-US" altLang="ko-KR" dirty="0" smtClean="0"/>
          </a:p>
          <a:p>
            <a:pPr marL="109728" indent="0">
              <a:buNone/>
            </a:pPr>
            <a:r>
              <a:rPr lang="en-US" altLang="ko-KR" dirty="0" smtClean="0"/>
              <a:t>- </a:t>
            </a:r>
            <a:r>
              <a:rPr lang="ru-RU" altLang="ko-KR" dirty="0" smtClean="0"/>
              <a:t>ДНР, ЛНР</a:t>
            </a:r>
            <a:r>
              <a:rPr lang="en-US" altLang="ko-KR" dirty="0" smtClean="0"/>
              <a:t> </a:t>
            </a:r>
            <a:r>
              <a:rPr lang="ko-KR" altLang="en-US" dirty="0" smtClean="0"/>
              <a:t>문제</a:t>
            </a:r>
            <a:r>
              <a:rPr lang="en-US" altLang="ko-KR" dirty="0" smtClean="0"/>
              <a:t>, </a:t>
            </a:r>
            <a:r>
              <a:rPr lang="ko-KR" altLang="en-US" dirty="0" err="1" smtClean="0"/>
              <a:t>하르키브</a:t>
            </a:r>
            <a:r>
              <a:rPr lang="en-US" altLang="ko-KR" dirty="0" smtClean="0"/>
              <a:t>, </a:t>
            </a:r>
            <a:r>
              <a:rPr lang="ko-KR" altLang="en-US" dirty="0" err="1" smtClean="0"/>
              <a:t>오데사</a:t>
            </a:r>
            <a:r>
              <a:rPr lang="en-US" altLang="ko-KR" dirty="0" smtClean="0"/>
              <a:t>, </a:t>
            </a:r>
            <a:r>
              <a:rPr lang="ko-KR" altLang="en-US" dirty="0" err="1" smtClean="0"/>
              <a:t>미콜라이브</a:t>
            </a:r>
            <a:r>
              <a:rPr lang="ko-KR" altLang="en-US" dirty="0" smtClean="0"/>
              <a:t> 내 분리주의 움직임과의 싸움 </a:t>
            </a:r>
            <a:endParaRPr lang="en-US" altLang="ko-KR" dirty="0" smtClean="0"/>
          </a:p>
          <a:p>
            <a:pPr marL="109728" indent="0">
              <a:buNone/>
            </a:pPr>
            <a:r>
              <a:rPr lang="en-US" altLang="ko-KR" dirty="0"/>
              <a:t>- </a:t>
            </a:r>
            <a:r>
              <a:rPr lang="ko-KR" altLang="en-US" dirty="0" smtClean="0"/>
              <a:t>러시아와의 </a:t>
            </a:r>
            <a:r>
              <a:rPr lang="ko-KR" altLang="en-US" dirty="0"/>
              <a:t>관계</a:t>
            </a:r>
            <a:r>
              <a:rPr lang="en-US" altLang="ko-KR" dirty="0"/>
              <a:t> </a:t>
            </a:r>
          </a:p>
          <a:p>
            <a:pPr marL="109728" indent="0">
              <a:buNone/>
            </a:pPr>
            <a:r>
              <a:rPr lang="en-US" altLang="ko-KR" dirty="0"/>
              <a:t>- </a:t>
            </a:r>
            <a:r>
              <a:rPr lang="ko-KR" altLang="en-US" dirty="0" smtClean="0"/>
              <a:t>재정 </a:t>
            </a:r>
            <a:endParaRPr lang="en-US" altLang="ko-KR" dirty="0" smtClean="0"/>
          </a:p>
          <a:p>
            <a:pPr marL="109728" indent="0">
              <a:buNone/>
            </a:pPr>
            <a:r>
              <a:rPr lang="en-US" altLang="ko-KR" dirty="0"/>
              <a:t>- </a:t>
            </a:r>
            <a:r>
              <a:rPr lang="en-US" altLang="ko-KR" dirty="0" smtClean="0"/>
              <a:t>2014</a:t>
            </a:r>
            <a:r>
              <a:rPr lang="ko-KR" altLang="en-US" dirty="0" smtClean="0"/>
              <a:t>년 총선 대비 </a:t>
            </a:r>
            <a:endParaRPr lang="en-US" altLang="ko-KR" dirty="0" smtClean="0"/>
          </a:p>
          <a:p>
            <a:pPr marL="109728" indent="0">
              <a:buNone/>
            </a:pPr>
            <a:r>
              <a:rPr lang="en-US" altLang="ko-KR" dirty="0"/>
              <a:t>- </a:t>
            </a:r>
            <a:r>
              <a:rPr lang="en-US" altLang="ko-KR" dirty="0" smtClean="0"/>
              <a:t>2004</a:t>
            </a:r>
            <a:r>
              <a:rPr lang="ko-KR" altLang="en-US" dirty="0" smtClean="0"/>
              <a:t>년 헌법 체제로 비상시국 운영 </a:t>
            </a:r>
            <a:endParaRPr lang="ko-KR" altLang="en-US" dirty="0"/>
          </a:p>
        </p:txBody>
      </p:sp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대선 </a:t>
            </a:r>
            <a:r>
              <a:rPr lang="en-US" altLang="ko-KR" dirty="0" smtClean="0"/>
              <a:t>- </a:t>
            </a:r>
            <a:r>
              <a:rPr lang="ko-KR" altLang="en-US" dirty="0" err="1" smtClean="0"/>
              <a:t>포로셴코</a:t>
            </a:r>
            <a:endParaRPr lang="ko-KR" altLang="en-US" dirty="0"/>
          </a:p>
        </p:txBody>
      </p:sp>
    </p:spTree>
    <p:extLst>
      <p:ext uri="{BB962C8B-B14F-4D97-AF65-F5344CB8AC3E}">
        <p14:creationId xmlns="" xmlns:p14="http://schemas.microsoft.com/office/powerpoint/2010/main" val="2217968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altLang="ko-KR" dirty="0" smtClean="0"/>
          </a:p>
          <a:p>
            <a:endParaRPr lang="ko-KR" altLang="en-US" dirty="0"/>
          </a:p>
        </p:txBody>
      </p:sp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5/11 </a:t>
            </a:r>
            <a:r>
              <a:rPr lang="ru-RU" altLang="ko-KR" dirty="0" smtClean="0"/>
              <a:t>ДНР ЛНР </a:t>
            </a:r>
            <a:r>
              <a:rPr lang="ko-KR" altLang="en-US" dirty="0" smtClean="0"/>
              <a:t>독립 국민투표</a:t>
            </a:r>
            <a:endParaRPr lang="ko-KR" altLang="en-US" dirty="0"/>
          </a:p>
        </p:txBody>
      </p:sp>
      <p:pic>
        <p:nvPicPr>
          <p:cNvPr id="2051" name="Picture 3" descr="C:\Users\shoner\Desktop\536bbe61eb968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412776"/>
            <a:ext cx="7632848" cy="504752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14648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/>
              <a:t>5/24. </a:t>
            </a:r>
            <a:r>
              <a:rPr lang="ru-RU" altLang="ko-KR" dirty="0" smtClean="0"/>
              <a:t>ДНР, </a:t>
            </a:r>
            <a:r>
              <a:rPr lang="en-US" altLang="ko-KR" dirty="0" smtClean="0"/>
              <a:t>“</a:t>
            </a:r>
            <a:r>
              <a:rPr lang="ru-RU" altLang="ko-KR" dirty="0" err="1" smtClean="0"/>
              <a:t>Новороссия</a:t>
            </a:r>
            <a:r>
              <a:rPr lang="en-US" altLang="ko-KR" dirty="0" smtClean="0"/>
              <a:t>” </a:t>
            </a:r>
            <a:r>
              <a:rPr lang="ko-KR" altLang="en-US" dirty="0" smtClean="0"/>
              <a:t>합병 조약 서명</a:t>
            </a:r>
            <a:endParaRPr lang="en-US" altLang="ko-KR" dirty="0" smtClean="0"/>
          </a:p>
          <a:p>
            <a:r>
              <a:rPr lang="ko-KR" altLang="en-US" dirty="0" smtClean="0"/>
              <a:t>지도부 회동</a:t>
            </a:r>
            <a:r>
              <a:rPr lang="en-US" altLang="ko-KR" dirty="0" smtClean="0"/>
              <a:t>, </a:t>
            </a:r>
            <a:r>
              <a:rPr lang="ko-KR" altLang="en-US" dirty="0" smtClean="0"/>
              <a:t> 언론은 </a:t>
            </a:r>
            <a:r>
              <a:rPr lang="ru-RU" altLang="ko-KR" dirty="0" smtClean="0"/>
              <a:t>Россия</a:t>
            </a:r>
            <a:r>
              <a:rPr lang="en-US" altLang="ko-KR" dirty="0" smtClean="0"/>
              <a:t>-</a:t>
            </a:r>
            <a:r>
              <a:rPr lang="ru-RU" altLang="ko-KR" dirty="0" smtClean="0"/>
              <a:t>24</a:t>
            </a:r>
            <a:r>
              <a:rPr lang="ko-KR" altLang="en-US" dirty="0" smtClean="0"/>
              <a:t>만 참석</a:t>
            </a:r>
            <a:r>
              <a:rPr lang="en-US" altLang="ko-KR" sz="1200" dirty="0" smtClean="0"/>
              <a:t>(</a:t>
            </a:r>
            <a:r>
              <a:rPr lang="ru-RU" altLang="ko-KR" sz="1200" dirty="0" smtClean="0"/>
              <a:t>рад</a:t>
            </a:r>
            <a:r>
              <a:rPr lang="uk-UA" altLang="ko-KR" sz="1200" dirty="0" err="1" smtClean="0"/>
              <a:t>іо</a:t>
            </a:r>
            <a:r>
              <a:rPr lang="uk-UA" altLang="ko-KR" sz="1200" dirty="0" smtClean="0"/>
              <a:t> свобода</a:t>
            </a:r>
            <a:r>
              <a:rPr lang="en-US" altLang="ko-KR" sz="1200" dirty="0" smtClean="0"/>
              <a:t>)</a:t>
            </a:r>
          </a:p>
          <a:p>
            <a:pPr marL="109728" indent="0">
              <a:buNone/>
            </a:pPr>
            <a:r>
              <a:rPr lang="ru-RU" altLang="ko-KR" sz="2000" dirty="0">
                <a:solidFill>
                  <a:schemeClr val="bg1">
                    <a:lumMod val="50000"/>
                  </a:schemeClr>
                </a:solidFill>
              </a:rPr>
              <a:t>Россия</a:t>
            </a:r>
            <a:r>
              <a:rPr lang="en-US" altLang="ko-KR" sz="2000" dirty="0">
                <a:solidFill>
                  <a:schemeClr val="bg1">
                    <a:lumMod val="50000"/>
                  </a:schemeClr>
                </a:solidFill>
              </a:rPr>
              <a:t>-</a:t>
            </a:r>
            <a:r>
              <a:rPr lang="ru-RU" altLang="ko-KR" sz="2000" dirty="0" smtClean="0">
                <a:solidFill>
                  <a:schemeClr val="bg1">
                    <a:lumMod val="50000"/>
                  </a:schemeClr>
                </a:solidFill>
              </a:rPr>
              <a:t>24</a:t>
            </a:r>
            <a:r>
              <a:rPr lang="ko-KR" altLang="en-US" sz="2000" dirty="0" smtClean="0">
                <a:solidFill>
                  <a:schemeClr val="bg1">
                    <a:lumMod val="50000"/>
                  </a:schemeClr>
                </a:solidFill>
              </a:rPr>
              <a:t>는 러시아의 국영방송사</a:t>
            </a:r>
            <a:endParaRPr lang="en-US" altLang="ko-KR" sz="2000" dirty="0">
              <a:solidFill>
                <a:schemeClr val="bg1">
                  <a:lumMod val="50000"/>
                </a:schemeClr>
              </a:solidFill>
            </a:endParaRPr>
          </a:p>
          <a:p>
            <a:pPr marL="109728" indent="0">
              <a:buNone/>
            </a:pPr>
            <a:r>
              <a:rPr lang="ko-KR" altLang="en-US" sz="2000" dirty="0" smtClean="0">
                <a:solidFill>
                  <a:schemeClr val="bg1">
                    <a:lumMod val="50000"/>
                  </a:schemeClr>
                </a:solidFill>
              </a:rPr>
              <a:t>우 안기부</a:t>
            </a:r>
            <a:r>
              <a:rPr lang="en-US" altLang="ko-KR" sz="2000" dirty="0">
                <a:solidFill>
                  <a:schemeClr val="bg1">
                    <a:lumMod val="50000"/>
                  </a:schemeClr>
                </a:solidFill>
              </a:rPr>
              <a:t>:</a:t>
            </a:r>
            <a:r>
              <a:rPr lang="ru-RU" altLang="ko-KR" sz="20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altLang="ko-KR" sz="2000" dirty="0" smtClean="0">
                <a:solidFill>
                  <a:schemeClr val="bg1">
                    <a:lumMod val="50000"/>
                  </a:schemeClr>
                </a:solidFill>
              </a:rPr>
              <a:t>“</a:t>
            </a:r>
            <a:r>
              <a:rPr lang="ru-RU" altLang="ko-KR" sz="2000" dirty="0" smtClean="0">
                <a:solidFill>
                  <a:schemeClr val="bg1">
                    <a:lumMod val="50000"/>
                  </a:schemeClr>
                </a:solidFill>
              </a:rPr>
              <a:t>Россия</a:t>
            </a:r>
            <a:r>
              <a:rPr lang="en-US" altLang="ko-KR" sz="2000" dirty="0">
                <a:solidFill>
                  <a:schemeClr val="bg1">
                    <a:lumMod val="50000"/>
                  </a:schemeClr>
                </a:solidFill>
              </a:rPr>
              <a:t>-</a:t>
            </a:r>
            <a:r>
              <a:rPr lang="ru-RU" altLang="ko-KR" sz="2000" dirty="0" smtClean="0">
                <a:solidFill>
                  <a:schemeClr val="bg1">
                    <a:lumMod val="50000"/>
                  </a:schemeClr>
                </a:solidFill>
              </a:rPr>
              <a:t>24</a:t>
            </a:r>
            <a:r>
              <a:rPr lang="ko-KR" altLang="en-US" sz="2000" dirty="0" smtClean="0">
                <a:solidFill>
                  <a:schemeClr val="bg1">
                    <a:lumMod val="50000"/>
                  </a:schemeClr>
                </a:solidFill>
              </a:rPr>
              <a:t>가 우크라이나 관련 방송에 </a:t>
            </a:r>
            <a:r>
              <a:rPr lang="ko-KR" altLang="en-US" sz="2000" dirty="0" err="1" smtClean="0">
                <a:solidFill>
                  <a:schemeClr val="bg1">
                    <a:lumMod val="50000"/>
                  </a:schemeClr>
                </a:solidFill>
              </a:rPr>
              <a:t>서브리미널</a:t>
            </a:r>
            <a:r>
              <a:rPr lang="ko-KR" altLang="en-US" sz="2000" dirty="0" smtClean="0">
                <a:solidFill>
                  <a:schemeClr val="bg1">
                    <a:lumMod val="50000"/>
                  </a:schemeClr>
                </a:solidFill>
              </a:rPr>
              <a:t> 광고 삽입</a:t>
            </a:r>
            <a:r>
              <a:rPr lang="en-US" altLang="ko-KR" dirty="0" smtClean="0">
                <a:solidFill>
                  <a:schemeClr val="bg1">
                    <a:lumMod val="50000"/>
                  </a:schemeClr>
                </a:solidFill>
              </a:rPr>
              <a:t>”</a:t>
            </a:r>
            <a:r>
              <a:rPr lang="en-US" altLang="ko-KR" sz="1200" dirty="0" smtClean="0">
                <a:solidFill>
                  <a:schemeClr val="bg1">
                    <a:lumMod val="50000"/>
                  </a:schemeClr>
                </a:solidFill>
              </a:rPr>
              <a:t>(</a:t>
            </a:r>
            <a:r>
              <a:rPr lang="en-US" altLang="ko-KR" sz="1600" dirty="0" smtClean="0">
                <a:solidFill>
                  <a:schemeClr val="bg1">
                    <a:lumMod val="50000"/>
                  </a:schemeClr>
                </a:solidFill>
              </a:rPr>
              <a:t>5</a:t>
            </a:r>
            <a:r>
              <a:rPr lang="ko-KR" altLang="en-US" sz="1600" dirty="0" smtClean="0">
                <a:solidFill>
                  <a:schemeClr val="bg1">
                    <a:lumMod val="50000"/>
                  </a:schemeClr>
                </a:solidFill>
              </a:rPr>
              <a:t>월 </a:t>
            </a:r>
            <a:r>
              <a:rPr lang="en-US" altLang="ko-KR" sz="1600" dirty="0" smtClean="0">
                <a:solidFill>
                  <a:schemeClr val="bg1">
                    <a:lumMod val="50000"/>
                  </a:schemeClr>
                </a:solidFill>
              </a:rPr>
              <a:t>3</a:t>
            </a:r>
            <a:r>
              <a:rPr lang="ko-KR" altLang="en-US" sz="1600" dirty="0" smtClean="0">
                <a:solidFill>
                  <a:schemeClr val="bg1">
                    <a:lumMod val="50000"/>
                  </a:schemeClr>
                </a:solidFill>
              </a:rPr>
              <a:t>일</a:t>
            </a:r>
            <a:r>
              <a:rPr lang="ko-KR" altLang="en-US" sz="1200" dirty="0" smtClean="0">
                <a:solidFill>
                  <a:schemeClr val="bg1">
                    <a:lumMod val="50000"/>
                  </a:schemeClr>
                </a:solidFill>
              </a:rPr>
              <a:t> 자료영상</a:t>
            </a:r>
            <a:r>
              <a:rPr lang="en-US" altLang="ko-KR" sz="1200" dirty="0">
                <a:solidFill>
                  <a:schemeClr val="bg1">
                    <a:lumMod val="50000"/>
                  </a:schemeClr>
                </a:solidFill>
              </a:rPr>
              <a:t>: </a:t>
            </a:r>
            <a:r>
              <a:rPr lang="en-US" altLang="ko-KR" sz="1200" dirty="0">
                <a:solidFill>
                  <a:schemeClr val="bg1">
                    <a:lumMod val="50000"/>
                  </a:schemeClr>
                </a:solidFill>
                <a:hlinkClick r:id="rId2"/>
              </a:rPr>
              <a:t>http://www.youtube.com/watch?v=iiF3zp-LUPc</a:t>
            </a:r>
            <a:r>
              <a:rPr lang="en-US" altLang="ko-KR" sz="1200" dirty="0" smtClean="0">
                <a:solidFill>
                  <a:schemeClr val="bg1">
                    <a:lumMod val="50000"/>
                  </a:schemeClr>
                </a:solidFill>
              </a:rPr>
              <a:t>) </a:t>
            </a:r>
          </a:p>
          <a:p>
            <a:pPr marL="109728" indent="0">
              <a:buNone/>
            </a:pPr>
            <a:r>
              <a:rPr lang="en-US" altLang="ko-KR" sz="2000" dirty="0" smtClean="0">
                <a:solidFill>
                  <a:schemeClr val="bg1">
                    <a:lumMod val="50000"/>
                  </a:schemeClr>
                </a:solidFill>
              </a:rPr>
              <a:t>“</a:t>
            </a:r>
            <a:r>
              <a:rPr lang="ko-KR" altLang="en-US" sz="2000" dirty="0" err="1" smtClean="0">
                <a:solidFill>
                  <a:schemeClr val="bg1">
                    <a:lumMod val="50000"/>
                  </a:schemeClr>
                </a:solidFill>
              </a:rPr>
              <a:t>프라비</a:t>
            </a:r>
            <a:r>
              <a:rPr lang="ko-KR" altLang="en-US" sz="20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ko-KR" altLang="en-US" sz="2000" dirty="0" err="1" smtClean="0">
                <a:solidFill>
                  <a:schemeClr val="bg1">
                    <a:lumMod val="50000"/>
                  </a:schemeClr>
                </a:solidFill>
              </a:rPr>
              <a:t>섹토르</a:t>
            </a:r>
            <a:r>
              <a:rPr lang="en-US" altLang="ko-KR" sz="2000" dirty="0" smtClean="0">
                <a:solidFill>
                  <a:schemeClr val="bg1">
                    <a:lumMod val="50000"/>
                  </a:schemeClr>
                </a:solidFill>
              </a:rPr>
              <a:t>,</a:t>
            </a:r>
            <a:r>
              <a:rPr lang="ko-KR" altLang="en-US" sz="2000" dirty="0" smtClean="0">
                <a:solidFill>
                  <a:schemeClr val="bg1">
                    <a:lumMod val="50000"/>
                  </a:schemeClr>
                </a:solidFill>
              </a:rPr>
              <a:t> 방화</a:t>
            </a:r>
            <a:r>
              <a:rPr lang="en-US" altLang="ko-KR" sz="2000" dirty="0" smtClean="0">
                <a:solidFill>
                  <a:schemeClr val="bg1">
                    <a:lumMod val="50000"/>
                  </a:schemeClr>
                </a:solidFill>
              </a:rPr>
              <a:t>” “</a:t>
            </a:r>
            <a:r>
              <a:rPr lang="ko-KR" altLang="en-US" sz="2000" dirty="0" smtClean="0">
                <a:solidFill>
                  <a:schemeClr val="bg1">
                    <a:lumMod val="50000"/>
                  </a:schemeClr>
                </a:solidFill>
              </a:rPr>
              <a:t>우 민족주의자들</a:t>
            </a:r>
            <a:r>
              <a:rPr lang="en-US" altLang="ko-KR" sz="2000" dirty="0" smtClean="0">
                <a:solidFill>
                  <a:schemeClr val="bg1">
                    <a:lumMod val="50000"/>
                  </a:schemeClr>
                </a:solidFill>
              </a:rPr>
              <a:t>, </a:t>
            </a:r>
            <a:r>
              <a:rPr lang="ko-KR" altLang="en-US" sz="2000" dirty="0" smtClean="0">
                <a:solidFill>
                  <a:schemeClr val="bg1">
                    <a:lumMod val="50000"/>
                  </a:schemeClr>
                </a:solidFill>
              </a:rPr>
              <a:t>사람들 살해</a:t>
            </a:r>
            <a:r>
              <a:rPr lang="en-US" altLang="ko-KR" sz="2000" dirty="0" smtClean="0">
                <a:solidFill>
                  <a:schemeClr val="bg1">
                    <a:lumMod val="50000"/>
                  </a:schemeClr>
                </a:solidFill>
              </a:rPr>
              <a:t>”</a:t>
            </a:r>
          </a:p>
          <a:p>
            <a:r>
              <a:rPr lang="en-US" altLang="ko-KR" dirty="0" smtClean="0"/>
              <a:t>5/25 </a:t>
            </a:r>
            <a:r>
              <a:rPr lang="ru-RU" altLang="ko-KR" dirty="0" smtClean="0"/>
              <a:t>ЛНР, </a:t>
            </a:r>
            <a:r>
              <a:rPr lang="ko-KR" altLang="en-US" dirty="0" smtClean="0"/>
              <a:t>연방</a:t>
            </a:r>
            <a:r>
              <a:rPr lang="en-US" altLang="ko-KR" dirty="0" smtClean="0"/>
              <a:t>(</a:t>
            </a:r>
            <a:r>
              <a:rPr lang="ru-RU" altLang="ko-KR" dirty="0" smtClean="0"/>
              <a:t>Союз</a:t>
            </a:r>
            <a:r>
              <a:rPr lang="en-US" altLang="ko-KR" dirty="0" smtClean="0"/>
              <a:t>) </a:t>
            </a:r>
            <a:r>
              <a:rPr lang="ko-KR" altLang="en-US" dirty="0" smtClean="0"/>
              <a:t>창설에만 합의</a:t>
            </a:r>
            <a:endParaRPr lang="en-US" altLang="ko-KR" dirty="0" smtClean="0"/>
          </a:p>
          <a:p>
            <a:r>
              <a:rPr lang="en-US" altLang="ko-KR" dirty="0" smtClean="0"/>
              <a:t>5/24. </a:t>
            </a:r>
            <a:r>
              <a:rPr lang="ko-KR" altLang="en-US" dirty="0" smtClean="0"/>
              <a:t>내무부</a:t>
            </a:r>
            <a:r>
              <a:rPr lang="en-US" altLang="ko-KR" dirty="0" smtClean="0"/>
              <a:t>: </a:t>
            </a:r>
            <a:r>
              <a:rPr lang="ko-KR" altLang="en-US" dirty="0" err="1" smtClean="0"/>
              <a:t>돈바스</a:t>
            </a:r>
            <a:r>
              <a:rPr lang="ko-KR" altLang="en-US" dirty="0" smtClean="0"/>
              <a:t> 경찰 </a:t>
            </a:r>
            <a:r>
              <a:rPr lang="en-US" altLang="ko-KR" dirty="0" smtClean="0"/>
              <a:t>1.7</a:t>
            </a:r>
            <a:r>
              <a:rPr lang="ko-KR" altLang="en-US" dirty="0" smtClean="0"/>
              <a:t>만 명 합류</a:t>
            </a:r>
            <a:endParaRPr lang="ko-KR" altLang="en-US" dirty="0"/>
          </a:p>
        </p:txBody>
      </p:sp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ko-KR" dirty="0" smtClean="0"/>
              <a:t>ДНР ЛНР</a:t>
            </a:r>
            <a:endParaRPr lang="ko-KR" altLang="en-US" dirty="0"/>
          </a:p>
        </p:txBody>
      </p:sp>
    </p:spTree>
    <p:extLst>
      <p:ext uri="{BB962C8B-B14F-4D97-AF65-F5344CB8AC3E}">
        <p14:creationId xmlns="" xmlns:p14="http://schemas.microsoft.com/office/powerpoint/2010/main" val="3704020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ko-KR" altLang="en-US" dirty="0" smtClean="0"/>
              <a:t>지도부와 참여자의 출신 성분이 불분명</a:t>
            </a:r>
            <a:endParaRPr lang="en-US" altLang="ko-KR" dirty="0" smtClean="0"/>
          </a:p>
          <a:p>
            <a:r>
              <a:rPr lang="ko-KR" altLang="en-US" dirty="0" smtClean="0"/>
              <a:t>러시아 억양을 쓰고</a:t>
            </a:r>
            <a:r>
              <a:rPr lang="en-US" altLang="ko-KR" dirty="0" smtClean="0"/>
              <a:t>, </a:t>
            </a:r>
            <a:r>
              <a:rPr lang="ko-KR" altLang="en-US" dirty="0" smtClean="0"/>
              <a:t>우크라이나를 </a:t>
            </a:r>
            <a:r>
              <a:rPr lang="en-US" altLang="ko-KR" dirty="0" smtClean="0"/>
              <a:t>‘</a:t>
            </a:r>
            <a:r>
              <a:rPr lang="ko-KR" altLang="en-US" dirty="0" smtClean="0"/>
              <a:t>너희</a:t>
            </a:r>
            <a:r>
              <a:rPr lang="en-US" altLang="ko-KR" dirty="0" smtClean="0"/>
              <a:t>’</a:t>
            </a:r>
            <a:r>
              <a:rPr lang="ko-KR" altLang="en-US" dirty="0" smtClean="0"/>
              <a:t>로 지칭하는 것으로 보아 지도부부터 말단까지 다수의 러시아인 개입</a:t>
            </a:r>
            <a:endParaRPr lang="en-US" altLang="ko-KR" dirty="0" smtClean="0"/>
          </a:p>
          <a:p>
            <a:r>
              <a:rPr lang="ko-KR" altLang="en-US" dirty="0" smtClean="0"/>
              <a:t>일상적 총소리 등 불안정에 대한 불만이 높아짐</a:t>
            </a:r>
            <a:endParaRPr lang="en-US" altLang="ko-KR" dirty="0" smtClean="0"/>
          </a:p>
          <a:p>
            <a:r>
              <a:rPr lang="ko-KR" altLang="en-US" dirty="0" smtClean="0"/>
              <a:t>납치</a:t>
            </a:r>
            <a:r>
              <a:rPr lang="en-US" altLang="ko-KR" dirty="0" smtClean="0"/>
              <a:t>, </a:t>
            </a:r>
            <a:r>
              <a:rPr lang="ko-KR" altLang="en-US" dirty="0" smtClean="0"/>
              <a:t>구타</a:t>
            </a:r>
            <a:r>
              <a:rPr lang="en-US" altLang="ko-KR" dirty="0" smtClean="0"/>
              <a:t>, </a:t>
            </a:r>
            <a:r>
              <a:rPr lang="ko-KR" altLang="en-US" dirty="0" smtClean="0"/>
              <a:t>고문</a:t>
            </a:r>
            <a:r>
              <a:rPr lang="en-US" altLang="ko-KR" dirty="0" smtClean="0"/>
              <a:t>, </a:t>
            </a:r>
            <a:r>
              <a:rPr lang="ko-KR" altLang="en-US" dirty="0" smtClean="0"/>
              <a:t>살해 등을 자행하는 괴뢰정부</a:t>
            </a:r>
            <a:endParaRPr lang="ko-KR" altLang="en-US" dirty="0"/>
          </a:p>
        </p:txBody>
      </p:sp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ko-KR" dirty="0"/>
              <a:t>ДНР </a:t>
            </a:r>
            <a:r>
              <a:rPr lang="ru-RU" altLang="ko-KR" dirty="0" smtClean="0"/>
              <a:t>ЛНР</a:t>
            </a:r>
            <a:r>
              <a:rPr lang="ko-KR" altLang="en-US" dirty="0" smtClean="0"/>
              <a:t>에 대한 여론</a:t>
            </a:r>
            <a:endParaRPr lang="ko-KR" altLang="en-US" dirty="0"/>
          </a:p>
        </p:txBody>
      </p:sp>
    </p:spTree>
    <p:extLst>
      <p:ext uri="{BB962C8B-B14F-4D97-AF65-F5344CB8AC3E}">
        <p14:creationId xmlns="" xmlns:p14="http://schemas.microsoft.com/office/powerpoint/2010/main" val="3899129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altLang="ko-KR" dirty="0" smtClean="0"/>
              <a:t>5</a:t>
            </a:r>
            <a:r>
              <a:rPr lang="en-US" altLang="ko-KR" dirty="0" smtClean="0"/>
              <a:t>/</a:t>
            </a:r>
            <a:r>
              <a:rPr lang="ru-RU" altLang="ko-KR" dirty="0" smtClean="0"/>
              <a:t>14</a:t>
            </a:r>
            <a:r>
              <a:rPr lang="uk-UA" altLang="ko-KR" dirty="0" smtClean="0"/>
              <a:t>.</a:t>
            </a:r>
            <a:r>
              <a:rPr lang="en-US" altLang="ko-KR" dirty="0" smtClean="0"/>
              <a:t> </a:t>
            </a:r>
            <a:r>
              <a:rPr lang="ru-RU" altLang="ko-KR" sz="1600" dirty="0" smtClean="0"/>
              <a:t>"Счастливый </a:t>
            </a:r>
            <a:r>
              <a:rPr lang="ru-RU" altLang="ko-KR" sz="1600" dirty="0" err="1" smtClean="0"/>
              <a:t>донбасс</a:t>
            </a:r>
            <a:r>
              <a:rPr lang="ru-RU" altLang="ko-KR" sz="1600" dirty="0" smtClean="0"/>
              <a:t> в единой Украине" </a:t>
            </a:r>
            <a:endParaRPr lang="en-US" altLang="ko-KR" sz="1600" dirty="0" smtClean="0"/>
          </a:p>
          <a:p>
            <a:pPr marL="109728" indent="0">
              <a:buNone/>
            </a:pPr>
            <a:r>
              <a:rPr lang="en-US" altLang="ko-KR" dirty="0" smtClean="0"/>
              <a:t>1. </a:t>
            </a:r>
            <a:r>
              <a:rPr lang="ko-KR" altLang="en-US" sz="2400" dirty="0" smtClean="0"/>
              <a:t>현재 그대로</a:t>
            </a:r>
            <a:r>
              <a:rPr lang="en-US" altLang="ko-KR" sz="2400" dirty="0" smtClean="0"/>
              <a:t>, </a:t>
            </a:r>
            <a:r>
              <a:rPr lang="ko-KR" altLang="en-US" sz="2400" dirty="0" smtClean="0"/>
              <a:t>권력이 중앙에 집중</a:t>
            </a:r>
            <a:r>
              <a:rPr lang="en-US" altLang="ko-KR" sz="2400" dirty="0" smtClean="0"/>
              <a:t> –</a:t>
            </a:r>
            <a:r>
              <a:rPr lang="ko-KR" altLang="en-US" sz="2400" dirty="0" smtClean="0"/>
              <a:t>미래가 없음</a:t>
            </a:r>
            <a:endParaRPr lang="en-US" altLang="ko-KR" sz="2400" dirty="0" smtClean="0"/>
          </a:p>
          <a:p>
            <a:pPr marL="109728" indent="0">
              <a:buNone/>
            </a:pPr>
            <a:r>
              <a:rPr lang="en-US" altLang="ko-KR" sz="2400" dirty="0" smtClean="0"/>
              <a:t>2. </a:t>
            </a:r>
            <a:r>
              <a:rPr lang="ko-KR" altLang="en-US" sz="2400" dirty="0" err="1" smtClean="0"/>
              <a:t>도네츠크공화국</a:t>
            </a:r>
            <a:r>
              <a:rPr lang="ko-KR" altLang="en-US" sz="2400" dirty="0" smtClean="0"/>
              <a:t> </a:t>
            </a:r>
            <a:r>
              <a:rPr lang="en-US" altLang="ko-KR" sz="2400" dirty="0" smtClean="0"/>
              <a:t>– </a:t>
            </a:r>
            <a:r>
              <a:rPr lang="ko-KR" altLang="en-US" sz="2400" dirty="0" smtClean="0"/>
              <a:t>아무도 인정하지 않음</a:t>
            </a:r>
            <a:r>
              <a:rPr lang="en-US" altLang="ko-KR" sz="2400" dirty="0" smtClean="0"/>
              <a:t>.  </a:t>
            </a:r>
            <a:r>
              <a:rPr lang="ko-KR" altLang="en-US" sz="2400" dirty="0" smtClean="0"/>
              <a:t>경제 마비</a:t>
            </a:r>
            <a:endParaRPr lang="en-US" altLang="ko-KR" sz="2400" dirty="0" smtClean="0"/>
          </a:p>
          <a:p>
            <a:pPr marL="109728" indent="0">
              <a:buNone/>
            </a:pPr>
            <a:r>
              <a:rPr lang="en-US" altLang="ko-KR" sz="2400" dirty="0" smtClean="0"/>
              <a:t>3. </a:t>
            </a:r>
            <a:r>
              <a:rPr lang="ko-KR" altLang="en-US" sz="2400" dirty="0" smtClean="0"/>
              <a:t>러시아에 합병 </a:t>
            </a:r>
            <a:r>
              <a:rPr lang="en-US" altLang="ko-KR" sz="2400" dirty="0" smtClean="0"/>
              <a:t>– </a:t>
            </a:r>
            <a:r>
              <a:rPr lang="ko-KR" altLang="en-US" sz="2400" dirty="0" smtClean="0"/>
              <a:t>러시아</a:t>
            </a:r>
            <a:r>
              <a:rPr lang="en-US" altLang="ko-KR" sz="2400" dirty="0" smtClean="0"/>
              <a:t>, </a:t>
            </a:r>
            <a:r>
              <a:rPr lang="ko-KR" altLang="en-US" sz="2400" dirty="0" err="1" smtClean="0"/>
              <a:t>돈바스에</a:t>
            </a:r>
            <a:r>
              <a:rPr lang="ko-KR" altLang="en-US" sz="2400" dirty="0" smtClean="0"/>
              <a:t> 다 불필요</a:t>
            </a:r>
            <a:endParaRPr lang="en-US" altLang="ko-KR" sz="2400" dirty="0" smtClean="0"/>
          </a:p>
          <a:p>
            <a:pPr marL="109728" indent="0">
              <a:buNone/>
            </a:pPr>
            <a:r>
              <a:rPr lang="en-US" altLang="ko-KR" sz="2400" dirty="0" smtClean="0"/>
              <a:t>4. </a:t>
            </a:r>
            <a:r>
              <a:rPr lang="ko-KR" altLang="en-US" sz="2400" dirty="0" smtClean="0"/>
              <a:t>헌법 개정 </a:t>
            </a:r>
            <a:r>
              <a:rPr lang="en-US" altLang="ko-KR" sz="2400" dirty="0" smtClean="0"/>
              <a:t>– </a:t>
            </a:r>
            <a:r>
              <a:rPr lang="ko-KR" altLang="en-US" sz="2400" dirty="0" smtClean="0"/>
              <a:t>지방분권</a:t>
            </a:r>
            <a:endParaRPr lang="en-US" altLang="ko-KR" sz="2400" dirty="0" smtClean="0"/>
          </a:p>
          <a:p>
            <a:pPr marL="109728" indent="0">
              <a:buNone/>
            </a:pPr>
            <a:r>
              <a:rPr lang="en-US" altLang="ko-KR" dirty="0" smtClean="0"/>
              <a:t>  </a:t>
            </a:r>
          </a:p>
          <a:p>
            <a:pPr lvl="0">
              <a:buClr>
                <a:srgbClr val="2DA2BF"/>
              </a:buClr>
            </a:pPr>
            <a:r>
              <a:rPr lang="en-US" altLang="ko-KR" dirty="0" smtClean="0">
                <a:solidFill>
                  <a:prstClr val="black"/>
                </a:solidFill>
              </a:rPr>
              <a:t>5/20. </a:t>
            </a:r>
            <a:r>
              <a:rPr lang="en-US" altLang="ko-KR" sz="1800" dirty="0" smtClean="0">
                <a:solidFill>
                  <a:prstClr val="black"/>
                </a:solidFill>
              </a:rPr>
              <a:t>“</a:t>
            </a:r>
            <a:r>
              <a:rPr lang="ru-RU" altLang="ko-KR" sz="1800" dirty="0">
                <a:solidFill>
                  <a:prstClr val="black"/>
                </a:solidFill>
              </a:rPr>
              <a:t>Голос Донбасса будет звучать еще сильнее </a:t>
            </a:r>
            <a:r>
              <a:rPr lang="en-US" altLang="ko-KR" sz="1800" dirty="0" smtClean="0">
                <a:solidFill>
                  <a:prstClr val="black"/>
                </a:solidFill>
              </a:rPr>
              <a:t>”</a:t>
            </a:r>
            <a:endParaRPr lang="en-US" altLang="ko-KR" sz="1800" dirty="0">
              <a:solidFill>
                <a:prstClr val="black"/>
              </a:solidFill>
            </a:endParaRPr>
          </a:p>
          <a:p>
            <a:pPr marL="109728" indent="0">
              <a:buNone/>
            </a:pPr>
            <a:r>
              <a:rPr lang="ko-KR" altLang="en-US" sz="2400" dirty="0" smtClean="0"/>
              <a:t>행복과 현재와 미래를 위해 싸우고</a:t>
            </a:r>
            <a:r>
              <a:rPr lang="en-US" altLang="ko-KR" sz="2400" dirty="0" smtClean="0"/>
              <a:t>,</a:t>
            </a:r>
            <a:r>
              <a:rPr lang="ko-KR" altLang="en-US" sz="2400" dirty="0" smtClean="0"/>
              <a:t> 싸우고</a:t>
            </a:r>
            <a:r>
              <a:rPr lang="en-US" altLang="ko-KR" sz="2400" dirty="0" smtClean="0"/>
              <a:t>,</a:t>
            </a:r>
            <a:r>
              <a:rPr lang="ko-KR" altLang="en-US" sz="2400" dirty="0" smtClean="0"/>
              <a:t> 또 싸울 것</a:t>
            </a:r>
            <a:r>
              <a:rPr lang="en-US" altLang="ko-KR" sz="2400" dirty="0" smtClean="0"/>
              <a:t> </a:t>
            </a:r>
          </a:p>
          <a:p>
            <a:pPr marL="109728" indent="0">
              <a:buNone/>
            </a:pPr>
            <a:r>
              <a:rPr lang="ru-RU" altLang="ko-KR" sz="2400" dirty="0" smtClean="0"/>
              <a:t>ДНР</a:t>
            </a:r>
            <a:r>
              <a:rPr lang="ko-KR" altLang="en-US" sz="2400" dirty="0" smtClean="0"/>
              <a:t>는</a:t>
            </a:r>
            <a:r>
              <a:rPr lang="en-US" altLang="ko-KR" sz="2400" dirty="0" smtClean="0"/>
              <a:t> </a:t>
            </a:r>
            <a:r>
              <a:rPr lang="ko-KR" altLang="en-US" sz="2400" dirty="0" smtClean="0"/>
              <a:t>사람들을 속이고</a:t>
            </a:r>
            <a:r>
              <a:rPr lang="en-US" altLang="ko-KR" sz="2400" dirty="0" smtClean="0"/>
              <a:t>, </a:t>
            </a:r>
            <a:r>
              <a:rPr lang="ko-KR" altLang="en-US" sz="2400" dirty="0" err="1" smtClean="0"/>
              <a:t>돈바스에</a:t>
            </a:r>
            <a:r>
              <a:rPr lang="ko-KR" altLang="en-US" sz="2400" dirty="0" smtClean="0"/>
              <a:t> 테러</a:t>
            </a:r>
            <a:endParaRPr lang="en-US" altLang="ko-KR" sz="2400" dirty="0" smtClean="0"/>
          </a:p>
          <a:p>
            <a:pPr marL="109728" indent="0">
              <a:buNone/>
            </a:pPr>
            <a:r>
              <a:rPr lang="ru-RU" altLang="ko-KR" sz="2400" dirty="0" smtClean="0"/>
              <a:t>ДНР</a:t>
            </a:r>
            <a:r>
              <a:rPr lang="ko-KR" altLang="en-US" sz="2400" dirty="0" smtClean="0"/>
              <a:t>는 사람들을 파산</a:t>
            </a:r>
            <a:r>
              <a:rPr lang="en-US" altLang="ko-KR" sz="2400" dirty="0" smtClean="0"/>
              <a:t>, </a:t>
            </a:r>
            <a:r>
              <a:rPr lang="ko-KR" altLang="en-US" sz="2400" dirty="0" smtClean="0"/>
              <a:t>가난</a:t>
            </a:r>
            <a:r>
              <a:rPr lang="en-US" altLang="ko-KR" sz="2400" dirty="0" smtClean="0"/>
              <a:t>, </a:t>
            </a:r>
            <a:r>
              <a:rPr lang="ko-KR" altLang="en-US" sz="2400" dirty="0" smtClean="0"/>
              <a:t>기아와 추위로 </a:t>
            </a:r>
            <a:r>
              <a:rPr lang="ko-KR" altLang="en-US" sz="2400" dirty="0" err="1" smtClean="0"/>
              <a:t>몰고갈</a:t>
            </a:r>
            <a:r>
              <a:rPr lang="ko-KR" altLang="en-US" sz="2400" dirty="0" smtClean="0"/>
              <a:t> 뿐</a:t>
            </a:r>
            <a:endParaRPr lang="en-US" altLang="ko-KR" sz="2400" dirty="0" smtClean="0"/>
          </a:p>
          <a:p>
            <a:pPr marL="109728" indent="0">
              <a:buNone/>
            </a:pPr>
            <a:r>
              <a:rPr lang="ko-KR" altLang="en-US" sz="2400" dirty="0" smtClean="0"/>
              <a:t>분리주의자들을 </a:t>
            </a:r>
            <a:r>
              <a:rPr lang="ko-KR" altLang="en-US" sz="2400" dirty="0" err="1" smtClean="0"/>
              <a:t>돈바스에서</a:t>
            </a:r>
            <a:r>
              <a:rPr lang="ko-KR" altLang="en-US" sz="2400" dirty="0" smtClean="0"/>
              <a:t> 몰아낼 것</a:t>
            </a:r>
            <a:endParaRPr lang="ko-KR" altLang="en-US" sz="2400" dirty="0"/>
          </a:p>
        </p:txBody>
      </p:sp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err="1"/>
              <a:t>리나트</a:t>
            </a:r>
            <a:r>
              <a:rPr lang="ko-KR" altLang="en-US" dirty="0"/>
              <a:t> </a:t>
            </a:r>
            <a:r>
              <a:rPr lang="ko-KR" altLang="en-US" dirty="0" err="1" smtClean="0"/>
              <a:t>아흐메토브의</a:t>
            </a:r>
            <a:r>
              <a:rPr lang="ko-KR" altLang="en-US" dirty="0" smtClean="0"/>
              <a:t> 입장 변화</a:t>
            </a:r>
            <a:endParaRPr lang="ko-KR" altLang="en-US" dirty="0"/>
          </a:p>
        </p:txBody>
      </p:sp>
    </p:spTree>
    <p:extLst>
      <p:ext uri="{BB962C8B-B14F-4D97-AF65-F5344CB8AC3E}">
        <p14:creationId xmlns="" xmlns:p14="http://schemas.microsoft.com/office/powerpoint/2010/main" val="2776525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/>
              <a:t>5/19 </a:t>
            </a:r>
            <a:r>
              <a:rPr lang="ko-KR" altLang="en-US" dirty="0" smtClean="0"/>
              <a:t>자사 직원들에게 </a:t>
            </a:r>
            <a:r>
              <a:rPr lang="ko-KR" altLang="en-US" dirty="0" err="1" smtClean="0"/>
              <a:t>마리우폴</a:t>
            </a:r>
            <a:r>
              <a:rPr lang="ko-KR" altLang="en-US" dirty="0" smtClean="0"/>
              <a:t> 분리주의 반대 평화시위에 참석할 것을 호소 </a:t>
            </a:r>
            <a:r>
              <a:rPr lang="ko-KR" altLang="en-US" dirty="0" smtClean="0">
                <a:latin typeface="+mn-ea"/>
                <a:cs typeface="Arial Unicode MS"/>
              </a:rPr>
              <a:t>⇨ 시위 무산</a:t>
            </a:r>
            <a:endParaRPr lang="en-US" altLang="ko-KR" dirty="0" smtClean="0">
              <a:latin typeface="+mn-ea"/>
              <a:cs typeface="Arial Unicode MS"/>
            </a:endParaRPr>
          </a:p>
          <a:p>
            <a:r>
              <a:rPr lang="en-US" altLang="ko-KR" dirty="0" smtClean="0">
                <a:latin typeface="+mn-ea"/>
              </a:rPr>
              <a:t>5/19 </a:t>
            </a:r>
            <a:r>
              <a:rPr lang="ko-KR" altLang="en-US" dirty="0" smtClean="0">
                <a:latin typeface="+mn-ea"/>
              </a:rPr>
              <a:t>저녁 </a:t>
            </a:r>
            <a:r>
              <a:rPr lang="en-US" altLang="ko-KR" dirty="0" smtClean="0">
                <a:latin typeface="+mn-ea"/>
              </a:rPr>
              <a:t>8</a:t>
            </a:r>
            <a:r>
              <a:rPr lang="ko-KR" altLang="en-US" dirty="0" smtClean="0">
                <a:latin typeface="+mn-ea"/>
              </a:rPr>
              <a:t>시 평화의 경적 울리기에 동참 호소</a:t>
            </a:r>
            <a:endParaRPr lang="en-US" altLang="ko-KR" dirty="0" smtClean="0">
              <a:latin typeface="+mn-ea"/>
            </a:endParaRPr>
          </a:p>
          <a:p>
            <a:r>
              <a:rPr lang="en-US" altLang="ko-KR" dirty="0" smtClean="0">
                <a:latin typeface="+mn-ea"/>
              </a:rPr>
              <a:t>5/20 </a:t>
            </a:r>
            <a:r>
              <a:rPr lang="ko-KR" altLang="en-US" dirty="0" err="1" smtClean="0">
                <a:latin typeface="+mn-ea"/>
              </a:rPr>
              <a:t>돈바스</a:t>
            </a:r>
            <a:r>
              <a:rPr lang="ko-KR" altLang="en-US" dirty="0" smtClean="0">
                <a:latin typeface="+mn-ea"/>
              </a:rPr>
              <a:t> 축구경기장에서 시위</a:t>
            </a:r>
            <a:r>
              <a:rPr lang="en-US" altLang="ko-KR" dirty="0" smtClean="0">
                <a:latin typeface="+mn-ea"/>
              </a:rPr>
              <a:t>, </a:t>
            </a:r>
            <a:r>
              <a:rPr lang="ko-KR" altLang="en-US" dirty="0" smtClean="0">
                <a:latin typeface="+mn-ea"/>
              </a:rPr>
              <a:t>경적 시작</a:t>
            </a:r>
            <a:endParaRPr lang="en-US" altLang="ko-KR" dirty="0" smtClean="0">
              <a:latin typeface="+mn-ea"/>
            </a:endParaRPr>
          </a:p>
          <a:p>
            <a:r>
              <a:rPr lang="en-US" altLang="ko-KR" dirty="0" smtClean="0">
                <a:latin typeface="+mn-ea"/>
              </a:rPr>
              <a:t>5/22 </a:t>
            </a:r>
            <a:r>
              <a:rPr lang="ko-KR" altLang="en-US" dirty="0" err="1" smtClean="0">
                <a:latin typeface="+mn-ea"/>
              </a:rPr>
              <a:t>리나트</a:t>
            </a:r>
            <a:r>
              <a:rPr lang="ko-KR" altLang="en-US" dirty="0" smtClean="0">
                <a:latin typeface="+mn-ea"/>
              </a:rPr>
              <a:t> </a:t>
            </a:r>
            <a:r>
              <a:rPr lang="ko-KR" altLang="en-US" dirty="0" err="1" smtClean="0">
                <a:latin typeface="+mn-ea"/>
              </a:rPr>
              <a:t>아흐메토브가</a:t>
            </a:r>
            <a:r>
              <a:rPr lang="ko-KR" altLang="en-US" dirty="0" smtClean="0">
                <a:latin typeface="+mn-ea"/>
              </a:rPr>
              <a:t> 출연한 </a:t>
            </a:r>
            <a:r>
              <a:rPr lang="en-US" altLang="ko-KR" dirty="0" smtClean="0">
                <a:latin typeface="+mn-ea"/>
              </a:rPr>
              <a:t>&lt;</a:t>
            </a:r>
            <a:r>
              <a:rPr lang="ko-KR" altLang="en-US" dirty="0" smtClean="0">
                <a:latin typeface="+mn-ea"/>
              </a:rPr>
              <a:t>우크라이나발전기금</a:t>
            </a:r>
            <a:r>
              <a:rPr lang="en-US" altLang="ko-KR" dirty="0" smtClean="0">
                <a:latin typeface="+mn-ea"/>
              </a:rPr>
              <a:t>&gt;, </a:t>
            </a:r>
            <a:r>
              <a:rPr lang="ko-KR" altLang="en-US" dirty="0" err="1" smtClean="0">
                <a:latin typeface="+mn-ea"/>
              </a:rPr>
              <a:t>슬라뱐스크</a:t>
            </a:r>
            <a:r>
              <a:rPr lang="ko-KR" altLang="en-US" dirty="0" smtClean="0">
                <a:latin typeface="+mn-ea"/>
              </a:rPr>
              <a:t> 등지에서 피신한 가족들에 주거</a:t>
            </a:r>
            <a:r>
              <a:rPr lang="en-US" altLang="ko-KR" dirty="0" smtClean="0">
                <a:latin typeface="+mn-ea"/>
              </a:rPr>
              <a:t>, </a:t>
            </a:r>
            <a:r>
              <a:rPr lang="ko-KR" altLang="en-US" dirty="0" smtClean="0">
                <a:latin typeface="+mn-ea"/>
              </a:rPr>
              <a:t>식품</a:t>
            </a:r>
            <a:r>
              <a:rPr lang="en-US" altLang="ko-KR" dirty="0" smtClean="0">
                <a:latin typeface="+mn-ea"/>
              </a:rPr>
              <a:t>, </a:t>
            </a:r>
            <a:r>
              <a:rPr lang="ko-KR" altLang="en-US" dirty="0" smtClean="0">
                <a:latin typeface="+mn-ea"/>
              </a:rPr>
              <a:t>의약</a:t>
            </a:r>
            <a:r>
              <a:rPr lang="en-US" altLang="ko-KR" dirty="0" smtClean="0">
                <a:latin typeface="+mn-ea"/>
              </a:rPr>
              <a:t>, </a:t>
            </a:r>
            <a:r>
              <a:rPr lang="ko-KR" altLang="en-US" dirty="0" smtClean="0">
                <a:latin typeface="+mn-ea"/>
              </a:rPr>
              <a:t>심리치료 보조</a:t>
            </a:r>
            <a:endParaRPr lang="en-US" altLang="ko-KR" dirty="0" smtClean="0">
              <a:latin typeface="+mn-ea"/>
            </a:endParaRPr>
          </a:p>
          <a:p>
            <a:r>
              <a:rPr lang="en-US" altLang="ko-KR" dirty="0" smtClean="0">
                <a:latin typeface="+mn-ea"/>
              </a:rPr>
              <a:t>5/22 &lt;</a:t>
            </a:r>
            <a:r>
              <a:rPr lang="ko-KR" altLang="en-US" dirty="0" smtClean="0">
                <a:latin typeface="+mn-ea"/>
              </a:rPr>
              <a:t>우 발전기금</a:t>
            </a:r>
            <a:r>
              <a:rPr lang="en-US" altLang="ko-KR" dirty="0" smtClean="0">
                <a:latin typeface="+mn-ea"/>
              </a:rPr>
              <a:t>&gt;, </a:t>
            </a:r>
            <a:r>
              <a:rPr lang="ko-KR" altLang="en-US" dirty="0" err="1" smtClean="0">
                <a:latin typeface="+mn-ea"/>
              </a:rPr>
              <a:t>마리우폴</a:t>
            </a:r>
            <a:r>
              <a:rPr lang="ko-KR" altLang="en-US" dirty="0" smtClean="0">
                <a:latin typeface="+mn-ea"/>
              </a:rPr>
              <a:t> 사망자 가족들에게 재정적 도움</a:t>
            </a:r>
            <a:r>
              <a:rPr lang="en-US" altLang="ko-KR" dirty="0" smtClean="0">
                <a:latin typeface="+mn-ea"/>
              </a:rPr>
              <a:t> </a:t>
            </a:r>
            <a:endParaRPr lang="ko-KR" altLang="en-US" dirty="0">
              <a:latin typeface="+mn-ea"/>
            </a:endParaRPr>
          </a:p>
        </p:txBody>
      </p:sp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err="1"/>
              <a:t>리나트</a:t>
            </a:r>
            <a:r>
              <a:rPr lang="ko-KR" altLang="en-US" dirty="0"/>
              <a:t> </a:t>
            </a:r>
            <a:r>
              <a:rPr lang="ko-KR" altLang="en-US" dirty="0" err="1" smtClean="0"/>
              <a:t>아흐메토브의</a:t>
            </a:r>
            <a:r>
              <a:rPr lang="ko-KR" altLang="en-US" dirty="0" smtClean="0"/>
              <a:t> 구체적 행동</a:t>
            </a:r>
            <a:endParaRPr lang="ko-KR" altLang="en-US" dirty="0"/>
          </a:p>
        </p:txBody>
      </p:sp>
    </p:spTree>
    <p:extLst>
      <p:ext uri="{BB962C8B-B14F-4D97-AF65-F5344CB8AC3E}">
        <p14:creationId xmlns="" xmlns:p14="http://schemas.microsoft.com/office/powerpoint/2010/main" val="3936763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/>
              <a:t>5/24. </a:t>
            </a:r>
            <a:r>
              <a:rPr lang="ko-KR" altLang="en-US" dirty="0" err="1" smtClean="0"/>
              <a:t>도네츠크</a:t>
            </a:r>
            <a:r>
              <a:rPr lang="ko-KR" altLang="en-US" dirty="0" smtClean="0"/>
              <a:t> </a:t>
            </a:r>
            <a:r>
              <a:rPr lang="ru-RU" altLang="ko-KR" dirty="0" smtClean="0"/>
              <a:t>СКМ</a:t>
            </a:r>
            <a:r>
              <a:rPr lang="en-US" altLang="ko-KR" dirty="0" smtClean="0"/>
              <a:t> </a:t>
            </a:r>
            <a:r>
              <a:rPr lang="ko-KR" altLang="en-US" dirty="0" smtClean="0"/>
              <a:t>본사</a:t>
            </a:r>
            <a:r>
              <a:rPr lang="en-US" altLang="ko-KR" sz="1200" dirty="0" smtClean="0"/>
              <a:t>(</a:t>
            </a:r>
            <a:r>
              <a:rPr lang="ru-RU" altLang="ko-KR" sz="1200" dirty="0" smtClean="0"/>
              <a:t>Донецкие новости</a:t>
            </a:r>
            <a:r>
              <a:rPr lang="en-US" altLang="ko-KR" sz="1200" dirty="0" smtClean="0"/>
              <a:t>)</a:t>
            </a:r>
            <a:endParaRPr lang="ko-KR" altLang="en-US" sz="1200" dirty="0"/>
          </a:p>
        </p:txBody>
      </p:sp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err="1" smtClean="0"/>
              <a:t>리나트</a:t>
            </a:r>
            <a:r>
              <a:rPr lang="ko-KR" altLang="en-US" dirty="0" smtClean="0"/>
              <a:t> </a:t>
            </a:r>
            <a:r>
              <a:rPr lang="ko-KR" altLang="en-US" dirty="0" err="1" smtClean="0"/>
              <a:t>아흐메토브</a:t>
            </a:r>
            <a:endParaRPr lang="ko-KR" altLang="en-US" dirty="0"/>
          </a:p>
        </p:txBody>
      </p:sp>
      <p:pic>
        <p:nvPicPr>
          <p:cNvPr id="1026" name="Picture 2" descr="C:\Users\shoner\Desktop\1400915848278311b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2060847"/>
            <a:ext cx="5904656" cy="441635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798749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altLang="ko-KR" dirty="0" smtClean="0"/>
              <a:t>5/19 </a:t>
            </a:r>
            <a:r>
              <a:rPr lang="ko-KR" altLang="en-US" dirty="0" err="1" smtClean="0"/>
              <a:t>도네츠크</a:t>
            </a:r>
            <a:r>
              <a:rPr lang="ko-KR" altLang="en-US" dirty="0" smtClean="0"/>
              <a:t> 철도 정지</a:t>
            </a:r>
            <a:endParaRPr lang="en-US" altLang="ko-KR" dirty="0" smtClean="0"/>
          </a:p>
          <a:p>
            <a:endParaRPr lang="en-US" altLang="ko-KR" dirty="0"/>
          </a:p>
          <a:p>
            <a:r>
              <a:rPr lang="en-US" altLang="ko-KR" dirty="0" smtClean="0"/>
              <a:t>5/22 </a:t>
            </a:r>
            <a:r>
              <a:rPr lang="ru-RU" altLang="ko-KR" dirty="0" smtClean="0"/>
              <a:t>В. </a:t>
            </a:r>
            <a:r>
              <a:rPr lang="ru-RU" altLang="ko-KR" dirty="0" err="1" smtClean="0"/>
              <a:t>Портников</a:t>
            </a:r>
            <a:r>
              <a:rPr lang="ru-RU" altLang="ko-KR" sz="1600" dirty="0" smtClean="0"/>
              <a:t> </a:t>
            </a:r>
            <a:r>
              <a:rPr lang="en-US" altLang="ko-KR" sz="1600" dirty="0" smtClean="0"/>
              <a:t>(</a:t>
            </a:r>
            <a:r>
              <a:rPr lang="ru-RU" altLang="ko-KR" sz="1600" dirty="0" smtClean="0"/>
              <a:t>Левый берег</a:t>
            </a:r>
            <a:r>
              <a:rPr lang="en-US" altLang="ko-KR" sz="1600" dirty="0" smtClean="0"/>
              <a:t> </a:t>
            </a:r>
            <a:r>
              <a:rPr lang="ko-KR" altLang="en-US" sz="1600" dirty="0" smtClean="0"/>
              <a:t>기고문</a:t>
            </a:r>
            <a:r>
              <a:rPr lang="en-US" altLang="ko-KR" sz="1600" dirty="0" smtClean="0"/>
              <a:t>) </a:t>
            </a:r>
          </a:p>
          <a:p>
            <a:pPr marL="109728" indent="0">
              <a:buNone/>
            </a:pPr>
            <a:r>
              <a:rPr lang="ko-KR" altLang="en-US" dirty="0" err="1" smtClean="0"/>
              <a:t>아흐메토브는</a:t>
            </a:r>
            <a:r>
              <a:rPr lang="ko-KR" altLang="en-US" dirty="0" smtClean="0"/>
              <a:t> 지방 권력과 사업의 핵 </a:t>
            </a:r>
            <a:endParaRPr lang="en-US" altLang="ko-KR" dirty="0" smtClean="0"/>
          </a:p>
          <a:p>
            <a:pPr marL="109728" indent="0">
              <a:buNone/>
            </a:pPr>
            <a:r>
              <a:rPr lang="ko-KR" altLang="en-US" dirty="0" smtClean="0">
                <a:latin typeface="+mn-ea"/>
                <a:cs typeface="Arial Unicode MS"/>
              </a:rPr>
              <a:t>⇨ </a:t>
            </a:r>
            <a:r>
              <a:rPr lang="ko-KR" altLang="en-US" dirty="0" err="1" smtClean="0">
                <a:latin typeface="+mn-ea"/>
                <a:cs typeface="Arial Unicode MS"/>
              </a:rPr>
              <a:t>돈바스</a:t>
            </a:r>
            <a:r>
              <a:rPr lang="ko-KR" altLang="en-US" dirty="0" smtClean="0">
                <a:latin typeface="+mn-ea"/>
                <a:cs typeface="Arial Unicode MS"/>
              </a:rPr>
              <a:t> 제국에 군림하면서 </a:t>
            </a:r>
            <a:r>
              <a:rPr lang="en-US" altLang="ko-KR" dirty="0" smtClean="0">
                <a:latin typeface="+mn-ea"/>
                <a:cs typeface="Arial Unicode MS"/>
              </a:rPr>
              <a:t>‘</a:t>
            </a:r>
            <a:r>
              <a:rPr lang="ko-KR" altLang="en-US" dirty="0" smtClean="0">
                <a:latin typeface="+mn-ea"/>
                <a:cs typeface="Arial Unicode MS"/>
              </a:rPr>
              <a:t>룸펜</a:t>
            </a:r>
            <a:r>
              <a:rPr lang="en-US" altLang="ko-KR" dirty="0" smtClean="0">
                <a:latin typeface="+mn-ea"/>
                <a:cs typeface="Arial Unicode MS"/>
              </a:rPr>
              <a:t>’</a:t>
            </a:r>
            <a:r>
              <a:rPr lang="ko-KR" altLang="en-US" dirty="0" smtClean="0">
                <a:latin typeface="+mn-ea"/>
                <a:cs typeface="Arial Unicode MS"/>
              </a:rPr>
              <a:t> 양산</a:t>
            </a:r>
            <a:endParaRPr lang="en-US" altLang="ko-KR" dirty="0" smtClean="0">
              <a:latin typeface="+mn-ea"/>
              <a:cs typeface="Arial Unicode MS"/>
            </a:endParaRPr>
          </a:p>
          <a:p>
            <a:pPr marL="109728" indent="0">
              <a:buNone/>
            </a:pPr>
            <a:r>
              <a:rPr lang="ko-KR" altLang="en-US" dirty="0">
                <a:latin typeface="+mn-ea"/>
                <a:cs typeface="Arial Unicode MS"/>
              </a:rPr>
              <a:t>⇨ </a:t>
            </a:r>
            <a:r>
              <a:rPr lang="ko-KR" altLang="en-US" dirty="0" err="1">
                <a:latin typeface="+mn-ea"/>
                <a:cs typeface="Arial Unicode MS"/>
              </a:rPr>
              <a:t>돈바스와</a:t>
            </a:r>
            <a:r>
              <a:rPr lang="ko-KR" altLang="en-US" dirty="0">
                <a:latin typeface="+mn-ea"/>
                <a:cs typeface="Arial Unicode MS"/>
              </a:rPr>
              <a:t> </a:t>
            </a:r>
            <a:r>
              <a:rPr lang="ko-KR" altLang="en-US" dirty="0" err="1">
                <a:latin typeface="+mn-ea"/>
                <a:cs typeface="Arial Unicode MS"/>
              </a:rPr>
              <a:t>돈바스</a:t>
            </a:r>
            <a:r>
              <a:rPr lang="ko-KR" altLang="en-US" dirty="0">
                <a:latin typeface="+mn-ea"/>
                <a:cs typeface="Arial Unicode MS"/>
              </a:rPr>
              <a:t> 내 자신의 지위 과신</a:t>
            </a:r>
            <a:endParaRPr lang="ko-KR" altLang="en-US" dirty="0">
              <a:latin typeface="+mn-ea"/>
            </a:endParaRPr>
          </a:p>
          <a:p>
            <a:pPr marL="109728" indent="0">
              <a:buNone/>
            </a:pPr>
            <a:r>
              <a:rPr lang="ko-KR" altLang="en-US" dirty="0" smtClean="0">
                <a:latin typeface="+mn-ea"/>
                <a:cs typeface="Arial Unicode MS"/>
              </a:rPr>
              <a:t>⇨ 중앙과 줄다리기를 하면서 폭동 방치</a:t>
            </a:r>
            <a:endParaRPr lang="en-US" altLang="ko-KR" dirty="0" smtClean="0">
              <a:latin typeface="+mn-ea"/>
              <a:cs typeface="Arial Unicode MS"/>
            </a:endParaRPr>
          </a:p>
          <a:p>
            <a:pPr marL="109728" indent="0">
              <a:buNone/>
            </a:pPr>
            <a:r>
              <a:rPr lang="ko-KR" altLang="en-US" dirty="0" smtClean="0">
                <a:latin typeface="+mn-ea"/>
                <a:cs typeface="Arial Unicode MS"/>
              </a:rPr>
              <a:t>⇨ </a:t>
            </a:r>
            <a:r>
              <a:rPr lang="en-US" altLang="ko-KR" dirty="0" smtClean="0">
                <a:latin typeface="+mn-ea"/>
                <a:cs typeface="Arial Unicode MS"/>
              </a:rPr>
              <a:t>‘</a:t>
            </a:r>
            <a:r>
              <a:rPr lang="ko-KR" altLang="en-US" dirty="0" smtClean="0">
                <a:latin typeface="+mn-ea"/>
                <a:cs typeface="Arial Unicode MS"/>
              </a:rPr>
              <a:t>룸펜</a:t>
            </a:r>
            <a:r>
              <a:rPr lang="en-US" altLang="ko-KR" dirty="0" smtClean="0">
                <a:latin typeface="+mn-ea"/>
                <a:cs typeface="Arial Unicode MS"/>
              </a:rPr>
              <a:t>’</a:t>
            </a:r>
            <a:r>
              <a:rPr lang="ko-KR" altLang="en-US" dirty="0" smtClean="0">
                <a:latin typeface="+mn-ea"/>
                <a:cs typeface="Arial Unicode MS"/>
              </a:rPr>
              <a:t>들은 </a:t>
            </a:r>
            <a:r>
              <a:rPr lang="ko-KR" altLang="en-US" dirty="0" err="1" smtClean="0">
                <a:latin typeface="+mn-ea"/>
                <a:cs typeface="Arial Unicode MS"/>
              </a:rPr>
              <a:t>아흐메토브의</a:t>
            </a:r>
            <a:r>
              <a:rPr lang="ko-KR" altLang="en-US" dirty="0" smtClean="0">
                <a:latin typeface="+mn-ea"/>
                <a:cs typeface="Arial Unicode MS"/>
              </a:rPr>
              <a:t> 이익에 무관심</a:t>
            </a:r>
            <a:endParaRPr lang="en-US" altLang="ko-KR" dirty="0" smtClean="0">
              <a:latin typeface="+mn-ea"/>
              <a:cs typeface="Arial Unicode MS"/>
            </a:endParaRPr>
          </a:p>
          <a:p>
            <a:pPr marL="109728" indent="0">
              <a:buNone/>
            </a:pPr>
            <a:r>
              <a:rPr lang="ko-KR" altLang="en-US" dirty="0" smtClean="0">
                <a:latin typeface="+mn-ea"/>
                <a:cs typeface="Arial Unicode MS"/>
              </a:rPr>
              <a:t>⇨ </a:t>
            </a:r>
            <a:r>
              <a:rPr lang="ko-KR" altLang="en-US" dirty="0" err="1" smtClean="0">
                <a:latin typeface="+mn-ea"/>
                <a:cs typeface="Arial Unicode MS"/>
              </a:rPr>
              <a:t>올리가르히</a:t>
            </a:r>
            <a:r>
              <a:rPr lang="ko-KR" altLang="en-US" dirty="0" smtClean="0">
                <a:latin typeface="+mn-ea"/>
                <a:cs typeface="Arial Unicode MS"/>
              </a:rPr>
              <a:t> 척결이 가능한</a:t>
            </a:r>
            <a:r>
              <a:rPr lang="en-US" altLang="ko-KR" sz="2400" dirty="0" smtClean="0">
                <a:latin typeface="+mn-ea"/>
                <a:cs typeface="Arial Unicode MS"/>
              </a:rPr>
              <a:t>(</a:t>
            </a:r>
            <a:r>
              <a:rPr lang="ko-KR" altLang="en-US" sz="2400" dirty="0" smtClean="0">
                <a:latin typeface="+mn-ea"/>
                <a:cs typeface="Arial Unicode MS"/>
              </a:rPr>
              <a:t>하다고 믿는</a:t>
            </a:r>
            <a:r>
              <a:rPr lang="en-US" altLang="ko-KR" sz="2400" dirty="0" smtClean="0">
                <a:latin typeface="+mn-ea"/>
                <a:cs typeface="Arial Unicode MS"/>
              </a:rPr>
              <a:t>)</a:t>
            </a:r>
            <a:r>
              <a:rPr lang="ko-KR" altLang="en-US" sz="2400" dirty="0" smtClean="0">
                <a:latin typeface="+mn-ea"/>
                <a:cs typeface="Arial Unicode MS"/>
              </a:rPr>
              <a:t> </a:t>
            </a:r>
            <a:r>
              <a:rPr lang="ko-KR" altLang="en-US" dirty="0" err="1" smtClean="0">
                <a:latin typeface="+mn-ea"/>
                <a:cs typeface="Arial Unicode MS"/>
              </a:rPr>
              <a:t>푸틴</a:t>
            </a:r>
            <a:r>
              <a:rPr lang="ko-KR" altLang="en-US" dirty="0" smtClean="0">
                <a:latin typeface="+mn-ea"/>
                <a:cs typeface="Arial Unicode MS"/>
              </a:rPr>
              <a:t> 추종 </a:t>
            </a:r>
            <a:endParaRPr lang="en-US" altLang="ko-KR" dirty="0" smtClean="0">
              <a:latin typeface="+mn-ea"/>
              <a:cs typeface="Arial Unicode MS"/>
            </a:endParaRPr>
          </a:p>
          <a:p>
            <a:pPr marL="109728" indent="0">
              <a:buNone/>
            </a:pPr>
            <a:r>
              <a:rPr lang="ko-KR" altLang="en-US" dirty="0" smtClean="0">
                <a:latin typeface="+mn-ea"/>
                <a:cs typeface="Arial Unicode MS"/>
              </a:rPr>
              <a:t>⇨ 뒤늦게 위기의식을 느끼고 적극적으로 나섬 </a:t>
            </a:r>
            <a:endParaRPr lang="en-US" altLang="ko-KR" dirty="0" smtClean="0">
              <a:latin typeface="+mn-ea"/>
              <a:cs typeface="Arial Unicode MS"/>
            </a:endParaRPr>
          </a:p>
        </p:txBody>
      </p:sp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err="1" smtClean="0"/>
              <a:t>리나트</a:t>
            </a:r>
            <a:r>
              <a:rPr lang="ko-KR" altLang="en-US" dirty="0" smtClean="0"/>
              <a:t> </a:t>
            </a:r>
            <a:r>
              <a:rPr lang="ko-KR" altLang="en-US" dirty="0" err="1" smtClean="0"/>
              <a:t>아흐메토브의</a:t>
            </a:r>
            <a:r>
              <a:rPr lang="ko-KR" altLang="en-US" dirty="0" smtClean="0"/>
              <a:t> 변화 원인</a:t>
            </a:r>
            <a:r>
              <a:rPr lang="en-US" altLang="ko-KR" dirty="0" smtClean="0"/>
              <a:t>?</a:t>
            </a:r>
            <a:endParaRPr lang="ko-KR" altLang="en-US" dirty="0"/>
          </a:p>
        </p:txBody>
      </p:sp>
    </p:spTree>
    <p:extLst>
      <p:ext uri="{BB962C8B-B14F-4D97-AF65-F5344CB8AC3E}">
        <p14:creationId xmlns="" xmlns:p14="http://schemas.microsoft.com/office/powerpoint/2010/main" val="2820259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>
          <a:xfrm>
            <a:off x="457200" y="1481328"/>
            <a:ext cx="8229600" cy="4900000"/>
          </a:xfrm>
        </p:spPr>
        <p:txBody>
          <a:bodyPr>
            <a:normAutofit/>
          </a:bodyPr>
          <a:lstStyle/>
          <a:p>
            <a:r>
              <a:rPr lang="en-US" altLang="ko-KR" dirty="0"/>
              <a:t>5/22 </a:t>
            </a:r>
            <a:r>
              <a:rPr lang="ko-KR" altLang="en-US" dirty="0" err="1"/>
              <a:t>오데사항구</a:t>
            </a:r>
            <a:r>
              <a:rPr lang="en-US" altLang="ko-KR" dirty="0"/>
              <a:t>: </a:t>
            </a:r>
            <a:r>
              <a:rPr lang="ko-KR" altLang="en-US" dirty="0" err="1" smtClean="0"/>
              <a:t>아흐메토브에</a:t>
            </a:r>
            <a:r>
              <a:rPr lang="ko-KR" altLang="en-US" dirty="0" smtClean="0"/>
              <a:t> 찬성하여 점심시간에 경적 울리는 데 동참</a:t>
            </a:r>
            <a:endParaRPr lang="en-US" altLang="ko-KR" dirty="0" smtClean="0"/>
          </a:p>
          <a:p>
            <a:endParaRPr lang="uk-UA" altLang="ko-KR" dirty="0"/>
          </a:p>
          <a:p>
            <a:r>
              <a:rPr lang="en-US" altLang="ko-KR" dirty="0" smtClean="0"/>
              <a:t>5/23  </a:t>
            </a:r>
            <a:r>
              <a:rPr lang="ko-KR" altLang="en-US" dirty="0" err="1" smtClean="0"/>
              <a:t>하르키브</a:t>
            </a:r>
            <a:r>
              <a:rPr lang="ko-KR" altLang="en-US" dirty="0" smtClean="0"/>
              <a:t> 주지사 </a:t>
            </a:r>
            <a:r>
              <a:rPr lang="uk-UA" altLang="ko-KR" dirty="0" smtClean="0"/>
              <a:t>Ігор </a:t>
            </a:r>
            <a:r>
              <a:rPr lang="uk-UA" altLang="ko-KR" dirty="0" err="1"/>
              <a:t>Балута</a:t>
            </a:r>
            <a:r>
              <a:rPr lang="uk-UA" altLang="ko-KR" sz="1600" dirty="0"/>
              <a:t> </a:t>
            </a:r>
            <a:r>
              <a:rPr lang="en-US" altLang="ko-KR" sz="1600" dirty="0" smtClean="0"/>
              <a:t>(</a:t>
            </a:r>
            <a:r>
              <a:rPr lang="uk-UA" altLang="ko-KR" sz="1600" dirty="0" smtClean="0"/>
              <a:t>Дзеркало тижня</a:t>
            </a:r>
            <a:r>
              <a:rPr lang="en-US" altLang="ko-KR" sz="1600" dirty="0" smtClean="0"/>
              <a:t>)</a:t>
            </a:r>
          </a:p>
          <a:p>
            <a:pPr marL="109728" indent="0">
              <a:buNone/>
            </a:pPr>
            <a:r>
              <a:rPr lang="en-US" altLang="ko-KR" dirty="0" smtClean="0"/>
              <a:t>“</a:t>
            </a:r>
            <a:r>
              <a:rPr lang="ko-KR" altLang="en-US" dirty="0" err="1" smtClean="0"/>
              <a:t>도네츠크</a:t>
            </a:r>
            <a:r>
              <a:rPr lang="ko-KR" altLang="en-US" dirty="0" smtClean="0"/>
              <a:t> </a:t>
            </a:r>
            <a:r>
              <a:rPr lang="ko-KR" altLang="en-US" dirty="0" err="1" smtClean="0"/>
              <a:t>올리가르히</a:t>
            </a:r>
            <a:r>
              <a:rPr lang="en-US" altLang="ko-KR" dirty="0" smtClean="0"/>
              <a:t>,</a:t>
            </a:r>
            <a:r>
              <a:rPr lang="ko-KR" altLang="en-US" dirty="0" smtClean="0"/>
              <a:t> 오래 전에 현실감각 상실</a:t>
            </a:r>
            <a:r>
              <a:rPr lang="en-US" altLang="ko-KR" dirty="0"/>
              <a:t>,</a:t>
            </a:r>
            <a:r>
              <a:rPr lang="en-US" altLang="ko-KR" dirty="0" smtClean="0"/>
              <a:t> </a:t>
            </a:r>
          </a:p>
          <a:p>
            <a:pPr marL="109728" indent="0">
              <a:buNone/>
            </a:pPr>
            <a:r>
              <a:rPr lang="ko-KR" altLang="en-US" dirty="0" smtClean="0"/>
              <a:t>상황 제어력 잃음</a:t>
            </a:r>
            <a:r>
              <a:rPr lang="en-US" altLang="ko-KR" dirty="0" smtClean="0"/>
              <a:t>, </a:t>
            </a:r>
            <a:r>
              <a:rPr lang="ko-KR" altLang="en-US" dirty="0" smtClean="0"/>
              <a:t>입장 표명 지나치게 늦음</a:t>
            </a:r>
            <a:r>
              <a:rPr lang="en-US" altLang="ko-KR" dirty="0"/>
              <a:t>,</a:t>
            </a:r>
            <a:endParaRPr lang="en-US" altLang="ko-KR" dirty="0" smtClean="0"/>
          </a:p>
          <a:p>
            <a:pPr marL="109728" indent="0">
              <a:buNone/>
            </a:pPr>
            <a:r>
              <a:rPr lang="ko-KR" altLang="en-US" dirty="0" smtClean="0"/>
              <a:t>그러나 만에 하나 </a:t>
            </a:r>
            <a:r>
              <a:rPr lang="ko-KR" altLang="en-US" dirty="0" err="1" smtClean="0"/>
              <a:t>아흐메토브가</a:t>
            </a:r>
            <a:r>
              <a:rPr lang="ko-KR" altLang="en-US" dirty="0" smtClean="0"/>
              <a:t> 성공한다면</a:t>
            </a:r>
            <a:endParaRPr lang="en-US" altLang="ko-KR" dirty="0" smtClean="0"/>
          </a:p>
          <a:p>
            <a:pPr marL="109728" indent="0">
              <a:buNone/>
            </a:pPr>
            <a:r>
              <a:rPr lang="ko-KR" altLang="en-US" dirty="0" smtClean="0"/>
              <a:t>우크라이나</a:t>
            </a:r>
            <a:r>
              <a:rPr lang="ko-KR" altLang="en-US" dirty="0"/>
              <a:t>는</a:t>
            </a:r>
            <a:r>
              <a:rPr lang="ko-KR" altLang="en-US" dirty="0" smtClean="0"/>
              <a:t> 연방제가 아니라 봉건제 국가가 됨</a:t>
            </a:r>
            <a:r>
              <a:rPr lang="en-US" altLang="ko-KR" dirty="0" smtClean="0"/>
              <a:t>”</a:t>
            </a:r>
            <a:endParaRPr lang="uk-UA" altLang="ko-KR" dirty="0" smtClean="0"/>
          </a:p>
          <a:p>
            <a:endParaRPr lang="en-US" altLang="ko-KR" dirty="0" smtClean="0"/>
          </a:p>
        </p:txBody>
      </p:sp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err="1"/>
              <a:t>리나트</a:t>
            </a:r>
            <a:r>
              <a:rPr lang="ko-KR" altLang="en-US" dirty="0"/>
              <a:t> </a:t>
            </a:r>
            <a:r>
              <a:rPr lang="ko-KR" altLang="en-US" dirty="0" err="1"/>
              <a:t>아흐메토브에</a:t>
            </a:r>
            <a:r>
              <a:rPr lang="ko-KR" altLang="en-US" dirty="0"/>
              <a:t> 대한 반응</a:t>
            </a:r>
          </a:p>
        </p:txBody>
      </p:sp>
    </p:spTree>
    <p:extLst>
      <p:ext uri="{BB962C8B-B14F-4D97-AF65-F5344CB8AC3E}">
        <p14:creationId xmlns="" xmlns:p14="http://schemas.microsoft.com/office/powerpoint/2010/main" val="135697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광장">
  <a:themeElements>
    <a:clrScheme name="광장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광장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광장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1395</TotalTime>
  <Words>534</Words>
  <Application>Microsoft Office PowerPoint</Application>
  <PresentationFormat>화면 슬라이드 쇼(4:3)</PresentationFormat>
  <Paragraphs>78</Paragraphs>
  <Slides>12</Slides>
  <Notes>2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12</vt:i4>
      </vt:variant>
    </vt:vector>
  </HeadingPairs>
  <TitlesOfParts>
    <vt:vector size="13" baseType="lpstr">
      <vt:lpstr>광장</vt:lpstr>
      <vt:lpstr>우크라이나 사태를  바라보는 내부의 시각 - 아흐메토브와 포로셴코를 중심으로</vt:lpstr>
      <vt:lpstr>5/11 ДНР ЛНР 독립 국민투표</vt:lpstr>
      <vt:lpstr>ДНР ЛНР</vt:lpstr>
      <vt:lpstr>ДНР ЛНР에 대한 여론</vt:lpstr>
      <vt:lpstr>리나트 아흐메토브의 입장 변화</vt:lpstr>
      <vt:lpstr>리나트 아흐메토브의 구체적 행동</vt:lpstr>
      <vt:lpstr>리나트 아흐메토브</vt:lpstr>
      <vt:lpstr>리나트 아흐메토브의 변화 원인?</vt:lpstr>
      <vt:lpstr>리나트 아흐메토브에 대한 반응</vt:lpstr>
      <vt:lpstr>ДНР 측의 반응</vt:lpstr>
      <vt:lpstr>개표 중 득표율</vt:lpstr>
      <vt:lpstr>대선 - 포로셴코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우크라이나 사태를  바라보는 내부의 시각 - 언론 자료를 중심으로</dc:title>
  <dc:creator>shoner</dc:creator>
  <cp:lastModifiedBy>hufs</cp:lastModifiedBy>
  <cp:revision>50</cp:revision>
  <dcterms:created xsi:type="dcterms:W3CDTF">2014-05-25T06:26:42Z</dcterms:created>
  <dcterms:modified xsi:type="dcterms:W3CDTF">2014-05-26T22:29:40Z</dcterms:modified>
</cp:coreProperties>
</file>